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2.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0.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31.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slideLayouts/slideLayout5.xml" ContentType="application/vnd.openxmlformats-officedocument.presentationml.slideLayout+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harts/chart3.xml" ContentType="application/vnd.openxmlformats-officedocument.drawingml.chart+xml"/>
  <Override PartName="/ppt/handoutMasters/handoutMaster1.xml" ContentType="application/vnd.openxmlformats-officedocument.presentationml.handoutMaster+xml"/>
  <Override PartName="/ppt/charts/chart2.xml" ContentType="application/vnd.openxmlformats-officedocument.drawingml.chart+xml"/>
  <Override PartName="/ppt/charts/chart4.xml" ContentType="application/vnd.openxmlformats-officedocument.drawingml.chart+xml"/>
  <Override PartName="/ppt/charts/chart1.xml" ContentType="application/vnd.openxmlformats-officedocument.drawingml.chart+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286" r:id="rId3"/>
    <p:sldId id="288" r:id="rId4"/>
    <p:sldId id="304" r:id="rId5"/>
    <p:sldId id="303" r:id="rId6"/>
    <p:sldId id="290" r:id="rId7"/>
    <p:sldId id="291" r:id="rId8"/>
    <p:sldId id="294" r:id="rId9"/>
    <p:sldId id="293" r:id="rId10"/>
    <p:sldId id="295" r:id="rId11"/>
    <p:sldId id="285" r:id="rId12"/>
    <p:sldId id="261" r:id="rId13"/>
    <p:sldId id="311" r:id="rId14"/>
    <p:sldId id="262" r:id="rId15"/>
    <p:sldId id="283" r:id="rId16"/>
    <p:sldId id="274" r:id="rId17"/>
    <p:sldId id="279" r:id="rId18"/>
    <p:sldId id="278" r:id="rId19"/>
    <p:sldId id="280" r:id="rId20"/>
    <p:sldId id="281" r:id="rId21"/>
    <p:sldId id="305" r:id="rId22"/>
    <p:sldId id="306" r:id="rId23"/>
    <p:sldId id="307" r:id="rId24"/>
    <p:sldId id="308" r:id="rId25"/>
    <p:sldId id="276" r:id="rId26"/>
    <p:sldId id="287" r:id="rId27"/>
    <p:sldId id="296" r:id="rId28"/>
    <p:sldId id="298" r:id="rId29"/>
    <p:sldId id="299" r:id="rId30"/>
    <p:sldId id="297" r:id="rId31"/>
    <p:sldId id="302" r:id="rId32"/>
    <p:sldId id="301" r:id="rId33"/>
    <p:sldId id="309" r:id="rId34"/>
    <p:sldId id="310" r:id="rId35"/>
    <p:sldId id="312" r:id="rId3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D6E"/>
    <a:srgbClr val="D0D8E8"/>
    <a:srgbClr val="E9EDF4"/>
    <a:srgbClr val="E2E7F1"/>
    <a:srgbClr val="8BBD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838" autoAdjust="0"/>
  </p:normalViewPr>
  <p:slideViewPr>
    <p:cSldViewPr>
      <p:cViewPr>
        <p:scale>
          <a:sx n="90" d="100"/>
          <a:sy n="90" d="100"/>
        </p:scale>
        <p:origin x="216" y="979"/>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Sheet1!$A$5</c:f>
              <c:strCache>
                <c:ptCount val="1"/>
                <c:pt idx="0">
                  <c:v>1994-1995</c:v>
                </c:pt>
              </c:strCache>
            </c:strRef>
          </c:tx>
          <c:invertIfNegative val="0"/>
          <c:dLbls>
            <c:showLegendKey val="0"/>
            <c:showVal val="1"/>
            <c:showCatName val="0"/>
            <c:showSerName val="0"/>
            <c:showPercent val="0"/>
            <c:showBubbleSize val="0"/>
            <c:showLeaderLines val="0"/>
          </c:dLbls>
          <c:cat>
            <c:strRef>
              <c:f>Sheet1!$B$7:$F$7</c:f>
              <c:strCache>
                <c:ptCount val="5"/>
                <c:pt idx="0">
                  <c:v>Economics</c:v>
                </c:pt>
                <c:pt idx="1">
                  <c:v>Sociology</c:v>
                </c:pt>
                <c:pt idx="2">
                  <c:v>Political Sciences</c:v>
                </c:pt>
                <c:pt idx="3">
                  <c:v>Social Psychology</c:v>
                </c:pt>
                <c:pt idx="4">
                  <c:v>Public Opinion</c:v>
                </c:pt>
              </c:strCache>
            </c:strRef>
          </c:cat>
          <c:val>
            <c:numRef>
              <c:f>Sheet1!$B$5:$F$5</c:f>
              <c:numCache>
                <c:formatCode>General</c:formatCode>
                <c:ptCount val="5"/>
                <c:pt idx="0">
                  <c:v>39</c:v>
                </c:pt>
                <c:pt idx="1">
                  <c:v>60</c:v>
                </c:pt>
                <c:pt idx="2">
                  <c:v>29</c:v>
                </c:pt>
                <c:pt idx="3">
                  <c:v>49</c:v>
                </c:pt>
                <c:pt idx="4">
                  <c:v>95</c:v>
                </c:pt>
              </c:numCache>
            </c:numRef>
          </c:val>
        </c:ser>
        <c:ser>
          <c:idx val="1"/>
          <c:order val="1"/>
          <c:tx>
            <c:strRef>
              <c:f>Sheet1!$A$6</c:f>
              <c:strCache>
                <c:ptCount val="1"/>
                <c:pt idx="0">
                  <c:v>2014-2015</c:v>
                </c:pt>
              </c:strCache>
            </c:strRef>
          </c:tx>
          <c:invertIfNegative val="0"/>
          <c:dLbls>
            <c:showLegendKey val="0"/>
            <c:showVal val="1"/>
            <c:showCatName val="0"/>
            <c:showSerName val="0"/>
            <c:showPercent val="0"/>
            <c:showBubbleSize val="0"/>
            <c:showLeaderLines val="0"/>
          </c:dLbls>
          <c:cat>
            <c:strRef>
              <c:f>Sheet1!$B$7:$F$7</c:f>
              <c:strCache>
                <c:ptCount val="5"/>
                <c:pt idx="0">
                  <c:v>Economics</c:v>
                </c:pt>
                <c:pt idx="1">
                  <c:v>Sociology</c:v>
                </c:pt>
                <c:pt idx="2">
                  <c:v>Political Sciences</c:v>
                </c:pt>
                <c:pt idx="3">
                  <c:v>Social Psychology</c:v>
                </c:pt>
                <c:pt idx="4">
                  <c:v>Public Opinion</c:v>
                </c:pt>
              </c:strCache>
            </c:strRef>
          </c:cat>
          <c:val>
            <c:numRef>
              <c:f>Sheet1!$B$6:$F$6</c:f>
              <c:numCache>
                <c:formatCode>General</c:formatCode>
                <c:ptCount val="5"/>
                <c:pt idx="0">
                  <c:v>31</c:v>
                </c:pt>
                <c:pt idx="1">
                  <c:v>52</c:v>
                </c:pt>
                <c:pt idx="2">
                  <c:v>41</c:v>
                </c:pt>
                <c:pt idx="3">
                  <c:v>69</c:v>
                </c:pt>
                <c:pt idx="4">
                  <c:v>89</c:v>
                </c:pt>
              </c:numCache>
            </c:numRef>
          </c:val>
        </c:ser>
        <c:dLbls>
          <c:showLegendKey val="0"/>
          <c:showVal val="0"/>
          <c:showCatName val="0"/>
          <c:showSerName val="0"/>
          <c:showPercent val="0"/>
          <c:showBubbleSize val="0"/>
        </c:dLbls>
        <c:gapWidth val="150"/>
        <c:axId val="194400640"/>
        <c:axId val="194402176"/>
      </c:barChart>
      <c:catAx>
        <c:axId val="194400640"/>
        <c:scaling>
          <c:orientation val="minMax"/>
        </c:scaling>
        <c:delete val="0"/>
        <c:axPos val="b"/>
        <c:majorTickMark val="out"/>
        <c:minorTickMark val="none"/>
        <c:tickLblPos val="nextTo"/>
        <c:crossAx val="194402176"/>
        <c:crosses val="autoZero"/>
        <c:auto val="1"/>
        <c:lblAlgn val="ctr"/>
        <c:lblOffset val="100"/>
        <c:noMultiLvlLbl val="0"/>
      </c:catAx>
      <c:valAx>
        <c:axId val="194402176"/>
        <c:scaling>
          <c:orientation val="minMax"/>
        </c:scaling>
        <c:delete val="0"/>
        <c:axPos val="l"/>
        <c:numFmt formatCode="General" sourceLinked="1"/>
        <c:majorTickMark val="out"/>
        <c:minorTickMark val="none"/>
        <c:tickLblPos val="nextTo"/>
        <c:crossAx val="194400640"/>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Sheet1!$A$9</c:f>
              <c:strCache>
                <c:ptCount val="1"/>
                <c:pt idx="0">
                  <c:v>1994-1995</c:v>
                </c:pt>
              </c:strCache>
            </c:strRef>
          </c:tx>
          <c:invertIfNegative val="0"/>
          <c:dLbls>
            <c:showLegendKey val="0"/>
            <c:showVal val="1"/>
            <c:showCatName val="0"/>
            <c:showSerName val="0"/>
            <c:showPercent val="0"/>
            <c:showBubbleSize val="0"/>
            <c:showLeaderLines val="0"/>
          </c:dLbls>
          <c:cat>
            <c:strRef>
              <c:f>Sheet1!$B$11:$F$11</c:f>
              <c:strCache>
                <c:ptCount val="5"/>
                <c:pt idx="0">
                  <c:v>Economics</c:v>
                </c:pt>
                <c:pt idx="1">
                  <c:v>Sociology</c:v>
                </c:pt>
                <c:pt idx="2">
                  <c:v>Political Sciences</c:v>
                </c:pt>
                <c:pt idx="3">
                  <c:v>Social Psychology</c:v>
                </c:pt>
                <c:pt idx="4">
                  <c:v>Public Opinion</c:v>
                </c:pt>
              </c:strCache>
            </c:strRef>
          </c:cat>
          <c:val>
            <c:numRef>
              <c:f>Sheet1!$B$9:$F$9</c:f>
              <c:numCache>
                <c:formatCode>General</c:formatCode>
                <c:ptCount val="5"/>
                <c:pt idx="0">
                  <c:v>6</c:v>
                </c:pt>
                <c:pt idx="1">
                  <c:v>2</c:v>
                </c:pt>
                <c:pt idx="2">
                  <c:v>5</c:v>
                </c:pt>
                <c:pt idx="3">
                  <c:v>46</c:v>
                </c:pt>
                <c:pt idx="4">
                  <c:v>5</c:v>
                </c:pt>
              </c:numCache>
            </c:numRef>
          </c:val>
        </c:ser>
        <c:ser>
          <c:idx val="1"/>
          <c:order val="1"/>
          <c:tx>
            <c:strRef>
              <c:f>Sheet1!$A$10</c:f>
              <c:strCache>
                <c:ptCount val="1"/>
                <c:pt idx="0">
                  <c:v>2014-2015</c:v>
                </c:pt>
              </c:strCache>
            </c:strRef>
          </c:tx>
          <c:invertIfNegative val="0"/>
          <c:dLbls>
            <c:showLegendKey val="0"/>
            <c:showVal val="1"/>
            <c:showCatName val="0"/>
            <c:showSerName val="0"/>
            <c:showPercent val="0"/>
            <c:showBubbleSize val="0"/>
            <c:showLeaderLines val="0"/>
          </c:dLbls>
          <c:cat>
            <c:strRef>
              <c:f>Sheet1!$B$11:$F$11</c:f>
              <c:strCache>
                <c:ptCount val="5"/>
                <c:pt idx="0">
                  <c:v>Economics</c:v>
                </c:pt>
                <c:pt idx="1">
                  <c:v>Sociology</c:v>
                </c:pt>
                <c:pt idx="2">
                  <c:v>Political Sciences</c:v>
                </c:pt>
                <c:pt idx="3">
                  <c:v>Social Psychology</c:v>
                </c:pt>
                <c:pt idx="4">
                  <c:v>Public Opinion</c:v>
                </c:pt>
              </c:strCache>
            </c:strRef>
          </c:cat>
          <c:val>
            <c:numRef>
              <c:f>Sheet1!$B$10:$F$10</c:f>
              <c:numCache>
                <c:formatCode>General</c:formatCode>
                <c:ptCount val="5"/>
                <c:pt idx="0">
                  <c:v>14</c:v>
                </c:pt>
                <c:pt idx="1">
                  <c:v>5</c:v>
                </c:pt>
                <c:pt idx="2">
                  <c:v>17</c:v>
                </c:pt>
                <c:pt idx="3">
                  <c:v>72</c:v>
                </c:pt>
                <c:pt idx="4">
                  <c:v>33</c:v>
                </c:pt>
              </c:numCache>
            </c:numRef>
          </c:val>
        </c:ser>
        <c:dLbls>
          <c:showLegendKey val="0"/>
          <c:showVal val="0"/>
          <c:showCatName val="0"/>
          <c:showSerName val="0"/>
          <c:showPercent val="0"/>
          <c:showBubbleSize val="0"/>
        </c:dLbls>
        <c:gapWidth val="150"/>
        <c:axId val="194252800"/>
        <c:axId val="194254336"/>
      </c:barChart>
      <c:catAx>
        <c:axId val="194252800"/>
        <c:scaling>
          <c:orientation val="minMax"/>
        </c:scaling>
        <c:delete val="0"/>
        <c:axPos val="b"/>
        <c:majorTickMark val="out"/>
        <c:minorTickMark val="none"/>
        <c:tickLblPos val="nextTo"/>
        <c:crossAx val="194254336"/>
        <c:crosses val="autoZero"/>
        <c:auto val="1"/>
        <c:lblAlgn val="ctr"/>
        <c:lblOffset val="100"/>
        <c:noMultiLvlLbl val="0"/>
      </c:catAx>
      <c:valAx>
        <c:axId val="194254336"/>
        <c:scaling>
          <c:orientation val="minMax"/>
        </c:scaling>
        <c:delete val="0"/>
        <c:axPos val="l"/>
        <c:numFmt formatCode="General" sourceLinked="1"/>
        <c:majorTickMark val="out"/>
        <c:minorTickMark val="none"/>
        <c:tickLblPos val="nextTo"/>
        <c:crossAx val="194252800"/>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Sheet1!$A$13</c:f>
              <c:strCache>
                <c:ptCount val="1"/>
                <c:pt idx="0">
                  <c:v>1994-1995</c:v>
                </c:pt>
              </c:strCache>
            </c:strRef>
          </c:tx>
          <c:invertIfNegative val="0"/>
          <c:dLbls>
            <c:showLegendKey val="0"/>
            <c:showVal val="1"/>
            <c:showCatName val="0"/>
            <c:showSerName val="0"/>
            <c:showPercent val="0"/>
            <c:showBubbleSize val="0"/>
            <c:showLeaderLines val="0"/>
          </c:dLbls>
          <c:cat>
            <c:strRef>
              <c:f>Sheet1!$B$15:$F$15</c:f>
              <c:strCache>
                <c:ptCount val="5"/>
                <c:pt idx="0">
                  <c:v>Economics</c:v>
                </c:pt>
                <c:pt idx="1">
                  <c:v>Sociology</c:v>
                </c:pt>
                <c:pt idx="2">
                  <c:v>Political Sciences</c:v>
                </c:pt>
                <c:pt idx="3">
                  <c:v>Social Psychology</c:v>
                </c:pt>
                <c:pt idx="4">
                  <c:v>Public Opinion</c:v>
                </c:pt>
              </c:strCache>
            </c:strRef>
          </c:cat>
          <c:val>
            <c:numRef>
              <c:f>Sheet1!$B$13:$F$13</c:f>
              <c:numCache>
                <c:formatCode>General</c:formatCode>
                <c:ptCount val="5"/>
                <c:pt idx="0">
                  <c:v>3</c:v>
                </c:pt>
                <c:pt idx="1">
                  <c:v>0.6</c:v>
                </c:pt>
                <c:pt idx="2">
                  <c:v>32</c:v>
                </c:pt>
                <c:pt idx="3">
                  <c:v>4</c:v>
                </c:pt>
                <c:pt idx="4">
                  <c:v>0</c:v>
                </c:pt>
              </c:numCache>
            </c:numRef>
          </c:val>
        </c:ser>
        <c:ser>
          <c:idx val="1"/>
          <c:order val="1"/>
          <c:tx>
            <c:strRef>
              <c:f>Sheet1!$A$14</c:f>
              <c:strCache>
                <c:ptCount val="1"/>
                <c:pt idx="0">
                  <c:v>2014-2015</c:v>
                </c:pt>
              </c:strCache>
            </c:strRef>
          </c:tx>
          <c:invertIfNegative val="0"/>
          <c:dLbls>
            <c:showLegendKey val="0"/>
            <c:showVal val="1"/>
            <c:showCatName val="0"/>
            <c:showSerName val="0"/>
            <c:showPercent val="0"/>
            <c:showBubbleSize val="0"/>
            <c:showLeaderLines val="0"/>
          </c:dLbls>
          <c:cat>
            <c:strRef>
              <c:f>Sheet1!$B$15:$F$15</c:f>
              <c:strCache>
                <c:ptCount val="5"/>
                <c:pt idx="0">
                  <c:v>Economics</c:v>
                </c:pt>
                <c:pt idx="1">
                  <c:v>Sociology</c:v>
                </c:pt>
                <c:pt idx="2">
                  <c:v>Political Sciences</c:v>
                </c:pt>
                <c:pt idx="3">
                  <c:v>Social Psychology</c:v>
                </c:pt>
                <c:pt idx="4">
                  <c:v>Public Opinion</c:v>
                </c:pt>
              </c:strCache>
            </c:strRef>
          </c:cat>
          <c:val>
            <c:numRef>
              <c:f>Sheet1!$B$14:$F$14</c:f>
              <c:numCache>
                <c:formatCode>General</c:formatCode>
                <c:ptCount val="5"/>
                <c:pt idx="0">
                  <c:v>0.5</c:v>
                </c:pt>
                <c:pt idx="1">
                  <c:v>12</c:v>
                </c:pt>
                <c:pt idx="2">
                  <c:v>2</c:v>
                </c:pt>
                <c:pt idx="3">
                  <c:v>8</c:v>
                </c:pt>
                <c:pt idx="4">
                  <c:v>0</c:v>
                </c:pt>
              </c:numCache>
            </c:numRef>
          </c:val>
        </c:ser>
        <c:dLbls>
          <c:showLegendKey val="0"/>
          <c:showVal val="0"/>
          <c:showCatName val="0"/>
          <c:showSerName val="0"/>
          <c:showPercent val="0"/>
          <c:showBubbleSize val="0"/>
        </c:dLbls>
        <c:gapWidth val="150"/>
        <c:axId val="194280832"/>
        <c:axId val="194303104"/>
      </c:barChart>
      <c:catAx>
        <c:axId val="194280832"/>
        <c:scaling>
          <c:orientation val="minMax"/>
        </c:scaling>
        <c:delete val="0"/>
        <c:axPos val="b"/>
        <c:majorTickMark val="out"/>
        <c:minorTickMark val="none"/>
        <c:tickLblPos val="nextTo"/>
        <c:crossAx val="194303104"/>
        <c:crosses val="autoZero"/>
        <c:auto val="1"/>
        <c:lblAlgn val="ctr"/>
        <c:lblOffset val="100"/>
        <c:noMultiLvlLbl val="0"/>
      </c:catAx>
      <c:valAx>
        <c:axId val="194303104"/>
        <c:scaling>
          <c:orientation val="minMax"/>
        </c:scaling>
        <c:delete val="0"/>
        <c:axPos val="l"/>
        <c:numFmt formatCode="General" sourceLinked="1"/>
        <c:majorTickMark val="out"/>
        <c:minorTickMark val="none"/>
        <c:tickLblPos val="nextTo"/>
        <c:crossAx val="194280832"/>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Sheet1!$A$17</c:f>
              <c:strCache>
                <c:ptCount val="1"/>
                <c:pt idx="0">
                  <c:v>1994-1995</c:v>
                </c:pt>
              </c:strCache>
            </c:strRef>
          </c:tx>
          <c:invertIfNegative val="0"/>
          <c:dLbls>
            <c:showLegendKey val="0"/>
            <c:showVal val="1"/>
            <c:showCatName val="0"/>
            <c:showSerName val="0"/>
            <c:showPercent val="0"/>
            <c:showBubbleSize val="0"/>
            <c:showLeaderLines val="0"/>
          </c:dLbls>
          <c:cat>
            <c:strRef>
              <c:f>Sheet1!$B$19:$F$19</c:f>
              <c:strCache>
                <c:ptCount val="5"/>
                <c:pt idx="0">
                  <c:v>Economics</c:v>
                </c:pt>
                <c:pt idx="1">
                  <c:v>Sociology</c:v>
                </c:pt>
                <c:pt idx="2">
                  <c:v>Political Sciences</c:v>
                </c:pt>
                <c:pt idx="3">
                  <c:v>Social Psychology</c:v>
                </c:pt>
                <c:pt idx="4">
                  <c:v>Public Opinion</c:v>
                </c:pt>
              </c:strCache>
            </c:strRef>
          </c:cat>
          <c:val>
            <c:numRef>
              <c:f>Sheet1!$B$17:$F$17</c:f>
              <c:numCache>
                <c:formatCode>General</c:formatCode>
                <c:ptCount val="5"/>
                <c:pt idx="0">
                  <c:v>6</c:v>
                </c:pt>
                <c:pt idx="1">
                  <c:v>5</c:v>
                </c:pt>
                <c:pt idx="2">
                  <c:v>7</c:v>
                </c:pt>
                <c:pt idx="3">
                  <c:v>0.6</c:v>
                </c:pt>
                <c:pt idx="4">
                  <c:v>0</c:v>
                </c:pt>
              </c:numCache>
            </c:numRef>
          </c:val>
        </c:ser>
        <c:ser>
          <c:idx val="1"/>
          <c:order val="1"/>
          <c:tx>
            <c:strRef>
              <c:f>Sheet1!$A$18</c:f>
              <c:strCache>
                <c:ptCount val="1"/>
                <c:pt idx="0">
                  <c:v>2014-2015</c:v>
                </c:pt>
              </c:strCache>
            </c:strRef>
          </c:tx>
          <c:invertIfNegative val="0"/>
          <c:dLbls>
            <c:showLegendKey val="0"/>
            <c:showVal val="1"/>
            <c:showCatName val="0"/>
            <c:showSerName val="0"/>
            <c:showPercent val="0"/>
            <c:showBubbleSize val="0"/>
            <c:showLeaderLines val="0"/>
          </c:dLbls>
          <c:cat>
            <c:strRef>
              <c:f>Sheet1!$B$19:$F$19</c:f>
              <c:strCache>
                <c:ptCount val="5"/>
                <c:pt idx="0">
                  <c:v>Economics</c:v>
                </c:pt>
                <c:pt idx="1">
                  <c:v>Sociology</c:v>
                </c:pt>
                <c:pt idx="2">
                  <c:v>Political Sciences</c:v>
                </c:pt>
                <c:pt idx="3">
                  <c:v>Social Psychology</c:v>
                </c:pt>
                <c:pt idx="4">
                  <c:v>Public Opinion</c:v>
                </c:pt>
              </c:strCache>
            </c:strRef>
          </c:cat>
          <c:val>
            <c:numRef>
              <c:f>Sheet1!$B$18:$F$18</c:f>
              <c:numCache>
                <c:formatCode>General</c:formatCode>
                <c:ptCount val="5"/>
                <c:pt idx="0">
                  <c:v>2</c:v>
                </c:pt>
                <c:pt idx="1">
                  <c:v>11</c:v>
                </c:pt>
                <c:pt idx="2">
                  <c:v>12</c:v>
                </c:pt>
                <c:pt idx="3">
                  <c:v>24</c:v>
                </c:pt>
                <c:pt idx="4">
                  <c:v>4</c:v>
                </c:pt>
              </c:numCache>
            </c:numRef>
          </c:val>
        </c:ser>
        <c:dLbls>
          <c:showLegendKey val="0"/>
          <c:showVal val="0"/>
          <c:showCatName val="0"/>
          <c:showSerName val="0"/>
          <c:showPercent val="0"/>
          <c:showBubbleSize val="0"/>
        </c:dLbls>
        <c:gapWidth val="150"/>
        <c:axId val="194321408"/>
        <c:axId val="194323200"/>
      </c:barChart>
      <c:catAx>
        <c:axId val="194321408"/>
        <c:scaling>
          <c:orientation val="minMax"/>
        </c:scaling>
        <c:delete val="0"/>
        <c:axPos val="b"/>
        <c:majorTickMark val="out"/>
        <c:minorTickMark val="none"/>
        <c:tickLblPos val="nextTo"/>
        <c:crossAx val="194323200"/>
        <c:crosses val="autoZero"/>
        <c:auto val="1"/>
        <c:lblAlgn val="ctr"/>
        <c:lblOffset val="100"/>
        <c:noMultiLvlLbl val="0"/>
      </c:catAx>
      <c:valAx>
        <c:axId val="194323200"/>
        <c:scaling>
          <c:orientation val="minMax"/>
        </c:scaling>
        <c:delete val="0"/>
        <c:axPos val="l"/>
        <c:numFmt formatCode="General" sourceLinked="1"/>
        <c:majorTickMark val="out"/>
        <c:minorTickMark val="none"/>
        <c:tickLblPos val="nextTo"/>
        <c:crossAx val="194321408"/>
        <c:crosses val="autoZero"/>
        <c:crossBetween val="between"/>
      </c:valAx>
    </c:plotArea>
    <c:legend>
      <c:legendPos val="r"/>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68E0770-C3A3-410B-BDF6-3C6C4F698543}" type="datetimeFigureOut">
              <a:rPr lang="en-GB" smtClean="0"/>
              <a:t>22/11/2017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159ACC-839C-458F-83A7-54671C79FF74}" type="slidenum">
              <a:rPr lang="en-GB" smtClean="0"/>
              <a:t>‹#›</a:t>
            </a:fld>
            <a:endParaRPr lang="en-GB"/>
          </a:p>
        </p:txBody>
      </p:sp>
    </p:spTree>
    <p:extLst>
      <p:ext uri="{BB962C8B-B14F-4D97-AF65-F5344CB8AC3E}">
        <p14:creationId xmlns:p14="http://schemas.microsoft.com/office/powerpoint/2010/main" val="3868840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AAE8465-68E5-42D4-945E-2C3D54A43149}" type="datetimeFigureOut">
              <a:rPr lang="en-GB" smtClean="0"/>
              <a:t>22/11/2017</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0EAB7B3-098F-47BF-A5B7-F59F419083C1}" type="slidenum">
              <a:rPr lang="en-GB" smtClean="0"/>
              <a:t>‹#›</a:t>
            </a:fld>
            <a:endParaRPr lang="en-GB"/>
          </a:p>
        </p:txBody>
      </p:sp>
    </p:spTree>
    <p:extLst>
      <p:ext uri="{BB962C8B-B14F-4D97-AF65-F5344CB8AC3E}">
        <p14:creationId xmlns:p14="http://schemas.microsoft.com/office/powerpoint/2010/main" val="2632126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I’ll address each of these separately.</a:t>
            </a:r>
            <a:endParaRPr lang="en-GB" dirty="0"/>
          </a:p>
        </p:txBody>
      </p:sp>
      <p:sp>
        <p:nvSpPr>
          <p:cNvPr id="4" name="Slide Number Placeholder 3"/>
          <p:cNvSpPr>
            <a:spLocks noGrp="1"/>
          </p:cNvSpPr>
          <p:nvPr>
            <p:ph type="sldNum" sz="quarter" idx="10"/>
          </p:nvPr>
        </p:nvSpPr>
        <p:spPr/>
        <p:txBody>
          <a:bodyPr/>
          <a:lstStyle/>
          <a:p>
            <a:fld id="{50EAB7B3-098F-47BF-A5B7-F59F419083C1}" type="slidenum">
              <a:rPr lang="en-GB" smtClean="0"/>
              <a:t>4</a:t>
            </a:fld>
            <a:endParaRPr lang="en-GB"/>
          </a:p>
        </p:txBody>
      </p:sp>
    </p:spTree>
    <p:extLst>
      <p:ext uri="{BB962C8B-B14F-4D97-AF65-F5344CB8AC3E}">
        <p14:creationId xmlns:p14="http://schemas.microsoft.com/office/powerpoint/2010/main" val="448088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 more than 1 data type</a:t>
            </a:r>
            <a:r>
              <a:rPr lang="en-GB" baseline="0" dirty="0" smtClean="0"/>
              <a:t> can be selected so will add up to more than 100%</a:t>
            </a:r>
            <a:endParaRPr lang="en-GB" dirty="0"/>
          </a:p>
        </p:txBody>
      </p:sp>
      <p:sp>
        <p:nvSpPr>
          <p:cNvPr id="4" name="Slide Number Placeholder 3"/>
          <p:cNvSpPr>
            <a:spLocks noGrp="1"/>
          </p:cNvSpPr>
          <p:nvPr>
            <p:ph type="sldNum" sz="quarter" idx="10"/>
          </p:nvPr>
        </p:nvSpPr>
        <p:spPr/>
        <p:txBody>
          <a:bodyPr/>
          <a:lstStyle/>
          <a:p>
            <a:fld id="{50EAB7B3-098F-47BF-A5B7-F59F419083C1}" type="slidenum">
              <a:rPr lang="en-GB" smtClean="0"/>
              <a:t>19</a:t>
            </a:fld>
            <a:endParaRPr lang="en-GB"/>
          </a:p>
        </p:txBody>
      </p:sp>
    </p:spTree>
    <p:extLst>
      <p:ext uri="{BB962C8B-B14F-4D97-AF65-F5344CB8AC3E}">
        <p14:creationId xmlns:p14="http://schemas.microsoft.com/office/powerpoint/2010/main" val="360378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Note – more than 1 data type</a:t>
            </a:r>
            <a:r>
              <a:rPr lang="en-GB" baseline="0" dirty="0" smtClean="0"/>
              <a:t> can be selected so will add up to more than 100%</a:t>
            </a:r>
            <a:endParaRPr lang="en-GB" dirty="0" smtClean="0"/>
          </a:p>
          <a:p>
            <a:r>
              <a:rPr lang="en-GB" dirty="0" smtClean="0"/>
              <a:t>Note – Textual data analysis seems too high, I’ll look into it</a:t>
            </a:r>
            <a:r>
              <a:rPr lang="en-GB" baseline="0" dirty="0" smtClean="0"/>
              <a:t>.  </a:t>
            </a:r>
            <a:endParaRPr lang="en-GB" dirty="0"/>
          </a:p>
        </p:txBody>
      </p:sp>
      <p:sp>
        <p:nvSpPr>
          <p:cNvPr id="4" name="Slide Number Placeholder 3"/>
          <p:cNvSpPr>
            <a:spLocks noGrp="1"/>
          </p:cNvSpPr>
          <p:nvPr>
            <p:ph type="sldNum" sz="quarter" idx="10"/>
          </p:nvPr>
        </p:nvSpPr>
        <p:spPr/>
        <p:txBody>
          <a:bodyPr/>
          <a:lstStyle/>
          <a:p>
            <a:fld id="{50EAB7B3-098F-47BF-A5B7-F59F419083C1}" type="slidenum">
              <a:rPr lang="en-GB" smtClean="0"/>
              <a:t>20</a:t>
            </a:fld>
            <a:endParaRPr lang="en-GB"/>
          </a:p>
        </p:txBody>
      </p:sp>
    </p:spTree>
    <p:extLst>
      <p:ext uri="{BB962C8B-B14F-4D97-AF65-F5344CB8AC3E}">
        <p14:creationId xmlns:p14="http://schemas.microsoft.com/office/powerpoint/2010/main" val="2967057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Some details required ‘googling’ especially to work out if data was a survey or administrative – assumed knowledge</a:t>
            </a:r>
          </a:p>
          <a:p>
            <a:endParaRPr lang="en-GB" dirty="0"/>
          </a:p>
        </p:txBody>
      </p:sp>
      <p:sp>
        <p:nvSpPr>
          <p:cNvPr id="4" name="Slide Number Placeholder 3"/>
          <p:cNvSpPr>
            <a:spLocks noGrp="1"/>
          </p:cNvSpPr>
          <p:nvPr>
            <p:ph type="sldNum" sz="quarter" idx="10"/>
          </p:nvPr>
        </p:nvSpPr>
        <p:spPr/>
        <p:txBody>
          <a:bodyPr/>
          <a:lstStyle/>
          <a:p>
            <a:fld id="{50EAB7B3-098F-47BF-A5B7-F59F419083C1}" type="slidenum">
              <a:rPr lang="en-GB" smtClean="0"/>
              <a:t>25</a:t>
            </a:fld>
            <a:endParaRPr lang="en-GB"/>
          </a:p>
        </p:txBody>
      </p:sp>
    </p:spTree>
    <p:extLst>
      <p:ext uri="{BB962C8B-B14F-4D97-AF65-F5344CB8AC3E}">
        <p14:creationId xmlns:p14="http://schemas.microsoft.com/office/powerpoint/2010/main" val="2101004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0EAB7B3-098F-47BF-A5B7-F59F419083C1}" type="slidenum">
              <a:rPr lang="en-GB" smtClean="0"/>
              <a:t>28</a:t>
            </a:fld>
            <a:endParaRPr lang="en-GB"/>
          </a:p>
        </p:txBody>
      </p:sp>
    </p:spTree>
    <p:extLst>
      <p:ext uri="{BB962C8B-B14F-4D97-AF65-F5344CB8AC3E}">
        <p14:creationId xmlns:p14="http://schemas.microsoft.com/office/powerpoint/2010/main" val="2997433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8D34921-035A-7546-8927-6B7C187FEE68}" type="slidenum">
              <a:rPr lang="en-US" smtClean="0"/>
              <a:t>6</a:t>
            </a:fld>
            <a:endParaRPr lang="en-US"/>
          </a:p>
        </p:txBody>
      </p:sp>
    </p:spTree>
    <p:extLst>
      <p:ext uri="{BB962C8B-B14F-4D97-AF65-F5344CB8AC3E}">
        <p14:creationId xmlns:p14="http://schemas.microsoft.com/office/powerpoint/2010/main" val="271691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good quality survey may cost two</a:t>
            </a:r>
            <a:r>
              <a:rPr lang="en-US" baseline="0" dirty="0" smtClean="0"/>
              <a:t> to three times as much as an inferior version of the same thing’ Marsh</a:t>
            </a:r>
            <a:endParaRPr lang="en-US" dirty="0"/>
          </a:p>
        </p:txBody>
      </p:sp>
      <p:sp>
        <p:nvSpPr>
          <p:cNvPr id="4" name="Slide Number Placeholder 3"/>
          <p:cNvSpPr>
            <a:spLocks noGrp="1"/>
          </p:cNvSpPr>
          <p:nvPr>
            <p:ph type="sldNum" sz="quarter" idx="10"/>
          </p:nvPr>
        </p:nvSpPr>
        <p:spPr/>
        <p:txBody>
          <a:bodyPr/>
          <a:lstStyle/>
          <a:p>
            <a:fld id="{C8D34921-035A-7546-8927-6B7C187FEE68}" type="slidenum">
              <a:rPr lang="en-US" smtClean="0"/>
              <a:t>7</a:t>
            </a:fld>
            <a:endParaRPr lang="en-US"/>
          </a:p>
        </p:txBody>
      </p:sp>
    </p:spTree>
    <p:extLst>
      <p:ext uri="{BB962C8B-B14F-4D97-AF65-F5344CB8AC3E}">
        <p14:creationId xmlns:p14="http://schemas.microsoft.com/office/powerpoint/2010/main" val="2962378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Roger Thomas anecdote</a:t>
            </a:r>
          </a:p>
          <a:p>
            <a:endParaRPr lang="en-US" dirty="0"/>
          </a:p>
        </p:txBody>
      </p:sp>
      <p:sp>
        <p:nvSpPr>
          <p:cNvPr id="4" name="Slide Number Placeholder 3"/>
          <p:cNvSpPr>
            <a:spLocks noGrp="1"/>
          </p:cNvSpPr>
          <p:nvPr>
            <p:ph type="sldNum" sz="quarter" idx="10"/>
          </p:nvPr>
        </p:nvSpPr>
        <p:spPr/>
        <p:txBody>
          <a:bodyPr/>
          <a:lstStyle/>
          <a:p>
            <a:fld id="{C8D34921-035A-7546-8927-6B7C187FEE68}" type="slidenum">
              <a:rPr lang="en-US" smtClean="0"/>
              <a:t>10</a:t>
            </a:fld>
            <a:endParaRPr lang="en-US"/>
          </a:p>
        </p:txBody>
      </p:sp>
    </p:spTree>
    <p:extLst>
      <p:ext uri="{BB962C8B-B14F-4D97-AF65-F5344CB8AC3E}">
        <p14:creationId xmlns:p14="http://schemas.microsoft.com/office/powerpoint/2010/main" val="1916592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Presser did the 1</a:t>
            </a:r>
            <a:r>
              <a:rPr lang="en-GB" baseline="30000" dirty="0" smtClean="0"/>
              <a:t>st</a:t>
            </a:r>
            <a:r>
              <a:rPr lang="en-GB" dirty="0" smtClean="0"/>
              <a:t> 3 and S&amp;G the 1994-95</a:t>
            </a:r>
            <a:endParaRPr lang="en-GB" dirty="0"/>
          </a:p>
        </p:txBody>
      </p:sp>
      <p:sp>
        <p:nvSpPr>
          <p:cNvPr id="4" name="Slide Number Placeholder 3"/>
          <p:cNvSpPr>
            <a:spLocks noGrp="1"/>
          </p:cNvSpPr>
          <p:nvPr>
            <p:ph type="sldNum" sz="quarter" idx="10"/>
          </p:nvPr>
        </p:nvSpPr>
        <p:spPr/>
        <p:txBody>
          <a:bodyPr/>
          <a:lstStyle/>
          <a:p>
            <a:fld id="{50EAB7B3-098F-47BF-A5B7-F59F419083C1}" type="slidenum">
              <a:rPr lang="en-GB" smtClean="0"/>
              <a:t>12</a:t>
            </a:fld>
            <a:endParaRPr lang="en-GB"/>
          </a:p>
        </p:txBody>
      </p:sp>
    </p:spTree>
    <p:extLst>
      <p:ext uri="{BB962C8B-B14F-4D97-AF65-F5344CB8AC3E}">
        <p14:creationId xmlns:p14="http://schemas.microsoft.com/office/powerpoint/2010/main" val="3775935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 few points to make about these data:</a:t>
            </a:r>
            <a:br>
              <a:rPr lang="en-GB" dirty="0" smtClean="0"/>
            </a:br>
            <a:r>
              <a:rPr lang="en-GB" dirty="0" smtClean="0"/>
              <a:t>-They include all of the papers, rather than just the empirical ones.  Therefore subject to fluctuation if there’s more</a:t>
            </a:r>
            <a:r>
              <a:rPr lang="en-GB" baseline="0" dirty="0" smtClean="0"/>
              <a:t> review papers or theoretical papers.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 As the note at he bottom shows, Presser included studies performed by statistical bureaus as ‘surveys’.  </a:t>
            </a:r>
            <a:r>
              <a:rPr lang="en-GB" baseline="0" dirty="0" err="1" smtClean="0"/>
              <a:t>Eg</a:t>
            </a:r>
            <a:r>
              <a:rPr lang="en-GB" baseline="0" dirty="0" smtClean="0"/>
              <a:t> anything by ONS </a:t>
            </a:r>
            <a:r>
              <a:rPr lang="en-GB" baseline="0" dirty="0" err="1" smtClean="0"/>
              <a:t>etc</a:t>
            </a:r>
            <a:r>
              <a:rPr lang="en-GB" baseline="0" dirty="0" smtClean="0"/>
              <a:t> would be a survey. I have not figured this part out yet, but as you can see from S&amp;Gs 2</a:t>
            </a:r>
            <a:r>
              <a:rPr lang="en-GB" baseline="30000" dirty="0" smtClean="0"/>
              <a:t>nd</a:t>
            </a:r>
            <a:r>
              <a:rPr lang="en-GB" baseline="0" dirty="0" smtClean="0"/>
              <a:t> set of figures for survey use which count surveys in a way I think most people would apply today, the % drop significantly.</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I</a:t>
            </a:r>
            <a:r>
              <a:rPr lang="en-GB" baseline="0" dirty="0" smtClean="0"/>
              <a:t> concluded that ‘total’ figures for survey use were fairly meaningless given the changing number of papers within each field.</a:t>
            </a:r>
            <a:endParaRPr lang="en-GB" dirty="0" smtClean="0"/>
          </a:p>
        </p:txBody>
      </p:sp>
      <p:sp>
        <p:nvSpPr>
          <p:cNvPr id="4" name="Slide Number Placeholder 3"/>
          <p:cNvSpPr>
            <a:spLocks noGrp="1"/>
          </p:cNvSpPr>
          <p:nvPr>
            <p:ph type="sldNum" sz="quarter" idx="10"/>
          </p:nvPr>
        </p:nvSpPr>
        <p:spPr/>
        <p:txBody>
          <a:bodyPr/>
          <a:lstStyle/>
          <a:p>
            <a:fld id="{50EAB7B3-098F-47BF-A5B7-F59F419083C1}" type="slidenum">
              <a:rPr lang="en-GB" smtClean="0"/>
              <a:t>14</a:t>
            </a:fld>
            <a:endParaRPr lang="en-GB"/>
          </a:p>
        </p:txBody>
      </p:sp>
    </p:spTree>
    <p:extLst>
      <p:ext uri="{BB962C8B-B14F-4D97-AF65-F5344CB8AC3E}">
        <p14:creationId xmlns:p14="http://schemas.microsoft.com/office/powerpoint/2010/main" val="2966581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all of the coding categories are given on the 3 slides at the end of the presentation should you want them.</a:t>
            </a:r>
            <a:endParaRPr lang="en-GB" dirty="0"/>
          </a:p>
        </p:txBody>
      </p:sp>
      <p:sp>
        <p:nvSpPr>
          <p:cNvPr id="4" name="Slide Number Placeholder 3"/>
          <p:cNvSpPr>
            <a:spLocks noGrp="1"/>
          </p:cNvSpPr>
          <p:nvPr>
            <p:ph type="sldNum" sz="quarter" idx="10"/>
          </p:nvPr>
        </p:nvSpPr>
        <p:spPr/>
        <p:txBody>
          <a:bodyPr/>
          <a:lstStyle/>
          <a:p>
            <a:fld id="{50EAB7B3-098F-47BF-A5B7-F59F419083C1}" type="slidenum">
              <a:rPr lang="en-GB" smtClean="0"/>
              <a:t>15</a:t>
            </a:fld>
            <a:endParaRPr lang="en-GB"/>
          </a:p>
        </p:txBody>
      </p:sp>
    </p:spTree>
    <p:extLst>
      <p:ext uri="{BB962C8B-B14F-4D97-AF65-F5344CB8AC3E}">
        <p14:creationId xmlns:p14="http://schemas.microsoft.com/office/powerpoint/2010/main" val="2816315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a:t>
            </a:r>
            <a:r>
              <a:rPr lang="en-GB" baseline="0" dirty="0" smtClean="0"/>
              <a:t> – the findings in this presentation are only draft as the flagged papers are included in the analysis as left by the coder- the updated version (where I will have checked them all) is not yet complete.</a:t>
            </a:r>
            <a:endParaRPr lang="en-GB" dirty="0" smtClean="0"/>
          </a:p>
          <a:p>
            <a:endParaRPr lang="en-GB" dirty="0" smtClean="0"/>
          </a:p>
          <a:p>
            <a:r>
              <a:rPr lang="en-GB" dirty="0" smtClean="0"/>
              <a:t>150 papers out of the full 1752 (includes</a:t>
            </a:r>
            <a:r>
              <a:rPr lang="en-GB" baseline="0" dirty="0" smtClean="0"/>
              <a:t> reliability sample) were flagged. </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For 20 categorical codes across 49 complete reliability papers (980 codes x 7 coders)</a:t>
            </a:r>
          </a:p>
          <a:p>
            <a:r>
              <a:rPr lang="en-GB" baseline="0" dirty="0" smtClean="0"/>
              <a:t>ted Cohen’s </a:t>
            </a:r>
            <a:r>
              <a:rPr lang="en-GB" baseline="0" dirty="0" err="1" smtClean="0"/>
              <a:t>Cappa</a:t>
            </a:r>
            <a:r>
              <a:rPr lang="en-GB" baseline="0" dirty="0" smtClean="0"/>
              <a:t> as this is a bit more intuitive for this presentation.</a:t>
            </a:r>
          </a:p>
          <a:p>
            <a:endParaRPr lang="en-GB" baseline="0" dirty="0" smtClean="0"/>
          </a:p>
          <a:p>
            <a:r>
              <a:rPr lang="en-GB" dirty="0" smtClean="0"/>
              <a:t>124 out of 1453 papers (8%) were ‘flagged’ </a:t>
            </a:r>
            <a:endParaRPr lang="en-GB" dirty="0"/>
          </a:p>
        </p:txBody>
      </p:sp>
      <p:sp>
        <p:nvSpPr>
          <p:cNvPr id="4" name="Slide Number Placeholder 3"/>
          <p:cNvSpPr>
            <a:spLocks noGrp="1"/>
          </p:cNvSpPr>
          <p:nvPr>
            <p:ph type="sldNum" sz="quarter" idx="10"/>
          </p:nvPr>
        </p:nvSpPr>
        <p:spPr/>
        <p:txBody>
          <a:bodyPr/>
          <a:lstStyle/>
          <a:p>
            <a:fld id="{50EAB7B3-098F-47BF-A5B7-F59F419083C1}" type="slidenum">
              <a:rPr lang="en-GB" smtClean="0"/>
              <a:t>16</a:t>
            </a:fld>
            <a:endParaRPr lang="en-GB"/>
          </a:p>
        </p:txBody>
      </p:sp>
    </p:spTree>
    <p:extLst>
      <p:ext uri="{BB962C8B-B14F-4D97-AF65-F5344CB8AC3E}">
        <p14:creationId xmlns:p14="http://schemas.microsoft.com/office/powerpoint/2010/main" val="2381802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Please note – some of the ‘theoretical’ and ‘review’ papers</a:t>
            </a:r>
            <a:r>
              <a:rPr lang="en-GB" baseline="0" dirty="0" smtClean="0"/>
              <a:t> have also been coded as having empirical data, which they should not have been.  This is one of the data cleaning issues I’m working through.</a:t>
            </a:r>
            <a:endParaRPr lang="en-GB" dirty="0"/>
          </a:p>
        </p:txBody>
      </p:sp>
      <p:sp>
        <p:nvSpPr>
          <p:cNvPr id="4" name="Slide Number Placeholder 3"/>
          <p:cNvSpPr>
            <a:spLocks noGrp="1"/>
          </p:cNvSpPr>
          <p:nvPr>
            <p:ph type="sldNum" sz="quarter" idx="10"/>
          </p:nvPr>
        </p:nvSpPr>
        <p:spPr/>
        <p:txBody>
          <a:bodyPr/>
          <a:lstStyle/>
          <a:p>
            <a:fld id="{50EAB7B3-098F-47BF-A5B7-F59F419083C1}" type="slidenum">
              <a:rPr lang="en-GB" smtClean="0"/>
              <a:t>17</a:t>
            </a:fld>
            <a:endParaRPr lang="en-GB"/>
          </a:p>
        </p:txBody>
      </p:sp>
    </p:spTree>
    <p:extLst>
      <p:ext uri="{BB962C8B-B14F-4D97-AF65-F5344CB8AC3E}">
        <p14:creationId xmlns:p14="http://schemas.microsoft.com/office/powerpoint/2010/main" val="253468805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3872" y="1988840"/>
            <a:ext cx="7270576" cy="1512168"/>
          </a:xfrm>
        </p:spPr>
        <p:txBody>
          <a:bodyPr anchor="t">
            <a:normAutofit/>
          </a:bodyPr>
          <a:lstStyle>
            <a:lvl1pPr algn="l">
              <a:lnSpc>
                <a:spcPct val="100000"/>
              </a:lnSpc>
              <a:defRPr sz="3600" baseline="0">
                <a:solidFill>
                  <a:srgbClr val="003D6E"/>
                </a:solidFill>
                <a:latin typeface="Gill Sans MT" panose="020B0502020104020203"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31640" y="3573016"/>
            <a:ext cx="6984776" cy="1512168"/>
          </a:xfrm>
        </p:spPr>
        <p:txBody>
          <a:bodyPr/>
          <a:lstStyle>
            <a:lvl1pPr marL="0" indent="0" algn="l">
              <a:buNone/>
              <a:defRPr>
                <a:solidFill>
                  <a:schemeClr val="tx1">
                    <a:lumMod val="65000"/>
                    <a:lumOff val="35000"/>
                  </a:schemeClr>
                </a:solidFill>
                <a:latin typeface="Gill Sans MT" panose="020B05020201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pic>
        <p:nvPicPr>
          <p:cNvPr id="1027" name="Picture 3" descr="Z:\SocialSciences\CENTRES\NCRM\Website\Website Oct14\background_bottomright@2x.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44566" y="4461970"/>
            <a:ext cx="2808312" cy="240712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CENTRES\NCRM\Publicity\Logos\NCRM Logo\NCRM logo for Word and PowerPoint\NCRM Logo Horizontal (CMYK).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652120" y="332656"/>
            <a:ext cx="3096344" cy="37876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R:\CENTRES\NCRM\Publicity\Logos\ESRC\JPG RGB Large.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7504" y="6257205"/>
            <a:ext cx="581845" cy="48416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CENTRES\NCRM\Publicity\Logos\University of Southampton\university logo copy.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971600" y="6391078"/>
            <a:ext cx="1944216" cy="422298"/>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R:\CENTRES\NCRM\Publicity\Logos\Other\TAB_col_white_background.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3275856" y="6381328"/>
            <a:ext cx="936104" cy="3967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CENTRES\NCRM\Publicity\Logos\Other\298px-University_of_Edinburgh_logo.svg.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644008" y="6305938"/>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soton.ac.uk\ude\personalfiles\users\kjph1a06\mydesktop\pattern.png"/>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8756" y="-8877"/>
            <a:ext cx="3263641" cy="2852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044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1196752"/>
            <a:ext cx="8291264" cy="792088"/>
          </a:xfrm>
        </p:spPr>
        <p:txBody>
          <a:bodyPr anchor="t">
            <a:noAutofit/>
          </a:bodyPr>
          <a:lstStyle>
            <a:lvl1pPr>
              <a:defRPr sz="3200" baseline="0">
                <a:solidFill>
                  <a:srgbClr val="003D6E"/>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395536" y="2060848"/>
            <a:ext cx="8291264" cy="4248472"/>
          </a:xfrm>
        </p:spPr>
        <p:txBody>
          <a:bodyPr/>
          <a:lstStyle>
            <a:lvl1pPr>
              <a:buClr>
                <a:schemeClr val="bg1">
                  <a:lumMod val="75000"/>
                </a:schemeClr>
              </a:buClr>
              <a:defRPr sz="2800"/>
            </a:lvl1pPr>
            <a:lvl2pPr>
              <a:buClr>
                <a:schemeClr val="bg1">
                  <a:lumMod val="75000"/>
                </a:schemeClr>
              </a:buClr>
              <a:defRPr sz="2400"/>
            </a:lvl2pPr>
            <a:lvl3pPr>
              <a:buClr>
                <a:schemeClr val="bg1">
                  <a:lumMod val="75000"/>
                </a:schemeClr>
              </a:buClr>
              <a:defRPr sz="2000"/>
            </a:lvl3pPr>
            <a:lvl4pPr>
              <a:buClr>
                <a:schemeClr val="bg1">
                  <a:lumMod val="75000"/>
                </a:schemeClr>
              </a:buClr>
              <a:defRPr sz="1800"/>
            </a:lvl4pPr>
            <a:lvl5pPr>
              <a:buClr>
                <a:schemeClr val="bg1">
                  <a:lumMod val="75000"/>
                </a:schemeClr>
              </a:buCl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9" name="Picture 4" descr="R:\CENTRES\NCRM\Publicity\Logos\NCRM Logo\NCRM logo for Word and PowerPoint\NCRM Logo Horizontal (CMYK).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52120" y="332656"/>
            <a:ext cx="3096344" cy="378768"/>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a:xfrm>
            <a:off x="6588230" y="6304235"/>
            <a:ext cx="2133600" cy="365125"/>
          </a:xfrm>
        </p:spPr>
        <p:txBody>
          <a:bodyPr/>
          <a:lstStyle>
            <a:lvl1pPr>
              <a:defRPr sz="1200" i="0">
                <a:solidFill>
                  <a:schemeClr val="bg1">
                    <a:lumMod val="65000"/>
                  </a:schemeClr>
                </a:solidFill>
                <a:latin typeface="Arial" panose="020B0604020202020204" pitchFamily="34" charset="0"/>
                <a:cs typeface="Arial" panose="020B0604020202020204" pitchFamily="34" charset="0"/>
              </a:defRPr>
            </a:lvl1pPr>
          </a:lstStyle>
          <a:p>
            <a:fld id="{BFA53D53-8024-485A-AF10-8351CA8F8D5E}" type="slidenum">
              <a:rPr lang="en-GB" smtClean="0"/>
              <a:pPr/>
              <a:t>‹#›</a:t>
            </a:fld>
            <a:endParaRPr lang="en-GB" dirty="0"/>
          </a:p>
        </p:txBody>
      </p:sp>
      <p:pic>
        <p:nvPicPr>
          <p:cNvPr id="7" name="Picture 2" descr="\\soton.ac.uk\ude\personalfiles\users\kjph1a06\mydesktop\pattern_small.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00" y="235"/>
            <a:ext cx="1794212" cy="2132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167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8" name="Picture 3" descr="Z:\SocialSciences\CENTRES\NCRM\Website\Website Oct14\background_bottomright@2x.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45566" y="4454868"/>
            <a:ext cx="2808312" cy="240712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539552" y="4149080"/>
            <a:ext cx="7772400" cy="1500187"/>
          </a:xfrm>
        </p:spPr>
        <p:txBody>
          <a:bodyPr anchor="t">
            <a:normAutofit/>
          </a:bodyPr>
          <a:lstStyle>
            <a:lvl1pPr marL="0" indent="0">
              <a:buNone/>
              <a:defRPr sz="3800" u="none" baseline="0">
                <a:solidFill>
                  <a:srgbClr val="8BBD3A"/>
                </a:solidFill>
                <a:latin typeface="Gill Sans MT" panose="020B05020201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E296BA3B-96CA-4DEA-A85B-351F07F12EB3}" type="slidenum">
              <a:rPr lang="en-GB" smtClean="0"/>
              <a:t>‹#›</a:t>
            </a:fld>
            <a:endParaRPr lang="en-GB"/>
          </a:p>
        </p:txBody>
      </p:sp>
      <p:pic>
        <p:nvPicPr>
          <p:cNvPr id="7" name="Picture 4" descr="R:\CENTRES\NCRM\Publicity\Logos\NCRM Logo\NCRM logo for Word and PowerPoint\NCRM Logo Horizontal (CMYK).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652120" y="332656"/>
            <a:ext cx="3096344" cy="378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5376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96BA3B-96CA-4DEA-A85B-351F07F12EB3}" type="slidenum">
              <a:rPr lang="en-GB" smtClean="0"/>
              <a:t>‹#›</a:t>
            </a:fld>
            <a:endParaRPr lang="en-GB"/>
          </a:p>
        </p:txBody>
      </p:sp>
      <p:pic>
        <p:nvPicPr>
          <p:cNvPr id="5" name="Picture 4" descr="R:\CENTRES\NCRM\Publicity\Logos\NCRM Logo\NCRM logo for Word and PowerPoint\NCRM Logo Horizontal (CMYK).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52120" y="332656"/>
            <a:ext cx="3096344" cy="378768"/>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title"/>
          </p:nvPr>
        </p:nvSpPr>
        <p:spPr>
          <a:xfrm>
            <a:off x="251520" y="710648"/>
            <a:ext cx="4968552" cy="918152"/>
          </a:xfrm>
        </p:spPr>
        <p:txBody>
          <a:bodyPr anchor="t">
            <a:noAutofit/>
          </a:bodyPr>
          <a:lstStyle>
            <a:lvl1pPr>
              <a:defRPr sz="2800">
                <a:solidFill>
                  <a:srgbClr val="003D6E"/>
                </a:solidFill>
              </a:defRPr>
            </a:lvl1pPr>
          </a:lstStyle>
          <a:p>
            <a:r>
              <a:rPr lang="en-US" dirty="0" smtClean="0"/>
              <a:t>Click to edit Master title style</a:t>
            </a:r>
            <a:endParaRPr lang="en-GB" dirty="0"/>
          </a:p>
        </p:txBody>
      </p:sp>
    </p:spTree>
    <p:extLst>
      <p:ext uri="{BB962C8B-B14F-4D97-AF65-F5344CB8AC3E}">
        <p14:creationId xmlns:p14="http://schemas.microsoft.com/office/powerpoint/2010/main" val="78203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1191890"/>
            <a:ext cx="8291264" cy="580926"/>
          </a:xfrm>
        </p:spPr>
        <p:txBody>
          <a:bodyPr anchor="t">
            <a:noAutofit/>
          </a:bodyPr>
          <a:lstStyle>
            <a:lvl1pPr>
              <a:defRPr sz="3200" baseline="0">
                <a:solidFill>
                  <a:srgbClr val="003D6E"/>
                </a:solidFill>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395536" y="1988840"/>
            <a:ext cx="4038600" cy="4320480"/>
          </a:xfrm>
        </p:spPr>
        <p:txBody>
          <a:bodyPr/>
          <a:lstStyle>
            <a:lvl1pPr>
              <a:buClr>
                <a:schemeClr val="bg1">
                  <a:lumMod val="75000"/>
                </a:schemeClr>
              </a:buClr>
              <a:defRPr sz="2800"/>
            </a:lvl1pPr>
            <a:lvl2pPr>
              <a:buClr>
                <a:schemeClr val="bg1">
                  <a:lumMod val="75000"/>
                </a:schemeClr>
              </a:buClr>
              <a:defRPr sz="2400"/>
            </a:lvl2pPr>
            <a:lvl3pPr>
              <a:buClr>
                <a:schemeClr val="bg1">
                  <a:lumMod val="75000"/>
                </a:schemeClr>
              </a:buClr>
              <a:defRPr sz="2000"/>
            </a:lvl3pPr>
            <a:lvl4pPr>
              <a:buClr>
                <a:schemeClr val="bg1">
                  <a:lumMod val="75000"/>
                </a:schemeClr>
              </a:buClr>
              <a:defRPr sz="1800"/>
            </a:lvl4pPr>
            <a:lvl5pPr>
              <a:buClr>
                <a:schemeClr val="bg1">
                  <a:lumMod val="75000"/>
                </a:schemeClr>
              </a:buCl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988840"/>
            <a:ext cx="4038600" cy="4320480"/>
          </a:xfrm>
        </p:spPr>
        <p:txBody>
          <a:bodyPr/>
          <a:lstStyle>
            <a:lvl1pPr>
              <a:buClr>
                <a:schemeClr val="bg1">
                  <a:lumMod val="75000"/>
                </a:schemeClr>
              </a:buClr>
              <a:defRPr sz="2800"/>
            </a:lvl1pPr>
            <a:lvl2pPr>
              <a:buClr>
                <a:schemeClr val="bg1">
                  <a:lumMod val="75000"/>
                </a:schemeClr>
              </a:buClr>
              <a:defRPr sz="2400"/>
            </a:lvl2pPr>
            <a:lvl3pPr>
              <a:buClr>
                <a:schemeClr val="bg1">
                  <a:lumMod val="75000"/>
                </a:schemeClr>
              </a:buClr>
              <a:defRPr sz="2000"/>
            </a:lvl3pPr>
            <a:lvl4pPr>
              <a:buClr>
                <a:schemeClr val="bg1">
                  <a:lumMod val="75000"/>
                </a:schemeClr>
              </a:buClr>
              <a:defRPr sz="1800"/>
            </a:lvl4pPr>
            <a:lvl5pPr>
              <a:buClr>
                <a:schemeClr val="bg1">
                  <a:lumMod val="75000"/>
                </a:schemeClr>
              </a:buCl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12"/>
          </p:nvPr>
        </p:nvSpPr>
        <p:spPr/>
        <p:txBody>
          <a:bodyPr/>
          <a:lstStyle/>
          <a:p>
            <a:fld id="{E296BA3B-96CA-4DEA-A85B-351F07F12EB3}" type="slidenum">
              <a:rPr lang="en-GB" smtClean="0"/>
              <a:t>‹#›</a:t>
            </a:fld>
            <a:endParaRPr lang="en-GB"/>
          </a:p>
        </p:txBody>
      </p:sp>
      <p:pic>
        <p:nvPicPr>
          <p:cNvPr id="8" name="Picture 7" descr="R:\CENTRES\NCRM\Publicity\Logos\NCRM Logo\NCRM logo for Word and PowerPoint\NCRM Logo Horizontal (CMYK).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52120" y="332656"/>
            <a:ext cx="3096344" cy="378768"/>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soton.ac.uk\ude\personalfiles\users\kjph1a06\mydesktop\pattern_small.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00" y="235"/>
            <a:ext cx="1794212" cy="2132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24726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BD830-2B73-47E2-B7C6-7ED86D7FD57B}" type="datetimeFigureOut">
              <a:rPr lang="en-GB" smtClean="0"/>
              <a:t>22/11/2017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96BA3B-96CA-4DEA-A85B-351F07F12EB3}" type="slidenum">
              <a:rPr lang="en-GB" smtClean="0"/>
              <a:pPr/>
              <a:t>‹#›</a:t>
            </a:fld>
            <a:endParaRPr lang="en-GB" dirty="0"/>
          </a:p>
        </p:txBody>
      </p:sp>
    </p:spTree>
    <p:extLst>
      <p:ext uri="{BB962C8B-B14F-4D97-AF65-F5344CB8AC3E}">
        <p14:creationId xmlns:p14="http://schemas.microsoft.com/office/powerpoint/2010/main" val="3714512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2" r:id="rId5"/>
  </p:sldLayoutIdLst>
  <p:txStyles>
    <p:titleStyle>
      <a:lvl1pPr algn="l" defTabSz="914400" rtl="0" eaLnBrk="1" latinLnBrk="0" hangingPunct="1">
        <a:spcBef>
          <a:spcPct val="0"/>
        </a:spcBef>
        <a:buNone/>
        <a:defRPr sz="3200" kern="1200" baseline="0">
          <a:solidFill>
            <a:srgbClr val="003D6E"/>
          </a:solidFill>
          <a:latin typeface="Gill Sans MT" panose="020B0502020104020203" pitchFamily="34" charset="0"/>
          <a:ea typeface="+mj-ea"/>
          <a:cs typeface="+mj-cs"/>
        </a:defRPr>
      </a:lvl1pPr>
    </p:titleStyle>
    <p:bodyStyle>
      <a:lvl1pPr marL="342900" indent="-342900" algn="l" defTabSz="914400" rtl="0" eaLnBrk="1" latinLnBrk="0" hangingPunct="1">
        <a:spcBef>
          <a:spcPct val="20000"/>
        </a:spcBef>
        <a:buClr>
          <a:schemeClr val="bg1">
            <a:lumMod val="75000"/>
          </a:schemeClr>
        </a:buClr>
        <a:buFont typeface="Arial" panose="020B0604020202020204" pitchFamily="34" charset="0"/>
        <a:buChar char="•"/>
        <a:defRPr sz="32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chemeClr val="bg1">
            <a:lumMod val="75000"/>
          </a:schemeClr>
        </a:buClr>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bg1">
            <a:lumMod val="75000"/>
          </a:schemeClr>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chemeClr val="bg1">
            <a:lumMod val="75000"/>
          </a:schemeClr>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chemeClr val="bg1">
            <a:lumMod val="75000"/>
          </a:schemeClr>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dirty="0" smtClean="0"/>
              <a:t>Changing Patterns </a:t>
            </a:r>
            <a:r>
              <a:rPr lang="en-GB" dirty="0"/>
              <a:t>of Social Science </a:t>
            </a:r>
            <a:r>
              <a:rPr lang="en-GB" dirty="0" smtClean="0"/>
              <a:t>Data </a:t>
            </a:r>
            <a:r>
              <a:rPr lang="en-GB" dirty="0"/>
              <a:t>U</a:t>
            </a:r>
            <a:r>
              <a:rPr lang="en-GB" dirty="0" smtClean="0"/>
              <a:t>sage</a:t>
            </a:r>
            <a:endParaRPr lang="en-GB" dirty="0">
              <a:solidFill>
                <a:srgbClr val="003D6E"/>
              </a:solidFill>
            </a:endParaRPr>
          </a:p>
        </p:txBody>
      </p:sp>
      <p:sp>
        <p:nvSpPr>
          <p:cNvPr id="3" name="Subtitle 2"/>
          <p:cNvSpPr>
            <a:spLocks noGrp="1"/>
          </p:cNvSpPr>
          <p:nvPr>
            <p:ph type="subTitle" idx="1"/>
          </p:nvPr>
        </p:nvSpPr>
        <p:spPr>
          <a:xfrm>
            <a:off x="1331640" y="3717032"/>
            <a:ext cx="6984776" cy="1368152"/>
          </a:xfrm>
        </p:spPr>
        <p:txBody>
          <a:bodyPr>
            <a:normAutofit/>
          </a:bodyPr>
          <a:lstStyle/>
          <a:p>
            <a:r>
              <a:rPr lang="en-GB" dirty="0" smtClean="0"/>
              <a:t>Patrick Sturgis</a:t>
            </a:r>
          </a:p>
        </p:txBody>
      </p:sp>
    </p:spTree>
    <p:extLst>
      <p:ext uri="{BB962C8B-B14F-4D97-AF65-F5344CB8AC3E}">
        <p14:creationId xmlns:p14="http://schemas.microsoft.com/office/powerpoint/2010/main" val="765892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Externalities of ‘survey pressure’</a:t>
            </a:r>
            <a:endParaRPr lang="en-US" dirty="0"/>
          </a:p>
        </p:txBody>
      </p:sp>
      <p:sp>
        <p:nvSpPr>
          <p:cNvPr id="3" name="Content Placeholder 2"/>
          <p:cNvSpPr>
            <a:spLocks noGrp="1"/>
          </p:cNvSpPr>
          <p:nvPr>
            <p:ph idx="1"/>
          </p:nvPr>
        </p:nvSpPr>
        <p:spPr>
          <a:xfrm>
            <a:off x="487667" y="2114540"/>
            <a:ext cx="8291264" cy="4320480"/>
          </a:xfrm>
        </p:spPr>
        <p:txBody>
          <a:bodyPr/>
          <a:lstStyle/>
          <a:p>
            <a:r>
              <a:rPr lang="en-GB" dirty="0" smtClean="0"/>
              <a:t>Poor data quality of ‘hard to get’ respondents</a:t>
            </a:r>
          </a:p>
          <a:p>
            <a:endParaRPr lang="en-GB" dirty="0" smtClean="0"/>
          </a:p>
          <a:p>
            <a:r>
              <a:rPr lang="en-GB" dirty="0" smtClean="0"/>
              <a:t>Fabrication pressure on respondents</a:t>
            </a:r>
          </a:p>
          <a:p>
            <a:endParaRPr lang="en-GB" dirty="0" smtClean="0"/>
          </a:p>
          <a:p>
            <a:r>
              <a:rPr lang="en-GB" dirty="0" smtClean="0"/>
              <a:t>Fabrication pressure on interviewers</a:t>
            </a:r>
          </a:p>
          <a:p>
            <a:endParaRPr lang="en-GB" dirty="0"/>
          </a:p>
          <a:p>
            <a:r>
              <a:rPr lang="en-GB" dirty="0" smtClean="0"/>
              <a:t>Ethical research practice?</a:t>
            </a:r>
            <a:endParaRPr lang="en-US" dirty="0"/>
          </a:p>
        </p:txBody>
      </p:sp>
    </p:spTree>
    <p:extLst>
      <p:ext uri="{BB962C8B-B14F-4D97-AF65-F5344CB8AC3E}">
        <p14:creationId xmlns:p14="http://schemas.microsoft.com/office/powerpoint/2010/main" val="282415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GB" dirty="0" smtClean="0"/>
              <a:t>Content analysis of journal articles</a:t>
            </a:r>
          </a:p>
          <a:p>
            <a:r>
              <a:rPr lang="en-GB" sz="3200" dirty="0" smtClean="0"/>
              <a:t>(joint work with Rebekah Luff)</a:t>
            </a:r>
            <a:endParaRPr lang="en-GB" sz="3200" dirty="0"/>
          </a:p>
        </p:txBody>
      </p:sp>
    </p:spTree>
    <p:extLst>
      <p:ext uri="{BB962C8B-B14F-4D97-AF65-F5344CB8AC3E}">
        <p14:creationId xmlns:p14="http://schemas.microsoft.com/office/powerpoint/2010/main" val="3023510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698" y="1772816"/>
            <a:ext cx="8424937" cy="504056"/>
          </a:xfrm>
        </p:spPr>
        <p:txBody>
          <a:bodyPr/>
          <a:lstStyle/>
          <a:p>
            <a:r>
              <a:rPr lang="en-GB" sz="2400" dirty="0" smtClean="0">
                <a:solidFill>
                  <a:schemeClr val="tx1"/>
                </a:solidFill>
              </a:rPr>
              <a:t>Content analysis of all papers</a:t>
            </a:r>
            <a:r>
              <a:rPr lang="en-GB" sz="2400" dirty="0">
                <a:solidFill>
                  <a:schemeClr val="tx1"/>
                </a:solidFill>
              </a:rPr>
              <a:t>: </a:t>
            </a:r>
            <a:r>
              <a:rPr lang="en-GB" sz="2400" dirty="0" smtClean="0">
                <a:solidFill>
                  <a:schemeClr val="tx1"/>
                </a:solidFill>
              </a:rPr>
              <a:t>1949-50, </a:t>
            </a:r>
            <a:r>
              <a:rPr lang="en-GB" sz="2400" dirty="0">
                <a:solidFill>
                  <a:schemeClr val="tx1"/>
                </a:solidFill>
              </a:rPr>
              <a:t>1964-65, </a:t>
            </a:r>
            <a:r>
              <a:rPr lang="en-GB" sz="2400" dirty="0" smtClean="0">
                <a:solidFill>
                  <a:schemeClr val="tx1"/>
                </a:solidFill>
              </a:rPr>
              <a:t>1979-80, 1994-95</a:t>
            </a:r>
            <a:r>
              <a:rPr lang="en-GB" dirty="0" smtClean="0"/>
              <a:t/>
            </a:r>
            <a:br>
              <a:rPr lang="en-GB" dirty="0" smtClean="0"/>
            </a:b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59345343"/>
              </p:ext>
            </p:extLst>
          </p:nvPr>
        </p:nvGraphicFramePr>
        <p:xfrm>
          <a:off x="539552" y="2708920"/>
          <a:ext cx="8064897" cy="3554882"/>
        </p:xfrm>
        <a:graphic>
          <a:graphicData uri="http://schemas.openxmlformats.org/drawingml/2006/table">
            <a:tbl>
              <a:tblPr firstRow="1" firstCol="1" bandRow="1">
                <a:tableStyleId>{5C22544A-7EE6-4342-B048-85BDC9FD1C3A}</a:tableStyleId>
              </a:tblPr>
              <a:tblGrid>
                <a:gridCol w="3243492"/>
                <a:gridCol w="4821405"/>
              </a:tblGrid>
              <a:tr h="288032">
                <a:tc>
                  <a:txBody>
                    <a:bodyPr/>
                    <a:lstStyle/>
                    <a:p>
                      <a:pPr>
                        <a:lnSpc>
                          <a:spcPct val="107000"/>
                        </a:lnSpc>
                        <a:spcAft>
                          <a:spcPts val="0"/>
                        </a:spcAft>
                      </a:pPr>
                      <a:r>
                        <a:rPr lang="en-GB" sz="2000" dirty="0" smtClean="0">
                          <a:solidFill>
                            <a:schemeClr val="tx1"/>
                          </a:solidFill>
                          <a:effectLst/>
                          <a:latin typeface="+mn-lt"/>
                          <a:ea typeface="Calibri" panose="020F0502020204030204" pitchFamily="34" charset="0"/>
                          <a:cs typeface="Arial" panose="020B0604020202020204" pitchFamily="34" charset="0"/>
                        </a:rPr>
                        <a:t>Field</a:t>
                      </a:r>
                      <a:endParaRPr lang="en-GB" sz="2000" dirty="0">
                        <a:solidFill>
                          <a:schemeClr val="tx1"/>
                        </a:solidFill>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07000"/>
                        </a:lnSpc>
                        <a:spcAft>
                          <a:spcPts val="0"/>
                        </a:spcAft>
                      </a:pPr>
                      <a:r>
                        <a:rPr lang="en-GB" sz="2000" dirty="0">
                          <a:effectLst/>
                          <a:latin typeface="+mn-lt"/>
                        </a:rPr>
                        <a:t> </a:t>
                      </a:r>
                      <a:r>
                        <a:rPr lang="en-GB" sz="2000" dirty="0" smtClean="0">
                          <a:solidFill>
                            <a:schemeClr val="tx1"/>
                          </a:solidFill>
                          <a:effectLst/>
                          <a:latin typeface="+mn-lt"/>
                        </a:rPr>
                        <a:t>Journal</a:t>
                      </a:r>
                      <a:endParaRPr lang="en-GB" sz="2000" dirty="0">
                        <a:solidFill>
                          <a:schemeClr val="tx1"/>
                        </a:solidFill>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nSpc>
                          <a:spcPct val="107000"/>
                        </a:lnSpc>
                        <a:spcAft>
                          <a:spcPts val="0"/>
                        </a:spcAft>
                      </a:pPr>
                      <a:r>
                        <a:rPr lang="en-GB" sz="1800" dirty="0" smtClean="0">
                          <a:solidFill>
                            <a:schemeClr val="tx1"/>
                          </a:solidFill>
                          <a:effectLst/>
                          <a:latin typeface="+mn-lt"/>
                        </a:rPr>
                        <a:t>Economics</a:t>
                      </a:r>
                      <a:endParaRPr lang="en-GB" sz="2400" dirty="0">
                        <a:solidFill>
                          <a:schemeClr val="tx1"/>
                        </a:solidFill>
                        <a:effectLst/>
                        <a:latin typeface="+mn-lt"/>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107000"/>
                        </a:lnSpc>
                        <a:spcAft>
                          <a:spcPts val="0"/>
                        </a:spcAft>
                      </a:pPr>
                      <a:r>
                        <a:rPr lang="en-GB" sz="1800" dirty="0" smtClean="0">
                          <a:effectLst/>
                          <a:latin typeface="+mn-lt"/>
                        </a:rPr>
                        <a:t>American </a:t>
                      </a:r>
                      <a:r>
                        <a:rPr lang="en-GB" sz="1800" dirty="0">
                          <a:effectLst/>
                          <a:latin typeface="+mn-lt"/>
                        </a:rPr>
                        <a:t>Economic Review</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nSpc>
                          <a:spcPct val="107000"/>
                        </a:lnSpc>
                        <a:spcAft>
                          <a:spcPts val="0"/>
                        </a:spcAft>
                      </a:pPr>
                      <a:endParaRPr lang="en-GB" sz="1800" dirty="0">
                        <a:solidFill>
                          <a:schemeClr val="tx1"/>
                        </a:solidFill>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107000"/>
                        </a:lnSpc>
                        <a:spcAft>
                          <a:spcPts val="0"/>
                        </a:spcAft>
                      </a:pPr>
                      <a:r>
                        <a:rPr lang="en-GB" sz="1800" dirty="0" smtClean="0">
                          <a:effectLst/>
                          <a:latin typeface="+mn-lt"/>
                        </a:rPr>
                        <a:t>Journal </a:t>
                      </a:r>
                      <a:r>
                        <a:rPr lang="en-GB" sz="1800" dirty="0">
                          <a:effectLst/>
                          <a:latin typeface="+mn-lt"/>
                        </a:rPr>
                        <a:t>of Political Economy</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nSpc>
                          <a:spcPct val="107000"/>
                        </a:lnSpc>
                        <a:spcAft>
                          <a:spcPts val="0"/>
                        </a:spcAft>
                      </a:pPr>
                      <a:endParaRPr lang="en-GB" sz="1800" dirty="0">
                        <a:solidFill>
                          <a:schemeClr val="tx1"/>
                        </a:solidFill>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107000"/>
                        </a:lnSpc>
                        <a:spcAft>
                          <a:spcPts val="0"/>
                        </a:spcAft>
                      </a:pPr>
                      <a:r>
                        <a:rPr lang="en-GB" sz="1800" dirty="0" smtClean="0">
                          <a:effectLst/>
                          <a:latin typeface="+mn-lt"/>
                        </a:rPr>
                        <a:t>Review </a:t>
                      </a:r>
                      <a:r>
                        <a:rPr lang="en-GB" sz="1800" dirty="0">
                          <a:effectLst/>
                          <a:latin typeface="+mn-lt"/>
                        </a:rPr>
                        <a:t>of Economics and Statistics</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r>
              <a:tr h="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dirty="0" smtClean="0">
                          <a:solidFill>
                            <a:schemeClr val="tx1"/>
                          </a:solidFill>
                          <a:effectLst/>
                          <a:latin typeface="+mn-lt"/>
                        </a:rPr>
                        <a:t>Sociology</a:t>
                      </a:r>
                      <a:endParaRPr lang="en-GB" sz="2400" dirty="0" smtClean="0">
                        <a:solidFill>
                          <a:schemeClr val="tx1"/>
                        </a:solidFill>
                        <a:effectLst/>
                        <a:latin typeface="+mn-lt"/>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tc>
                  <a:txBody>
                    <a:bodyPr/>
                    <a:lstStyle/>
                    <a:p>
                      <a:pPr>
                        <a:lnSpc>
                          <a:spcPct val="107000"/>
                        </a:lnSpc>
                        <a:spcAft>
                          <a:spcPts val="0"/>
                        </a:spcAft>
                      </a:pPr>
                      <a:r>
                        <a:rPr lang="en-GB" sz="1800" dirty="0" smtClean="0">
                          <a:effectLst/>
                          <a:latin typeface="+mn-lt"/>
                        </a:rPr>
                        <a:t>American </a:t>
                      </a:r>
                      <a:r>
                        <a:rPr lang="en-GB" sz="1800" dirty="0">
                          <a:effectLst/>
                          <a:latin typeface="+mn-lt"/>
                        </a:rPr>
                        <a:t>Sociological Review</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tr>
              <a:tr h="0">
                <a:tc>
                  <a:txBody>
                    <a:bodyPr/>
                    <a:lstStyle/>
                    <a:p>
                      <a:pPr>
                        <a:lnSpc>
                          <a:spcPct val="107000"/>
                        </a:lnSpc>
                        <a:spcAft>
                          <a:spcPts val="0"/>
                        </a:spcAft>
                      </a:pPr>
                      <a:endParaRPr lang="en-GB" sz="1800">
                        <a:solidFill>
                          <a:schemeClr val="tx1"/>
                        </a:solidFill>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tc>
                  <a:txBody>
                    <a:bodyPr/>
                    <a:lstStyle/>
                    <a:p>
                      <a:pPr>
                        <a:lnSpc>
                          <a:spcPct val="107000"/>
                        </a:lnSpc>
                        <a:spcAft>
                          <a:spcPts val="0"/>
                        </a:spcAft>
                      </a:pPr>
                      <a:r>
                        <a:rPr lang="en-GB" sz="1800" dirty="0" smtClean="0">
                          <a:effectLst/>
                          <a:latin typeface="+mn-lt"/>
                        </a:rPr>
                        <a:t>American </a:t>
                      </a:r>
                      <a:r>
                        <a:rPr lang="en-GB" sz="1800" dirty="0">
                          <a:effectLst/>
                          <a:latin typeface="+mn-lt"/>
                        </a:rPr>
                        <a:t>Journal of Sociology</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tr>
              <a:tr h="0">
                <a:tc>
                  <a:txBody>
                    <a:bodyPr/>
                    <a:lstStyle/>
                    <a:p>
                      <a:pPr>
                        <a:lnSpc>
                          <a:spcPct val="107000"/>
                        </a:lnSpc>
                        <a:spcAft>
                          <a:spcPts val="0"/>
                        </a:spcAft>
                      </a:pPr>
                      <a:endParaRPr lang="en-GB" sz="1800">
                        <a:solidFill>
                          <a:schemeClr val="tx1"/>
                        </a:solidFill>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tc>
                  <a:txBody>
                    <a:bodyPr/>
                    <a:lstStyle/>
                    <a:p>
                      <a:pPr>
                        <a:lnSpc>
                          <a:spcPct val="107000"/>
                        </a:lnSpc>
                        <a:spcAft>
                          <a:spcPts val="0"/>
                        </a:spcAft>
                      </a:pPr>
                      <a:r>
                        <a:rPr lang="en-GB" sz="1800" dirty="0" smtClean="0">
                          <a:effectLst/>
                          <a:latin typeface="+mn-lt"/>
                        </a:rPr>
                        <a:t>Social </a:t>
                      </a:r>
                      <a:r>
                        <a:rPr lang="en-GB" sz="1800" dirty="0">
                          <a:effectLst/>
                          <a:latin typeface="+mn-lt"/>
                        </a:rPr>
                        <a:t>Forces</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lumMod val="20000"/>
                        <a:lumOff val="80000"/>
                      </a:schemeClr>
                    </a:solidFill>
                  </a:tcPr>
                </a:tc>
              </a:tr>
              <a:tr h="21447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dirty="0" smtClean="0">
                          <a:solidFill>
                            <a:schemeClr val="tx1"/>
                          </a:solidFill>
                          <a:effectLst/>
                          <a:latin typeface="+mn-lt"/>
                        </a:rPr>
                        <a:t>Political Sciences</a:t>
                      </a:r>
                      <a:endParaRPr lang="en-GB" sz="2400" dirty="0" smtClean="0">
                        <a:solidFill>
                          <a:schemeClr val="tx1"/>
                        </a:solidFill>
                        <a:effectLst/>
                        <a:latin typeface="+mn-lt"/>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a:lnSpc>
                          <a:spcPct val="107000"/>
                        </a:lnSpc>
                        <a:spcAft>
                          <a:spcPts val="0"/>
                        </a:spcAft>
                      </a:pPr>
                      <a:r>
                        <a:rPr lang="en-GB" sz="1800" dirty="0" smtClean="0">
                          <a:effectLst/>
                          <a:latin typeface="+mn-lt"/>
                        </a:rPr>
                        <a:t>American </a:t>
                      </a:r>
                      <a:r>
                        <a:rPr lang="en-GB" sz="1800" dirty="0">
                          <a:effectLst/>
                          <a:latin typeface="+mn-lt"/>
                        </a:rPr>
                        <a:t>Journal of Political Science</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r>
              <a:tr h="0">
                <a:tc>
                  <a:txBody>
                    <a:bodyPr/>
                    <a:lstStyle/>
                    <a:p>
                      <a:pPr>
                        <a:lnSpc>
                          <a:spcPct val="107000"/>
                        </a:lnSpc>
                        <a:spcAft>
                          <a:spcPts val="0"/>
                        </a:spcAft>
                      </a:pPr>
                      <a:endParaRPr lang="en-GB" sz="1800">
                        <a:solidFill>
                          <a:schemeClr val="tx1"/>
                        </a:solidFill>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a:lnSpc>
                          <a:spcPct val="107000"/>
                        </a:lnSpc>
                        <a:spcAft>
                          <a:spcPts val="0"/>
                        </a:spcAft>
                      </a:pPr>
                      <a:r>
                        <a:rPr lang="en-GB" sz="1800" dirty="0" smtClean="0">
                          <a:effectLst/>
                          <a:latin typeface="+mn-lt"/>
                        </a:rPr>
                        <a:t>American </a:t>
                      </a:r>
                      <a:r>
                        <a:rPr lang="en-GB" sz="1800" dirty="0">
                          <a:effectLst/>
                          <a:latin typeface="+mn-lt"/>
                        </a:rPr>
                        <a:t>Political Science Review</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r>
              <a:tr h="0">
                <a:tc>
                  <a:txBody>
                    <a:bodyPr/>
                    <a:lstStyle/>
                    <a:p>
                      <a:pPr>
                        <a:lnSpc>
                          <a:spcPct val="107000"/>
                        </a:lnSpc>
                        <a:spcAft>
                          <a:spcPts val="0"/>
                        </a:spcAft>
                      </a:pPr>
                      <a:endParaRPr lang="en-GB" sz="1800" dirty="0">
                        <a:solidFill>
                          <a:schemeClr val="tx1"/>
                        </a:solidFill>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a:lnSpc>
                          <a:spcPct val="107000"/>
                        </a:lnSpc>
                        <a:spcAft>
                          <a:spcPts val="0"/>
                        </a:spcAft>
                      </a:pPr>
                      <a:r>
                        <a:rPr lang="en-GB" sz="1800" dirty="0" smtClean="0">
                          <a:effectLst/>
                          <a:latin typeface="+mn-lt"/>
                        </a:rPr>
                        <a:t>Journal </a:t>
                      </a:r>
                      <a:r>
                        <a:rPr lang="en-GB" sz="1800" dirty="0">
                          <a:effectLst/>
                          <a:latin typeface="+mn-lt"/>
                        </a:rPr>
                        <a:t>of </a:t>
                      </a:r>
                      <a:r>
                        <a:rPr lang="en-GB" sz="1800" dirty="0" smtClean="0">
                          <a:effectLst/>
                          <a:latin typeface="+mn-lt"/>
                        </a:rPr>
                        <a:t>Politics</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r>
              <a:tr h="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dirty="0" smtClean="0">
                          <a:solidFill>
                            <a:schemeClr val="tx1"/>
                          </a:solidFill>
                          <a:effectLst/>
                          <a:latin typeface="+mn-lt"/>
                        </a:rPr>
                        <a:t>Social Psychology</a:t>
                      </a:r>
                      <a:endParaRPr lang="en-GB" sz="2400" dirty="0" smtClean="0">
                        <a:solidFill>
                          <a:schemeClr val="tx1"/>
                        </a:solidFill>
                        <a:effectLst/>
                        <a:latin typeface="+mn-lt"/>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c>
                  <a:txBody>
                    <a:bodyPr/>
                    <a:lstStyle/>
                    <a:p>
                      <a:pPr>
                        <a:lnSpc>
                          <a:spcPct val="107000"/>
                        </a:lnSpc>
                        <a:spcAft>
                          <a:spcPts val="0"/>
                        </a:spcAft>
                      </a:pPr>
                      <a:r>
                        <a:rPr lang="en-GB" sz="1800" dirty="0" smtClean="0">
                          <a:effectLst/>
                          <a:latin typeface="+mn-lt"/>
                        </a:rPr>
                        <a:t>Journal </a:t>
                      </a:r>
                      <a:r>
                        <a:rPr lang="en-GB" sz="1800" dirty="0">
                          <a:effectLst/>
                          <a:latin typeface="+mn-lt"/>
                        </a:rPr>
                        <a:t>of Personality and </a:t>
                      </a:r>
                      <a:r>
                        <a:rPr lang="en-GB" sz="1800" dirty="0" smtClean="0">
                          <a:effectLst/>
                          <a:latin typeface="+mn-lt"/>
                        </a:rPr>
                        <a:t>Social</a:t>
                      </a:r>
                      <a:r>
                        <a:rPr lang="en-GB" sz="1800" baseline="0" dirty="0" smtClean="0">
                          <a:effectLst/>
                          <a:latin typeface="+mn-lt"/>
                        </a:rPr>
                        <a:t> </a:t>
                      </a:r>
                      <a:r>
                        <a:rPr lang="en-GB" sz="1800" dirty="0" smtClean="0">
                          <a:effectLst/>
                          <a:latin typeface="+mn-lt"/>
                        </a:rPr>
                        <a:t>Psychology</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20000"/>
                        <a:lumOff val="80000"/>
                      </a:schemeClr>
                    </a:solidFill>
                  </a:tcPr>
                </a:tc>
              </a:tr>
              <a:tr h="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800" dirty="0" smtClean="0">
                          <a:solidFill>
                            <a:schemeClr val="tx1"/>
                          </a:solidFill>
                          <a:effectLst/>
                          <a:latin typeface="+mn-lt"/>
                        </a:rPr>
                        <a:t>Public Opinion Research</a:t>
                      </a:r>
                      <a:endParaRPr lang="en-GB" sz="2400" dirty="0" smtClean="0">
                        <a:solidFill>
                          <a:schemeClr val="tx1"/>
                        </a:solidFill>
                        <a:effectLst/>
                        <a:latin typeface="+mn-lt"/>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nSpc>
                          <a:spcPct val="107000"/>
                        </a:lnSpc>
                        <a:spcAft>
                          <a:spcPts val="0"/>
                        </a:spcAft>
                      </a:pPr>
                      <a:r>
                        <a:rPr lang="en-GB" sz="1800" dirty="0" smtClean="0">
                          <a:effectLst/>
                          <a:latin typeface="+mn-lt"/>
                        </a:rPr>
                        <a:t>Public </a:t>
                      </a:r>
                      <a:r>
                        <a:rPr lang="en-GB" sz="1800" dirty="0">
                          <a:effectLst/>
                          <a:latin typeface="+mn-lt"/>
                        </a:rPr>
                        <a:t>Opinion Quarterly</a:t>
                      </a:r>
                      <a:endParaRPr lang="en-GB" sz="2400" dirty="0">
                        <a:effectLst/>
                        <a:latin typeface="+mn-lt"/>
                        <a:ea typeface="Calibri" panose="020F0502020204030204" pitchFamily="34" charset="0"/>
                        <a:cs typeface="Arial" panose="020B0604020202020204" pitchFamily="34" charset="0"/>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r>
            </a:tbl>
          </a:graphicData>
        </a:graphic>
      </p:graphicFrame>
      <p:sp>
        <p:nvSpPr>
          <p:cNvPr id="6" name="Title 1"/>
          <p:cNvSpPr txBox="1">
            <a:spLocks/>
          </p:cNvSpPr>
          <p:nvPr/>
        </p:nvSpPr>
        <p:spPr>
          <a:xfrm>
            <a:off x="899592" y="980728"/>
            <a:ext cx="7488832" cy="792088"/>
          </a:xfrm>
          <a:prstGeom prst="rect">
            <a:avLst/>
          </a:prstGeom>
        </p:spPr>
        <p:txBody>
          <a:bodyPr vert="horz" lIns="91440" tIns="45720" rIns="91440" bIns="45720" rtlCol="0" anchor="t">
            <a:noAutofit/>
          </a:bodyPr>
          <a:lstStyle>
            <a:lvl1pPr algn="l" defTabSz="914400" rtl="0" eaLnBrk="1" latinLnBrk="0" hangingPunct="1">
              <a:spcBef>
                <a:spcPct val="0"/>
              </a:spcBef>
              <a:buNone/>
              <a:defRPr sz="3200" kern="1200" baseline="0">
                <a:solidFill>
                  <a:srgbClr val="003D6E"/>
                </a:solidFill>
                <a:latin typeface="Gill Sans MT" panose="020B0502020104020203" pitchFamily="34" charset="0"/>
                <a:ea typeface="+mj-ea"/>
                <a:cs typeface="+mj-cs"/>
              </a:defRPr>
            </a:lvl1pPr>
          </a:lstStyle>
          <a:p>
            <a:r>
              <a:rPr lang="en-GB" dirty="0"/>
              <a:t>Presser (1983) and Saris </a:t>
            </a:r>
            <a:r>
              <a:rPr lang="en-GB" dirty="0" smtClean="0"/>
              <a:t>&amp; </a:t>
            </a:r>
            <a:r>
              <a:rPr lang="en-GB" dirty="0" err="1" smtClean="0"/>
              <a:t>Gallhofer</a:t>
            </a:r>
            <a:r>
              <a:rPr lang="en-GB" dirty="0" smtClean="0"/>
              <a:t> </a:t>
            </a:r>
            <a:r>
              <a:rPr lang="en-GB" dirty="0"/>
              <a:t>(2007)</a:t>
            </a:r>
          </a:p>
        </p:txBody>
      </p:sp>
    </p:spTree>
    <p:extLst>
      <p:ext uri="{BB962C8B-B14F-4D97-AF65-F5344CB8AC3E}">
        <p14:creationId xmlns:p14="http://schemas.microsoft.com/office/powerpoint/2010/main" val="3605150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Metzler et al (2016)</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Online survey of Sage social science ‘contacts’</a:t>
            </a:r>
          </a:p>
          <a:p>
            <a:endParaRPr lang="en-GB" dirty="0" smtClean="0"/>
          </a:p>
          <a:p>
            <a:r>
              <a:rPr lang="en-GB" dirty="0" smtClean="0"/>
              <a:t>9412 respondents</a:t>
            </a:r>
          </a:p>
          <a:p>
            <a:endParaRPr lang="en-GB" dirty="0" smtClean="0"/>
          </a:p>
          <a:p>
            <a:r>
              <a:rPr lang="en-GB" dirty="0" smtClean="0"/>
              <a:t>33% reported having undertaken big data research</a:t>
            </a:r>
          </a:p>
          <a:p>
            <a:endParaRPr lang="en-GB" dirty="0" smtClean="0"/>
          </a:p>
          <a:p>
            <a:r>
              <a:rPr lang="en-GB" dirty="0" smtClean="0"/>
              <a:t>But response rate &lt; 2%</a:t>
            </a:r>
          </a:p>
          <a:p>
            <a:endParaRPr lang="en-GB" dirty="0" smtClean="0"/>
          </a:p>
          <a:p>
            <a:r>
              <a:rPr lang="en-GB" dirty="0" smtClean="0"/>
              <a:t>Self-definition of ‘big data’  </a:t>
            </a:r>
          </a:p>
          <a:p>
            <a:endParaRPr lang="en-GB" dirty="0"/>
          </a:p>
        </p:txBody>
      </p:sp>
    </p:spTree>
    <p:extLst>
      <p:ext uri="{BB962C8B-B14F-4D97-AF65-F5344CB8AC3E}">
        <p14:creationId xmlns:p14="http://schemas.microsoft.com/office/powerpoint/2010/main" val="1678692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10227954"/>
              </p:ext>
            </p:extLst>
          </p:nvPr>
        </p:nvGraphicFramePr>
        <p:xfrm>
          <a:off x="375379" y="2060848"/>
          <a:ext cx="8291508" cy="3637280"/>
        </p:xfrm>
        <a:graphic>
          <a:graphicData uri="http://schemas.openxmlformats.org/drawingml/2006/table">
            <a:tbl>
              <a:tblPr firstRow="1" bandRow="1">
                <a:tableStyleId>{2D5ABB26-0587-4C30-8999-92F81FD0307C}</a:tableStyleId>
              </a:tblPr>
              <a:tblGrid>
                <a:gridCol w="1381918"/>
                <a:gridCol w="1381918"/>
                <a:gridCol w="1381918"/>
                <a:gridCol w="1381918"/>
                <a:gridCol w="1381918"/>
                <a:gridCol w="1381918"/>
              </a:tblGrid>
              <a:tr h="370840">
                <a:tc>
                  <a:txBody>
                    <a:bodyPr/>
                    <a:lstStyle/>
                    <a:p>
                      <a:pPr algn="ctr"/>
                      <a:endParaRPr lang="en-GB" sz="1600" dirty="0">
                        <a:solidFill>
                          <a:schemeClr val="bg1"/>
                        </a:solidFill>
                      </a:endParaRPr>
                    </a:p>
                  </a:txBody>
                  <a:tcPr>
                    <a:solidFill>
                      <a:schemeClr val="accent1"/>
                    </a:solidFill>
                  </a:tcPr>
                </a:tc>
                <a:tc gridSpan="3">
                  <a:txBody>
                    <a:bodyPr/>
                    <a:lstStyle/>
                    <a:p>
                      <a:pPr algn="ctr"/>
                      <a:r>
                        <a:rPr lang="en-GB" sz="1600" dirty="0" smtClean="0">
                          <a:solidFill>
                            <a:schemeClr val="bg1"/>
                          </a:solidFill>
                        </a:rPr>
                        <a:t>Presser</a:t>
                      </a:r>
                      <a:endParaRPr lang="en-GB" sz="1600" dirty="0">
                        <a:solidFill>
                          <a:schemeClr val="bg1"/>
                        </a:solidFill>
                      </a:endParaRPr>
                    </a:p>
                  </a:txBody>
                  <a:tcPr>
                    <a:lnR w="12700" cap="flat" cmpd="sng" algn="ctr">
                      <a:solidFill>
                        <a:schemeClr val="tx1"/>
                      </a:solidFill>
                      <a:prstDash val="solid"/>
                      <a:round/>
                      <a:headEnd type="none" w="med" len="med"/>
                      <a:tailEnd type="none" w="med" len="med"/>
                    </a:lnR>
                    <a:solidFill>
                      <a:schemeClr val="accent1"/>
                    </a:solidFill>
                  </a:tcPr>
                </a:tc>
                <a:tc hMerge="1">
                  <a:txBody>
                    <a:bodyPr/>
                    <a:lstStyle/>
                    <a:p>
                      <a:endParaRPr lang="en-GB" dirty="0"/>
                    </a:p>
                  </a:txBody>
                  <a:tcPr/>
                </a:tc>
                <a:tc hMerge="1">
                  <a:txBody>
                    <a:bodyPr/>
                    <a:lstStyle/>
                    <a:p>
                      <a:endParaRPr lang="en-GB" dirty="0"/>
                    </a:p>
                  </a:txBody>
                  <a:tcPr/>
                </a:tc>
                <a:tc gridSpan="2">
                  <a:txBody>
                    <a:bodyPr/>
                    <a:lstStyle/>
                    <a:p>
                      <a:pPr algn="ctr"/>
                      <a:r>
                        <a:rPr lang="en-GB" sz="1600" dirty="0" smtClean="0">
                          <a:solidFill>
                            <a:schemeClr val="bg1"/>
                          </a:solidFill>
                        </a:rPr>
                        <a:t>Saris &amp; </a:t>
                      </a:r>
                      <a:r>
                        <a:rPr lang="en-GB" sz="1600" dirty="0" err="1" smtClean="0">
                          <a:solidFill>
                            <a:schemeClr val="bg1"/>
                          </a:solidFill>
                        </a:rPr>
                        <a:t>Gallhofer</a:t>
                      </a:r>
                      <a:r>
                        <a:rPr lang="en-GB" sz="1600" dirty="0" smtClean="0">
                          <a:solidFill>
                            <a:schemeClr val="bg1"/>
                          </a:solidFill>
                        </a:rPr>
                        <a:t>*</a:t>
                      </a:r>
                      <a:endParaRPr lang="en-GB" sz="1600" dirty="0">
                        <a:solidFill>
                          <a:schemeClr val="bg1"/>
                        </a:solidFill>
                      </a:endParaRPr>
                    </a:p>
                  </a:txBody>
                  <a:tcPr>
                    <a:lnL w="12700" cap="flat" cmpd="sng" algn="ctr">
                      <a:solidFill>
                        <a:schemeClr val="tx1"/>
                      </a:solidFill>
                      <a:prstDash val="solid"/>
                      <a:round/>
                      <a:headEnd type="none" w="med" len="med"/>
                      <a:tailEnd type="none" w="med" len="med"/>
                    </a:lnL>
                    <a:solidFill>
                      <a:schemeClr val="accent1"/>
                    </a:solidFill>
                  </a:tcPr>
                </a:tc>
                <a:tc hMerge="1">
                  <a:txBody>
                    <a:bodyPr/>
                    <a:lstStyle/>
                    <a:p>
                      <a:pPr algn="ctr"/>
                      <a:endParaRPr lang="en-GB" dirty="0"/>
                    </a:p>
                  </a:txBody>
                  <a:tcPr/>
                </a:tc>
              </a:tr>
              <a:tr h="370840">
                <a:tc>
                  <a:txBody>
                    <a:bodyPr/>
                    <a:lstStyle/>
                    <a:p>
                      <a:pPr algn="ctr"/>
                      <a:r>
                        <a:rPr lang="en-GB" sz="1600" dirty="0" smtClean="0">
                          <a:solidFill>
                            <a:schemeClr val="bg1"/>
                          </a:solidFill>
                        </a:rPr>
                        <a:t>Years</a:t>
                      </a:r>
                      <a:endParaRPr lang="en-GB" sz="1600" b="1" dirty="0">
                        <a:solidFill>
                          <a:schemeClr val="bg1"/>
                        </a:solidFill>
                      </a:endParaRPr>
                    </a:p>
                  </a:txBody>
                  <a:tcPr>
                    <a:solidFill>
                      <a:schemeClr val="accent1"/>
                    </a:solidFill>
                  </a:tcPr>
                </a:tc>
                <a:tc>
                  <a:txBody>
                    <a:bodyPr/>
                    <a:lstStyle/>
                    <a:p>
                      <a:pPr algn="ctr"/>
                      <a:r>
                        <a:rPr lang="en-GB" sz="1600" dirty="0" smtClean="0">
                          <a:solidFill>
                            <a:schemeClr val="bg1"/>
                          </a:solidFill>
                        </a:rPr>
                        <a:t>1949-50</a:t>
                      </a:r>
                      <a:endParaRPr lang="en-GB" sz="1600" dirty="0">
                        <a:solidFill>
                          <a:schemeClr val="bg1"/>
                        </a:solidFill>
                      </a:endParaRPr>
                    </a:p>
                  </a:txBody>
                  <a:tcPr>
                    <a:solidFill>
                      <a:schemeClr val="accent1"/>
                    </a:solidFill>
                  </a:tcPr>
                </a:tc>
                <a:tc>
                  <a:txBody>
                    <a:bodyPr/>
                    <a:lstStyle/>
                    <a:p>
                      <a:pPr algn="ctr"/>
                      <a:r>
                        <a:rPr lang="en-GB" sz="1600" dirty="0" smtClean="0">
                          <a:solidFill>
                            <a:schemeClr val="bg1"/>
                          </a:solidFill>
                        </a:rPr>
                        <a:t>1964-65</a:t>
                      </a:r>
                      <a:endParaRPr lang="en-GB" sz="1600" dirty="0">
                        <a:solidFill>
                          <a:schemeClr val="bg1"/>
                        </a:solidFill>
                      </a:endParaRPr>
                    </a:p>
                  </a:txBody>
                  <a:tcPr>
                    <a:solidFill>
                      <a:schemeClr val="accent1"/>
                    </a:solidFill>
                  </a:tcPr>
                </a:tc>
                <a:tc>
                  <a:txBody>
                    <a:bodyPr/>
                    <a:lstStyle/>
                    <a:p>
                      <a:pPr algn="ctr"/>
                      <a:r>
                        <a:rPr lang="en-GB" sz="1600" dirty="0" smtClean="0">
                          <a:solidFill>
                            <a:schemeClr val="bg1"/>
                          </a:solidFill>
                        </a:rPr>
                        <a:t>1979-80</a:t>
                      </a:r>
                      <a:endParaRPr lang="en-GB" sz="1600" dirty="0">
                        <a:solidFill>
                          <a:schemeClr val="bg1"/>
                        </a:solidFill>
                      </a:endParaRPr>
                    </a:p>
                  </a:txBody>
                  <a:tcPr>
                    <a:lnR w="12700" cap="flat" cmpd="sng" algn="ctr">
                      <a:solidFill>
                        <a:schemeClr val="tx1"/>
                      </a:solidFill>
                      <a:prstDash val="solid"/>
                      <a:round/>
                      <a:headEnd type="none" w="med" len="med"/>
                      <a:tailEnd type="none" w="med" len="med"/>
                    </a:lnR>
                    <a:solidFill>
                      <a:schemeClr val="accent1"/>
                    </a:solidFill>
                  </a:tcPr>
                </a:tc>
                <a:tc gridSpan="2">
                  <a:txBody>
                    <a:bodyPr/>
                    <a:lstStyle/>
                    <a:p>
                      <a:pPr algn="ctr"/>
                      <a:r>
                        <a:rPr lang="en-GB" sz="1600" dirty="0" smtClean="0">
                          <a:solidFill>
                            <a:schemeClr val="bg1"/>
                          </a:solidFill>
                        </a:rPr>
                        <a:t>1994-95</a:t>
                      </a:r>
                      <a:endParaRPr lang="en-GB" sz="1600" dirty="0">
                        <a:solidFill>
                          <a:schemeClr val="bg1"/>
                        </a:solidFill>
                      </a:endParaRPr>
                    </a:p>
                  </a:txBody>
                  <a:tcPr>
                    <a:lnL w="12700" cap="flat" cmpd="sng" algn="ctr">
                      <a:solidFill>
                        <a:schemeClr val="tx1"/>
                      </a:solidFill>
                      <a:prstDash val="solid"/>
                      <a:round/>
                      <a:headEnd type="none" w="med" len="med"/>
                      <a:tailEnd type="none" w="med" len="med"/>
                    </a:lnL>
                    <a:solidFill>
                      <a:schemeClr val="accent1"/>
                    </a:solidFill>
                  </a:tcPr>
                </a:tc>
                <a:tc hMerge="1">
                  <a:txBody>
                    <a:bodyPr/>
                    <a:lstStyle/>
                    <a:p>
                      <a:pPr algn="ctr"/>
                      <a:endParaRPr lang="en-GB" dirty="0"/>
                    </a:p>
                  </a:txBody>
                  <a:tcPr/>
                </a:tc>
              </a:tr>
              <a:tr h="370840">
                <a:tc>
                  <a:txBody>
                    <a:bodyPr/>
                    <a:lstStyle/>
                    <a:p>
                      <a:pPr algn="l"/>
                      <a:r>
                        <a:rPr lang="en-GB" sz="1600" dirty="0" smtClean="0">
                          <a:solidFill>
                            <a:schemeClr val="bg1"/>
                          </a:solidFill>
                        </a:rPr>
                        <a:t>Sociology</a:t>
                      </a:r>
                      <a:endParaRPr lang="en-GB" sz="1600" dirty="0">
                        <a:solidFill>
                          <a:schemeClr val="bg1"/>
                        </a:solidFill>
                      </a:endParaRPr>
                    </a:p>
                  </a:txBody>
                  <a:tcPr>
                    <a:solidFill>
                      <a:schemeClr val="accent1"/>
                    </a:solidFill>
                  </a:tcPr>
                </a:tc>
                <a:tc>
                  <a:txBody>
                    <a:bodyPr/>
                    <a:lstStyle/>
                    <a:p>
                      <a:pPr algn="ctr"/>
                      <a:r>
                        <a:rPr lang="en-GB" sz="1600" dirty="0" smtClean="0"/>
                        <a:t>24%</a:t>
                      </a:r>
                    </a:p>
                    <a:p>
                      <a:pPr algn="ctr"/>
                      <a:r>
                        <a:rPr lang="en-GB" sz="1600" dirty="0" smtClean="0"/>
                        <a:t>(282)</a:t>
                      </a:r>
                      <a:endParaRPr lang="en-GB" sz="1600" dirty="0"/>
                    </a:p>
                  </a:txBody>
                  <a:tcPr/>
                </a:tc>
                <a:tc>
                  <a:txBody>
                    <a:bodyPr/>
                    <a:lstStyle/>
                    <a:p>
                      <a:pPr algn="ctr"/>
                      <a:r>
                        <a:rPr lang="en-GB" sz="1600" dirty="0" smtClean="0"/>
                        <a:t>54%</a:t>
                      </a:r>
                    </a:p>
                    <a:p>
                      <a:pPr algn="ctr"/>
                      <a:r>
                        <a:rPr lang="en-GB" sz="1600" dirty="0" smtClean="0"/>
                        <a:t>(259)</a:t>
                      </a:r>
                      <a:endParaRPr lang="en-GB" sz="1600" dirty="0"/>
                    </a:p>
                  </a:txBody>
                  <a:tcPr/>
                </a:tc>
                <a:tc>
                  <a:txBody>
                    <a:bodyPr/>
                    <a:lstStyle/>
                    <a:p>
                      <a:pPr algn="ctr"/>
                      <a:r>
                        <a:rPr lang="en-GB" sz="1600" dirty="0" smtClean="0"/>
                        <a:t>56%</a:t>
                      </a:r>
                    </a:p>
                    <a:p>
                      <a:pPr algn="ctr"/>
                      <a:r>
                        <a:rPr lang="en-GB" sz="1600" dirty="0" smtClean="0"/>
                        <a:t>(285)</a:t>
                      </a:r>
                      <a:endParaRPr lang="en-GB" sz="1600" dirty="0"/>
                    </a:p>
                  </a:txBody>
                  <a:tcPr>
                    <a:lnR w="12700" cap="flat" cmpd="sng" algn="ctr">
                      <a:solidFill>
                        <a:schemeClr val="tx1"/>
                      </a:solidFill>
                      <a:prstDash val="solid"/>
                      <a:round/>
                      <a:headEnd type="none" w="med" len="med"/>
                      <a:tailEnd type="none" w="med" len="med"/>
                    </a:lnR>
                  </a:tcPr>
                </a:tc>
                <a:tc>
                  <a:txBody>
                    <a:bodyPr/>
                    <a:lstStyle/>
                    <a:p>
                      <a:pPr algn="ctr"/>
                      <a:r>
                        <a:rPr lang="en-GB" sz="1600" dirty="0" smtClean="0"/>
                        <a:t>70%</a:t>
                      </a:r>
                    </a:p>
                    <a:p>
                      <a:pPr algn="ctr"/>
                      <a:r>
                        <a:rPr lang="en-GB" sz="1600" dirty="0" smtClean="0"/>
                        <a:t>(287)</a:t>
                      </a:r>
                    </a:p>
                  </a:txBody>
                  <a:tcPr>
                    <a:lnL w="12700" cap="flat" cmpd="sng" algn="ctr">
                      <a:solidFill>
                        <a:schemeClr val="tx1"/>
                      </a:solidFill>
                      <a:prstDash val="solid"/>
                      <a:round/>
                      <a:headEnd type="none" w="med" len="med"/>
                      <a:tailEnd type="none" w="med" len="med"/>
                    </a:lnL>
                  </a:tcPr>
                </a:tc>
                <a:tc>
                  <a:txBody>
                    <a:bodyPr/>
                    <a:lstStyle/>
                    <a:p>
                      <a:pPr algn="ctr"/>
                      <a:r>
                        <a:rPr lang="en-GB" sz="1600" i="1" dirty="0" smtClean="0"/>
                        <a:t>47</a:t>
                      </a:r>
                      <a:r>
                        <a:rPr lang="en-GB" sz="1600" dirty="0" smtClean="0"/>
                        <a:t>%</a:t>
                      </a:r>
                      <a:endParaRPr lang="en-GB" sz="1600" i="1" dirty="0" smtClean="0"/>
                    </a:p>
                  </a:txBody>
                  <a:tcPr/>
                </a:tc>
              </a:tr>
              <a:tr h="370840">
                <a:tc>
                  <a:txBody>
                    <a:bodyPr/>
                    <a:lstStyle/>
                    <a:p>
                      <a:pPr algn="l"/>
                      <a:r>
                        <a:rPr lang="en-GB" sz="1600" dirty="0" smtClean="0">
                          <a:solidFill>
                            <a:schemeClr val="bg1"/>
                          </a:solidFill>
                        </a:rPr>
                        <a:t>Political Science</a:t>
                      </a:r>
                      <a:endParaRPr lang="en-GB" sz="1600" dirty="0">
                        <a:solidFill>
                          <a:schemeClr val="bg1"/>
                        </a:solidFill>
                      </a:endParaRPr>
                    </a:p>
                  </a:txBody>
                  <a:tcPr>
                    <a:solidFill>
                      <a:schemeClr val="accent1"/>
                    </a:solidFill>
                  </a:tcPr>
                </a:tc>
                <a:tc>
                  <a:txBody>
                    <a:bodyPr/>
                    <a:lstStyle/>
                    <a:p>
                      <a:pPr algn="ctr"/>
                      <a:r>
                        <a:rPr lang="en-GB" sz="1600" dirty="0" smtClean="0"/>
                        <a:t>3%</a:t>
                      </a:r>
                    </a:p>
                    <a:p>
                      <a:pPr algn="ctr"/>
                      <a:r>
                        <a:rPr lang="en-GB" sz="1600" dirty="0" smtClean="0"/>
                        <a:t>(114)</a:t>
                      </a:r>
                      <a:endParaRPr lang="en-GB" sz="1600" dirty="0"/>
                    </a:p>
                  </a:txBody>
                  <a:tcPr>
                    <a:solidFill>
                      <a:schemeClr val="accent1">
                        <a:lumMod val="20000"/>
                        <a:lumOff val="80000"/>
                      </a:schemeClr>
                    </a:solidFill>
                  </a:tcPr>
                </a:tc>
                <a:tc>
                  <a:txBody>
                    <a:bodyPr/>
                    <a:lstStyle/>
                    <a:p>
                      <a:pPr algn="ctr"/>
                      <a:r>
                        <a:rPr lang="en-GB" sz="1600" dirty="0" smtClean="0"/>
                        <a:t>19%</a:t>
                      </a:r>
                    </a:p>
                    <a:p>
                      <a:pPr algn="ctr"/>
                      <a:r>
                        <a:rPr lang="en-GB" sz="1600" dirty="0" smtClean="0"/>
                        <a:t>(160)</a:t>
                      </a:r>
                      <a:endParaRPr lang="en-GB" sz="1600" dirty="0"/>
                    </a:p>
                  </a:txBody>
                  <a:tcPr>
                    <a:solidFill>
                      <a:schemeClr val="accent1">
                        <a:lumMod val="20000"/>
                        <a:lumOff val="80000"/>
                      </a:schemeClr>
                    </a:solidFill>
                  </a:tcPr>
                </a:tc>
                <a:tc>
                  <a:txBody>
                    <a:bodyPr/>
                    <a:lstStyle/>
                    <a:p>
                      <a:pPr algn="ctr"/>
                      <a:r>
                        <a:rPr lang="en-GB" sz="1600" dirty="0" smtClean="0"/>
                        <a:t>35%</a:t>
                      </a:r>
                    </a:p>
                    <a:p>
                      <a:pPr algn="ctr"/>
                      <a:r>
                        <a:rPr lang="en-GB" sz="1600" dirty="0" smtClean="0"/>
                        <a:t>(203)</a:t>
                      </a:r>
                      <a:endParaRPr lang="en-GB" sz="1600" dirty="0"/>
                    </a:p>
                  </a:txBody>
                  <a:tcP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GB" sz="1600" dirty="0" smtClean="0"/>
                        <a:t>42%</a:t>
                      </a:r>
                    </a:p>
                    <a:p>
                      <a:pPr algn="ctr"/>
                      <a:r>
                        <a:rPr lang="en-GB" sz="1600" dirty="0" smtClean="0"/>
                        <a:t>(303)</a:t>
                      </a:r>
                      <a:endParaRPr lang="en-GB" sz="1600" dirty="0"/>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r>
                        <a:rPr lang="en-GB" sz="1600" i="1" dirty="0" smtClean="0"/>
                        <a:t>27</a:t>
                      </a:r>
                      <a:r>
                        <a:rPr lang="en-GB" sz="1600" dirty="0" smtClean="0"/>
                        <a:t>%</a:t>
                      </a:r>
                      <a:endParaRPr lang="en-GB" sz="1600" i="1" dirty="0"/>
                    </a:p>
                  </a:txBody>
                  <a:tcPr>
                    <a:solidFill>
                      <a:schemeClr val="accent1">
                        <a:lumMod val="20000"/>
                        <a:lumOff val="80000"/>
                      </a:schemeClr>
                    </a:solidFill>
                  </a:tcPr>
                </a:tc>
              </a:tr>
              <a:tr h="370840">
                <a:tc>
                  <a:txBody>
                    <a:bodyPr/>
                    <a:lstStyle/>
                    <a:p>
                      <a:pPr algn="l"/>
                      <a:r>
                        <a:rPr lang="en-GB" sz="1600" dirty="0" smtClean="0">
                          <a:solidFill>
                            <a:schemeClr val="bg1"/>
                          </a:solidFill>
                        </a:rPr>
                        <a:t>Economics</a:t>
                      </a:r>
                      <a:endParaRPr lang="en-GB" sz="1600" dirty="0">
                        <a:solidFill>
                          <a:schemeClr val="bg1"/>
                        </a:solidFill>
                      </a:endParaRPr>
                    </a:p>
                  </a:txBody>
                  <a:tcPr>
                    <a:solidFill>
                      <a:schemeClr val="accent1"/>
                    </a:solidFill>
                  </a:tcPr>
                </a:tc>
                <a:tc>
                  <a:txBody>
                    <a:bodyPr/>
                    <a:lstStyle/>
                    <a:p>
                      <a:pPr algn="ctr"/>
                      <a:r>
                        <a:rPr lang="en-GB" sz="1600" dirty="0" smtClean="0"/>
                        <a:t>6%</a:t>
                      </a:r>
                    </a:p>
                    <a:p>
                      <a:pPr algn="ctr"/>
                      <a:r>
                        <a:rPr lang="en-GB" sz="1600" dirty="0" smtClean="0"/>
                        <a:t>(141)</a:t>
                      </a:r>
                      <a:endParaRPr lang="en-GB" sz="1600" dirty="0"/>
                    </a:p>
                  </a:txBody>
                  <a:tcPr/>
                </a:tc>
                <a:tc>
                  <a:txBody>
                    <a:bodyPr/>
                    <a:lstStyle/>
                    <a:p>
                      <a:pPr algn="ctr"/>
                      <a:r>
                        <a:rPr lang="en-GB" sz="1600" dirty="0" smtClean="0"/>
                        <a:t>33%</a:t>
                      </a:r>
                    </a:p>
                    <a:p>
                      <a:pPr algn="ctr"/>
                      <a:r>
                        <a:rPr lang="en-GB" sz="1600" dirty="0" smtClean="0"/>
                        <a:t>(155)</a:t>
                      </a:r>
                      <a:endParaRPr lang="en-GB" sz="1600" dirty="0"/>
                    </a:p>
                  </a:txBody>
                  <a:tcPr/>
                </a:tc>
                <a:tc>
                  <a:txBody>
                    <a:bodyPr/>
                    <a:lstStyle/>
                    <a:p>
                      <a:pPr algn="ctr"/>
                      <a:r>
                        <a:rPr lang="en-GB" sz="1600" dirty="0" smtClean="0"/>
                        <a:t>29%</a:t>
                      </a:r>
                    </a:p>
                    <a:p>
                      <a:pPr algn="ctr"/>
                      <a:r>
                        <a:rPr lang="en-GB" sz="1600" dirty="0" smtClean="0"/>
                        <a:t>(317)</a:t>
                      </a:r>
                      <a:endParaRPr lang="en-GB" sz="1600" dirty="0"/>
                    </a:p>
                  </a:txBody>
                  <a:tcPr>
                    <a:lnR w="12700" cap="flat" cmpd="sng" algn="ctr">
                      <a:solidFill>
                        <a:schemeClr val="tx1"/>
                      </a:solidFill>
                      <a:prstDash val="solid"/>
                      <a:round/>
                      <a:headEnd type="none" w="med" len="med"/>
                      <a:tailEnd type="none" w="med" len="med"/>
                    </a:lnR>
                  </a:tcPr>
                </a:tc>
                <a:tc>
                  <a:txBody>
                    <a:bodyPr/>
                    <a:lstStyle/>
                    <a:p>
                      <a:pPr algn="ctr"/>
                      <a:r>
                        <a:rPr lang="en-GB" sz="1600" dirty="0" smtClean="0"/>
                        <a:t>42%</a:t>
                      </a:r>
                    </a:p>
                    <a:p>
                      <a:pPr algn="ctr"/>
                      <a:r>
                        <a:rPr lang="en-GB" sz="1600" dirty="0" smtClean="0"/>
                        <a:t>(461)</a:t>
                      </a:r>
                    </a:p>
                  </a:txBody>
                  <a:tcPr>
                    <a:lnL w="12700" cap="flat" cmpd="sng" algn="ctr">
                      <a:solidFill>
                        <a:schemeClr val="tx1"/>
                      </a:solidFill>
                      <a:prstDash val="solid"/>
                      <a:round/>
                      <a:headEnd type="none" w="med" len="med"/>
                      <a:tailEnd type="none" w="med" len="med"/>
                    </a:lnL>
                  </a:tcPr>
                </a:tc>
                <a:tc>
                  <a:txBody>
                    <a:bodyPr/>
                    <a:lstStyle/>
                    <a:p>
                      <a:pPr algn="ctr"/>
                      <a:r>
                        <a:rPr lang="en-GB" sz="1600" i="1" dirty="0" smtClean="0"/>
                        <a:t>20</a:t>
                      </a:r>
                      <a:r>
                        <a:rPr lang="en-GB" sz="1600" dirty="0" smtClean="0"/>
                        <a:t>%</a:t>
                      </a:r>
                      <a:endParaRPr lang="en-GB" sz="1600" i="1" dirty="0" smtClean="0"/>
                    </a:p>
                  </a:txBody>
                  <a:tcPr/>
                </a:tc>
              </a:tr>
              <a:tr h="370840">
                <a:tc>
                  <a:txBody>
                    <a:bodyPr/>
                    <a:lstStyle/>
                    <a:p>
                      <a:pPr algn="l"/>
                      <a:r>
                        <a:rPr lang="en-GB" sz="1600" dirty="0" smtClean="0">
                          <a:solidFill>
                            <a:schemeClr val="bg1"/>
                          </a:solidFill>
                        </a:rPr>
                        <a:t>Social Psychology</a:t>
                      </a:r>
                      <a:endParaRPr lang="en-GB" sz="1600" dirty="0">
                        <a:solidFill>
                          <a:schemeClr val="bg1"/>
                        </a:solidFill>
                      </a:endParaRPr>
                    </a:p>
                  </a:txBody>
                  <a:tcPr>
                    <a:solidFill>
                      <a:schemeClr val="accent1"/>
                    </a:solidFill>
                  </a:tcPr>
                </a:tc>
                <a:tc>
                  <a:txBody>
                    <a:bodyPr/>
                    <a:lstStyle/>
                    <a:p>
                      <a:pPr algn="ctr"/>
                      <a:r>
                        <a:rPr lang="en-GB" sz="1600" dirty="0" smtClean="0"/>
                        <a:t>2%</a:t>
                      </a:r>
                    </a:p>
                    <a:p>
                      <a:pPr algn="ctr"/>
                      <a:r>
                        <a:rPr lang="en-GB" sz="1600" dirty="0" smtClean="0"/>
                        <a:t>(59)</a:t>
                      </a:r>
                      <a:endParaRPr lang="en-GB" sz="1600" dirty="0"/>
                    </a:p>
                  </a:txBody>
                  <a:tcPr>
                    <a:solidFill>
                      <a:schemeClr val="accent1">
                        <a:lumMod val="20000"/>
                        <a:lumOff val="80000"/>
                      </a:schemeClr>
                    </a:solidFill>
                  </a:tcPr>
                </a:tc>
                <a:tc>
                  <a:txBody>
                    <a:bodyPr/>
                    <a:lstStyle/>
                    <a:p>
                      <a:pPr algn="ctr"/>
                      <a:r>
                        <a:rPr lang="en-GB" sz="1600" dirty="0" smtClean="0"/>
                        <a:t>15%</a:t>
                      </a:r>
                    </a:p>
                    <a:p>
                      <a:pPr algn="ctr"/>
                      <a:r>
                        <a:rPr lang="en-GB" sz="1600" dirty="0" smtClean="0"/>
                        <a:t>(233)</a:t>
                      </a:r>
                      <a:endParaRPr lang="en-GB" sz="1600" dirty="0"/>
                    </a:p>
                  </a:txBody>
                  <a:tcPr>
                    <a:solidFill>
                      <a:schemeClr val="accent1">
                        <a:lumMod val="20000"/>
                        <a:lumOff val="80000"/>
                      </a:schemeClr>
                    </a:solidFill>
                  </a:tcPr>
                </a:tc>
                <a:tc>
                  <a:txBody>
                    <a:bodyPr/>
                    <a:lstStyle/>
                    <a:p>
                      <a:pPr algn="ctr"/>
                      <a:r>
                        <a:rPr lang="en-GB" sz="1600" dirty="0" smtClean="0"/>
                        <a:t>21%</a:t>
                      </a:r>
                    </a:p>
                    <a:p>
                      <a:pPr algn="ctr"/>
                      <a:r>
                        <a:rPr lang="en-GB" sz="1600" dirty="0" smtClean="0"/>
                        <a:t>(377)</a:t>
                      </a:r>
                      <a:endParaRPr lang="en-GB" sz="1600" dirty="0"/>
                    </a:p>
                  </a:txBody>
                  <a:tcP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GB" sz="1600" dirty="0" smtClean="0"/>
                        <a:t>50%</a:t>
                      </a:r>
                    </a:p>
                    <a:p>
                      <a:pPr algn="ctr"/>
                      <a:r>
                        <a:rPr lang="en-GB" sz="1600" dirty="0" smtClean="0"/>
                        <a:t>(347)</a:t>
                      </a:r>
                      <a:endParaRPr lang="en-GB" sz="1600" dirty="0"/>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r>
                        <a:rPr lang="en-GB" sz="1600" i="1" dirty="0" smtClean="0"/>
                        <a:t>49</a:t>
                      </a:r>
                      <a:r>
                        <a:rPr lang="en-GB" sz="1600" dirty="0" smtClean="0"/>
                        <a:t>%</a:t>
                      </a:r>
                      <a:endParaRPr lang="en-GB" sz="1600" i="1" dirty="0"/>
                    </a:p>
                  </a:txBody>
                  <a:tcPr>
                    <a:solidFill>
                      <a:schemeClr val="accent1">
                        <a:lumMod val="20000"/>
                        <a:lumOff val="80000"/>
                      </a:schemeClr>
                    </a:solidFill>
                  </a:tcPr>
                </a:tc>
              </a:tr>
              <a:tr h="370840">
                <a:tc>
                  <a:txBody>
                    <a:bodyPr/>
                    <a:lstStyle/>
                    <a:p>
                      <a:pPr algn="l"/>
                      <a:r>
                        <a:rPr lang="en-GB" sz="1600" dirty="0" smtClean="0">
                          <a:solidFill>
                            <a:schemeClr val="bg1"/>
                          </a:solidFill>
                        </a:rPr>
                        <a:t>Public Opinion</a:t>
                      </a:r>
                      <a:endParaRPr lang="en-GB" sz="1600" dirty="0">
                        <a:solidFill>
                          <a:schemeClr val="bg1"/>
                        </a:solidFill>
                      </a:endParaRPr>
                    </a:p>
                  </a:txBody>
                  <a:tcPr>
                    <a:solidFill>
                      <a:schemeClr val="accent1"/>
                    </a:solidFill>
                  </a:tcPr>
                </a:tc>
                <a:tc>
                  <a:txBody>
                    <a:bodyPr/>
                    <a:lstStyle/>
                    <a:p>
                      <a:pPr algn="ctr"/>
                      <a:r>
                        <a:rPr lang="en-GB" sz="1600" dirty="0" smtClean="0"/>
                        <a:t>43%</a:t>
                      </a:r>
                    </a:p>
                    <a:p>
                      <a:pPr algn="ctr"/>
                      <a:r>
                        <a:rPr lang="en-GB" sz="1600" dirty="0" smtClean="0"/>
                        <a:t>(86)</a:t>
                      </a:r>
                      <a:endParaRPr lang="en-GB" sz="1600" dirty="0"/>
                    </a:p>
                  </a:txBody>
                  <a:tcPr/>
                </a:tc>
                <a:tc>
                  <a:txBody>
                    <a:bodyPr/>
                    <a:lstStyle/>
                    <a:p>
                      <a:pPr algn="ctr"/>
                      <a:r>
                        <a:rPr lang="en-GB" sz="1600" dirty="0" smtClean="0"/>
                        <a:t>56%</a:t>
                      </a:r>
                    </a:p>
                    <a:p>
                      <a:pPr algn="ctr"/>
                      <a:r>
                        <a:rPr lang="en-GB" sz="1600" dirty="0" smtClean="0"/>
                        <a:t>(61)</a:t>
                      </a:r>
                      <a:endParaRPr lang="en-GB" sz="1600" dirty="0"/>
                    </a:p>
                  </a:txBody>
                  <a:tcPr/>
                </a:tc>
                <a:tc>
                  <a:txBody>
                    <a:bodyPr/>
                    <a:lstStyle/>
                    <a:p>
                      <a:pPr algn="ctr"/>
                      <a:r>
                        <a:rPr lang="en-GB" sz="1600" dirty="0" smtClean="0"/>
                        <a:t>91%</a:t>
                      </a:r>
                    </a:p>
                    <a:p>
                      <a:pPr algn="ctr"/>
                      <a:r>
                        <a:rPr lang="en-GB" sz="1600" dirty="0" smtClean="0"/>
                        <a:t>(53)</a:t>
                      </a:r>
                      <a:endParaRPr lang="en-GB" sz="1600" dirty="0"/>
                    </a:p>
                  </a:txBody>
                  <a:tcPr>
                    <a:lnR w="12700" cap="flat" cmpd="sng" algn="ctr">
                      <a:solidFill>
                        <a:schemeClr val="tx1"/>
                      </a:solidFill>
                      <a:prstDash val="solid"/>
                      <a:round/>
                      <a:headEnd type="none" w="med" len="med"/>
                      <a:tailEnd type="none" w="med" len="med"/>
                    </a:lnR>
                  </a:tcPr>
                </a:tc>
                <a:tc>
                  <a:txBody>
                    <a:bodyPr/>
                    <a:lstStyle/>
                    <a:p>
                      <a:pPr algn="ctr"/>
                      <a:r>
                        <a:rPr lang="en-GB" sz="1600" dirty="0" smtClean="0"/>
                        <a:t>90%</a:t>
                      </a:r>
                    </a:p>
                    <a:p>
                      <a:pPr algn="ctr"/>
                      <a:r>
                        <a:rPr lang="en-GB" sz="1600" dirty="0" smtClean="0"/>
                        <a:t>(43)</a:t>
                      </a:r>
                      <a:endParaRPr lang="en-GB" sz="1600" dirty="0"/>
                    </a:p>
                  </a:txBody>
                  <a:tcPr>
                    <a:lnL w="12700" cap="flat" cmpd="sng" algn="ctr">
                      <a:solidFill>
                        <a:schemeClr val="tx1"/>
                      </a:solidFill>
                      <a:prstDash val="solid"/>
                      <a:round/>
                      <a:headEnd type="none" w="med" len="med"/>
                      <a:tailEnd type="none" w="med" len="med"/>
                    </a:lnL>
                  </a:tcPr>
                </a:tc>
                <a:tc>
                  <a:txBody>
                    <a:bodyPr/>
                    <a:lstStyle/>
                    <a:p>
                      <a:pPr algn="ctr"/>
                      <a:r>
                        <a:rPr lang="en-GB" sz="1600" i="1" dirty="0" smtClean="0"/>
                        <a:t>90</a:t>
                      </a:r>
                      <a:r>
                        <a:rPr lang="en-GB" sz="1600" dirty="0" smtClean="0"/>
                        <a:t>%</a:t>
                      </a:r>
                      <a:endParaRPr lang="en-GB" sz="1600" i="1" dirty="0"/>
                    </a:p>
                  </a:txBody>
                  <a:tcPr/>
                </a:tc>
              </a:tr>
            </a:tbl>
          </a:graphicData>
        </a:graphic>
      </p:graphicFrame>
      <p:sp>
        <p:nvSpPr>
          <p:cNvPr id="6" name="TextBox 5"/>
          <p:cNvSpPr txBox="1"/>
          <p:nvPr/>
        </p:nvSpPr>
        <p:spPr>
          <a:xfrm>
            <a:off x="311111" y="1488146"/>
            <a:ext cx="8412235" cy="338554"/>
          </a:xfrm>
          <a:prstGeom prst="rect">
            <a:avLst/>
          </a:prstGeom>
          <a:noFill/>
        </p:spPr>
        <p:txBody>
          <a:bodyPr wrap="square" rtlCol="0">
            <a:spAutoFit/>
          </a:bodyPr>
          <a:lstStyle/>
          <a:p>
            <a:r>
              <a:rPr lang="en-GB" sz="1600" dirty="0" smtClean="0"/>
              <a:t>Percentages of articles using survey data by discipline and year </a:t>
            </a:r>
            <a:endParaRPr lang="en-GB" sz="1600" dirty="0"/>
          </a:p>
        </p:txBody>
      </p:sp>
      <p:sp>
        <p:nvSpPr>
          <p:cNvPr id="7" name="TextBox 6"/>
          <p:cNvSpPr txBox="1"/>
          <p:nvPr/>
        </p:nvSpPr>
        <p:spPr>
          <a:xfrm flipH="1">
            <a:off x="375379" y="5661248"/>
            <a:ext cx="8332770" cy="800219"/>
          </a:xfrm>
          <a:prstGeom prst="rect">
            <a:avLst/>
          </a:prstGeom>
          <a:noFill/>
        </p:spPr>
        <p:txBody>
          <a:bodyPr wrap="square" rtlCol="0">
            <a:spAutoFit/>
          </a:bodyPr>
          <a:lstStyle/>
          <a:p>
            <a:r>
              <a:rPr lang="en-GB" sz="1400" dirty="0" smtClean="0"/>
              <a:t>*Presser included studies performed by organisations for official statistics (statistical bureaus) under the category ‘surveys</a:t>
            </a:r>
            <a:r>
              <a:rPr lang="en-GB" sz="1400" dirty="0"/>
              <a:t>’. Saris and </a:t>
            </a:r>
            <a:r>
              <a:rPr lang="en-GB" sz="1400" dirty="0" err="1"/>
              <a:t>Gallhofer</a:t>
            </a:r>
            <a:r>
              <a:rPr lang="en-GB" sz="1400" dirty="0"/>
              <a:t> </a:t>
            </a:r>
            <a:r>
              <a:rPr lang="en-GB" sz="1400" dirty="0" smtClean="0"/>
              <a:t>repeated this method but also used their own classification- these results are shown in last column in italics</a:t>
            </a:r>
            <a:r>
              <a:rPr lang="en-GB" dirty="0" smtClean="0"/>
              <a:t>.</a:t>
            </a:r>
            <a:endParaRPr lang="en-GB" dirty="0"/>
          </a:p>
        </p:txBody>
      </p:sp>
      <p:sp>
        <p:nvSpPr>
          <p:cNvPr id="5" name="Title 1"/>
          <p:cNvSpPr>
            <a:spLocks noGrp="1"/>
          </p:cNvSpPr>
          <p:nvPr>
            <p:ph type="title"/>
          </p:nvPr>
        </p:nvSpPr>
        <p:spPr>
          <a:xfrm>
            <a:off x="432083" y="944817"/>
            <a:ext cx="8291264" cy="792088"/>
          </a:xfrm>
        </p:spPr>
        <p:txBody>
          <a:bodyPr/>
          <a:lstStyle/>
          <a:p>
            <a:r>
              <a:rPr lang="en-GB" dirty="0" smtClean="0"/>
              <a:t>Findings of Presser, Saris &amp; </a:t>
            </a:r>
            <a:r>
              <a:rPr lang="en-GB" dirty="0" err="1" smtClean="0"/>
              <a:t>Gallhofer</a:t>
            </a:r>
            <a:endParaRPr lang="en-GB" dirty="0"/>
          </a:p>
        </p:txBody>
      </p:sp>
    </p:spTree>
    <p:extLst>
      <p:ext uri="{BB962C8B-B14F-4D97-AF65-F5344CB8AC3E}">
        <p14:creationId xmlns:p14="http://schemas.microsoft.com/office/powerpoint/2010/main" val="549176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Updating the Analysis: 2014-15</a:t>
            </a:r>
            <a:endParaRPr lang="en-GB" dirty="0"/>
          </a:p>
        </p:txBody>
      </p:sp>
      <p:sp>
        <p:nvSpPr>
          <p:cNvPr id="3" name="Content Placeholder 2"/>
          <p:cNvSpPr>
            <a:spLocks noGrp="1"/>
          </p:cNvSpPr>
          <p:nvPr>
            <p:ph idx="1"/>
          </p:nvPr>
        </p:nvSpPr>
        <p:spPr/>
        <p:txBody>
          <a:bodyPr/>
          <a:lstStyle/>
          <a:p>
            <a:r>
              <a:rPr lang="en-GB" dirty="0"/>
              <a:t>1453 research papers </a:t>
            </a:r>
          </a:p>
          <a:p>
            <a:r>
              <a:rPr lang="en-GB" dirty="0"/>
              <a:t>7 </a:t>
            </a:r>
            <a:r>
              <a:rPr lang="en-GB" dirty="0" smtClean="0"/>
              <a:t>coders, papers randomly assigned to coders</a:t>
            </a:r>
            <a:endParaRPr lang="en-GB" dirty="0"/>
          </a:p>
          <a:p>
            <a:r>
              <a:rPr lang="en-GB" dirty="0"/>
              <a:t>24 data-information </a:t>
            </a:r>
            <a:r>
              <a:rPr lang="en-GB" dirty="0" smtClean="0"/>
              <a:t>codes:</a:t>
            </a:r>
          </a:p>
          <a:p>
            <a:pPr lvl="1"/>
            <a:r>
              <a:rPr lang="en-GB" dirty="0" smtClean="0"/>
              <a:t>Theoretical</a:t>
            </a:r>
            <a:r>
              <a:rPr lang="en-GB" dirty="0"/>
              <a:t>, review, </a:t>
            </a:r>
            <a:r>
              <a:rPr lang="en-GB" dirty="0" smtClean="0"/>
              <a:t>quant/</a:t>
            </a:r>
            <a:r>
              <a:rPr lang="en-GB" dirty="0" err="1" smtClean="0"/>
              <a:t>qual</a:t>
            </a:r>
            <a:r>
              <a:rPr lang="en-GB" dirty="0" smtClean="0"/>
              <a:t>/mixed, </a:t>
            </a:r>
            <a:r>
              <a:rPr lang="en-GB" dirty="0"/>
              <a:t>primary/secondary, survey/administrative, big data, experimental, observation, interview, textual, visual, social media</a:t>
            </a:r>
          </a:p>
          <a:p>
            <a:endParaRPr lang="en-GB" dirty="0"/>
          </a:p>
        </p:txBody>
      </p:sp>
    </p:spTree>
    <p:extLst>
      <p:ext uri="{BB962C8B-B14F-4D97-AF65-F5344CB8AC3E}">
        <p14:creationId xmlns:p14="http://schemas.microsoft.com/office/powerpoint/2010/main" val="2426524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Inter-rater reliability</a:t>
            </a:r>
            <a:endParaRPr lang="en-GB" dirty="0"/>
          </a:p>
        </p:txBody>
      </p:sp>
      <p:sp>
        <p:nvSpPr>
          <p:cNvPr id="3" name="Content Placeholder 2"/>
          <p:cNvSpPr>
            <a:spLocks noGrp="1"/>
          </p:cNvSpPr>
          <p:nvPr>
            <p:ph idx="1"/>
          </p:nvPr>
        </p:nvSpPr>
        <p:spPr>
          <a:xfrm>
            <a:off x="395536" y="1916832"/>
            <a:ext cx="8291264" cy="4536504"/>
          </a:xfrm>
        </p:spPr>
        <p:txBody>
          <a:bodyPr>
            <a:normAutofit/>
          </a:bodyPr>
          <a:lstStyle/>
          <a:p>
            <a:r>
              <a:rPr lang="en-GB" dirty="0" smtClean="0"/>
              <a:t>8% of 1453 papers were ‘flagged’ – that is coders were unsure of some aspect of coding</a:t>
            </a:r>
          </a:p>
          <a:p>
            <a:pPr lvl="1"/>
            <a:r>
              <a:rPr lang="en-GB" dirty="0" smtClean="0"/>
              <a:t>wide variation in papers flagged by coders</a:t>
            </a:r>
          </a:p>
          <a:p>
            <a:endParaRPr lang="en-GB" sz="2300" dirty="0"/>
          </a:p>
          <a:p>
            <a:r>
              <a:rPr lang="en-GB" dirty="0" smtClean="0"/>
              <a:t>Coder reliability (based on random subset of papers coded by all coders):</a:t>
            </a:r>
          </a:p>
          <a:p>
            <a:pPr lvl="1"/>
            <a:r>
              <a:rPr lang="en-GB" dirty="0" smtClean="0"/>
              <a:t>Average pairwise agreement = 87%</a:t>
            </a:r>
          </a:p>
          <a:p>
            <a:pPr lvl="1"/>
            <a:r>
              <a:rPr lang="en-GB" dirty="0" smtClean="0"/>
              <a:t>Coder average agreement range = 85 - 89%</a:t>
            </a:r>
          </a:p>
          <a:p>
            <a:pPr lvl="1"/>
            <a:r>
              <a:rPr lang="en-GB" dirty="0" smtClean="0"/>
              <a:t>Variation in reliability for code types:</a:t>
            </a:r>
          </a:p>
          <a:p>
            <a:pPr marL="457200" lvl="1" indent="0">
              <a:buNone/>
            </a:pPr>
            <a:r>
              <a:rPr lang="en-GB" dirty="0" smtClean="0"/>
              <a:t>	</a:t>
            </a:r>
            <a:r>
              <a:rPr lang="en-GB" sz="2200" dirty="0" smtClean="0"/>
              <a:t>Survey/administrative  </a:t>
            </a:r>
            <a:r>
              <a:rPr lang="en-GB" sz="2200" dirty="0"/>
              <a:t>= </a:t>
            </a:r>
            <a:r>
              <a:rPr lang="en-GB" sz="2200" dirty="0" smtClean="0"/>
              <a:t>76</a:t>
            </a:r>
            <a:r>
              <a:rPr lang="en-GB" sz="2200" dirty="0"/>
              <a:t>% vs </a:t>
            </a:r>
            <a:r>
              <a:rPr lang="en-GB" sz="2200" dirty="0" err="1" smtClean="0"/>
              <a:t>Qual</a:t>
            </a:r>
            <a:r>
              <a:rPr lang="en-GB" sz="2200" dirty="0" smtClean="0"/>
              <a:t> </a:t>
            </a:r>
            <a:r>
              <a:rPr lang="en-GB" sz="2200" dirty="0"/>
              <a:t>codes = </a:t>
            </a:r>
            <a:r>
              <a:rPr lang="en-GB" sz="2200" dirty="0" smtClean="0"/>
              <a:t>94%</a:t>
            </a:r>
          </a:p>
        </p:txBody>
      </p:sp>
    </p:spTree>
    <p:extLst>
      <p:ext uri="{BB962C8B-B14F-4D97-AF65-F5344CB8AC3E}">
        <p14:creationId xmlns:p14="http://schemas.microsoft.com/office/powerpoint/2010/main" val="32952594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Empirical v Theory/review papers</a:t>
            </a:r>
            <a:br>
              <a:rPr lang="en-GB" dirty="0" smtClean="0"/>
            </a:br>
            <a:r>
              <a:rPr lang="en-GB" dirty="0" smtClean="0"/>
              <a:t>by discipline 2014/15</a:t>
            </a:r>
            <a:endParaRPr lang="en-GB" dirty="0"/>
          </a:p>
        </p:txBody>
      </p:sp>
      <p:pic>
        <p:nvPicPr>
          <p:cNvPr id="5" name="Picture 4"/>
          <p:cNvPicPr>
            <a:picLocks noChangeAspect="1"/>
          </p:cNvPicPr>
          <p:nvPr/>
        </p:nvPicPr>
        <p:blipFill>
          <a:blip r:embed="rId3"/>
          <a:stretch>
            <a:fillRect/>
          </a:stretch>
        </p:blipFill>
        <p:spPr>
          <a:xfrm>
            <a:off x="1187624" y="1844824"/>
            <a:ext cx="6844664" cy="4464496"/>
          </a:xfrm>
          <a:prstGeom prst="rect">
            <a:avLst/>
          </a:prstGeom>
        </p:spPr>
      </p:pic>
    </p:spTree>
    <p:extLst>
      <p:ext uri="{BB962C8B-B14F-4D97-AF65-F5344CB8AC3E}">
        <p14:creationId xmlns:p14="http://schemas.microsoft.com/office/powerpoint/2010/main" val="3033648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11632" y="1196752"/>
            <a:ext cx="6840760" cy="504056"/>
          </a:xfrm>
        </p:spPr>
        <p:txBody>
          <a:bodyPr/>
          <a:lstStyle/>
          <a:p>
            <a:r>
              <a:rPr lang="en-GB" dirty="0" smtClean="0"/>
              <a:t>Quant/</a:t>
            </a:r>
            <a:r>
              <a:rPr lang="en-GB" dirty="0" err="1" smtClean="0"/>
              <a:t>Qual</a:t>
            </a:r>
            <a:r>
              <a:rPr lang="en-GB" dirty="0" smtClean="0"/>
              <a:t>/Mixed by Discipline 2014/15</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376600862"/>
              </p:ext>
            </p:extLst>
          </p:nvPr>
        </p:nvGraphicFramePr>
        <p:xfrm>
          <a:off x="1212304" y="1844824"/>
          <a:ext cx="6456040" cy="3129280"/>
        </p:xfrm>
        <a:graphic>
          <a:graphicData uri="http://schemas.openxmlformats.org/drawingml/2006/table">
            <a:tbl>
              <a:tblPr firstRow="1" bandRow="1">
                <a:tableStyleId>{5C22544A-7EE6-4342-B048-85BDC9FD1C3A}</a:tableStyleId>
              </a:tblPr>
              <a:tblGrid>
                <a:gridCol w="1884040"/>
                <a:gridCol w="1524000"/>
                <a:gridCol w="1524000"/>
                <a:gridCol w="1524000"/>
              </a:tblGrid>
              <a:tr h="370840">
                <a:tc>
                  <a:txBody>
                    <a:bodyPr/>
                    <a:lstStyle/>
                    <a:p>
                      <a:r>
                        <a:rPr lang="en-GB" dirty="0" smtClean="0"/>
                        <a:t>Field</a:t>
                      </a:r>
                      <a:endParaRPr lang="en-GB" dirty="0"/>
                    </a:p>
                  </a:txBody>
                  <a:tcPr/>
                </a:tc>
                <a:tc>
                  <a:txBody>
                    <a:bodyPr/>
                    <a:lstStyle/>
                    <a:p>
                      <a:r>
                        <a:rPr lang="en-GB" dirty="0" smtClean="0"/>
                        <a:t>Quantitative</a:t>
                      </a:r>
                      <a:endParaRPr lang="en-GB" dirty="0"/>
                    </a:p>
                  </a:txBody>
                  <a:tcPr/>
                </a:tc>
                <a:tc>
                  <a:txBody>
                    <a:bodyPr/>
                    <a:lstStyle/>
                    <a:p>
                      <a:r>
                        <a:rPr lang="en-GB" dirty="0" smtClean="0"/>
                        <a:t>Qualitative</a:t>
                      </a:r>
                      <a:endParaRPr lang="en-GB" dirty="0"/>
                    </a:p>
                  </a:txBody>
                  <a:tcPr/>
                </a:tc>
                <a:tc>
                  <a:txBody>
                    <a:bodyPr/>
                    <a:lstStyle/>
                    <a:p>
                      <a:r>
                        <a:rPr lang="en-GB" dirty="0" smtClean="0"/>
                        <a:t>Mixed</a:t>
                      </a:r>
                      <a:endParaRPr lang="en-GB" dirty="0"/>
                    </a:p>
                  </a:txBody>
                  <a:tcPr/>
                </a:tc>
              </a:tr>
              <a:tr h="205224">
                <a:tc>
                  <a:txBody>
                    <a:bodyPr/>
                    <a:lstStyle/>
                    <a:p>
                      <a:r>
                        <a:rPr lang="en-GB" dirty="0" smtClean="0">
                          <a:solidFill>
                            <a:srgbClr val="003D6E"/>
                          </a:solidFill>
                        </a:rPr>
                        <a:t>Economics</a:t>
                      </a:r>
                      <a:endParaRPr lang="en-GB" dirty="0">
                        <a:solidFill>
                          <a:srgbClr val="003D6E"/>
                        </a:solidFill>
                      </a:endParaRPr>
                    </a:p>
                  </a:txBody>
                  <a:tcPr/>
                </a:tc>
                <a:tc>
                  <a:txBody>
                    <a:bodyPr/>
                    <a:lstStyle/>
                    <a:p>
                      <a:pPr algn="ctr"/>
                      <a:r>
                        <a:rPr lang="en-GB" dirty="0" smtClean="0"/>
                        <a:t>98</a:t>
                      </a:r>
                      <a:endParaRPr lang="en-GB" dirty="0"/>
                    </a:p>
                  </a:txBody>
                  <a:tcPr/>
                </a:tc>
                <a:tc>
                  <a:txBody>
                    <a:bodyPr/>
                    <a:lstStyle/>
                    <a:p>
                      <a:pPr algn="ctr"/>
                      <a:r>
                        <a:rPr lang="en-GB" dirty="0" smtClean="0"/>
                        <a:t>0.3</a:t>
                      </a:r>
                      <a:endParaRPr lang="en-GB" dirty="0"/>
                    </a:p>
                  </a:txBody>
                  <a:tcPr/>
                </a:tc>
                <a:tc>
                  <a:txBody>
                    <a:bodyPr/>
                    <a:lstStyle/>
                    <a:p>
                      <a:pPr algn="ctr"/>
                      <a:r>
                        <a:rPr lang="en-GB" dirty="0" smtClean="0"/>
                        <a:t>1</a:t>
                      </a:r>
                      <a:endParaRPr lang="en-GB" dirty="0"/>
                    </a:p>
                  </a:txBody>
                  <a:tcPr/>
                </a:tc>
              </a:tr>
              <a:tr h="370840">
                <a:tc>
                  <a:txBody>
                    <a:bodyPr/>
                    <a:lstStyle/>
                    <a:p>
                      <a:r>
                        <a:rPr lang="en-GB" dirty="0" smtClean="0">
                          <a:solidFill>
                            <a:srgbClr val="003D6E"/>
                          </a:solidFill>
                        </a:rPr>
                        <a:t>Sociology</a:t>
                      </a:r>
                      <a:endParaRPr lang="en-GB" dirty="0">
                        <a:solidFill>
                          <a:srgbClr val="003D6E"/>
                        </a:solidFill>
                      </a:endParaRPr>
                    </a:p>
                  </a:txBody>
                  <a:tcPr/>
                </a:tc>
                <a:tc>
                  <a:txBody>
                    <a:bodyPr/>
                    <a:lstStyle/>
                    <a:p>
                      <a:pPr algn="ctr"/>
                      <a:r>
                        <a:rPr lang="en-GB" dirty="0" smtClean="0"/>
                        <a:t>80</a:t>
                      </a:r>
                      <a:endParaRPr lang="en-GB" dirty="0"/>
                    </a:p>
                  </a:txBody>
                  <a:tcPr/>
                </a:tc>
                <a:tc>
                  <a:txBody>
                    <a:bodyPr/>
                    <a:lstStyle/>
                    <a:p>
                      <a:pPr algn="ctr"/>
                      <a:r>
                        <a:rPr lang="en-GB" dirty="0" smtClean="0"/>
                        <a:t>11</a:t>
                      </a:r>
                      <a:endParaRPr lang="en-GB" dirty="0"/>
                    </a:p>
                  </a:txBody>
                  <a:tcPr/>
                </a:tc>
                <a:tc>
                  <a:txBody>
                    <a:bodyPr/>
                    <a:lstStyle/>
                    <a:p>
                      <a:pPr algn="ctr"/>
                      <a:r>
                        <a:rPr lang="en-GB" dirty="0" smtClean="0"/>
                        <a:t>10</a:t>
                      </a:r>
                      <a:endParaRPr lang="en-GB" dirty="0"/>
                    </a:p>
                  </a:txBody>
                  <a:tcPr/>
                </a:tc>
              </a:tr>
              <a:tr h="370840">
                <a:tc>
                  <a:txBody>
                    <a:bodyPr/>
                    <a:lstStyle/>
                    <a:p>
                      <a:r>
                        <a:rPr lang="en-GB" dirty="0" smtClean="0">
                          <a:solidFill>
                            <a:srgbClr val="003D6E"/>
                          </a:solidFill>
                        </a:rPr>
                        <a:t>Political Sciences</a:t>
                      </a:r>
                      <a:endParaRPr lang="en-GB" dirty="0">
                        <a:solidFill>
                          <a:srgbClr val="003D6E"/>
                        </a:solidFill>
                      </a:endParaRPr>
                    </a:p>
                  </a:txBody>
                  <a:tcPr/>
                </a:tc>
                <a:tc>
                  <a:txBody>
                    <a:bodyPr/>
                    <a:lstStyle/>
                    <a:p>
                      <a:pPr algn="ctr"/>
                      <a:r>
                        <a:rPr lang="en-GB" dirty="0" smtClean="0"/>
                        <a:t>87</a:t>
                      </a:r>
                      <a:endParaRPr lang="en-GB" dirty="0"/>
                    </a:p>
                  </a:txBody>
                  <a:tcPr/>
                </a:tc>
                <a:tc>
                  <a:txBody>
                    <a:bodyPr/>
                    <a:lstStyle/>
                    <a:p>
                      <a:pPr algn="ctr"/>
                      <a:r>
                        <a:rPr lang="en-GB" dirty="0" smtClean="0"/>
                        <a:t>5</a:t>
                      </a:r>
                      <a:endParaRPr lang="en-GB" dirty="0"/>
                    </a:p>
                  </a:txBody>
                  <a:tcPr/>
                </a:tc>
                <a:tc>
                  <a:txBody>
                    <a:bodyPr/>
                    <a:lstStyle/>
                    <a:p>
                      <a:pPr algn="ctr"/>
                      <a:r>
                        <a:rPr lang="en-GB" dirty="0" smtClean="0"/>
                        <a:t>8</a:t>
                      </a:r>
                      <a:endParaRPr lang="en-GB" dirty="0"/>
                    </a:p>
                  </a:txBody>
                  <a:tcPr/>
                </a:tc>
              </a:tr>
              <a:tr h="370840">
                <a:tc>
                  <a:txBody>
                    <a:bodyPr/>
                    <a:lstStyle/>
                    <a:p>
                      <a:r>
                        <a:rPr lang="en-GB" dirty="0" smtClean="0">
                          <a:solidFill>
                            <a:srgbClr val="003D6E"/>
                          </a:solidFill>
                        </a:rPr>
                        <a:t>Social Psychology</a:t>
                      </a:r>
                      <a:endParaRPr lang="en-GB" dirty="0">
                        <a:solidFill>
                          <a:srgbClr val="003D6E"/>
                        </a:solidFill>
                      </a:endParaRPr>
                    </a:p>
                  </a:txBody>
                  <a:tcPr/>
                </a:tc>
                <a:tc>
                  <a:txBody>
                    <a:bodyPr/>
                    <a:lstStyle/>
                    <a:p>
                      <a:pPr algn="ctr"/>
                      <a:r>
                        <a:rPr lang="en-GB" dirty="0" smtClean="0"/>
                        <a:t>72</a:t>
                      </a:r>
                      <a:endParaRPr lang="en-GB" dirty="0"/>
                    </a:p>
                  </a:txBody>
                  <a:tcPr/>
                </a:tc>
                <a:tc>
                  <a:txBody>
                    <a:bodyPr/>
                    <a:lstStyle/>
                    <a:p>
                      <a:pPr algn="ctr"/>
                      <a:r>
                        <a:rPr lang="en-GB" dirty="0" smtClean="0"/>
                        <a:t>11</a:t>
                      </a:r>
                      <a:endParaRPr lang="en-GB" dirty="0"/>
                    </a:p>
                  </a:txBody>
                  <a:tcPr/>
                </a:tc>
                <a:tc>
                  <a:txBody>
                    <a:bodyPr/>
                    <a:lstStyle/>
                    <a:p>
                      <a:pPr algn="ctr"/>
                      <a:r>
                        <a:rPr lang="en-GB" dirty="0" smtClean="0"/>
                        <a:t>18</a:t>
                      </a:r>
                      <a:endParaRPr lang="en-GB" dirty="0"/>
                    </a:p>
                  </a:txBody>
                  <a:tcPr/>
                </a:tc>
              </a:tr>
              <a:tr h="370840">
                <a:tc>
                  <a:txBody>
                    <a:bodyPr/>
                    <a:lstStyle/>
                    <a:p>
                      <a:r>
                        <a:rPr lang="en-GB" dirty="0" smtClean="0">
                          <a:solidFill>
                            <a:srgbClr val="003D6E"/>
                          </a:solidFill>
                        </a:rPr>
                        <a:t>Public Opinion</a:t>
                      </a:r>
                      <a:endParaRPr lang="en-GB" dirty="0">
                        <a:solidFill>
                          <a:srgbClr val="003D6E"/>
                        </a:solidFill>
                      </a:endParaRPr>
                    </a:p>
                  </a:txBody>
                  <a:tcPr/>
                </a:tc>
                <a:tc>
                  <a:txBody>
                    <a:bodyPr/>
                    <a:lstStyle/>
                    <a:p>
                      <a:pPr algn="ctr"/>
                      <a:r>
                        <a:rPr lang="en-GB" dirty="0" smtClean="0"/>
                        <a:t>97</a:t>
                      </a:r>
                      <a:endParaRPr lang="en-GB" dirty="0"/>
                    </a:p>
                  </a:txBody>
                  <a:tcPr/>
                </a:tc>
                <a:tc>
                  <a:txBody>
                    <a:bodyPr/>
                    <a:lstStyle/>
                    <a:p>
                      <a:pPr algn="ctr"/>
                      <a:r>
                        <a:rPr lang="en-GB" dirty="0" smtClean="0"/>
                        <a:t>3</a:t>
                      </a:r>
                      <a:endParaRPr lang="en-GB" dirty="0"/>
                    </a:p>
                  </a:txBody>
                  <a:tcPr/>
                </a:tc>
                <a:tc>
                  <a:txBody>
                    <a:bodyPr/>
                    <a:lstStyle/>
                    <a:p>
                      <a:pPr algn="ctr"/>
                      <a:r>
                        <a:rPr lang="en-GB" dirty="0" smtClean="0"/>
                        <a:t>0</a:t>
                      </a:r>
                      <a:endParaRPr lang="en-GB" dirty="0"/>
                    </a:p>
                  </a:txBody>
                  <a:tcPr/>
                </a:tc>
              </a:tr>
              <a:tr h="370840">
                <a:tc>
                  <a:txBody>
                    <a:bodyPr/>
                    <a:lstStyle/>
                    <a:p>
                      <a:r>
                        <a:rPr lang="en-GB" b="1" dirty="0" smtClean="0">
                          <a:solidFill>
                            <a:srgbClr val="003D6E"/>
                          </a:solidFill>
                        </a:rPr>
                        <a:t>TOTAL</a:t>
                      </a:r>
                      <a:endParaRPr lang="en-GB" b="1" dirty="0">
                        <a:solidFill>
                          <a:srgbClr val="003D6E"/>
                        </a:solidFill>
                      </a:endParaRPr>
                    </a:p>
                  </a:txBody>
                  <a:tcPr/>
                </a:tc>
                <a:tc>
                  <a:txBody>
                    <a:bodyPr/>
                    <a:lstStyle/>
                    <a:p>
                      <a:pPr algn="ctr"/>
                      <a:r>
                        <a:rPr lang="en-GB" dirty="0" smtClean="0"/>
                        <a:t>87</a:t>
                      </a:r>
                      <a:endParaRPr lang="en-GB" dirty="0"/>
                    </a:p>
                  </a:txBody>
                  <a:tcPr/>
                </a:tc>
                <a:tc>
                  <a:txBody>
                    <a:bodyPr/>
                    <a:lstStyle/>
                    <a:p>
                      <a:pPr algn="ctr"/>
                      <a:r>
                        <a:rPr lang="en-GB" dirty="0" smtClean="0"/>
                        <a:t>6</a:t>
                      </a:r>
                      <a:endParaRPr lang="en-GB" dirty="0"/>
                    </a:p>
                  </a:txBody>
                  <a:tcPr/>
                </a:tc>
                <a:tc>
                  <a:txBody>
                    <a:bodyPr/>
                    <a:lstStyle/>
                    <a:p>
                      <a:pPr algn="ctr"/>
                      <a:r>
                        <a:rPr lang="en-GB" dirty="0" smtClean="0"/>
                        <a:t>8</a:t>
                      </a:r>
                      <a:endParaRPr lang="en-GB" dirty="0"/>
                    </a:p>
                  </a:txBody>
                  <a:tcPr/>
                </a:tc>
              </a:tr>
            </a:tbl>
          </a:graphicData>
        </a:graphic>
      </p:graphicFrame>
      <p:sp>
        <p:nvSpPr>
          <p:cNvPr id="2" name="TextBox 1"/>
          <p:cNvSpPr txBox="1"/>
          <p:nvPr/>
        </p:nvSpPr>
        <p:spPr>
          <a:xfrm>
            <a:off x="1212304" y="5229200"/>
            <a:ext cx="1080120" cy="369332"/>
          </a:xfrm>
          <a:prstGeom prst="rect">
            <a:avLst/>
          </a:prstGeom>
          <a:noFill/>
        </p:spPr>
        <p:txBody>
          <a:bodyPr wrap="square" rtlCol="0">
            <a:spAutoFit/>
          </a:bodyPr>
          <a:lstStyle/>
          <a:p>
            <a:r>
              <a:rPr lang="en-GB" dirty="0" smtClean="0"/>
              <a:t>N=1251</a:t>
            </a:r>
            <a:endParaRPr lang="en-GB" dirty="0"/>
          </a:p>
        </p:txBody>
      </p:sp>
    </p:spTree>
    <p:extLst>
      <p:ext uri="{BB962C8B-B14F-4D97-AF65-F5344CB8AC3E}">
        <p14:creationId xmlns:p14="http://schemas.microsoft.com/office/powerpoint/2010/main" val="776832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24744"/>
            <a:ext cx="8352928" cy="504056"/>
          </a:xfrm>
        </p:spPr>
        <p:txBody>
          <a:bodyPr/>
          <a:lstStyle/>
          <a:p>
            <a:r>
              <a:rPr lang="en-GB" dirty="0" smtClean="0"/>
              <a:t>Mainly Quantitative Data by Discipline 2014/15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854032517"/>
              </p:ext>
            </p:extLst>
          </p:nvPr>
        </p:nvGraphicFramePr>
        <p:xfrm>
          <a:off x="323528" y="1844824"/>
          <a:ext cx="8496944" cy="3398520"/>
        </p:xfrm>
        <a:graphic>
          <a:graphicData uri="http://schemas.openxmlformats.org/drawingml/2006/table">
            <a:tbl>
              <a:tblPr firstRow="1" bandRow="1">
                <a:tableStyleId>{5C22544A-7EE6-4342-B048-85BDC9FD1C3A}</a:tableStyleId>
              </a:tblPr>
              <a:tblGrid>
                <a:gridCol w="1392155"/>
                <a:gridCol w="1392155"/>
                <a:gridCol w="1392155"/>
                <a:gridCol w="1392155"/>
                <a:gridCol w="1488164"/>
                <a:gridCol w="1440160"/>
              </a:tblGrid>
              <a:tr h="370840">
                <a:tc>
                  <a:txBody>
                    <a:bodyPr/>
                    <a:lstStyle/>
                    <a:p>
                      <a:r>
                        <a:rPr lang="en-GB" dirty="0" smtClean="0"/>
                        <a:t>Field</a:t>
                      </a:r>
                      <a:endParaRPr lang="en-GB" dirty="0"/>
                    </a:p>
                  </a:txBody>
                  <a:tcPr/>
                </a:tc>
                <a:tc>
                  <a:txBody>
                    <a:bodyPr/>
                    <a:lstStyle/>
                    <a:p>
                      <a:r>
                        <a:rPr lang="en-GB" sz="1600" b="1" dirty="0" smtClean="0">
                          <a:latin typeface="Arial Narrow" panose="020B0606020202030204" pitchFamily="34" charset="0"/>
                        </a:rPr>
                        <a:t>Survey/Poll</a:t>
                      </a:r>
                      <a:endParaRPr lang="en-GB" sz="1600" b="1" dirty="0">
                        <a:latin typeface="Arial Narrow" panose="020B0606020202030204" pitchFamily="34" charset="0"/>
                      </a:endParaRPr>
                    </a:p>
                  </a:txBody>
                  <a:tcPr/>
                </a:tc>
                <a:tc>
                  <a:txBody>
                    <a:bodyPr/>
                    <a:lstStyle/>
                    <a:p>
                      <a:r>
                        <a:rPr lang="en-GB" sz="1600" b="1" dirty="0" smtClean="0">
                          <a:latin typeface="Arial Narrow" panose="020B0606020202030204" pitchFamily="34" charset="0"/>
                        </a:rPr>
                        <a:t>Administrative</a:t>
                      </a:r>
                      <a:endParaRPr lang="en-GB" sz="1600" b="1" dirty="0">
                        <a:latin typeface="Arial Narrow" panose="020B0606020202030204" pitchFamily="34" charset="0"/>
                      </a:endParaRPr>
                    </a:p>
                  </a:txBody>
                  <a:tcPr/>
                </a:tc>
                <a:tc>
                  <a:txBody>
                    <a:bodyPr/>
                    <a:lstStyle/>
                    <a:p>
                      <a:r>
                        <a:rPr lang="en-GB" sz="1600" b="1" dirty="0" smtClean="0">
                          <a:latin typeface="Arial Narrow" panose="020B0606020202030204" pitchFamily="34" charset="0"/>
                        </a:rPr>
                        <a:t>Census</a:t>
                      </a:r>
                      <a:endParaRPr lang="en-GB" sz="1600" b="1" dirty="0">
                        <a:latin typeface="Arial Narrow" panose="020B0606020202030204" pitchFamily="34" charset="0"/>
                      </a:endParaRPr>
                    </a:p>
                  </a:txBody>
                  <a:tcPr/>
                </a:tc>
                <a:tc>
                  <a:txBody>
                    <a:bodyPr/>
                    <a:lstStyle/>
                    <a:p>
                      <a:r>
                        <a:rPr lang="en-GB" sz="1600" b="1" dirty="0" smtClean="0">
                          <a:latin typeface="Arial Narrow" panose="020B0606020202030204" pitchFamily="34" charset="0"/>
                        </a:rPr>
                        <a:t>Digital/Big data*</a:t>
                      </a:r>
                      <a:endParaRPr lang="en-GB" sz="1600" b="1" dirty="0">
                        <a:latin typeface="Arial Narrow" panose="020B0606020202030204" pitchFamily="34" charset="0"/>
                      </a:endParaRPr>
                    </a:p>
                  </a:txBody>
                  <a:tcPr/>
                </a:tc>
                <a:tc>
                  <a:txBody>
                    <a:bodyPr/>
                    <a:lstStyle/>
                    <a:p>
                      <a:r>
                        <a:rPr lang="en-GB" sz="1600" b="1" dirty="0" smtClean="0">
                          <a:latin typeface="Arial Narrow" panose="020B0606020202030204" pitchFamily="34" charset="0"/>
                        </a:rPr>
                        <a:t>Experimental</a:t>
                      </a:r>
                      <a:endParaRPr lang="en-GB" sz="1400" b="1" dirty="0">
                        <a:latin typeface="Arial Narrow" panose="020B0606020202030204" pitchFamily="34" charset="0"/>
                      </a:endParaRPr>
                    </a:p>
                  </a:txBody>
                  <a:tcPr/>
                </a:tc>
              </a:tr>
              <a:tr h="205224">
                <a:tc>
                  <a:txBody>
                    <a:bodyPr/>
                    <a:lstStyle/>
                    <a:p>
                      <a:r>
                        <a:rPr lang="en-GB" dirty="0" smtClean="0">
                          <a:solidFill>
                            <a:srgbClr val="003D6E"/>
                          </a:solidFill>
                        </a:rPr>
                        <a:t>Economics</a:t>
                      </a:r>
                      <a:endParaRPr lang="en-GB" dirty="0">
                        <a:solidFill>
                          <a:srgbClr val="003D6E"/>
                        </a:solidFill>
                      </a:endParaRPr>
                    </a:p>
                  </a:txBody>
                  <a:tcPr/>
                </a:tc>
                <a:tc>
                  <a:txBody>
                    <a:bodyPr/>
                    <a:lstStyle/>
                    <a:p>
                      <a:pPr algn="ctr"/>
                      <a:r>
                        <a:rPr lang="en-GB" dirty="0" smtClean="0"/>
                        <a:t>31</a:t>
                      </a:r>
                      <a:endParaRPr lang="en-GB" dirty="0"/>
                    </a:p>
                  </a:txBody>
                  <a:tcPr/>
                </a:tc>
                <a:tc>
                  <a:txBody>
                    <a:bodyPr/>
                    <a:lstStyle/>
                    <a:p>
                      <a:pPr algn="ctr"/>
                      <a:r>
                        <a:rPr lang="en-GB" dirty="0" smtClean="0"/>
                        <a:t>73</a:t>
                      </a:r>
                      <a:endParaRPr lang="en-GB" dirty="0"/>
                    </a:p>
                  </a:txBody>
                  <a:tcPr/>
                </a:tc>
                <a:tc>
                  <a:txBody>
                    <a:bodyPr/>
                    <a:lstStyle/>
                    <a:p>
                      <a:pPr algn="ctr"/>
                      <a:r>
                        <a:rPr lang="en-GB" dirty="0" smtClean="0"/>
                        <a:t>19</a:t>
                      </a:r>
                      <a:endParaRPr lang="en-GB" dirty="0"/>
                    </a:p>
                  </a:txBody>
                  <a:tcPr/>
                </a:tc>
                <a:tc>
                  <a:txBody>
                    <a:bodyPr/>
                    <a:lstStyle/>
                    <a:p>
                      <a:pPr algn="ctr"/>
                      <a:r>
                        <a:rPr lang="en-GB" dirty="0" smtClean="0"/>
                        <a:t>3</a:t>
                      </a:r>
                      <a:endParaRPr lang="en-GB" dirty="0"/>
                    </a:p>
                  </a:txBody>
                  <a:tcPr/>
                </a:tc>
                <a:tc>
                  <a:txBody>
                    <a:bodyPr/>
                    <a:lstStyle/>
                    <a:p>
                      <a:pPr algn="ctr"/>
                      <a:r>
                        <a:rPr lang="en-GB" dirty="0" smtClean="0"/>
                        <a:t>14</a:t>
                      </a:r>
                      <a:endParaRPr lang="en-GB" dirty="0"/>
                    </a:p>
                  </a:txBody>
                  <a:tcPr/>
                </a:tc>
              </a:tr>
              <a:tr h="370840">
                <a:tc>
                  <a:txBody>
                    <a:bodyPr/>
                    <a:lstStyle/>
                    <a:p>
                      <a:r>
                        <a:rPr lang="en-GB" dirty="0" smtClean="0">
                          <a:solidFill>
                            <a:srgbClr val="003D6E"/>
                          </a:solidFill>
                        </a:rPr>
                        <a:t>Sociology</a:t>
                      </a:r>
                      <a:endParaRPr lang="en-GB" dirty="0">
                        <a:solidFill>
                          <a:srgbClr val="003D6E"/>
                        </a:solidFill>
                      </a:endParaRPr>
                    </a:p>
                  </a:txBody>
                  <a:tcPr/>
                </a:tc>
                <a:tc>
                  <a:txBody>
                    <a:bodyPr/>
                    <a:lstStyle/>
                    <a:p>
                      <a:pPr algn="ctr"/>
                      <a:r>
                        <a:rPr lang="en-GB" dirty="0" smtClean="0"/>
                        <a:t>52</a:t>
                      </a:r>
                      <a:endParaRPr lang="en-GB" dirty="0"/>
                    </a:p>
                  </a:txBody>
                  <a:tcPr/>
                </a:tc>
                <a:tc>
                  <a:txBody>
                    <a:bodyPr/>
                    <a:lstStyle/>
                    <a:p>
                      <a:pPr algn="ctr"/>
                      <a:r>
                        <a:rPr lang="en-GB" dirty="0" smtClean="0"/>
                        <a:t>42</a:t>
                      </a:r>
                      <a:endParaRPr lang="en-GB" dirty="0"/>
                    </a:p>
                  </a:txBody>
                  <a:tcPr/>
                </a:tc>
                <a:tc>
                  <a:txBody>
                    <a:bodyPr/>
                    <a:lstStyle/>
                    <a:p>
                      <a:pPr algn="ctr"/>
                      <a:r>
                        <a:rPr lang="en-GB" dirty="0" smtClean="0"/>
                        <a:t>17</a:t>
                      </a:r>
                      <a:endParaRPr lang="en-GB" dirty="0"/>
                    </a:p>
                  </a:txBody>
                  <a:tcPr/>
                </a:tc>
                <a:tc>
                  <a:txBody>
                    <a:bodyPr/>
                    <a:lstStyle/>
                    <a:p>
                      <a:pPr algn="ctr"/>
                      <a:r>
                        <a:rPr lang="en-GB" dirty="0" smtClean="0"/>
                        <a:t>4</a:t>
                      </a:r>
                      <a:endParaRPr lang="en-GB" dirty="0"/>
                    </a:p>
                  </a:txBody>
                  <a:tcPr/>
                </a:tc>
                <a:tc>
                  <a:txBody>
                    <a:bodyPr/>
                    <a:lstStyle/>
                    <a:p>
                      <a:pPr algn="ctr"/>
                      <a:r>
                        <a:rPr lang="en-GB" dirty="0" smtClean="0"/>
                        <a:t>5</a:t>
                      </a:r>
                      <a:endParaRPr lang="en-GB" dirty="0"/>
                    </a:p>
                  </a:txBody>
                  <a:tcPr/>
                </a:tc>
              </a:tr>
              <a:tr h="370840">
                <a:tc>
                  <a:txBody>
                    <a:bodyPr/>
                    <a:lstStyle/>
                    <a:p>
                      <a:r>
                        <a:rPr lang="en-GB" dirty="0" smtClean="0">
                          <a:solidFill>
                            <a:srgbClr val="003D6E"/>
                          </a:solidFill>
                        </a:rPr>
                        <a:t>Political Sciences</a:t>
                      </a:r>
                      <a:endParaRPr lang="en-GB" dirty="0">
                        <a:solidFill>
                          <a:srgbClr val="003D6E"/>
                        </a:solidFill>
                      </a:endParaRPr>
                    </a:p>
                  </a:txBody>
                  <a:tcPr/>
                </a:tc>
                <a:tc>
                  <a:txBody>
                    <a:bodyPr/>
                    <a:lstStyle/>
                    <a:p>
                      <a:pPr algn="ctr"/>
                      <a:r>
                        <a:rPr lang="en-GB" dirty="0" smtClean="0"/>
                        <a:t>41</a:t>
                      </a:r>
                      <a:endParaRPr lang="en-GB" dirty="0"/>
                    </a:p>
                  </a:txBody>
                  <a:tcPr/>
                </a:tc>
                <a:tc>
                  <a:txBody>
                    <a:bodyPr/>
                    <a:lstStyle/>
                    <a:p>
                      <a:pPr algn="ctr"/>
                      <a:r>
                        <a:rPr lang="en-GB" dirty="0" smtClean="0"/>
                        <a:t>58</a:t>
                      </a:r>
                      <a:endParaRPr lang="en-GB" dirty="0"/>
                    </a:p>
                  </a:txBody>
                  <a:tcPr/>
                </a:tc>
                <a:tc>
                  <a:txBody>
                    <a:bodyPr/>
                    <a:lstStyle/>
                    <a:p>
                      <a:pPr algn="ctr"/>
                      <a:r>
                        <a:rPr lang="en-GB" dirty="0" smtClean="0"/>
                        <a:t>9</a:t>
                      </a:r>
                      <a:endParaRPr lang="en-GB" dirty="0"/>
                    </a:p>
                  </a:txBody>
                  <a:tcPr/>
                </a:tc>
                <a:tc>
                  <a:txBody>
                    <a:bodyPr/>
                    <a:lstStyle/>
                    <a:p>
                      <a:pPr algn="ctr"/>
                      <a:r>
                        <a:rPr lang="en-GB" dirty="0" smtClean="0"/>
                        <a:t>4</a:t>
                      </a:r>
                      <a:endParaRPr lang="en-GB" dirty="0"/>
                    </a:p>
                  </a:txBody>
                  <a:tcPr/>
                </a:tc>
                <a:tc>
                  <a:txBody>
                    <a:bodyPr/>
                    <a:lstStyle/>
                    <a:p>
                      <a:pPr algn="ctr"/>
                      <a:r>
                        <a:rPr lang="en-GB" dirty="0" smtClean="0"/>
                        <a:t>17</a:t>
                      </a:r>
                      <a:endParaRPr lang="en-GB" dirty="0"/>
                    </a:p>
                  </a:txBody>
                  <a:tcPr/>
                </a:tc>
              </a:tr>
              <a:tr h="370840">
                <a:tc>
                  <a:txBody>
                    <a:bodyPr/>
                    <a:lstStyle/>
                    <a:p>
                      <a:r>
                        <a:rPr lang="en-GB" dirty="0" smtClean="0">
                          <a:solidFill>
                            <a:srgbClr val="003D6E"/>
                          </a:solidFill>
                        </a:rPr>
                        <a:t>Social Psychology</a:t>
                      </a:r>
                      <a:endParaRPr lang="en-GB" dirty="0">
                        <a:solidFill>
                          <a:srgbClr val="003D6E"/>
                        </a:solidFill>
                      </a:endParaRPr>
                    </a:p>
                  </a:txBody>
                  <a:tcPr/>
                </a:tc>
                <a:tc>
                  <a:txBody>
                    <a:bodyPr/>
                    <a:lstStyle/>
                    <a:p>
                      <a:pPr algn="ctr"/>
                      <a:r>
                        <a:rPr lang="en-GB" dirty="0" smtClean="0"/>
                        <a:t>69</a:t>
                      </a:r>
                      <a:endParaRPr lang="en-GB" dirty="0"/>
                    </a:p>
                  </a:txBody>
                  <a:tcPr/>
                </a:tc>
                <a:tc>
                  <a:txBody>
                    <a:bodyPr/>
                    <a:lstStyle/>
                    <a:p>
                      <a:pPr algn="ctr"/>
                      <a:r>
                        <a:rPr lang="en-GB" dirty="0" smtClean="0"/>
                        <a:t>5</a:t>
                      </a:r>
                      <a:endParaRPr lang="en-GB" dirty="0"/>
                    </a:p>
                  </a:txBody>
                  <a:tcPr/>
                </a:tc>
                <a:tc>
                  <a:txBody>
                    <a:bodyPr/>
                    <a:lstStyle/>
                    <a:p>
                      <a:pPr algn="ctr"/>
                      <a:r>
                        <a:rPr lang="en-GB" dirty="0" smtClean="0"/>
                        <a:t>0</a:t>
                      </a:r>
                      <a:endParaRPr lang="en-GB" dirty="0"/>
                    </a:p>
                  </a:txBody>
                  <a:tcPr/>
                </a:tc>
                <a:tc>
                  <a:txBody>
                    <a:bodyPr/>
                    <a:lstStyle/>
                    <a:p>
                      <a:pPr algn="ctr"/>
                      <a:r>
                        <a:rPr lang="en-GB" dirty="0" smtClean="0"/>
                        <a:t>1</a:t>
                      </a:r>
                      <a:endParaRPr lang="en-GB" dirty="0"/>
                    </a:p>
                  </a:txBody>
                  <a:tcPr/>
                </a:tc>
                <a:tc>
                  <a:txBody>
                    <a:bodyPr/>
                    <a:lstStyle/>
                    <a:p>
                      <a:pPr algn="ctr"/>
                      <a:r>
                        <a:rPr lang="en-GB" dirty="0" smtClean="0"/>
                        <a:t>72</a:t>
                      </a:r>
                      <a:endParaRPr lang="en-GB" dirty="0"/>
                    </a:p>
                  </a:txBody>
                  <a:tcPr/>
                </a:tc>
              </a:tr>
              <a:tr h="370840">
                <a:tc>
                  <a:txBody>
                    <a:bodyPr/>
                    <a:lstStyle/>
                    <a:p>
                      <a:r>
                        <a:rPr lang="en-GB" dirty="0" smtClean="0">
                          <a:solidFill>
                            <a:srgbClr val="003D6E"/>
                          </a:solidFill>
                        </a:rPr>
                        <a:t>Public Opinion</a:t>
                      </a:r>
                      <a:endParaRPr lang="en-GB" dirty="0">
                        <a:solidFill>
                          <a:srgbClr val="003D6E"/>
                        </a:solidFill>
                      </a:endParaRPr>
                    </a:p>
                  </a:txBody>
                  <a:tcPr/>
                </a:tc>
                <a:tc>
                  <a:txBody>
                    <a:bodyPr/>
                    <a:lstStyle/>
                    <a:p>
                      <a:pPr algn="ctr"/>
                      <a:r>
                        <a:rPr lang="en-GB" dirty="0" smtClean="0"/>
                        <a:t>89</a:t>
                      </a:r>
                      <a:endParaRPr lang="en-GB" dirty="0"/>
                    </a:p>
                  </a:txBody>
                  <a:tcPr/>
                </a:tc>
                <a:tc>
                  <a:txBody>
                    <a:bodyPr/>
                    <a:lstStyle/>
                    <a:p>
                      <a:pPr algn="ctr"/>
                      <a:r>
                        <a:rPr lang="en-GB" dirty="0" smtClean="0"/>
                        <a:t>17</a:t>
                      </a:r>
                      <a:endParaRPr lang="en-GB" dirty="0"/>
                    </a:p>
                  </a:txBody>
                  <a:tcPr/>
                </a:tc>
                <a:tc>
                  <a:txBody>
                    <a:bodyPr/>
                    <a:lstStyle/>
                    <a:p>
                      <a:pPr algn="ctr"/>
                      <a:r>
                        <a:rPr lang="en-GB" dirty="0" smtClean="0"/>
                        <a:t>3</a:t>
                      </a:r>
                      <a:endParaRPr lang="en-GB" dirty="0"/>
                    </a:p>
                  </a:txBody>
                  <a:tcPr/>
                </a:tc>
                <a:tc>
                  <a:txBody>
                    <a:bodyPr/>
                    <a:lstStyle/>
                    <a:p>
                      <a:pPr algn="ctr"/>
                      <a:r>
                        <a:rPr lang="en-GB" dirty="0" smtClean="0"/>
                        <a:t>5</a:t>
                      </a:r>
                      <a:endParaRPr lang="en-GB" dirty="0"/>
                    </a:p>
                  </a:txBody>
                  <a:tcPr/>
                </a:tc>
                <a:tc>
                  <a:txBody>
                    <a:bodyPr/>
                    <a:lstStyle/>
                    <a:p>
                      <a:pPr algn="ctr"/>
                      <a:r>
                        <a:rPr lang="en-GB" dirty="0" smtClean="0"/>
                        <a:t>33</a:t>
                      </a:r>
                      <a:endParaRPr lang="en-GB" dirty="0"/>
                    </a:p>
                  </a:txBody>
                  <a:tcPr/>
                </a:tc>
              </a:tr>
              <a:tr h="370840">
                <a:tc>
                  <a:txBody>
                    <a:bodyPr/>
                    <a:lstStyle/>
                    <a:p>
                      <a:r>
                        <a:rPr lang="en-GB" b="1" dirty="0" smtClean="0">
                          <a:solidFill>
                            <a:srgbClr val="003D6E"/>
                          </a:solidFill>
                        </a:rPr>
                        <a:t>TOTAL</a:t>
                      </a:r>
                      <a:endParaRPr lang="en-GB" b="1" dirty="0">
                        <a:solidFill>
                          <a:srgbClr val="003D6E"/>
                        </a:solidFill>
                      </a:endParaRPr>
                    </a:p>
                  </a:txBody>
                  <a:tcPr/>
                </a:tc>
                <a:tc>
                  <a:txBody>
                    <a:bodyPr/>
                    <a:lstStyle/>
                    <a:p>
                      <a:pPr algn="ctr"/>
                      <a:r>
                        <a:rPr lang="en-GB" dirty="0" smtClean="0"/>
                        <a:t>48</a:t>
                      </a:r>
                      <a:endParaRPr lang="en-GB" dirty="0"/>
                    </a:p>
                  </a:txBody>
                  <a:tcPr/>
                </a:tc>
                <a:tc>
                  <a:txBody>
                    <a:bodyPr/>
                    <a:lstStyle/>
                    <a:p>
                      <a:pPr algn="ctr"/>
                      <a:r>
                        <a:rPr lang="en-GB" dirty="0" smtClean="0"/>
                        <a:t>47</a:t>
                      </a:r>
                      <a:endParaRPr lang="en-GB" dirty="0"/>
                    </a:p>
                  </a:txBody>
                  <a:tcPr/>
                </a:tc>
                <a:tc>
                  <a:txBody>
                    <a:bodyPr/>
                    <a:lstStyle/>
                    <a:p>
                      <a:pPr algn="ctr"/>
                      <a:r>
                        <a:rPr lang="en-GB" dirty="0" smtClean="0"/>
                        <a:t>12</a:t>
                      </a:r>
                      <a:endParaRPr lang="en-GB" dirty="0"/>
                    </a:p>
                  </a:txBody>
                  <a:tcPr/>
                </a:tc>
                <a:tc>
                  <a:txBody>
                    <a:bodyPr/>
                    <a:lstStyle/>
                    <a:p>
                      <a:pPr algn="ctr"/>
                      <a:r>
                        <a:rPr lang="en-GB" dirty="0" smtClean="0"/>
                        <a:t>3</a:t>
                      </a:r>
                      <a:endParaRPr lang="en-GB" dirty="0"/>
                    </a:p>
                  </a:txBody>
                  <a:tcPr/>
                </a:tc>
                <a:tc>
                  <a:txBody>
                    <a:bodyPr/>
                    <a:lstStyle/>
                    <a:p>
                      <a:pPr algn="ctr"/>
                      <a:r>
                        <a:rPr lang="en-GB" dirty="0" smtClean="0"/>
                        <a:t>24</a:t>
                      </a:r>
                      <a:endParaRPr lang="en-GB" dirty="0"/>
                    </a:p>
                  </a:txBody>
                  <a:tcPr/>
                </a:tc>
              </a:tr>
            </a:tbl>
          </a:graphicData>
        </a:graphic>
      </p:graphicFrame>
      <p:sp>
        <p:nvSpPr>
          <p:cNvPr id="4" name="TextBox 3"/>
          <p:cNvSpPr txBox="1"/>
          <p:nvPr/>
        </p:nvSpPr>
        <p:spPr>
          <a:xfrm>
            <a:off x="323528" y="5445224"/>
            <a:ext cx="6624736" cy="369332"/>
          </a:xfrm>
          <a:prstGeom prst="rect">
            <a:avLst/>
          </a:prstGeom>
          <a:noFill/>
        </p:spPr>
        <p:txBody>
          <a:bodyPr wrap="square" rtlCol="0">
            <a:spAutoFit/>
          </a:bodyPr>
          <a:lstStyle/>
          <a:p>
            <a:r>
              <a:rPr lang="en-GB" dirty="0" smtClean="0"/>
              <a:t>N=1251     *Exclusively quantitative</a:t>
            </a:r>
            <a:endParaRPr lang="en-GB" dirty="0"/>
          </a:p>
        </p:txBody>
      </p:sp>
    </p:spTree>
    <p:extLst>
      <p:ext uri="{BB962C8B-B14F-4D97-AF65-F5344CB8AC3E}">
        <p14:creationId xmlns:p14="http://schemas.microsoft.com/office/powerpoint/2010/main" val="4024282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p:txBody>
          <a:bodyPr/>
          <a:lstStyle/>
          <a:p>
            <a:r>
              <a:rPr lang="en-GB" dirty="0" smtClean="0"/>
              <a:t>Rapid increase in new types of data for social science research:</a:t>
            </a:r>
          </a:p>
          <a:p>
            <a:pPr lvl="1"/>
            <a:r>
              <a:rPr lang="en-GB" dirty="0" smtClean="0"/>
              <a:t>Social media</a:t>
            </a:r>
          </a:p>
          <a:p>
            <a:pPr lvl="1"/>
            <a:r>
              <a:rPr lang="en-GB" dirty="0" smtClean="0"/>
              <a:t>Online surveys</a:t>
            </a:r>
          </a:p>
          <a:p>
            <a:pPr lvl="1"/>
            <a:r>
              <a:rPr lang="en-GB" dirty="0" smtClean="0"/>
              <a:t>Administrative data</a:t>
            </a:r>
          </a:p>
          <a:p>
            <a:pPr lvl="1"/>
            <a:r>
              <a:rPr lang="en-GB" dirty="0" smtClean="0"/>
              <a:t>Mobile digital devices</a:t>
            </a:r>
          </a:p>
          <a:p>
            <a:pPr lvl="1"/>
            <a:r>
              <a:rPr lang="en-GB" dirty="0" smtClean="0"/>
              <a:t>Textual archives</a:t>
            </a:r>
          </a:p>
          <a:p>
            <a:pPr lvl="1"/>
            <a:r>
              <a:rPr lang="en-GB" dirty="0" smtClean="0"/>
              <a:t>Transactional data (</a:t>
            </a:r>
            <a:r>
              <a:rPr lang="en-GB" dirty="0" err="1"/>
              <a:t>U</a:t>
            </a:r>
            <a:r>
              <a:rPr lang="en-GB" dirty="0" err="1" smtClean="0"/>
              <a:t>ber</a:t>
            </a:r>
            <a:r>
              <a:rPr lang="en-GB" dirty="0" smtClean="0"/>
              <a:t>, bike shares, Airbnb)</a:t>
            </a:r>
          </a:p>
        </p:txBody>
      </p:sp>
    </p:spTree>
    <p:extLst>
      <p:ext uri="{BB962C8B-B14F-4D97-AF65-F5344CB8AC3E}">
        <p14:creationId xmlns:p14="http://schemas.microsoft.com/office/powerpoint/2010/main" val="2181846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96752"/>
            <a:ext cx="8352928" cy="504056"/>
          </a:xfrm>
        </p:spPr>
        <p:txBody>
          <a:bodyPr/>
          <a:lstStyle/>
          <a:p>
            <a:r>
              <a:rPr lang="en-GB" dirty="0" smtClean="0"/>
              <a:t>Mainly Qualitative Data by Discipline 2014/15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007747335"/>
              </p:ext>
            </p:extLst>
          </p:nvPr>
        </p:nvGraphicFramePr>
        <p:xfrm>
          <a:off x="323528" y="1844824"/>
          <a:ext cx="8352930" cy="3667760"/>
        </p:xfrm>
        <a:graphic>
          <a:graphicData uri="http://schemas.openxmlformats.org/drawingml/2006/table">
            <a:tbl>
              <a:tblPr firstRow="1" bandRow="1">
                <a:tableStyleId>{5C22544A-7EE6-4342-B048-85BDC9FD1C3A}</a:tableStyleId>
              </a:tblPr>
              <a:tblGrid>
                <a:gridCol w="1392155"/>
                <a:gridCol w="1392155"/>
                <a:gridCol w="1392155"/>
                <a:gridCol w="1392155"/>
                <a:gridCol w="1392155"/>
                <a:gridCol w="1392155"/>
              </a:tblGrid>
              <a:tr h="370840">
                <a:tc>
                  <a:txBody>
                    <a:bodyPr/>
                    <a:lstStyle/>
                    <a:p>
                      <a:r>
                        <a:rPr lang="en-GB" dirty="0" smtClean="0">
                          <a:solidFill>
                            <a:srgbClr val="003D6E"/>
                          </a:solidFill>
                        </a:rPr>
                        <a:t>Field</a:t>
                      </a:r>
                      <a:endParaRPr lang="en-GB" dirty="0">
                        <a:solidFill>
                          <a:srgbClr val="003D6E"/>
                        </a:solidFill>
                      </a:endParaRPr>
                    </a:p>
                  </a:txBody>
                  <a:tcPr/>
                </a:tc>
                <a:tc>
                  <a:txBody>
                    <a:bodyPr/>
                    <a:lstStyle/>
                    <a:p>
                      <a:pPr algn="ctr"/>
                      <a:r>
                        <a:rPr lang="en-GB" sz="1700" dirty="0" smtClean="0">
                          <a:latin typeface="Arial Narrow" panose="020B0606020202030204" pitchFamily="34" charset="0"/>
                        </a:rPr>
                        <a:t>Observational</a:t>
                      </a:r>
                      <a:endParaRPr lang="en-GB" sz="1700" dirty="0">
                        <a:latin typeface="Arial Narrow" panose="020B0606020202030204" pitchFamily="34" charset="0"/>
                      </a:endParaRPr>
                    </a:p>
                  </a:txBody>
                  <a:tcPr/>
                </a:tc>
                <a:tc>
                  <a:txBody>
                    <a:bodyPr/>
                    <a:lstStyle/>
                    <a:p>
                      <a:pPr algn="ctr"/>
                      <a:r>
                        <a:rPr lang="en-GB" dirty="0" smtClean="0">
                          <a:latin typeface="Arial Narrow" panose="020B0606020202030204" pitchFamily="34" charset="0"/>
                        </a:rPr>
                        <a:t>Interview/</a:t>
                      </a:r>
                    </a:p>
                    <a:p>
                      <a:pPr algn="ctr"/>
                      <a:r>
                        <a:rPr lang="en-GB" dirty="0" smtClean="0">
                          <a:latin typeface="Arial Narrow" panose="020B0606020202030204" pitchFamily="34" charset="0"/>
                        </a:rPr>
                        <a:t>focus grp</a:t>
                      </a:r>
                      <a:endParaRPr lang="en-GB" dirty="0">
                        <a:latin typeface="Arial Narrow" panose="020B0606020202030204" pitchFamily="34" charset="0"/>
                      </a:endParaRPr>
                    </a:p>
                  </a:txBody>
                  <a:tcPr/>
                </a:tc>
                <a:tc>
                  <a:txBody>
                    <a:bodyPr/>
                    <a:lstStyle/>
                    <a:p>
                      <a:pPr algn="ctr"/>
                      <a:r>
                        <a:rPr lang="en-GB" dirty="0" smtClean="0">
                          <a:latin typeface="Arial Narrow" panose="020B0606020202030204" pitchFamily="34" charset="0"/>
                        </a:rPr>
                        <a:t>Textual</a:t>
                      </a:r>
                      <a:endParaRPr lang="en-GB" dirty="0">
                        <a:latin typeface="Arial Narrow" panose="020B0606020202030204" pitchFamily="34" charset="0"/>
                      </a:endParaRPr>
                    </a:p>
                  </a:txBody>
                  <a:tcPr/>
                </a:tc>
                <a:tc>
                  <a:txBody>
                    <a:bodyPr/>
                    <a:lstStyle/>
                    <a:p>
                      <a:pPr algn="ctr"/>
                      <a:r>
                        <a:rPr lang="en-GB" dirty="0" smtClean="0">
                          <a:latin typeface="Arial Narrow" panose="020B0606020202030204" pitchFamily="34" charset="0"/>
                        </a:rPr>
                        <a:t>Visual</a:t>
                      </a:r>
                      <a:endParaRPr lang="en-GB" dirty="0">
                        <a:latin typeface="Arial Narrow" panose="020B0606020202030204" pitchFamily="34" charset="0"/>
                      </a:endParaRPr>
                    </a:p>
                  </a:txBody>
                  <a:tcPr/>
                </a:tc>
                <a:tc>
                  <a:txBody>
                    <a:bodyPr/>
                    <a:lstStyle/>
                    <a:p>
                      <a:pPr algn="ctr"/>
                      <a:r>
                        <a:rPr lang="en-GB" dirty="0" smtClean="0">
                          <a:latin typeface="Arial Narrow" panose="020B0606020202030204" pitchFamily="34" charset="0"/>
                        </a:rPr>
                        <a:t>Social media/ online*</a:t>
                      </a:r>
                      <a:endParaRPr lang="en-GB" dirty="0">
                        <a:latin typeface="Arial Narrow" panose="020B0606020202030204" pitchFamily="34" charset="0"/>
                      </a:endParaRPr>
                    </a:p>
                  </a:txBody>
                  <a:tcPr/>
                </a:tc>
              </a:tr>
              <a:tr h="205224">
                <a:tc>
                  <a:txBody>
                    <a:bodyPr/>
                    <a:lstStyle/>
                    <a:p>
                      <a:r>
                        <a:rPr lang="en-GB" dirty="0" smtClean="0">
                          <a:solidFill>
                            <a:srgbClr val="003D6E"/>
                          </a:solidFill>
                        </a:rPr>
                        <a:t>Economics</a:t>
                      </a:r>
                      <a:endParaRPr lang="en-GB" dirty="0">
                        <a:solidFill>
                          <a:srgbClr val="003D6E"/>
                        </a:solidFill>
                      </a:endParaRPr>
                    </a:p>
                  </a:txBody>
                  <a:tcPr/>
                </a:tc>
                <a:tc>
                  <a:txBody>
                    <a:bodyPr/>
                    <a:lstStyle/>
                    <a:p>
                      <a:pPr algn="ctr"/>
                      <a:r>
                        <a:rPr lang="en-GB" dirty="0" smtClean="0"/>
                        <a:t>0.5</a:t>
                      </a:r>
                      <a:endParaRPr lang="en-GB" dirty="0"/>
                    </a:p>
                  </a:txBody>
                  <a:tcPr/>
                </a:tc>
                <a:tc>
                  <a:txBody>
                    <a:bodyPr/>
                    <a:lstStyle/>
                    <a:p>
                      <a:pPr algn="ctr"/>
                      <a:r>
                        <a:rPr lang="en-GB" dirty="0" smtClean="0"/>
                        <a:t>0.5</a:t>
                      </a:r>
                      <a:endParaRPr lang="en-GB" dirty="0"/>
                    </a:p>
                  </a:txBody>
                  <a:tcPr/>
                </a:tc>
                <a:tc>
                  <a:txBody>
                    <a:bodyPr/>
                    <a:lstStyle/>
                    <a:p>
                      <a:pPr algn="ctr"/>
                      <a:r>
                        <a:rPr lang="en-GB" dirty="0" smtClean="0"/>
                        <a:t>2</a:t>
                      </a:r>
                      <a:endParaRPr lang="en-GB" dirty="0"/>
                    </a:p>
                  </a:txBody>
                  <a:tcPr/>
                </a:tc>
                <a:tc>
                  <a:txBody>
                    <a:bodyPr/>
                    <a:lstStyle/>
                    <a:p>
                      <a:pPr algn="ctr"/>
                      <a:r>
                        <a:rPr lang="en-GB" dirty="0" smtClean="0"/>
                        <a:t>0.3</a:t>
                      </a:r>
                      <a:endParaRPr lang="en-GB" dirty="0"/>
                    </a:p>
                  </a:txBody>
                  <a:tcPr/>
                </a:tc>
                <a:tc>
                  <a:txBody>
                    <a:bodyPr/>
                    <a:lstStyle/>
                    <a:p>
                      <a:pPr algn="ctr"/>
                      <a:r>
                        <a:rPr lang="en-GB" dirty="0" smtClean="0"/>
                        <a:t>0</a:t>
                      </a:r>
                      <a:endParaRPr lang="en-GB" dirty="0"/>
                    </a:p>
                  </a:txBody>
                  <a:tcPr/>
                </a:tc>
              </a:tr>
              <a:tr h="370840">
                <a:tc>
                  <a:txBody>
                    <a:bodyPr/>
                    <a:lstStyle/>
                    <a:p>
                      <a:r>
                        <a:rPr lang="en-GB" dirty="0" smtClean="0">
                          <a:solidFill>
                            <a:srgbClr val="003D6E"/>
                          </a:solidFill>
                        </a:rPr>
                        <a:t>Sociology</a:t>
                      </a:r>
                      <a:endParaRPr lang="en-GB" dirty="0">
                        <a:solidFill>
                          <a:srgbClr val="003D6E"/>
                        </a:solidFill>
                      </a:endParaRPr>
                    </a:p>
                  </a:txBody>
                  <a:tcPr/>
                </a:tc>
                <a:tc>
                  <a:txBody>
                    <a:bodyPr/>
                    <a:lstStyle/>
                    <a:p>
                      <a:pPr algn="ctr"/>
                      <a:r>
                        <a:rPr lang="en-GB" dirty="0" smtClean="0"/>
                        <a:t>12</a:t>
                      </a:r>
                      <a:endParaRPr lang="en-GB" dirty="0"/>
                    </a:p>
                  </a:txBody>
                  <a:tcPr/>
                </a:tc>
                <a:tc>
                  <a:txBody>
                    <a:bodyPr/>
                    <a:lstStyle/>
                    <a:p>
                      <a:pPr algn="ctr"/>
                      <a:r>
                        <a:rPr lang="en-GB" dirty="0" smtClean="0"/>
                        <a:t>15</a:t>
                      </a:r>
                      <a:endParaRPr lang="en-GB" dirty="0"/>
                    </a:p>
                  </a:txBody>
                  <a:tcPr/>
                </a:tc>
                <a:tc>
                  <a:txBody>
                    <a:bodyPr/>
                    <a:lstStyle/>
                    <a:p>
                      <a:pPr algn="ctr"/>
                      <a:r>
                        <a:rPr lang="en-GB" dirty="0" smtClean="0"/>
                        <a:t>11</a:t>
                      </a:r>
                      <a:endParaRPr lang="en-GB" dirty="0"/>
                    </a:p>
                  </a:txBody>
                  <a:tcPr/>
                </a:tc>
                <a:tc>
                  <a:txBody>
                    <a:bodyPr/>
                    <a:lstStyle/>
                    <a:p>
                      <a:pPr algn="ctr"/>
                      <a:r>
                        <a:rPr lang="en-GB" dirty="0" smtClean="0"/>
                        <a:t>2</a:t>
                      </a:r>
                      <a:endParaRPr lang="en-GB" dirty="0"/>
                    </a:p>
                  </a:txBody>
                  <a:tcPr/>
                </a:tc>
                <a:tc>
                  <a:txBody>
                    <a:bodyPr/>
                    <a:lstStyle/>
                    <a:p>
                      <a:pPr algn="ctr"/>
                      <a:r>
                        <a:rPr lang="en-GB" dirty="0" smtClean="0"/>
                        <a:t>2</a:t>
                      </a:r>
                      <a:endParaRPr lang="en-GB" dirty="0"/>
                    </a:p>
                  </a:txBody>
                  <a:tcPr/>
                </a:tc>
              </a:tr>
              <a:tr h="370840">
                <a:tc>
                  <a:txBody>
                    <a:bodyPr/>
                    <a:lstStyle/>
                    <a:p>
                      <a:r>
                        <a:rPr lang="en-GB" dirty="0" smtClean="0">
                          <a:solidFill>
                            <a:srgbClr val="003D6E"/>
                          </a:solidFill>
                        </a:rPr>
                        <a:t>Political Sciences</a:t>
                      </a:r>
                      <a:endParaRPr lang="en-GB" dirty="0">
                        <a:solidFill>
                          <a:srgbClr val="003D6E"/>
                        </a:solidFill>
                      </a:endParaRPr>
                    </a:p>
                  </a:txBody>
                  <a:tcPr/>
                </a:tc>
                <a:tc>
                  <a:txBody>
                    <a:bodyPr/>
                    <a:lstStyle/>
                    <a:p>
                      <a:pPr algn="ctr"/>
                      <a:r>
                        <a:rPr lang="en-GB" dirty="0" smtClean="0"/>
                        <a:t>2</a:t>
                      </a:r>
                      <a:endParaRPr lang="en-GB" dirty="0"/>
                    </a:p>
                  </a:txBody>
                  <a:tcPr/>
                </a:tc>
                <a:tc>
                  <a:txBody>
                    <a:bodyPr/>
                    <a:lstStyle/>
                    <a:p>
                      <a:pPr algn="ctr"/>
                      <a:r>
                        <a:rPr lang="en-GB" dirty="0" smtClean="0"/>
                        <a:t>4</a:t>
                      </a:r>
                      <a:endParaRPr lang="en-GB" dirty="0"/>
                    </a:p>
                  </a:txBody>
                  <a:tcPr/>
                </a:tc>
                <a:tc>
                  <a:txBody>
                    <a:bodyPr/>
                    <a:lstStyle/>
                    <a:p>
                      <a:pPr algn="ctr"/>
                      <a:r>
                        <a:rPr lang="en-GB" dirty="0" smtClean="0"/>
                        <a:t>12</a:t>
                      </a:r>
                      <a:endParaRPr lang="en-GB" dirty="0"/>
                    </a:p>
                  </a:txBody>
                  <a:tcPr/>
                </a:tc>
                <a:tc>
                  <a:txBody>
                    <a:bodyPr/>
                    <a:lstStyle/>
                    <a:p>
                      <a:pPr algn="ctr"/>
                      <a:r>
                        <a:rPr lang="en-GB" dirty="0" smtClean="0"/>
                        <a:t>1</a:t>
                      </a:r>
                      <a:endParaRPr lang="en-GB" dirty="0"/>
                    </a:p>
                  </a:txBody>
                  <a:tcPr/>
                </a:tc>
                <a:tc>
                  <a:txBody>
                    <a:bodyPr/>
                    <a:lstStyle/>
                    <a:p>
                      <a:pPr algn="ctr"/>
                      <a:r>
                        <a:rPr lang="en-GB" dirty="0" smtClean="0"/>
                        <a:t>1</a:t>
                      </a:r>
                      <a:endParaRPr lang="en-GB" dirty="0"/>
                    </a:p>
                  </a:txBody>
                  <a:tcPr/>
                </a:tc>
              </a:tr>
              <a:tr h="370840">
                <a:tc>
                  <a:txBody>
                    <a:bodyPr/>
                    <a:lstStyle/>
                    <a:p>
                      <a:r>
                        <a:rPr lang="en-GB" dirty="0" smtClean="0">
                          <a:solidFill>
                            <a:srgbClr val="003D6E"/>
                          </a:solidFill>
                        </a:rPr>
                        <a:t>Social Psychology</a:t>
                      </a:r>
                      <a:endParaRPr lang="en-GB" dirty="0">
                        <a:solidFill>
                          <a:srgbClr val="003D6E"/>
                        </a:solidFill>
                      </a:endParaRPr>
                    </a:p>
                  </a:txBody>
                  <a:tcPr/>
                </a:tc>
                <a:tc>
                  <a:txBody>
                    <a:bodyPr/>
                    <a:lstStyle/>
                    <a:p>
                      <a:pPr algn="ctr"/>
                      <a:r>
                        <a:rPr lang="en-GB" dirty="0" smtClean="0"/>
                        <a:t>8</a:t>
                      </a:r>
                      <a:endParaRPr lang="en-GB" dirty="0"/>
                    </a:p>
                  </a:txBody>
                  <a:tcPr/>
                </a:tc>
                <a:tc>
                  <a:txBody>
                    <a:bodyPr/>
                    <a:lstStyle/>
                    <a:p>
                      <a:pPr algn="ctr"/>
                      <a:r>
                        <a:rPr lang="en-GB" dirty="0" smtClean="0"/>
                        <a:t>5</a:t>
                      </a:r>
                      <a:endParaRPr lang="en-GB" dirty="0"/>
                    </a:p>
                  </a:txBody>
                  <a:tcPr/>
                </a:tc>
                <a:tc>
                  <a:txBody>
                    <a:bodyPr/>
                    <a:lstStyle/>
                    <a:p>
                      <a:pPr algn="ctr"/>
                      <a:r>
                        <a:rPr lang="en-GB" dirty="0" smtClean="0"/>
                        <a:t>24</a:t>
                      </a:r>
                      <a:endParaRPr lang="en-GB" dirty="0"/>
                    </a:p>
                  </a:txBody>
                  <a:tcPr/>
                </a:tc>
                <a:tc>
                  <a:txBody>
                    <a:bodyPr/>
                    <a:lstStyle/>
                    <a:p>
                      <a:pPr algn="ctr"/>
                      <a:r>
                        <a:rPr lang="en-GB" dirty="0" smtClean="0"/>
                        <a:t>14</a:t>
                      </a:r>
                      <a:endParaRPr lang="en-GB" dirty="0"/>
                    </a:p>
                  </a:txBody>
                  <a:tcPr/>
                </a:tc>
                <a:tc>
                  <a:txBody>
                    <a:bodyPr/>
                    <a:lstStyle/>
                    <a:p>
                      <a:pPr algn="ctr"/>
                      <a:r>
                        <a:rPr lang="en-GB" dirty="0" smtClean="0"/>
                        <a:t>2</a:t>
                      </a:r>
                      <a:endParaRPr lang="en-GB" dirty="0"/>
                    </a:p>
                  </a:txBody>
                  <a:tcPr/>
                </a:tc>
              </a:tr>
              <a:tr h="370840">
                <a:tc>
                  <a:txBody>
                    <a:bodyPr/>
                    <a:lstStyle/>
                    <a:p>
                      <a:r>
                        <a:rPr lang="en-GB" dirty="0" smtClean="0">
                          <a:solidFill>
                            <a:srgbClr val="003D6E"/>
                          </a:solidFill>
                        </a:rPr>
                        <a:t>Public Opinion</a:t>
                      </a:r>
                      <a:endParaRPr lang="en-GB" dirty="0">
                        <a:solidFill>
                          <a:srgbClr val="003D6E"/>
                        </a:solidFill>
                      </a:endParaRPr>
                    </a:p>
                  </a:txBody>
                  <a:tcPr/>
                </a:tc>
                <a:tc>
                  <a:txBody>
                    <a:bodyPr/>
                    <a:lstStyle/>
                    <a:p>
                      <a:pPr algn="ctr"/>
                      <a:r>
                        <a:rPr lang="en-GB" dirty="0" smtClean="0"/>
                        <a:t>0</a:t>
                      </a:r>
                      <a:endParaRPr lang="en-GB" dirty="0"/>
                    </a:p>
                  </a:txBody>
                  <a:tcPr/>
                </a:tc>
                <a:tc>
                  <a:txBody>
                    <a:bodyPr/>
                    <a:lstStyle/>
                    <a:p>
                      <a:pPr algn="ctr"/>
                      <a:r>
                        <a:rPr lang="en-GB" dirty="0" smtClean="0"/>
                        <a:t>1</a:t>
                      </a:r>
                      <a:endParaRPr lang="en-GB" dirty="0"/>
                    </a:p>
                  </a:txBody>
                  <a:tcPr/>
                </a:tc>
                <a:tc>
                  <a:txBody>
                    <a:bodyPr/>
                    <a:lstStyle/>
                    <a:p>
                      <a:pPr algn="ctr"/>
                      <a:r>
                        <a:rPr lang="en-GB" dirty="0" smtClean="0"/>
                        <a:t>4</a:t>
                      </a:r>
                      <a:endParaRPr lang="en-GB" dirty="0"/>
                    </a:p>
                  </a:txBody>
                  <a:tcPr/>
                </a:tc>
                <a:tc>
                  <a:txBody>
                    <a:bodyPr/>
                    <a:lstStyle/>
                    <a:p>
                      <a:pPr algn="ctr"/>
                      <a:r>
                        <a:rPr lang="en-GB" dirty="0" smtClean="0"/>
                        <a:t>1</a:t>
                      </a:r>
                      <a:endParaRPr lang="en-GB" dirty="0"/>
                    </a:p>
                  </a:txBody>
                  <a:tcPr/>
                </a:tc>
                <a:tc>
                  <a:txBody>
                    <a:bodyPr/>
                    <a:lstStyle/>
                    <a:p>
                      <a:pPr algn="ctr"/>
                      <a:r>
                        <a:rPr lang="en-GB" dirty="0" smtClean="0"/>
                        <a:t>0</a:t>
                      </a:r>
                      <a:endParaRPr lang="en-GB" dirty="0"/>
                    </a:p>
                  </a:txBody>
                  <a:tcPr/>
                </a:tc>
              </a:tr>
              <a:tr h="370840">
                <a:tc>
                  <a:txBody>
                    <a:bodyPr/>
                    <a:lstStyle/>
                    <a:p>
                      <a:r>
                        <a:rPr lang="en-GB" b="1" dirty="0" smtClean="0">
                          <a:solidFill>
                            <a:srgbClr val="003D6E"/>
                          </a:solidFill>
                        </a:rPr>
                        <a:t>TOTAL</a:t>
                      </a:r>
                      <a:endParaRPr lang="en-GB" b="1" dirty="0">
                        <a:solidFill>
                          <a:srgbClr val="003D6E"/>
                        </a:solidFill>
                      </a:endParaRPr>
                    </a:p>
                  </a:txBody>
                  <a:tcPr/>
                </a:tc>
                <a:tc>
                  <a:txBody>
                    <a:bodyPr/>
                    <a:lstStyle/>
                    <a:p>
                      <a:pPr algn="ctr"/>
                      <a:r>
                        <a:rPr lang="en-GB" dirty="0" smtClean="0"/>
                        <a:t>5</a:t>
                      </a:r>
                      <a:endParaRPr lang="en-GB" dirty="0"/>
                    </a:p>
                  </a:txBody>
                  <a:tcPr/>
                </a:tc>
                <a:tc>
                  <a:txBody>
                    <a:bodyPr/>
                    <a:lstStyle/>
                    <a:p>
                      <a:pPr algn="ctr"/>
                      <a:r>
                        <a:rPr lang="en-GB" dirty="0" smtClean="0"/>
                        <a:t>5</a:t>
                      </a:r>
                      <a:endParaRPr lang="en-GB" dirty="0"/>
                    </a:p>
                  </a:txBody>
                  <a:tcPr/>
                </a:tc>
                <a:tc>
                  <a:txBody>
                    <a:bodyPr/>
                    <a:lstStyle/>
                    <a:p>
                      <a:pPr algn="ctr"/>
                      <a:r>
                        <a:rPr lang="en-GB" dirty="0" smtClean="0"/>
                        <a:t>10</a:t>
                      </a:r>
                      <a:endParaRPr lang="en-GB" dirty="0"/>
                    </a:p>
                  </a:txBody>
                  <a:tcPr/>
                </a:tc>
                <a:tc>
                  <a:txBody>
                    <a:bodyPr/>
                    <a:lstStyle/>
                    <a:p>
                      <a:pPr algn="ctr"/>
                      <a:r>
                        <a:rPr lang="en-GB" dirty="0" smtClean="0"/>
                        <a:t>3</a:t>
                      </a:r>
                      <a:endParaRPr lang="en-GB" dirty="0"/>
                    </a:p>
                  </a:txBody>
                  <a:tcPr/>
                </a:tc>
                <a:tc>
                  <a:txBody>
                    <a:bodyPr/>
                    <a:lstStyle/>
                    <a:p>
                      <a:pPr algn="ctr"/>
                      <a:r>
                        <a:rPr lang="en-GB" dirty="0" smtClean="0"/>
                        <a:t>1</a:t>
                      </a:r>
                      <a:endParaRPr lang="en-GB" dirty="0"/>
                    </a:p>
                  </a:txBody>
                  <a:tcPr/>
                </a:tc>
              </a:tr>
            </a:tbl>
          </a:graphicData>
        </a:graphic>
      </p:graphicFrame>
      <p:sp>
        <p:nvSpPr>
          <p:cNvPr id="4" name="TextBox 3"/>
          <p:cNvSpPr txBox="1"/>
          <p:nvPr/>
        </p:nvSpPr>
        <p:spPr>
          <a:xfrm>
            <a:off x="323528" y="5517232"/>
            <a:ext cx="6768752" cy="369332"/>
          </a:xfrm>
          <a:prstGeom prst="rect">
            <a:avLst/>
          </a:prstGeom>
          <a:noFill/>
        </p:spPr>
        <p:txBody>
          <a:bodyPr wrap="square" rtlCol="0">
            <a:spAutoFit/>
          </a:bodyPr>
          <a:lstStyle/>
          <a:p>
            <a:r>
              <a:rPr lang="en-GB" dirty="0" smtClean="0"/>
              <a:t>N=1251       *Exclusively qualitative</a:t>
            </a:r>
            <a:endParaRPr lang="en-GB" dirty="0"/>
          </a:p>
        </p:txBody>
      </p:sp>
    </p:spTree>
    <p:extLst>
      <p:ext uri="{BB962C8B-B14F-4D97-AF65-F5344CB8AC3E}">
        <p14:creationId xmlns:p14="http://schemas.microsoft.com/office/powerpoint/2010/main" val="3743754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4968552" cy="918152"/>
          </a:xfrm>
        </p:spPr>
        <p:txBody>
          <a:bodyPr/>
          <a:lstStyle/>
          <a:p>
            <a:r>
              <a:rPr lang="en-US" dirty="0" smtClean="0"/>
              <a:t>Surveys 94/95 &gt; 2014/15</a:t>
            </a:r>
            <a:endParaRPr lang="en-US" dirty="0"/>
          </a:p>
        </p:txBody>
      </p:sp>
      <p:graphicFrame>
        <p:nvGraphicFramePr>
          <p:cNvPr id="3" name="Chart 2"/>
          <p:cNvGraphicFramePr>
            <a:graphicFrameLocks noGrp="1"/>
          </p:cNvGraphicFramePr>
          <p:nvPr>
            <p:extLst>
              <p:ext uri="{D42A27DB-BD31-4B8C-83A1-F6EECF244321}">
                <p14:modId xmlns:p14="http://schemas.microsoft.com/office/powerpoint/2010/main" val="1929086156"/>
              </p:ext>
            </p:extLst>
          </p:nvPr>
        </p:nvGraphicFramePr>
        <p:xfrm>
          <a:off x="395536" y="1556792"/>
          <a:ext cx="8414367" cy="51476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80684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a:t>
            </a:r>
            <a:r>
              <a:rPr lang="en-US" dirty="0"/>
              <a:t>94/95 &gt; 2014/15</a:t>
            </a:r>
          </a:p>
        </p:txBody>
      </p:sp>
      <p:graphicFrame>
        <p:nvGraphicFramePr>
          <p:cNvPr id="3" name="Chart 2"/>
          <p:cNvGraphicFramePr>
            <a:graphicFrameLocks noGrp="1"/>
          </p:cNvGraphicFramePr>
          <p:nvPr>
            <p:extLst>
              <p:ext uri="{D42A27DB-BD31-4B8C-83A1-F6EECF244321}">
                <p14:modId xmlns:p14="http://schemas.microsoft.com/office/powerpoint/2010/main" val="3650155100"/>
              </p:ext>
            </p:extLst>
          </p:nvPr>
        </p:nvGraphicFramePr>
        <p:xfrm>
          <a:off x="251520" y="1700808"/>
          <a:ext cx="8629296" cy="50345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5906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 94</a:t>
            </a:r>
            <a:r>
              <a:rPr lang="en-US" dirty="0"/>
              <a:t>/95 &gt; 2014/15</a:t>
            </a:r>
          </a:p>
        </p:txBody>
      </p:sp>
      <p:graphicFrame>
        <p:nvGraphicFramePr>
          <p:cNvPr id="3" name="Chart 2"/>
          <p:cNvGraphicFramePr>
            <a:graphicFrameLocks noGrp="1"/>
          </p:cNvGraphicFramePr>
          <p:nvPr>
            <p:extLst>
              <p:ext uri="{D42A27DB-BD31-4B8C-83A1-F6EECF244321}">
                <p14:modId xmlns:p14="http://schemas.microsoft.com/office/powerpoint/2010/main" val="1152948258"/>
              </p:ext>
            </p:extLst>
          </p:nvPr>
        </p:nvGraphicFramePr>
        <p:xfrm>
          <a:off x="251520" y="1628800"/>
          <a:ext cx="8701304" cy="49625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1333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analysis 94</a:t>
            </a:r>
            <a:r>
              <a:rPr lang="en-US" dirty="0"/>
              <a:t>/95 &gt; 2014/15</a:t>
            </a:r>
          </a:p>
        </p:txBody>
      </p:sp>
      <p:graphicFrame>
        <p:nvGraphicFramePr>
          <p:cNvPr id="3" name="Chart 2"/>
          <p:cNvGraphicFramePr>
            <a:graphicFrameLocks noGrp="1"/>
          </p:cNvGraphicFramePr>
          <p:nvPr>
            <p:extLst>
              <p:ext uri="{D42A27DB-BD31-4B8C-83A1-F6EECF244321}">
                <p14:modId xmlns:p14="http://schemas.microsoft.com/office/powerpoint/2010/main" val="352549744"/>
              </p:ext>
            </p:extLst>
          </p:nvPr>
        </p:nvGraphicFramePr>
        <p:xfrm>
          <a:off x="251520" y="1628800"/>
          <a:ext cx="8784976" cy="50345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8732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Transparency and Quality of Methods reporting</a:t>
            </a:r>
            <a:endParaRPr lang="en-GB" dirty="0"/>
          </a:p>
        </p:txBody>
      </p:sp>
      <p:sp>
        <p:nvSpPr>
          <p:cNvPr id="3" name="Content Placeholder 2"/>
          <p:cNvSpPr>
            <a:spLocks noGrp="1"/>
          </p:cNvSpPr>
          <p:nvPr>
            <p:ph idx="1"/>
          </p:nvPr>
        </p:nvSpPr>
        <p:spPr>
          <a:xfrm>
            <a:off x="395536" y="2060848"/>
            <a:ext cx="8291264" cy="4464496"/>
          </a:xfrm>
        </p:spPr>
        <p:txBody>
          <a:bodyPr>
            <a:normAutofit/>
          </a:bodyPr>
          <a:lstStyle/>
          <a:p>
            <a:r>
              <a:rPr lang="en-GB" dirty="0" smtClean="0"/>
              <a:t>Many of Presser’s initial criticisms still stand:</a:t>
            </a:r>
          </a:p>
          <a:p>
            <a:pPr lvl="1"/>
            <a:r>
              <a:rPr lang="en-GB" dirty="0" smtClean="0"/>
              <a:t>basic reporting is frequently absent or unclear </a:t>
            </a:r>
          </a:p>
          <a:p>
            <a:pPr lvl="1"/>
            <a:r>
              <a:rPr lang="en-GB" dirty="0" smtClean="0"/>
              <a:t>Inter-rater reliability and time taken to code papers shows how challenging this task could be</a:t>
            </a:r>
          </a:p>
          <a:p>
            <a:pPr lvl="1"/>
            <a:r>
              <a:rPr lang="en-GB" dirty="0" smtClean="0"/>
              <a:t>A third of papers using surveys lacked some basic information e.g. sampling method</a:t>
            </a:r>
          </a:p>
          <a:p>
            <a:pPr lvl="1"/>
            <a:r>
              <a:rPr lang="en-GB" dirty="0" smtClean="0"/>
              <a:t>Some journals have essential details in online appendices or refer to other documents/articles (do reviewers look at these?)</a:t>
            </a:r>
          </a:p>
        </p:txBody>
      </p:sp>
    </p:spTree>
    <p:extLst>
      <p:ext uri="{BB962C8B-B14F-4D97-AF65-F5344CB8AC3E}">
        <p14:creationId xmlns:p14="http://schemas.microsoft.com/office/powerpoint/2010/main" val="7246800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	</a:t>
            </a:r>
            <a:endParaRPr lang="en-GB" dirty="0"/>
          </a:p>
        </p:txBody>
      </p:sp>
      <p:sp>
        <p:nvSpPr>
          <p:cNvPr id="3" name="Content Placeholder 2"/>
          <p:cNvSpPr>
            <a:spLocks noGrp="1"/>
          </p:cNvSpPr>
          <p:nvPr>
            <p:ph idx="1"/>
          </p:nvPr>
        </p:nvSpPr>
        <p:spPr/>
        <p:txBody>
          <a:bodyPr/>
          <a:lstStyle/>
          <a:p>
            <a:r>
              <a:rPr lang="en-GB" dirty="0" smtClean="0"/>
              <a:t>Use the human coding data as training sample for machine learning</a:t>
            </a:r>
          </a:p>
          <a:p>
            <a:endParaRPr lang="en-GB" dirty="0" smtClean="0"/>
          </a:p>
          <a:p>
            <a:r>
              <a:rPr lang="en-GB" dirty="0" smtClean="0"/>
              <a:t>Automated sampling and retrieval of online journal articles</a:t>
            </a:r>
          </a:p>
          <a:p>
            <a:endParaRPr lang="en-GB" dirty="0" smtClean="0"/>
          </a:p>
          <a:p>
            <a:r>
              <a:rPr lang="en-GB" dirty="0" smtClean="0"/>
              <a:t>Apply Natural Language Processing to code articles for methodological content</a:t>
            </a:r>
          </a:p>
          <a:p>
            <a:endParaRPr lang="en-GB" dirty="0"/>
          </a:p>
        </p:txBody>
      </p:sp>
    </p:spTree>
    <p:extLst>
      <p:ext uri="{BB962C8B-B14F-4D97-AF65-F5344CB8AC3E}">
        <p14:creationId xmlns:p14="http://schemas.microsoft.com/office/powerpoint/2010/main" val="2465521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GB" dirty="0" smtClean="0"/>
              <a:t>Reports of the death of surveys greatly exaggerated?</a:t>
            </a:r>
            <a:endParaRPr lang="en-GB" dirty="0"/>
          </a:p>
        </p:txBody>
      </p:sp>
    </p:spTree>
    <p:extLst>
      <p:ext uri="{BB962C8B-B14F-4D97-AF65-F5344CB8AC3E}">
        <p14:creationId xmlns:p14="http://schemas.microsoft.com/office/powerpoint/2010/main" val="4082767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8" y="908720"/>
            <a:ext cx="5616620" cy="792088"/>
          </a:xfrm>
        </p:spPr>
        <p:txBody>
          <a:bodyPr/>
          <a:lstStyle/>
          <a:p>
            <a:r>
              <a:rPr lang="en-GB" sz="2800" dirty="0" smtClean="0"/>
              <a:t>Frequency of GB Polls 1940-2015</a:t>
            </a:r>
            <a:endParaRPr lang="en-GB" sz="2800"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628800"/>
            <a:ext cx="6444208" cy="5040560"/>
          </a:xfrm>
          <a:prstGeom prst="rect">
            <a:avLst/>
          </a:prstGeom>
          <a:noFill/>
          <a:ln>
            <a:noFill/>
          </a:ln>
        </p:spPr>
      </p:pic>
      <p:sp>
        <p:nvSpPr>
          <p:cNvPr id="5" name="TextBox 4"/>
          <p:cNvSpPr txBox="1"/>
          <p:nvPr/>
        </p:nvSpPr>
        <p:spPr>
          <a:xfrm>
            <a:off x="6804248" y="1934457"/>
            <a:ext cx="2520280" cy="646331"/>
          </a:xfrm>
          <a:prstGeom prst="rect">
            <a:avLst/>
          </a:prstGeom>
          <a:noFill/>
        </p:spPr>
        <p:txBody>
          <a:bodyPr wrap="square" rtlCol="0">
            <a:spAutoFit/>
          </a:bodyPr>
          <a:lstStyle/>
          <a:p>
            <a:r>
              <a:rPr lang="en-US" dirty="0" smtClean="0"/>
              <a:t>N of election polls </a:t>
            </a:r>
          </a:p>
          <a:p>
            <a:r>
              <a:rPr lang="en-US" dirty="0" smtClean="0"/>
              <a:t>1945-2010 = 3,500 </a:t>
            </a:r>
            <a:endParaRPr lang="en-US" dirty="0"/>
          </a:p>
        </p:txBody>
      </p:sp>
      <p:sp>
        <p:nvSpPr>
          <p:cNvPr id="6" name="TextBox 5"/>
          <p:cNvSpPr txBox="1"/>
          <p:nvPr/>
        </p:nvSpPr>
        <p:spPr>
          <a:xfrm>
            <a:off x="6623720" y="3262615"/>
            <a:ext cx="2520280" cy="646331"/>
          </a:xfrm>
          <a:prstGeom prst="rect">
            <a:avLst/>
          </a:prstGeom>
          <a:noFill/>
        </p:spPr>
        <p:txBody>
          <a:bodyPr wrap="square" rtlCol="0">
            <a:spAutoFit/>
          </a:bodyPr>
          <a:lstStyle/>
          <a:p>
            <a:r>
              <a:rPr lang="en-US" dirty="0" smtClean="0"/>
              <a:t>N of election polls </a:t>
            </a:r>
          </a:p>
          <a:p>
            <a:r>
              <a:rPr lang="en-US" dirty="0" smtClean="0"/>
              <a:t>2010-2015 = 1,942 </a:t>
            </a:r>
            <a:endParaRPr lang="en-US" dirty="0"/>
          </a:p>
        </p:txBody>
      </p:sp>
      <p:sp>
        <p:nvSpPr>
          <p:cNvPr id="7" name="Slide Number Placeholder 6"/>
          <p:cNvSpPr>
            <a:spLocks noGrp="1"/>
          </p:cNvSpPr>
          <p:nvPr>
            <p:ph type="sldNum" sz="quarter" idx="12"/>
          </p:nvPr>
        </p:nvSpPr>
        <p:spPr/>
        <p:txBody>
          <a:bodyPr/>
          <a:lstStyle/>
          <a:p>
            <a:fld id="{7CAE7E63-4990-4D96-BA59-BDAA8C074ABD}" type="slidenum">
              <a:rPr lang="en-GB" smtClean="0"/>
              <a:t>28</a:t>
            </a:fld>
            <a:endParaRPr lang="en-GB"/>
          </a:p>
        </p:txBody>
      </p:sp>
    </p:spTree>
    <p:extLst>
      <p:ext uri="{BB962C8B-B14F-4D97-AF65-F5344CB8AC3E}">
        <p14:creationId xmlns:p14="http://schemas.microsoft.com/office/powerpoint/2010/main" val="2094518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710648"/>
            <a:ext cx="6187380" cy="918152"/>
          </a:xfrm>
        </p:spPr>
        <p:txBody>
          <a:bodyPr/>
          <a:lstStyle/>
          <a:p>
            <a:r>
              <a:rPr lang="en-GB" dirty="0" smtClean="0"/>
              <a:t>Global spend on online market research</a:t>
            </a:r>
            <a:endParaRPr lang="en-GB"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344" y="1495450"/>
            <a:ext cx="8372475" cy="477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75344" y="6435209"/>
            <a:ext cx="4517583" cy="338554"/>
          </a:xfrm>
          <a:prstGeom prst="rect">
            <a:avLst/>
          </a:prstGeom>
          <a:noFill/>
        </p:spPr>
        <p:txBody>
          <a:bodyPr wrap="none" rtlCol="0">
            <a:spAutoFit/>
          </a:bodyPr>
          <a:lstStyle/>
          <a:p>
            <a:r>
              <a:rPr lang="en-GB" sz="1600" i="1" dirty="0" smtClean="0"/>
              <a:t>Chart: Mario Callegaro, source Inside Research</a:t>
            </a:r>
            <a:endParaRPr lang="en-GB" sz="1600" i="1" dirty="0"/>
          </a:p>
        </p:txBody>
      </p:sp>
    </p:spTree>
    <p:extLst>
      <p:ext uri="{BB962C8B-B14F-4D97-AF65-F5344CB8AC3E}">
        <p14:creationId xmlns:p14="http://schemas.microsoft.com/office/powerpoint/2010/main" val="303426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coming crisis of empirical sociology’</a:t>
            </a:r>
            <a:endParaRPr lang="en-GB" dirty="0"/>
          </a:p>
        </p:txBody>
      </p:sp>
      <p:sp>
        <p:nvSpPr>
          <p:cNvPr id="3" name="Content Placeholder 2"/>
          <p:cNvSpPr>
            <a:spLocks noGrp="1"/>
          </p:cNvSpPr>
          <p:nvPr>
            <p:ph idx="1"/>
          </p:nvPr>
        </p:nvSpPr>
        <p:spPr/>
        <p:txBody>
          <a:bodyPr>
            <a:normAutofit fontScale="92500"/>
          </a:bodyPr>
          <a:lstStyle/>
          <a:p>
            <a:r>
              <a:rPr lang="en-GB" dirty="0"/>
              <a:t>“</a:t>
            </a:r>
            <a:r>
              <a:rPr lang="en-GB" i="1" dirty="0"/>
              <a:t>the sample survey is not a tool that stands ‘outside history’. Its glory years, we contend, are in the </a:t>
            </a:r>
            <a:r>
              <a:rPr lang="en-GB" i="1" dirty="0" smtClean="0"/>
              <a:t>past</a:t>
            </a:r>
            <a:r>
              <a:rPr lang="en-GB" dirty="0" smtClean="0"/>
              <a:t>”</a:t>
            </a:r>
          </a:p>
          <a:p>
            <a:r>
              <a:rPr lang="en-GB" dirty="0" smtClean="0"/>
              <a:t> </a:t>
            </a:r>
          </a:p>
          <a:p>
            <a:r>
              <a:rPr lang="en-GB" dirty="0"/>
              <a:t>“</a:t>
            </a:r>
            <a:r>
              <a:rPr lang="en-GB" i="1" dirty="0"/>
              <a:t>It is unlikely, we suggest, that in the future the sample survey will be a particularly important research tool, and those sociologists who stake the expertise of their discipline to this method might want to reflect on whether this might leave them exposed to marginalization or even redundancy</a:t>
            </a:r>
            <a:r>
              <a:rPr lang="en-GB" dirty="0" smtClean="0"/>
              <a:t>.” (Savage &amp; Burrows, 2007)</a:t>
            </a:r>
            <a:endParaRPr lang="en-GB" dirty="0"/>
          </a:p>
        </p:txBody>
      </p:sp>
    </p:spTree>
    <p:extLst>
      <p:ext uri="{BB962C8B-B14F-4D97-AF65-F5344CB8AC3E}">
        <p14:creationId xmlns:p14="http://schemas.microsoft.com/office/powerpoint/2010/main" val="18327563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Survey Futures</a:t>
            </a:r>
            <a:endParaRPr lang="en-GB" dirty="0"/>
          </a:p>
        </p:txBody>
      </p:sp>
      <p:sp>
        <p:nvSpPr>
          <p:cNvPr id="4" name="Content Placeholder 3"/>
          <p:cNvSpPr>
            <a:spLocks noGrp="1"/>
          </p:cNvSpPr>
          <p:nvPr>
            <p:ph idx="1"/>
          </p:nvPr>
        </p:nvSpPr>
        <p:spPr/>
        <p:txBody>
          <a:bodyPr>
            <a:normAutofit/>
          </a:bodyPr>
          <a:lstStyle/>
          <a:p>
            <a:r>
              <a:rPr lang="en-GB" dirty="0" smtClean="0"/>
              <a:t>Lower cost of online surveys mean we are likely to see </a:t>
            </a:r>
            <a:r>
              <a:rPr lang="en-GB" u="sng" dirty="0" smtClean="0"/>
              <a:t>more not fewer </a:t>
            </a:r>
            <a:r>
              <a:rPr lang="en-GB" dirty="0" smtClean="0"/>
              <a:t>surveys in future</a:t>
            </a:r>
          </a:p>
          <a:p>
            <a:endParaRPr lang="en-GB" dirty="0" smtClean="0"/>
          </a:p>
          <a:p>
            <a:r>
              <a:rPr lang="en-GB" dirty="0" smtClean="0"/>
              <a:t>Population inference still key to social science</a:t>
            </a:r>
          </a:p>
          <a:p>
            <a:endParaRPr lang="en-GB" dirty="0" smtClean="0"/>
          </a:p>
          <a:p>
            <a:r>
              <a:rPr lang="en-GB" dirty="0" smtClean="0"/>
              <a:t>Big data failing to live up to hype for social science applications </a:t>
            </a:r>
          </a:p>
          <a:p>
            <a:endParaRPr lang="en-GB" dirty="0"/>
          </a:p>
        </p:txBody>
      </p:sp>
    </p:spTree>
    <p:extLst>
      <p:ext uri="{BB962C8B-B14F-4D97-AF65-F5344CB8AC3E}">
        <p14:creationId xmlns:p14="http://schemas.microsoft.com/office/powerpoint/2010/main" val="2054643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Futures</a:t>
            </a:r>
            <a:endParaRPr lang="en-US" dirty="0"/>
          </a:p>
        </p:txBody>
      </p:sp>
      <p:sp>
        <p:nvSpPr>
          <p:cNvPr id="3" name="Content Placeholder 2"/>
          <p:cNvSpPr>
            <a:spLocks noGrp="1"/>
          </p:cNvSpPr>
          <p:nvPr>
            <p:ph idx="1"/>
          </p:nvPr>
        </p:nvSpPr>
        <p:spPr/>
        <p:txBody>
          <a:bodyPr/>
          <a:lstStyle/>
          <a:p>
            <a:r>
              <a:rPr lang="en-GB" dirty="0"/>
              <a:t>Shorter questionnaires administered at more frequent </a:t>
            </a:r>
            <a:r>
              <a:rPr lang="en-GB" dirty="0" smtClean="0"/>
              <a:t>intervals</a:t>
            </a:r>
          </a:p>
          <a:p>
            <a:endParaRPr lang="en-GB" dirty="0"/>
          </a:p>
          <a:p>
            <a:r>
              <a:rPr lang="en-GB" dirty="0"/>
              <a:t>Device agnostic </a:t>
            </a:r>
            <a:r>
              <a:rPr lang="en-GB" dirty="0" smtClean="0"/>
              <a:t>questionnaires</a:t>
            </a:r>
          </a:p>
          <a:p>
            <a:endParaRPr lang="en-GB" dirty="0"/>
          </a:p>
          <a:p>
            <a:r>
              <a:rPr lang="en-GB" dirty="0"/>
              <a:t>Data linkage &amp; ‘passive’ data collection</a:t>
            </a:r>
          </a:p>
          <a:p>
            <a:endParaRPr lang="en-US" dirty="0"/>
          </a:p>
        </p:txBody>
      </p:sp>
    </p:spTree>
    <p:extLst>
      <p:ext uri="{BB962C8B-B14F-4D97-AF65-F5344CB8AC3E}">
        <p14:creationId xmlns:p14="http://schemas.microsoft.com/office/powerpoint/2010/main" val="12514113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GB" dirty="0" smtClean="0"/>
              <a:t>Example: </a:t>
            </a:r>
            <a:r>
              <a:rPr lang="en-GB" dirty="0" err="1" smtClean="0"/>
              <a:t>Wellcome</a:t>
            </a:r>
            <a:r>
              <a:rPr lang="en-GB" dirty="0" smtClean="0"/>
              <a:t> Trust Science Education Tracker (SET)</a:t>
            </a:r>
            <a:endParaRPr lang="en-GB" dirty="0"/>
          </a:p>
        </p:txBody>
      </p:sp>
    </p:spTree>
    <p:extLst>
      <p:ext uri="{BB962C8B-B14F-4D97-AF65-F5344CB8AC3E}">
        <p14:creationId xmlns:p14="http://schemas.microsoft.com/office/powerpoint/2010/main" val="1336609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Science Education Tracker waves 1 &amp; 2</a:t>
            </a:r>
            <a:endParaRPr lang="en-US" dirty="0"/>
          </a:p>
        </p:txBody>
      </p:sp>
      <p:sp>
        <p:nvSpPr>
          <p:cNvPr id="5" name="Content Placeholder 4"/>
          <p:cNvSpPr>
            <a:spLocks noGrp="1"/>
          </p:cNvSpPr>
          <p:nvPr>
            <p:ph idx="1"/>
          </p:nvPr>
        </p:nvSpPr>
        <p:spPr/>
        <p:txBody>
          <a:bodyPr/>
          <a:lstStyle/>
          <a:p>
            <a:r>
              <a:rPr lang="en-US" dirty="0" smtClean="0"/>
              <a:t>Conducted as part of survey of adults</a:t>
            </a:r>
          </a:p>
          <a:p>
            <a:r>
              <a:rPr lang="en-US" dirty="0" smtClean="0"/>
              <a:t>Stratified, multi-stage PAF, CAPI</a:t>
            </a:r>
          </a:p>
          <a:p>
            <a:r>
              <a:rPr lang="en-US" dirty="0" smtClean="0"/>
              <a:t>Interview all children aged 14-18 years in sampled households</a:t>
            </a:r>
          </a:p>
          <a:p>
            <a:r>
              <a:rPr lang="en-US" dirty="0" smtClean="0"/>
              <a:t>+ additional screener on adjacent houses</a:t>
            </a:r>
          </a:p>
          <a:p>
            <a:r>
              <a:rPr lang="en-US" dirty="0" smtClean="0"/>
              <a:t>Achieved sample ~450</a:t>
            </a:r>
          </a:p>
          <a:p>
            <a:r>
              <a:rPr lang="en-US" dirty="0" smtClean="0"/>
              <a:t>Response rate ~ 50%</a:t>
            </a:r>
            <a:endParaRPr lang="en-US" dirty="0"/>
          </a:p>
        </p:txBody>
      </p:sp>
    </p:spTree>
    <p:extLst>
      <p:ext uri="{BB962C8B-B14F-4D97-AF65-F5344CB8AC3E}">
        <p14:creationId xmlns:p14="http://schemas.microsoft.com/office/powerpoint/2010/main" val="2969807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Science Education Tracker </a:t>
            </a:r>
            <a:r>
              <a:rPr lang="en-US" dirty="0" smtClean="0"/>
              <a:t>wave 3</a:t>
            </a:r>
            <a:endParaRPr lang="en-US" dirty="0"/>
          </a:p>
        </p:txBody>
      </p:sp>
      <p:sp>
        <p:nvSpPr>
          <p:cNvPr id="3" name="Content Placeholder 2"/>
          <p:cNvSpPr>
            <a:spLocks noGrp="1"/>
          </p:cNvSpPr>
          <p:nvPr>
            <p:ph idx="1"/>
          </p:nvPr>
        </p:nvSpPr>
        <p:spPr/>
        <p:txBody>
          <a:bodyPr/>
          <a:lstStyle/>
          <a:p>
            <a:r>
              <a:rPr lang="en-US" dirty="0" smtClean="0"/>
              <a:t>Sample drawn from National Pupil Database</a:t>
            </a:r>
          </a:p>
          <a:p>
            <a:r>
              <a:rPr lang="en-US" dirty="0" smtClean="0"/>
              <a:t>Invitation with login details to named individual sent by post, short online interview (25 </a:t>
            </a:r>
            <a:r>
              <a:rPr lang="en-US" dirty="0" err="1" smtClean="0"/>
              <a:t>mins</a:t>
            </a:r>
            <a:r>
              <a:rPr lang="en-US" dirty="0" smtClean="0"/>
              <a:t>)</a:t>
            </a:r>
          </a:p>
          <a:p>
            <a:r>
              <a:rPr lang="en-US" dirty="0" smtClean="0"/>
              <a:t>£10 conditional incentive</a:t>
            </a:r>
          </a:p>
          <a:p>
            <a:r>
              <a:rPr lang="en-US" dirty="0" smtClean="0"/>
              <a:t>4000 achieved interviews, response rate 50%</a:t>
            </a:r>
          </a:p>
          <a:p>
            <a:r>
              <a:rPr lang="en-US" dirty="0" smtClean="0"/>
              <a:t>25% of interviews completed on mobile devices</a:t>
            </a:r>
          </a:p>
          <a:p>
            <a:endParaRPr lang="en-US" dirty="0"/>
          </a:p>
        </p:txBody>
      </p:sp>
    </p:spTree>
    <p:extLst>
      <p:ext uri="{BB962C8B-B14F-4D97-AF65-F5344CB8AC3E}">
        <p14:creationId xmlns:p14="http://schemas.microsoft.com/office/powerpoint/2010/main" val="299071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Remarks</a:t>
            </a:r>
            <a:endParaRPr lang="en-US" dirty="0"/>
          </a:p>
        </p:txBody>
      </p:sp>
      <p:sp>
        <p:nvSpPr>
          <p:cNvPr id="3" name="Content Placeholder 2"/>
          <p:cNvSpPr>
            <a:spLocks noGrp="1"/>
          </p:cNvSpPr>
          <p:nvPr>
            <p:ph idx="1"/>
          </p:nvPr>
        </p:nvSpPr>
        <p:spPr/>
        <p:txBody>
          <a:bodyPr/>
          <a:lstStyle/>
          <a:p>
            <a:r>
              <a:rPr lang="en-US" dirty="0" smtClean="0"/>
              <a:t>Evidence of changing data use in content of  social science journals</a:t>
            </a:r>
          </a:p>
          <a:p>
            <a:r>
              <a:rPr lang="en-US" dirty="0" smtClean="0"/>
              <a:t>Big differences by discipline</a:t>
            </a:r>
          </a:p>
          <a:p>
            <a:r>
              <a:rPr lang="en-US" dirty="0" smtClean="0"/>
              <a:t>Growth in ‘bid data’ including admin &amp; text</a:t>
            </a:r>
          </a:p>
          <a:p>
            <a:r>
              <a:rPr lang="en-US" dirty="0" smtClean="0"/>
              <a:t>Big increase in experiments</a:t>
            </a:r>
          </a:p>
          <a:p>
            <a:r>
              <a:rPr lang="en-US" dirty="0" smtClean="0"/>
              <a:t>But no evidence of decline in survey research</a:t>
            </a:r>
          </a:p>
          <a:p>
            <a:r>
              <a:rPr lang="en-US" dirty="0" smtClean="0"/>
              <a:t>Reasons to be cheerful about the future</a:t>
            </a:r>
          </a:p>
          <a:p>
            <a:endParaRPr lang="en-US" dirty="0" smtClean="0"/>
          </a:p>
        </p:txBody>
      </p:sp>
    </p:spTree>
    <p:extLst>
      <p:ext uri="{BB962C8B-B14F-4D97-AF65-F5344CB8AC3E}">
        <p14:creationId xmlns:p14="http://schemas.microsoft.com/office/powerpoint/2010/main" val="16632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836712"/>
            <a:ext cx="8291264" cy="792088"/>
          </a:xfrm>
        </p:spPr>
        <p:txBody>
          <a:bodyPr/>
          <a:lstStyle/>
          <a:p>
            <a:r>
              <a:rPr lang="en-GB" dirty="0" smtClean="0"/>
              <a:t>Motivation</a:t>
            </a:r>
            <a:endParaRPr lang="en-GB" dirty="0"/>
          </a:p>
        </p:txBody>
      </p:sp>
      <p:sp>
        <p:nvSpPr>
          <p:cNvPr id="3" name="Content Placeholder 2"/>
          <p:cNvSpPr>
            <a:spLocks noGrp="1"/>
          </p:cNvSpPr>
          <p:nvPr>
            <p:ph idx="1"/>
          </p:nvPr>
        </p:nvSpPr>
        <p:spPr>
          <a:xfrm>
            <a:off x="395536" y="1628800"/>
            <a:ext cx="8291264" cy="4248472"/>
          </a:xfrm>
        </p:spPr>
        <p:txBody>
          <a:bodyPr>
            <a:normAutofit/>
          </a:bodyPr>
          <a:lstStyle/>
          <a:p>
            <a:pPr marL="514350" indent="-514350">
              <a:buAutoNum type="arabicParenR"/>
            </a:pPr>
            <a:r>
              <a:rPr lang="en-GB" dirty="0" smtClean="0"/>
              <a:t>What </a:t>
            </a:r>
            <a:r>
              <a:rPr lang="en-GB" dirty="0"/>
              <a:t>kinds of data do social scientists </a:t>
            </a:r>
            <a:r>
              <a:rPr lang="en-GB" dirty="0" smtClean="0"/>
              <a:t>use?</a:t>
            </a:r>
          </a:p>
          <a:p>
            <a:pPr marL="514350" indent="-514350">
              <a:buAutoNum type="arabicParenR"/>
            </a:pPr>
            <a:endParaRPr lang="en-GB" dirty="0" smtClean="0"/>
          </a:p>
          <a:p>
            <a:pPr marL="514350" indent="-514350">
              <a:buAutoNum type="arabicParenR"/>
            </a:pPr>
            <a:r>
              <a:rPr lang="en-GB" dirty="0" smtClean="0"/>
              <a:t>Patterns across disciplines &amp; over time?</a:t>
            </a:r>
          </a:p>
          <a:p>
            <a:pPr marL="514350" indent="-514350">
              <a:buAutoNum type="arabicParenR"/>
            </a:pPr>
            <a:endParaRPr lang="en-GB" dirty="0" smtClean="0"/>
          </a:p>
          <a:p>
            <a:pPr marL="514350" indent="-514350">
              <a:buAutoNum type="arabicParenR"/>
            </a:pPr>
            <a:r>
              <a:rPr lang="en-GB" dirty="0" smtClean="0"/>
              <a:t>Decline of surveys &amp; increase in ‘big data’?</a:t>
            </a:r>
          </a:p>
          <a:p>
            <a:pPr marL="514350" indent="-514350">
              <a:buAutoNum type="arabicParenR"/>
            </a:pPr>
            <a:endParaRPr lang="en-GB" dirty="0"/>
          </a:p>
          <a:p>
            <a:pPr marL="514350" indent="-514350">
              <a:buAutoNum type="arabicParenR"/>
            </a:pPr>
            <a:r>
              <a:rPr lang="en-GB" dirty="0" smtClean="0"/>
              <a:t>(transparency and quality of methods)</a:t>
            </a:r>
          </a:p>
        </p:txBody>
      </p:sp>
      <p:pic>
        <p:nvPicPr>
          <p:cNvPr id="1026" name="Picture 2" descr="http://www.ncrm.ac.uk/research/images/wp7.png"/>
          <p:cNvPicPr>
            <a:picLocks noChangeAspect="1" noChangeArrowheads="1"/>
          </p:cNvPicPr>
          <p:nvPr/>
        </p:nvPicPr>
        <p:blipFill rotWithShape="1">
          <a:blip r:embed="rId3">
            <a:extLst>
              <a:ext uri="{28A0092B-C50C-407E-A947-70E740481C1C}">
                <a14:useLocalDpi xmlns:a14="http://schemas.microsoft.com/office/drawing/2010/main" val="0"/>
              </a:ext>
            </a:extLst>
          </a:blip>
          <a:srcRect l="29388" r="27395"/>
          <a:stretch/>
        </p:blipFill>
        <p:spPr bwMode="auto">
          <a:xfrm>
            <a:off x="7164287" y="4653136"/>
            <a:ext cx="1800201" cy="2027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170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US" dirty="0" smtClean="0"/>
              <a:t>Survey research in crisis?</a:t>
            </a:r>
            <a:endParaRPr lang="en-US" dirty="0"/>
          </a:p>
        </p:txBody>
      </p:sp>
    </p:spTree>
    <p:extLst>
      <p:ext uri="{BB962C8B-B14F-4D97-AF65-F5344CB8AC3E}">
        <p14:creationId xmlns:p14="http://schemas.microsoft.com/office/powerpoint/2010/main" val="1076034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736" y="1196093"/>
            <a:ext cx="7834064" cy="576064"/>
          </a:xfrm>
        </p:spPr>
        <p:txBody>
          <a:bodyPr/>
          <a:lstStyle/>
          <a:p>
            <a:r>
              <a:rPr lang="en-US" dirty="0" smtClean="0"/>
              <a:t>Low and declining response rates</a:t>
            </a:r>
            <a:endParaRPr lang="en-US" dirty="0"/>
          </a:p>
        </p:txBody>
      </p:sp>
      <p:sp>
        <p:nvSpPr>
          <p:cNvPr id="3" name="Content Placeholder 2"/>
          <p:cNvSpPr>
            <a:spLocks noGrp="1"/>
          </p:cNvSpPr>
          <p:nvPr>
            <p:ph idx="1"/>
          </p:nvPr>
        </p:nvSpPr>
        <p:spPr>
          <a:xfrm>
            <a:off x="481261" y="2303165"/>
            <a:ext cx="8291264" cy="4320480"/>
          </a:xfrm>
        </p:spPr>
        <p:txBody>
          <a:bodyPr>
            <a:normAutofit fontScale="92500" lnSpcReduction="20000"/>
          </a:bodyPr>
          <a:lstStyle/>
          <a:p>
            <a:r>
              <a:rPr lang="en-US" dirty="0" smtClean="0"/>
              <a:t>Face-to-face surveys now routinely struggle to </a:t>
            </a:r>
            <a:r>
              <a:rPr lang="en-US" dirty="0"/>
              <a:t>reach 50%response rates </a:t>
            </a:r>
            <a:endParaRPr lang="en-US" dirty="0" smtClean="0"/>
          </a:p>
          <a:p>
            <a:endParaRPr lang="en-US" dirty="0"/>
          </a:p>
          <a:p>
            <a:r>
              <a:rPr lang="en-US" dirty="0" smtClean="0"/>
              <a:t>RDD even worse, in the US routinely &lt; 10% (increasing </a:t>
            </a:r>
            <a:r>
              <a:rPr lang="en-US" dirty="0" err="1" smtClean="0"/>
              <a:t>mobile-only+do</a:t>
            </a:r>
            <a:r>
              <a:rPr lang="en-US" dirty="0" smtClean="0"/>
              <a:t> not call legislation)</a:t>
            </a:r>
          </a:p>
          <a:p>
            <a:pPr marL="0" indent="0">
              <a:buNone/>
            </a:pPr>
            <a:endParaRPr lang="en-US" dirty="0" smtClean="0"/>
          </a:p>
          <a:p>
            <a:r>
              <a:rPr lang="en-US" dirty="0" smtClean="0"/>
              <a:t>Survey sponsors ask ‘what are we getting for our money?’</a:t>
            </a:r>
          </a:p>
          <a:p>
            <a:endParaRPr lang="en-US" dirty="0" smtClean="0"/>
          </a:p>
          <a:p>
            <a:r>
              <a:rPr lang="en-US" dirty="0" smtClean="0"/>
              <a:t>Is a low response rate survey better than a well designed quota?</a:t>
            </a:r>
            <a:endParaRPr lang="en-US" dirty="0"/>
          </a:p>
        </p:txBody>
      </p:sp>
    </p:spTree>
    <p:extLst>
      <p:ext uri="{BB962C8B-B14F-4D97-AF65-F5344CB8AC3E}">
        <p14:creationId xmlns:p14="http://schemas.microsoft.com/office/powerpoint/2010/main" val="611794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239" y="1168718"/>
            <a:ext cx="7438647" cy="576064"/>
          </a:xfrm>
        </p:spPr>
        <p:txBody>
          <a:bodyPr/>
          <a:lstStyle/>
          <a:p>
            <a:r>
              <a:rPr lang="en-US" dirty="0" smtClean="0"/>
              <a:t>Increasing costs</a:t>
            </a:r>
            <a:endParaRPr lang="en-US" dirty="0"/>
          </a:p>
        </p:txBody>
      </p:sp>
      <p:sp>
        <p:nvSpPr>
          <p:cNvPr id="3" name="Content Placeholder 2"/>
          <p:cNvSpPr>
            <a:spLocks noGrp="1"/>
          </p:cNvSpPr>
          <p:nvPr>
            <p:ph idx="1"/>
          </p:nvPr>
        </p:nvSpPr>
        <p:spPr>
          <a:xfrm>
            <a:off x="395536" y="2188865"/>
            <a:ext cx="8291264" cy="4320480"/>
          </a:xfrm>
        </p:spPr>
        <p:txBody>
          <a:bodyPr>
            <a:normAutofit fontScale="92500"/>
          </a:bodyPr>
          <a:lstStyle/>
          <a:p>
            <a:r>
              <a:rPr lang="en-US" dirty="0" smtClean="0"/>
              <a:t>Per achieved interview costs are high and increasing</a:t>
            </a:r>
          </a:p>
          <a:p>
            <a:endParaRPr lang="en-US" dirty="0" smtClean="0"/>
          </a:p>
          <a:p>
            <a:r>
              <a:rPr lang="en-US" dirty="0" smtClean="0"/>
              <a:t>Simon Jackman estimates $2000 per complete interview in 2012 American National Election Study</a:t>
            </a:r>
          </a:p>
          <a:p>
            <a:endParaRPr lang="en-US" dirty="0" smtClean="0"/>
          </a:p>
          <a:p>
            <a:r>
              <a:rPr lang="en-US" dirty="0" smtClean="0"/>
              <a:t>My estimate= ~£180 per achieved for PAF sample, 45 min CAPI, n</a:t>
            </a:r>
            <a:r>
              <a:rPr lang="en-US" dirty="0"/>
              <a:t>=~1500</a:t>
            </a:r>
            <a:r>
              <a:rPr lang="en-US" dirty="0" smtClean="0"/>
              <a:t>, RR=~50%</a:t>
            </a:r>
          </a:p>
          <a:p>
            <a:endParaRPr lang="en-US" dirty="0" smtClean="0"/>
          </a:p>
          <a:p>
            <a:r>
              <a:rPr lang="en-US" dirty="0" smtClean="0"/>
              <a:t>Compare ~£5 for opt-in panels</a:t>
            </a:r>
          </a:p>
        </p:txBody>
      </p:sp>
    </p:spTree>
    <p:extLst>
      <p:ext uri="{BB962C8B-B14F-4D97-AF65-F5344CB8AC3E}">
        <p14:creationId xmlns:p14="http://schemas.microsoft.com/office/powerpoint/2010/main" val="425689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Cost drivers</a:t>
            </a:r>
            <a:endParaRPr lang="en-GB" dirty="0"/>
          </a:p>
        </p:txBody>
      </p:sp>
      <p:sp>
        <p:nvSpPr>
          <p:cNvPr id="3" name="Content Placeholder 2"/>
          <p:cNvSpPr>
            <a:spLocks noGrp="1"/>
          </p:cNvSpPr>
          <p:nvPr>
            <p:ph idx="1"/>
          </p:nvPr>
        </p:nvSpPr>
        <p:spPr/>
        <p:txBody>
          <a:bodyPr/>
          <a:lstStyle/>
          <a:p>
            <a:r>
              <a:rPr lang="en-GB" dirty="0"/>
              <a:t>Average number of calls </a:t>
            </a:r>
            <a:r>
              <a:rPr lang="en-GB" dirty="0" smtClean="0"/>
              <a:t>increasing </a:t>
            </a:r>
          </a:p>
          <a:p>
            <a:endParaRPr lang="en-GB" dirty="0"/>
          </a:p>
          <a:p>
            <a:r>
              <a:rPr lang="en-GB" dirty="0" smtClean="0"/>
              <a:t>More refusal conversion</a:t>
            </a:r>
          </a:p>
          <a:p>
            <a:endParaRPr lang="en-GB" dirty="0" smtClean="0"/>
          </a:p>
          <a:p>
            <a:r>
              <a:rPr lang="en-GB" dirty="0" smtClean="0"/>
              <a:t>More incentives (UKHLS, £30)</a:t>
            </a:r>
          </a:p>
          <a:p>
            <a:endParaRPr lang="en-GB" dirty="0"/>
          </a:p>
          <a:p>
            <a:r>
              <a:rPr lang="en-GB" dirty="0" smtClean="0"/>
              <a:t>30%-40% of fieldwork costs can be deployed on the 20% ‘hardest to get’ respondents</a:t>
            </a:r>
          </a:p>
          <a:p>
            <a:endParaRPr lang="en-GB" dirty="0" smtClean="0"/>
          </a:p>
          <a:p>
            <a:endParaRPr lang="en-GB" dirty="0"/>
          </a:p>
        </p:txBody>
      </p:sp>
    </p:spTree>
    <p:extLst>
      <p:ext uri="{BB962C8B-B14F-4D97-AF65-F5344CB8AC3E}">
        <p14:creationId xmlns:p14="http://schemas.microsoft.com/office/powerpoint/2010/main" val="281135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19" y="710648"/>
            <a:ext cx="5434905" cy="918152"/>
          </a:xfrm>
        </p:spPr>
        <p:txBody>
          <a:bodyPr/>
          <a:lstStyle/>
          <a:p>
            <a:r>
              <a:rPr lang="en-GB" dirty="0" smtClean="0"/>
              <a:t>US Survey of Consumer Attitudes 1979-1996 (Curtin et al 2000)</a:t>
            </a:r>
            <a:endParaRPr lang="en-GB" dirty="0"/>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80975" y="2708275"/>
            <a:ext cx="4304179" cy="2386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07812" y="2803523"/>
            <a:ext cx="4131388" cy="2305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3"/>
          <p:cNvSpPr txBox="1">
            <a:spLocks/>
          </p:cNvSpPr>
          <p:nvPr/>
        </p:nvSpPr>
        <p:spPr>
          <a:xfrm>
            <a:off x="419100" y="5323923"/>
            <a:ext cx="8353425" cy="918152"/>
          </a:xfrm>
          <a:prstGeom prst="rect">
            <a:avLst/>
          </a:prstGeom>
        </p:spPr>
        <p:txBody>
          <a:bodyPr vert="horz" lIns="91440" tIns="45720" rIns="91440" bIns="45720" rtlCol="0" anchor="t">
            <a:noAutofit/>
          </a:bodyPr>
          <a:lstStyle>
            <a:lvl1pPr algn="l" defTabSz="914400" rtl="0" eaLnBrk="1" latinLnBrk="0" hangingPunct="1">
              <a:spcBef>
                <a:spcPct val="0"/>
              </a:spcBef>
              <a:buNone/>
              <a:defRPr sz="2800" kern="1200" baseline="0">
                <a:solidFill>
                  <a:srgbClr val="003D6E"/>
                </a:solidFill>
                <a:latin typeface="Gill Sans MT" panose="020B0502020104020203" pitchFamily="34" charset="0"/>
                <a:ea typeface="+mj-ea"/>
                <a:cs typeface="+mj-cs"/>
              </a:defRPr>
            </a:lvl1pPr>
          </a:lstStyle>
          <a:p>
            <a:r>
              <a:rPr lang="en-GB" dirty="0" smtClean="0"/>
              <a:t>Mean contact attempts		% refusal conversions</a:t>
            </a:r>
            <a:endParaRPr lang="en-GB" dirty="0"/>
          </a:p>
        </p:txBody>
      </p:sp>
      <p:sp>
        <p:nvSpPr>
          <p:cNvPr id="6" name="Title 3"/>
          <p:cNvSpPr txBox="1">
            <a:spLocks/>
          </p:cNvSpPr>
          <p:nvPr/>
        </p:nvSpPr>
        <p:spPr>
          <a:xfrm>
            <a:off x="346075" y="1898071"/>
            <a:ext cx="8353425" cy="918152"/>
          </a:xfrm>
          <a:prstGeom prst="rect">
            <a:avLst/>
          </a:prstGeom>
        </p:spPr>
        <p:txBody>
          <a:bodyPr vert="horz" lIns="91440" tIns="45720" rIns="91440" bIns="45720" rtlCol="0" anchor="t">
            <a:noAutofit/>
          </a:bodyPr>
          <a:lstStyle>
            <a:lvl1pPr algn="l" defTabSz="914400" rtl="0" eaLnBrk="1" latinLnBrk="0" hangingPunct="1">
              <a:spcBef>
                <a:spcPct val="0"/>
              </a:spcBef>
              <a:buNone/>
              <a:defRPr sz="2800" kern="1200" baseline="0">
                <a:solidFill>
                  <a:srgbClr val="003D6E"/>
                </a:solidFill>
                <a:latin typeface="Gill Sans MT" panose="020B0502020104020203" pitchFamily="34" charset="0"/>
                <a:ea typeface="+mj-ea"/>
                <a:cs typeface="+mj-cs"/>
              </a:defRPr>
            </a:lvl1pPr>
          </a:lstStyle>
          <a:p>
            <a:r>
              <a:rPr lang="en-GB" dirty="0" smtClean="0"/>
              <a:t>Response Rate = 70% (1979) -&gt; 68% (1996)</a:t>
            </a:r>
            <a:endParaRPr lang="en-GB" dirty="0"/>
          </a:p>
        </p:txBody>
      </p:sp>
    </p:spTree>
    <p:extLst>
      <p:ext uri="{BB962C8B-B14F-4D97-AF65-F5344CB8AC3E}">
        <p14:creationId xmlns:p14="http://schemas.microsoft.com/office/powerpoint/2010/main" val="129198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CRM">
      <a:majorFont>
        <a:latin typeface="Gill Sans MT"/>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4374</TotalTime>
  <Words>1631</Words>
  <Application>Microsoft Office PowerPoint</Application>
  <PresentationFormat>On-screen Show (4:3)</PresentationFormat>
  <Paragraphs>377</Paragraphs>
  <Slides>35</Slides>
  <Notes>13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Changing Patterns of Social Science Data Usage</vt:lpstr>
      <vt:lpstr>Context</vt:lpstr>
      <vt:lpstr>‘the coming crisis of empirical sociology’</vt:lpstr>
      <vt:lpstr>Motivation</vt:lpstr>
      <vt:lpstr>PowerPoint Presentation</vt:lpstr>
      <vt:lpstr>Low and declining response rates</vt:lpstr>
      <vt:lpstr>Increasing costs</vt:lpstr>
      <vt:lpstr>Cost drivers</vt:lpstr>
      <vt:lpstr>US Survey of Consumer Attitudes 1979-1996 (Curtin et al 2000)</vt:lpstr>
      <vt:lpstr>Externalities of ‘survey pressure’</vt:lpstr>
      <vt:lpstr>PowerPoint Presentation</vt:lpstr>
      <vt:lpstr>Content analysis of all papers: 1949-50, 1964-65, 1979-80, 1994-95 </vt:lpstr>
      <vt:lpstr>Metzler et al (2016)</vt:lpstr>
      <vt:lpstr>Findings of Presser, Saris &amp; Gallhofer</vt:lpstr>
      <vt:lpstr>Updating the Analysis: 2014-15</vt:lpstr>
      <vt:lpstr>Inter-rater reliability</vt:lpstr>
      <vt:lpstr>Empirical v Theory/review papers by discipline 2014/15</vt:lpstr>
      <vt:lpstr>Quant/Qual/Mixed by Discipline 2014/15</vt:lpstr>
      <vt:lpstr>Mainly Quantitative Data by Discipline 2014/15</vt:lpstr>
      <vt:lpstr>Mainly Qualitative Data by Discipline 2014/15</vt:lpstr>
      <vt:lpstr>Surveys 94/95 &gt; 2014/15</vt:lpstr>
      <vt:lpstr>Experiments 94/95 &gt; 2014/15</vt:lpstr>
      <vt:lpstr>Observation 94/95 &gt; 2014/15</vt:lpstr>
      <vt:lpstr>Text analysis 94/95 &gt; 2014/15</vt:lpstr>
      <vt:lpstr>Transparency and Quality of Methods reporting</vt:lpstr>
      <vt:lpstr>Next steps </vt:lpstr>
      <vt:lpstr>PowerPoint Presentation</vt:lpstr>
      <vt:lpstr>Frequency of GB Polls 1940-2015</vt:lpstr>
      <vt:lpstr>Global spend on online market research</vt:lpstr>
      <vt:lpstr>Survey Futures</vt:lpstr>
      <vt:lpstr>Survey Futures</vt:lpstr>
      <vt:lpstr>PowerPoint Presentation</vt:lpstr>
      <vt:lpstr>Science Education Tracker waves 1 &amp; 2</vt:lpstr>
      <vt:lpstr>Science Education Tracker wave 3</vt:lpstr>
      <vt:lpstr>Concluding Remarks</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Puustinen K.J.</dc:creator>
  <cp:lastModifiedBy>Thorp J.M.</cp:lastModifiedBy>
  <cp:revision>152</cp:revision>
  <cp:lastPrinted>2017-01-16T14:32:38Z</cp:lastPrinted>
  <dcterms:created xsi:type="dcterms:W3CDTF">2014-10-20T14:24:53Z</dcterms:created>
  <dcterms:modified xsi:type="dcterms:W3CDTF">2017-11-22T16:27:46Z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785025611</vt:i4>
  </property>
  <property fmtid="{D5CDD505-2E9C-101B-9397-08002B2CF9AE}" pid="3" name="_NewReviewCycle">
    <vt:lpwstr/>
  </property>
  <property fmtid="{D5CDD505-2E9C-101B-9397-08002B2CF9AE}" pid="4" name="_EmailSubject">
    <vt:lpwstr>Autumn School Presentations</vt:lpwstr>
  </property>
  <property fmtid="{D5CDD505-2E9C-101B-9397-08002B2CF9AE}" pid="5" name="_AuthorEmail">
    <vt:lpwstr>J.M.High@soton.ac.uk</vt:lpwstr>
  </property>
  <property fmtid="{D5CDD505-2E9C-101B-9397-08002B2CF9AE}" pid="6" name="_AuthorEmailDisplayName">
    <vt:lpwstr>Thorp J.M.</vt:lpwstr>
  </property>
</Properties>
</file>