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0" r:id="rId1"/>
  </p:sldMasterIdLst>
  <p:notesMasterIdLst>
    <p:notesMasterId r:id="rId41"/>
  </p:notesMasterIdLst>
  <p:handoutMasterIdLst>
    <p:handoutMasterId r:id="rId42"/>
  </p:handoutMasterIdLst>
  <p:sldIdLst>
    <p:sldId id="256" r:id="rId2"/>
    <p:sldId id="353" r:id="rId3"/>
    <p:sldId id="273" r:id="rId4"/>
    <p:sldId id="345" r:id="rId5"/>
    <p:sldId id="346" r:id="rId6"/>
    <p:sldId id="354" r:id="rId7"/>
    <p:sldId id="348" r:id="rId8"/>
    <p:sldId id="356" r:id="rId9"/>
    <p:sldId id="349" r:id="rId10"/>
    <p:sldId id="357" r:id="rId11"/>
    <p:sldId id="355" r:id="rId12"/>
    <p:sldId id="359" r:id="rId13"/>
    <p:sldId id="360" r:id="rId14"/>
    <p:sldId id="361" r:id="rId15"/>
    <p:sldId id="362" r:id="rId16"/>
    <p:sldId id="371" r:id="rId17"/>
    <p:sldId id="367" r:id="rId18"/>
    <p:sldId id="370" r:id="rId19"/>
    <p:sldId id="378" r:id="rId20"/>
    <p:sldId id="368" r:id="rId21"/>
    <p:sldId id="379" r:id="rId22"/>
    <p:sldId id="380" r:id="rId23"/>
    <p:sldId id="381" r:id="rId24"/>
    <p:sldId id="382" r:id="rId25"/>
    <p:sldId id="384" r:id="rId26"/>
    <p:sldId id="383" r:id="rId27"/>
    <p:sldId id="369" r:id="rId28"/>
    <p:sldId id="385" r:id="rId29"/>
    <p:sldId id="386" r:id="rId30"/>
    <p:sldId id="387" r:id="rId31"/>
    <p:sldId id="388" r:id="rId32"/>
    <p:sldId id="389" r:id="rId33"/>
    <p:sldId id="390" r:id="rId34"/>
    <p:sldId id="391" r:id="rId35"/>
    <p:sldId id="392" r:id="rId36"/>
    <p:sldId id="393" r:id="rId37"/>
    <p:sldId id="394" r:id="rId38"/>
    <p:sldId id="375" r:id="rId39"/>
    <p:sldId id="324" r:id="rId40"/>
  </p:sldIdLst>
  <p:sldSz cx="9906000" cy="6858000" type="A4"/>
  <p:notesSz cx="6797675" cy="9926638"/>
  <p:defaultTextStyle>
    <a:defPPr>
      <a:defRPr lang="en-GB"/>
    </a:defPPr>
    <a:lvl1pPr algn="l" rtl="0" fontAlgn="base">
      <a:spcBef>
        <a:spcPct val="0"/>
      </a:spcBef>
      <a:spcAft>
        <a:spcPct val="0"/>
      </a:spcAft>
      <a:defRPr sz="2000" kern="1200">
        <a:solidFill>
          <a:schemeClr val="tx1"/>
        </a:solidFill>
        <a:latin typeface="HelveticaNeue LT 55 Roman" pitchFamily="34" charset="0"/>
        <a:ea typeface="+mn-ea"/>
        <a:cs typeface="+mn-cs"/>
      </a:defRPr>
    </a:lvl1pPr>
    <a:lvl2pPr marL="457200" algn="l" rtl="0" fontAlgn="base">
      <a:spcBef>
        <a:spcPct val="0"/>
      </a:spcBef>
      <a:spcAft>
        <a:spcPct val="0"/>
      </a:spcAft>
      <a:defRPr sz="2000" kern="1200">
        <a:solidFill>
          <a:schemeClr val="tx1"/>
        </a:solidFill>
        <a:latin typeface="HelveticaNeue LT 55 Roman" pitchFamily="34" charset="0"/>
        <a:ea typeface="+mn-ea"/>
        <a:cs typeface="+mn-cs"/>
      </a:defRPr>
    </a:lvl2pPr>
    <a:lvl3pPr marL="914400" algn="l" rtl="0" fontAlgn="base">
      <a:spcBef>
        <a:spcPct val="0"/>
      </a:spcBef>
      <a:spcAft>
        <a:spcPct val="0"/>
      </a:spcAft>
      <a:defRPr sz="2000" kern="1200">
        <a:solidFill>
          <a:schemeClr val="tx1"/>
        </a:solidFill>
        <a:latin typeface="HelveticaNeue LT 55 Roman" pitchFamily="34" charset="0"/>
        <a:ea typeface="+mn-ea"/>
        <a:cs typeface="+mn-cs"/>
      </a:defRPr>
    </a:lvl3pPr>
    <a:lvl4pPr marL="1371600" algn="l" rtl="0" fontAlgn="base">
      <a:spcBef>
        <a:spcPct val="0"/>
      </a:spcBef>
      <a:spcAft>
        <a:spcPct val="0"/>
      </a:spcAft>
      <a:defRPr sz="2000" kern="1200">
        <a:solidFill>
          <a:schemeClr val="tx1"/>
        </a:solidFill>
        <a:latin typeface="HelveticaNeue LT 55 Roman" pitchFamily="34" charset="0"/>
        <a:ea typeface="+mn-ea"/>
        <a:cs typeface="+mn-cs"/>
      </a:defRPr>
    </a:lvl4pPr>
    <a:lvl5pPr marL="1828800" algn="l" rtl="0" fontAlgn="base">
      <a:spcBef>
        <a:spcPct val="0"/>
      </a:spcBef>
      <a:spcAft>
        <a:spcPct val="0"/>
      </a:spcAft>
      <a:defRPr sz="2000" kern="1200">
        <a:solidFill>
          <a:schemeClr val="tx1"/>
        </a:solidFill>
        <a:latin typeface="HelveticaNeue LT 55 Roman" pitchFamily="34" charset="0"/>
        <a:ea typeface="+mn-ea"/>
        <a:cs typeface="+mn-cs"/>
      </a:defRPr>
    </a:lvl5pPr>
    <a:lvl6pPr marL="2286000" algn="l" defTabSz="914400" rtl="0" eaLnBrk="1" latinLnBrk="0" hangingPunct="1">
      <a:defRPr sz="2000" kern="1200">
        <a:solidFill>
          <a:schemeClr val="tx1"/>
        </a:solidFill>
        <a:latin typeface="HelveticaNeue LT 55 Roman" pitchFamily="34" charset="0"/>
        <a:ea typeface="+mn-ea"/>
        <a:cs typeface="+mn-cs"/>
      </a:defRPr>
    </a:lvl6pPr>
    <a:lvl7pPr marL="2743200" algn="l" defTabSz="914400" rtl="0" eaLnBrk="1" latinLnBrk="0" hangingPunct="1">
      <a:defRPr sz="2000" kern="1200">
        <a:solidFill>
          <a:schemeClr val="tx1"/>
        </a:solidFill>
        <a:latin typeface="HelveticaNeue LT 55 Roman" pitchFamily="34" charset="0"/>
        <a:ea typeface="+mn-ea"/>
        <a:cs typeface="+mn-cs"/>
      </a:defRPr>
    </a:lvl7pPr>
    <a:lvl8pPr marL="3200400" algn="l" defTabSz="914400" rtl="0" eaLnBrk="1" latinLnBrk="0" hangingPunct="1">
      <a:defRPr sz="2000" kern="1200">
        <a:solidFill>
          <a:schemeClr val="tx1"/>
        </a:solidFill>
        <a:latin typeface="HelveticaNeue LT 55 Roman" pitchFamily="34" charset="0"/>
        <a:ea typeface="+mn-ea"/>
        <a:cs typeface="+mn-cs"/>
      </a:defRPr>
    </a:lvl8pPr>
    <a:lvl9pPr marL="3657600" algn="l" defTabSz="914400" rtl="0" eaLnBrk="1" latinLnBrk="0" hangingPunct="1">
      <a:defRPr sz="2000" kern="1200">
        <a:solidFill>
          <a:schemeClr val="tx1"/>
        </a:solidFill>
        <a:latin typeface="HelveticaNeue LT 55 Roman"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C88"/>
    <a:srgbClr val="B4489B"/>
    <a:srgbClr val="5A244E"/>
    <a:srgbClr val="156B66"/>
    <a:srgbClr val="8B5A32"/>
    <a:srgbClr val="891441"/>
    <a:srgbClr val="E1B6D7"/>
    <a:srgbClr val="99E2E1"/>
    <a:srgbClr val="FEE2B5"/>
    <a:srgbClr val="F8A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7" autoAdjust="0"/>
    <p:restoredTop sz="60851" autoAdjust="0"/>
  </p:normalViewPr>
  <p:slideViewPr>
    <p:cSldViewPr>
      <p:cViewPr>
        <p:scale>
          <a:sx n="50" d="100"/>
          <a:sy n="50" d="100"/>
        </p:scale>
        <p:origin x="-864" y="216"/>
      </p:cViewPr>
      <p:guideLst>
        <p:guide orient="horz" pos="2160"/>
        <p:guide pos="3120"/>
      </p:guideLst>
    </p:cSldViewPr>
  </p:slideViewPr>
  <p:notesTextViewPr>
    <p:cViewPr>
      <p:scale>
        <a:sx n="75" d="100"/>
        <a:sy n="75" d="100"/>
      </p:scale>
      <p:origin x="0" y="0"/>
    </p:cViewPr>
  </p:notesTextViewPr>
  <p:sorterViewPr>
    <p:cViewPr>
      <p:scale>
        <a:sx n="66" d="100"/>
        <a:sy n="66" d="100"/>
      </p:scale>
      <p:origin x="0" y="0"/>
    </p:cViewPr>
  </p:sorterViewPr>
  <p:notesViewPr>
    <p:cSldViewPr>
      <p:cViewPr varScale="1">
        <p:scale>
          <a:sx n="65" d="100"/>
          <a:sy n="65" d="100"/>
        </p:scale>
        <p:origin x="-3372" y="-11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576"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8" tIns="47419" rIns="94838" bIns="47419" numCol="1" anchor="t" anchorCtr="0" compatLnSpc="1">
            <a:prstTxWarp prst="textNoShape">
              <a:avLst/>
            </a:prstTxWarp>
          </a:bodyPr>
          <a:lstStyle>
            <a:lvl1pPr defTabSz="947738">
              <a:defRPr sz="1200"/>
            </a:lvl1pPr>
          </a:lstStyle>
          <a:p>
            <a:endParaRPr lang="en-GB" altLang="en-US"/>
          </a:p>
        </p:txBody>
      </p:sp>
      <p:sp>
        <p:nvSpPr>
          <p:cNvPr id="45059" name="Rectangle 3"/>
          <p:cNvSpPr>
            <a:spLocks noGrp="1" noChangeArrowheads="1"/>
          </p:cNvSpPr>
          <p:nvPr>
            <p:ph type="dt" sz="quarter" idx="1"/>
          </p:nvPr>
        </p:nvSpPr>
        <p:spPr bwMode="auto">
          <a:xfrm>
            <a:off x="3851098" y="0"/>
            <a:ext cx="2944958"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8" tIns="47419" rIns="94838" bIns="47419" numCol="1" anchor="t" anchorCtr="0" compatLnSpc="1">
            <a:prstTxWarp prst="textNoShape">
              <a:avLst/>
            </a:prstTxWarp>
          </a:bodyPr>
          <a:lstStyle>
            <a:lvl1pPr algn="r" defTabSz="947738">
              <a:defRPr sz="1200"/>
            </a:lvl1pPr>
          </a:lstStyle>
          <a:p>
            <a:fld id="{8329C3F2-AE31-4244-A595-0846D86E1AD2}" type="datetimeFigureOut">
              <a:rPr lang="en-GB" altLang="en-US"/>
              <a:pPr/>
              <a:t>22/11/2017</a:t>
            </a:fld>
            <a:endParaRPr lang="en-GB" altLang="en-US"/>
          </a:p>
        </p:txBody>
      </p:sp>
      <p:sp>
        <p:nvSpPr>
          <p:cNvPr id="45060" name="Rectangle 4"/>
          <p:cNvSpPr>
            <a:spLocks noGrp="1" noChangeArrowheads="1"/>
          </p:cNvSpPr>
          <p:nvPr>
            <p:ph type="ftr" sz="quarter" idx="2"/>
          </p:nvPr>
        </p:nvSpPr>
        <p:spPr bwMode="auto">
          <a:xfrm>
            <a:off x="0" y="9429830"/>
            <a:ext cx="2946576"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8" tIns="47419" rIns="94838" bIns="47419" numCol="1" anchor="b" anchorCtr="0" compatLnSpc="1">
            <a:prstTxWarp prst="textNoShape">
              <a:avLst/>
            </a:prstTxWarp>
          </a:bodyPr>
          <a:lstStyle>
            <a:lvl1pPr defTabSz="947738">
              <a:defRPr sz="1200"/>
            </a:lvl1pPr>
          </a:lstStyle>
          <a:p>
            <a:endParaRPr lang="en-GB" altLang="en-US"/>
          </a:p>
        </p:txBody>
      </p:sp>
      <p:sp>
        <p:nvSpPr>
          <p:cNvPr id="45061" name="Rectangle 5"/>
          <p:cNvSpPr>
            <a:spLocks noGrp="1" noChangeArrowheads="1"/>
          </p:cNvSpPr>
          <p:nvPr>
            <p:ph type="sldNum" sz="quarter" idx="3"/>
          </p:nvPr>
        </p:nvSpPr>
        <p:spPr bwMode="auto">
          <a:xfrm>
            <a:off x="3851098" y="9429830"/>
            <a:ext cx="2944958"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38" tIns="47419" rIns="94838" bIns="47419" numCol="1" anchor="b" anchorCtr="0" compatLnSpc="1">
            <a:prstTxWarp prst="textNoShape">
              <a:avLst/>
            </a:prstTxWarp>
          </a:bodyPr>
          <a:lstStyle>
            <a:lvl1pPr algn="r" defTabSz="947738">
              <a:defRPr sz="1200"/>
            </a:lvl1pPr>
          </a:lstStyle>
          <a:p>
            <a:fld id="{919D43D1-B0C3-4E95-A298-4904002A919C}" type="slidenum">
              <a:rPr lang="en-GB" altLang="en-US"/>
              <a:pPr/>
              <a:t>‹#›</a:t>
            </a:fld>
            <a:endParaRPr lang="en-GB" altLang="en-US"/>
          </a:p>
        </p:txBody>
      </p:sp>
    </p:spTree>
    <p:extLst>
      <p:ext uri="{BB962C8B-B14F-4D97-AF65-F5344CB8AC3E}">
        <p14:creationId xmlns:p14="http://schemas.microsoft.com/office/powerpoint/2010/main" val="3794473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976757" cy="2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8" tIns="47419" rIns="94838" bIns="47419" numCol="1" anchor="t" anchorCtr="0" compatLnSpc="1">
            <a:prstTxWarp prst="textNoShape">
              <a:avLst/>
            </a:prstTxWarp>
          </a:bodyPr>
          <a:lstStyle>
            <a:lvl1pPr defTabSz="947738">
              <a:defRPr sz="1200">
                <a:latin typeface="Calibri" pitchFamily="34" charset="0"/>
              </a:defRPr>
            </a:lvl1pPr>
          </a:lstStyle>
          <a:p>
            <a:endParaRPr lang="en-US" altLang="en-US" dirty="0"/>
          </a:p>
        </p:txBody>
      </p:sp>
      <p:sp>
        <p:nvSpPr>
          <p:cNvPr id="3" name="Date Placeholder 2"/>
          <p:cNvSpPr>
            <a:spLocks noGrp="1"/>
          </p:cNvSpPr>
          <p:nvPr>
            <p:ph type="dt" idx="1"/>
          </p:nvPr>
        </p:nvSpPr>
        <p:spPr bwMode="auto">
          <a:xfrm>
            <a:off x="5820918" y="0"/>
            <a:ext cx="975138" cy="2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8" tIns="47419" rIns="94838" bIns="47419" numCol="1" anchor="t" anchorCtr="0" compatLnSpc="1">
            <a:prstTxWarp prst="textNoShape">
              <a:avLst/>
            </a:prstTxWarp>
          </a:bodyPr>
          <a:lstStyle>
            <a:lvl1pPr algn="r" defTabSz="947738">
              <a:defRPr sz="1200">
                <a:latin typeface="Calibri" pitchFamily="34" charset="0"/>
              </a:defRPr>
            </a:lvl1pPr>
          </a:lstStyle>
          <a:p>
            <a:fld id="{CB719AEC-6B46-40D0-A4B5-EE0422AC82CC}" type="datetimeFigureOut">
              <a:rPr lang="en-GB" altLang="en-US"/>
              <a:pPr/>
              <a:t>22/11/2017</a:t>
            </a:fld>
            <a:endParaRPr lang="en-GB" altLang="en-US"/>
          </a:p>
        </p:txBody>
      </p:sp>
      <p:sp>
        <p:nvSpPr>
          <p:cNvPr id="4" name="Slide Image Placeholder 3"/>
          <p:cNvSpPr>
            <a:spLocks noGrp="1" noRot="1" noChangeAspect="1"/>
          </p:cNvSpPr>
          <p:nvPr>
            <p:ph type="sldImg" idx="2"/>
          </p:nvPr>
        </p:nvSpPr>
        <p:spPr>
          <a:xfrm>
            <a:off x="719138" y="355600"/>
            <a:ext cx="3840162" cy="26574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bwMode="auto">
          <a:xfrm>
            <a:off x="389586" y="3163406"/>
            <a:ext cx="6091900" cy="655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8" tIns="47419" rIns="94838" bIns="47419"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6" name="Footer Placeholder 5"/>
          <p:cNvSpPr>
            <a:spLocks noGrp="1"/>
          </p:cNvSpPr>
          <p:nvPr>
            <p:ph type="ftr" sz="quarter" idx="4"/>
          </p:nvPr>
        </p:nvSpPr>
        <p:spPr bwMode="auto">
          <a:xfrm>
            <a:off x="0" y="9715087"/>
            <a:ext cx="903360" cy="20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8" tIns="47419" rIns="94838" bIns="47419" numCol="1" anchor="b" anchorCtr="0" compatLnSpc="1">
            <a:prstTxWarp prst="textNoShape">
              <a:avLst/>
            </a:prstTxWarp>
          </a:bodyPr>
          <a:lstStyle>
            <a:lvl1pPr defTabSz="947738">
              <a:defRPr sz="1200">
                <a:latin typeface="Calibri" pitchFamily="34" charset="0"/>
              </a:defRPr>
            </a:lvl1pPr>
          </a:lstStyle>
          <a:p>
            <a:endParaRPr lang="en-US" altLang="en-US" dirty="0"/>
          </a:p>
        </p:txBody>
      </p:sp>
      <p:sp>
        <p:nvSpPr>
          <p:cNvPr id="7" name="Slide Number Placeholder 6"/>
          <p:cNvSpPr>
            <a:spLocks noGrp="1"/>
          </p:cNvSpPr>
          <p:nvPr>
            <p:ph type="sldNum" sz="quarter" idx="5"/>
          </p:nvPr>
        </p:nvSpPr>
        <p:spPr bwMode="auto">
          <a:xfrm>
            <a:off x="4352990" y="9715087"/>
            <a:ext cx="2443066" cy="20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838" tIns="47419" rIns="94838" bIns="47419" numCol="1" anchor="b" anchorCtr="0" compatLnSpc="1">
            <a:prstTxWarp prst="textNoShape">
              <a:avLst/>
            </a:prstTxWarp>
          </a:bodyPr>
          <a:lstStyle>
            <a:lvl1pPr algn="r" defTabSz="947738">
              <a:defRPr sz="1200">
                <a:latin typeface="Calibri" pitchFamily="34" charset="0"/>
              </a:defRPr>
            </a:lvl1pPr>
          </a:lstStyle>
          <a:p>
            <a:fld id="{8E665274-8C14-49BF-A942-33023330008A}" type="slidenum">
              <a:rPr lang="en-GB" altLang="en-US"/>
              <a:pPr/>
              <a:t>‹#›</a:t>
            </a:fld>
            <a:endParaRPr lang="en-GB" altLang="en-US"/>
          </a:p>
        </p:txBody>
      </p:sp>
    </p:spTree>
    <p:extLst>
      <p:ext uri="{BB962C8B-B14F-4D97-AF65-F5344CB8AC3E}">
        <p14:creationId xmlns:p14="http://schemas.microsoft.com/office/powerpoint/2010/main" val="28610236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pitchFamily="34" charset="0"/>
      </a:defRPr>
    </a:lvl1pPr>
    <a:lvl2pPr marL="457200" algn="l" rtl="0" fontAlgn="base">
      <a:spcBef>
        <a:spcPct val="30000"/>
      </a:spcBef>
      <a:spcAft>
        <a:spcPct val="0"/>
      </a:spcAft>
      <a:defRPr sz="1200" kern="1200">
        <a:solidFill>
          <a:schemeClr val="tx1"/>
        </a:solidFill>
        <a:latin typeface="+mn-lt"/>
        <a:ea typeface="+mn-ea"/>
        <a:cs typeface="Arial" pitchFamily="34" charset="0"/>
      </a:defRPr>
    </a:lvl2pPr>
    <a:lvl3pPr marL="914400" algn="l" rtl="0" fontAlgn="base">
      <a:spcBef>
        <a:spcPct val="30000"/>
      </a:spcBef>
      <a:spcAft>
        <a:spcPct val="0"/>
      </a:spcAft>
      <a:defRPr sz="1200" kern="1200">
        <a:solidFill>
          <a:schemeClr val="tx1"/>
        </a:solidFill>
        <a:latin typeface="+mn-lt"/>
        <a:ea typeface="+mn-ea"/>
        <a:cs typeface="Arial" pitchFamily="34" charset="0"/>
      </a:defRPr>
    </a:lvl3pPr>
    <a:lvl4pPr marL="1371600" algn="l" rtl="0" fontAlgn="base">
      <a:spcBef>
        <a:spcPct val="30000"/>
      </a:spcBef>
      <a:spcAft>
        <a:spcPct val="0"/>
      </a:spcAft>
      <a:defRPr sz="1200" kern="1200">
        <a:solidFill>
          <a:schemeClr val="tx1"/>
        </a:solidFill>
        <a:latin typeface="+mn-lt"/>
        <a:ea typeface="+mn-ea"/>
        <a:cs typeface="Arial" pitchFamily="34" charset="0"/>
      </a:defRPr>
    </a:lvl4pPr>
    <a:lvl5pPr marL="1828800" algn="l" rtl="0" fontAlgn="base">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 my name’s Curtis</a:t>
            </a:r>
            <a:r>
              <a:rPr lang="en-GB" baseline="0" dirty="0" smtClean="0"/>
              <a:t> Jessop, I’m a Research Director working for the National Centre for Social Research where I work in the Longitudinal Studies team and manage the NatCen Panel</a:t>
            </a:r>
          </a:p>
          <a:p>
            <a:endParaRPr lang="en-GB" baseline="0" dirty="0" smtClean="0"/>
          </a:p>
          <a:p>
            <a:r>
              <a:rPr lang="en-GB" baseline="0" dirty="0" smtClean="0"/>
              <a:t>Today I’m going to talk about how we developed the NatCen Panel – the methodology involved, some evaluation of the sample quality it produces, and some of the measures we’re starting to introduce to improve it as we develop our understanding</a:t>
            </a:r>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0</a:t>
            </a:fld>
            <a:endParaRPr lang="en-GB" altLang="en-US"/>
          </a:p>
        </p:txBody>
      </p:sp>
    </p:spTree>
    <p:extLst>
      <p:ext uri="{BB962C8B-B14F-4D97-AF65-F5344CB8AC3E}">
        <p14:creationId xmlns:p14="http://schemas.microsoft.com/office/powerpoint/2010/main" val="235036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fieldwork begins, panellists are contacted multiple times</a:t>
            </a:r>
            <a:r>
              <a:rPr lang="en-GB" baseline="0" dirty="0" smtClean="0"/>
              <a:t> </a:t>
            </a:r>
            <a:r>
              <a:rPr lang="en-GB" dirty="0" smtClean="0"/>
              <a:t>to provide them with the required information and encourage them to take part in the live survey. Multiple modes of contact are used (letters, emails, text messages)</a:t>
            </a:r>
            <a:r>
              <a:rPr lang="en-GB" baseline="0" dirty="0" smtClean="0"/>
              <a:t> </a:t>
            </a:r>
            <a:r>
              <a:rPr lang="en-GB" dirty="0" smtClean="0"/>
              <a:t>on different days of the week in order to maximise the chances of reaching different groups. We send these </a:t>
            </a:r>
            <a:r>
              <a:rPr lang="en-GB" baseline="0" dirty="0" smtClean="0"/>
              <a:t>during </a:t>
            </a:r>
            <a:r>
              <a:rPr lang="en-GB" dirty="0" smtClean="0"/>
              <a:t>first two weeks of fieldwork to maximise the number of people completing the questionnaire online before the start of telephone fieldwork. </a:t>
            </a:r>
          </a:p>
          <a:p>
            <a:endParaRPr lang="en-GB" dirty="0" smtClean="0"/>
          </a:p>
          <a:p>
            <a:r>
              <a:rPr lang="en-GB" dirty="0" smtClean="0"/>
              <a:t>All participants that complete the questionnaire are sent a thank-you letter and email</a:t>
            </a:r>
            <a:r>
              <a:rPr lang="en-GB" baseline="0" dirty="0" smtClean="0"/>
              <a:t> to acknowledge receipt of their data, and</a:t>
            </a:r>
            <a:r>
              <a:rPr lang="en-GB" dirty="0" smtClean="0"/>
              <a:t> including a £5 gift-card as a ‘thank-you’ for their time. </a:t>
            </a:r>
          </a:p>
          <a:p>
            <a:endParaRPr lang="en-GB" dirty="0" smtClean="0"/>
          </a:p>
          <a:p>
            <a:r>
              <a:rPr lang="en-GB" dirty="0" smtClean="0"/>
              <a:t>As well as these, panellists are sent feedback in the form of summary findings from the surveys they take part in via updates to the website and bi-annual inter-wave mailings. These communications are designed to be informative and emphasise the importance of taking part, while avoiding influencing behaviour, or suggesting any preferred opinion.</a:t>
            </a:r>
          </a:p>
          <a:p>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9</a:t>
            </a:fld>
            <a:endParaRPr lang="en-GB" altLang="en-US"/>
          </a:p>
        </p:txBody>
      </p:sp>
    </p:spTree>
    <p:extLst>
      <p:ext uri="{BB962C8B-B14F-4D97-AF65-F5344CB8AC3E}">
        <p14:creationId xmlns:p14="http://schemas.microsoft.com/office/powerpoint/2010/main" val="2218136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baseline="0" dirty="0" smtClean="0"/>
              <a:t>As with any survey, despite the efforts we go to, the NatCen Panel will suffer from non-response bias, so once the data are collected, we need to adjust for this.</a:t>
            </a:r>
            <a:endParaRPr lang="en-GB"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dirty="0" smtClean="0"/>
              <a:t>In</a:t>
            </a:r>
            <a:r>
              <a:rPr lang="en-GB" baseline="0" dirty="0" smtClean="0"/>
              <a:t> our design, n</a:t>
            </a:r>
            <a:r>
              <a:rPr lang="en-GB" dirty="0" smtClean="0"/>
              <a:t>on-response can occur at four stages: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At the BSA survey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Refusal to join the panel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Leaving</a:t>
            </a:r>
            <a:r>
              <a:rPr lang="en-GB" baseline="0" dirty="0" smtClean="0"/>
              <a:t> the panel once joined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smtClean="0"/>
              <a:t>Non-response at any given wave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dirty="0" smtClean="0"/>
              <a:t>To account for non-response at each of these stages,</a:t>
            </a:r>
            <a:r>
              <a:rPr lang="en-GB" baseline="0" dirty="0" smtClean="0"/>
              <a:t> we compute a weight to adjust the sample to look like the population. </a:t>
            </a:r>
            <a:r>
              <a:rPr lang="en-GB" dirty="0" smtClean="0"/>
              <a:t>One of the key advantages of recruiting the Panel from the BSA survey is that all panellists have a large amount of consistently-collected background information, so we can model, and adjust for, non-response at each stage very effectively. </a:t>
            </a:r>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10</a:t>
            </a:fld>
            <a:endParaRPr lang="en-GB" altLang="en-US"/>
          </a:p>
        </p:txBody>
      </p:sp>
    </p:spTree>
    <p:extLst>
      <p:ext uri="{BB962C8B-B14F-4D97-AF65-F5344CB8AC3E}">
        <p14:creationId xmlns:p14="http://schemas.microsoft.com/office/powerpoint/2010/main" val="426893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So, that’s a summary of</a:t>
            </a:r>
            <a:r>
              <a:rPr lang="en-GB" baseline="0" dirty="0" smtClean="0"/>
              <a:t> our ‘standard’ or ‘core’ design. What I’ll look at now is </a:t>
            </a:r>
            <a:r>
              <a:rPr lang="en-GB" dirty="0" smtClean="0"/>
              <a:t>how that approach has panned out</a:t>
            </a:r>
          </a:p>
          <a:p>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11</a:t>
            </a:fld>
            <a:endParaRPr lang="en-GB" altLang="en-US"/>
          </a:p>
        </p:txBody>
      </p:sp>
    </p:spTree>
    <p:extLst>
      <p:ext uri="{BB962C8B-B14F-4D97-AF65-F5344CB8AC3E}">
        <p14:creationId xmlns:p14="http://schemas.microsoft.com/office/powerpoint/2010/main" val="592864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Overall, a total of 4,205 people out of the 7,270 who were interviewed as part of the 2015 and 2016 BSA surveys agreed to join the NatCen panel, representing a 58% recruitment rate. </a:t>
            </a:r>
          </a:p>
          <a:p>
            <a:endParaRPr lang="en-GB" dirty="0" smtClean="0"/>
          </a:p>
          <a:p>
            <a:r>
              <a:rPr lang="en-GB" dirty="0" smtClean="0"/>
              <a:t>As I mentioned earlier, we have varied the way we asked people to join – in 2015 we asked a random half of the sample if it would be okay to contact them for ‘follow-up studies’, and the other half if it would be okay to contact them as part of a research panel, which was the approach we repeated in 2016. </a:t>
            </a:r>
          </a:p>
          <a:p>
            <a:endParaRPr lang="en-GB" dirty="0" smtClean="0"/>
          </a:p>
          <a:p>
            <a:r>
              <a:rPr lang="en-GB" dirty="0" smtClean="0"/>
              <a:t>This chart shows BSA participants were substantially more likely to agree to be contacted for ‘follow-up studies’, than specifically as part of a research panel.</a:t>
            </a:r>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12</a:t>
            </a:fld>
            <a:endParaRPr lang="en-GB" altLang="en-US"/>
          </a:p>
        </p:txBody>
      </p:sp>
    </p:spTree>
    <p:extLst>
      <p:ext uri="{BB962C8B-B14F-4D97-AF65-F5344CB8AC3E}">
        <p14:creationId xmlns:p14="http://schemas.microsoft.com/office/powerpoint/2010/main" val="1421180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this large difference is somewhat off-set by the fact that participants that agreed to be contacted as part of the panel are significantly less likely to subsequently ask to leave the panel, and significantly more likely to take part in any given wave of panel fieldwork. </a:t>
            </a:r>
          </a:p>
          <a:p>
            <a:endParaRPr lang="en-GB" dirty="0" smtClean="0"/>
          </a:p>
          <a:p>
            <a:r>
              <a:rPr lang="en-GB" dirty="0" smtClean="0"/>
              <a:t>Looking firstly at attrition, as with all longitudinal samples, the NatCen Panel is subject to panellists either deciding that they wish to leave the panel or becoming ineligible (for example by leaving the country). As of July 2017, a total of 3,666 people were still members of the NatCen panel – an overall attrition rate of 13%. Interestingly, this chart suggests that rates</a:t>
            </a:r>
            <a:r>
              <a:rPr lang="en-GB" baseline="0" dirty="0" smtClean="0"/>
              <a:t> of attrition do not seem to slow, and although they are starting to now, attrition is definitely an ongoing process – perhaps due to the high levels of contact</a:t>
            </a:r>
            <a:endParaRPr lang="en-GB" dirty="0" smtClean="0"/>
          </a:p>
          <a:p>
            <a:endParaRPr lang="en-GB" dirty="0" smtClean="0"/>
          </a:p>
          <a:p>
            <a:r>
              <a:rPr lang="en-GB" dirty="0" smtClean="0"/>
              <a:t>This</a:t>
            </a:r>
            <a:r>
              <a:rPr lang="en-GB" baseline="0" dirty="0" smtClean="0"/>
              <a:t> chart also </a:t>
            </a:r>
            <a:r>
              <a:rPr lang="en-GB" dirty="0" smtClean="0"/>
              <a:t>shows that that attrition rate varies by invite group, with </a:t>
            </a:r>
            <a:r>
              <a:rPr lang="en-GB" baseline="0" dirty="0" smtClean="0"/>
              <a:t>those recruited to ‘follow-up studies’ far more likely to </a:t>
            </a:r>
            <a:r>
              <a:rPr lang="en-GB" baseline="0" dirty="0" err="1" smtClean="0"/>
              <a:t>attrit</a:t>
            </a:r>
            <a:r>
              <a:rPr lang="en-GB" baseline="0" dirty="0" smtClean="0"/>
              <a:t> than those explicitly asked to ‘join the panel’ – countering the higher recruitment rate we saw at the previous slide</a:t>
            </a:r>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13</a:t>
            </a:fld>
            <a:endParaRPr lang="en-GB" altLang="en-US"/>
          </a:p>
        </p:txBody>
      </p:sp>
    </p:spTree>
    <p:extLst>
      <p:ext uri="{BB962C8B-B14F-4D97-AF65-F5344CB8AC3E}">
        <p14:creationId xmlns:p14="http://schemas.microsoft.com/office/powerpoint/2010/main" val="1421180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well as this, the recruitment</a:t>
            </a:r>
            <a:r>
              <a:rPr lang="en-GB" baseline="0" dirty="0" smtClean="0"/>
              <a:t> rate is balanced somewhat by differential survey response rates. </a:t>
            </a:r>
          </a:p>
          <a:p>
            <a:endParaRPr lang="en-GB" baseline="0" dirty="0" smtClean="0"/>
          </a:p>
          <a:p>
            <a:r>
              <a:rPr lang="en-GB" baseline="0" dirty="0" smtClean="0"/>
              <a:t>T</a:t>
            </a:r>
            <a:r>
              <a:rPr lang="en-GB" dirty="0" smtClean="0"/>
              <a:t>he </a:t>
            </a:r>
            <a:r>
              <a:rPr lang="en-GB" dirty="0" err="1" smtClean="0"/>
              <a:t>NatCen</a:t>
            </a:r>
            <a:r>
              <a:rPr lang="en-GB" dirty="0" smtClean="0"/>
              <a:t> Panel uses two response rates to track fieldwork:</a:t>
            </a:r>
          </a:p>
          <a:p>
            <a:pPr marL="171450" indent="-171450">
              <a:buFont typeface="Arial" panose="020B0604020202020204" pitchFamily="34" charset="0"/>
              <a:buChar char="•"/>
            </a:pPr>
            <a:r>
              <a:rPr lang="en-GB" dirty="0" smtClean="0"/>
              <a:t>Firstly,</a:t>
            </a:r>
            <a:r>
              <a:rPr lang="en-GB" baseline="0" dirty="0" smtClean="0"/>
              <a:t> a</a:t>
            </a:r>
            <a:r>
              <a:rPr lang="en-GB" dirty="0" smtClean="0"/>
              <a:t> </a:t>
            </a:r>
            <a:r>
              <a:rPr lang="en-GB" u="sng" dirty="0" smtClean="0"/>
              <a:t>survey response rate</a:t>
            </a:r>
            <a:r>
              <a:rPr lang="en-GB" u="none" baseline="0" dirty="0" smtClean="0"/>
              <a:t> w</a:t>
            </a:r>
            <a:r>
              <a:rPr lang="en-GB" dirty="0" smtClean="0"/>
              <a:t>hich looks at the proportion of participants invited to take part in a survey that do so</a:t>
            </a:r>
          </a:p>
          <a:p>
            <a:pPr marL="171450" indent="-171450">
              <a:buFont typeface="Arial" panose="020B0604020202020204" pitchFamily="34" charset="0"/>
              <a:buChar char="•"/>
            </a:pPr>
            <a:r>
              <a:rPr lang="en-GB" dirty="0" smtClean="0"/>
              <a:t>Secondly,</a:t>
            </a:r>
            <a:r>
              <a:rPr lang="en-GB" baseline="0" dirty="0" smtClean="0"/>
              <a:t> a</a:t>
            </a:r>
            <a:r>
              <a:rPr lang="en-GB" dirty="0" smtClean="0"/>
              <a:t>n </a:t>
            </a:r>
            <a:r>
              <a:rPr lang="en-GB" u="sng" dirty="0" smtClean="0"/>
              <a:t>overall response rate</a:t>
            </a:r>
            <a:r>
              <a:rPr lang="en-GB" u="none" dirty="0" smtClean="0"/>
              <a:t> which </a:t>
            </a:r>
            <a:r>
              <a:rPr lang="en-GB" dirty="0" smtClean="0"/>
              <a:t>goes back to the original sample frame, and looks at the proportion of participants eligible to be interviewed for BSA that take part in a given wave</a:t>
            </a:r>
          </a:p>
          <a:p>
            <a:endParaRPr lang="en-GB" dirty="0" smtClean="0"/>
          </a:p>
          <a:p>
            <a:r>
              <a:rPr lang="en-GB" dirty="0" smtClean="0"/>
              <a:t>The former of these is useful for understanding how response rates are changing between surveys.</a:t>
            </a:r>
            <a:r>
              <a:rPr lang="en-GB" baseline="0" dirty="0" smtClean="0"/>
              <a:t> Typically at c. 60%, these have remained very stable across waves. </a:t>
            </a:r>
          </a:p>
          <a:p>
            <a:endParaRPr lang="en-GB" baseline="0" dirty="0" smtClean="0"/>
          </a:p>
          <a:p>
            <a:r>
              <a:rPr lang="en-GB" baseline="0" dirty="0" smtClean="0"/>
              <a:t>This chart uses these survey response rates to show that participants recruited to join the panel consistently have survey response rates of c. 64%, while those agreeing to  follow-up studies typically have survey response rates of c. 53%</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14</a:t>
            </a:fld>
            <a:endParaRPr lang="en-GB" altLang="en-US"/>
          </a:p>
        </p:txBody>
      </p:sp>
    </p:spTree>
    <p:extLst>
      <p:ext uri="{BB962C8B-B14F-4D97-AF65-F5344CB8AC3E}">
        <p14:creationId xmlns:p14="http://schemas.microsoft.com/office/powerpoint/2010/main" val="142118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To see the cumulative</a:t>
            </a:r>
            <a:r>
              <a:rPr lang="en-GB" baseline="0" dirty="0" smtClean="0"/>
              <a:t> effects of all these different points of non-response, we can use the</a:t>
            </a:r>
            <a:r>
              <a:rPr lang="en-GB" dirty="0" smtClean="0"/>
              <a:t> overall</a:t>
            </a:r>
            <a:r>
              <a:rPr lang="en-GB" baseline="0" dirty="0" smtClean="0"/>
              <a:t> response rates which</a:t>
            </a:r>
            <a:r>
              <a:rPr lang="en-GB" dirty="0" smtClean="0"/>
              <a:t> account for non-response that occurs at each stage of the panel recruitment: BSA participation, recruitment to the panel, attrition, and non-response at a given panel survey wave. </a:t>
            </a:r>
          </a:p>
          <a:p>
            <a:endParaRPr lang="en-GB" dirty="0" smtClean="0"/>
          </a:p>
          <a:p>
            <a:r>
              <a:rPr lang="en-GB" dirty="0" smtClean="0"/>
              <a:t>These ‘overall’ panel response rates are broadly consistent at waves where the ‘standard’ design have been used, at around 15-16%.</a:t>
            </a:r>
            <a:r>
              <a:rPr lang="en-GB" baseline="0" dirty="0" smtClean="0"/>
              <a:t> However t</a:t>
            </a:r>
            <a:r>
              <a:rPr lang="en-GB" dirty="0" smtClean="0"/>
              <a:t>his chart</a:t>
            </a:r>
            <a:r>
              <a:rPr lang="en-GB" baseline="0" dirty="0" smtClean="0"/>
              <a:t> also suggests that, while </a:t>
            </a:r>
            <a:r>
              <a:rPr lang="en-GB" dirty="0" smtClean="0"/>
              <a:t>the survey response rates have remained stable, the overall response rates are actually very gradually declining (by c. 0.4 pp per wave). </a:t>
            </a:r>
          </a:p>
          <a:p>
            <a:endParaRPr lang="en-GB" dirty="0" smtClean="0"/>
          </a:p>
          <a:p>
            <a:r>
              <a:rPr lang="en-GB" dirty="0" smtClean="0"/>
              <a:t>That this pattern is not seen in the survey response rates tell s us that this is being driven by attrition.</a:t>
            </a:r>
            <a:r>
              <a:rPr lang="en-GB" baseline="0" dirty="0" smtClean="0"/>
              <a:t> </a:t>
            </a:r>
            <a:r>
              <a:rPr lang="en-GB" dirty="0" smtClean="0"/>
              <a:t>However, the level attrition seen is higher than the decline in overall response rates suggests. This</a:t>
            </a:r>
            <a:r>
              <a:rPr lang="en-GB" baseline="0" dirty="0" smtClean="0"/>
              <a:t> is because</a:t>
            </a:r>
            <a:r>
              <a:rPr lang="en-GB" dirty="0" smtClean="0"/>
              <a:t> c. 2/3 of those that </a:t>
            </a:r>
            <a:r>
              <a:rPr lang="en-GB" dirty="0" err="1" smtClean="0"/>
              <a:t>attrit</a:t>
            </a:r>
            <a:r>
              <a:rPr lang="en-GB" dirty="0" smtClean="0"/>
              <a:t> never took part in a panel survey</a:t>
            </a:r>
            <a:r>
              <a:rPr lang="en-GB" baseline="0" dirty="0" smtClean="0"/>
              <a:t> </a:t>
            </a:r>
            <a:r>
              <a:rPr lang="en-GB" dirty="0" smtClean="0"/>
              <a:t>– i.e. many of those that have left the panel were not taking part in the surveys anyway, so their leaving is only having a minimal impact on the overall response rate</a:t>
            </a:r>
          </a:p>
          <a:p>
            <a:endParaRPr lang="en-GB" baseline="0" dirty="0" smtClean="0"/>
          </a:p>
          <a:p>
            <a:r>
              <a:rPr lang="en-GB" baseline="0" dirty="0" smtClean="0"/>
              <a:t>Going back to the variation between invite groups, this chart shows that, w</a:t>
            </a:r>
            <a:r>
              <a:rPr lang="en-GB" dirty="0" smtClean="0"/>
              <a:t>hile it varies from wave to wave, the overall response rates for those agreeing to be contacted for follow-up studies are consistently higher than</a:t>
            </a:r>
            <a:r>
              <a:rPr lang="en-GB" baseline="0" dirty="0" smtClean="0"/>
              <a:t> for those agreeing to join the panel, suggesting that this produces a better sample quality, and that we made the wrong decision for how to approach 2016 recruitment!</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However,</a:t>
            </a:r>
            <a:r>
              <a:rPr lang="en-GB" baseline="0" dirty="0" smtClean="0"/>
              <a:t> t</a:t>
            </a:r>
            <a:r>
              <a:rPr lang="en-GB" dirty="0" smtClean="0"/>
              <a:t>his higher response rate needs</a:t>
            </a:r>
            <a:r>
              <a:rPr lang="en-GB" baseline="0" dirty="0" smtClean="0"/>
              <a:t> to </a:t>
            </a:r>
            <a:r>
              <a:rPr lang="en-GB" dirty="0" smtClean="0"/>
              <a:t>be balanced against managing a panel that is 1 ½ times as large (which leads to higher costs due to, for example, larger volumes invite and reminder letters, and issuing a larger number of cases to telephone </a:t>
            </a:r>
            <a:r>
              <a:rPr lang="en-GB" b="0" dirty="0" smtClean="0"/>
              <a:t>interviewers), and whether this difference in overall response rates translates into a difference in sample profile.</a:t>
            </a:r>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15</a:t>
            </a:fld>
            <a:endParaRPr lang="en-GB" altLang="en-US"/>
          </a:p>
        </p:txBody>
      </p:sp>
    </p:spTree>
    <p:extLst>
      <p:ext uri="{BB962C8B-B14F-4D97-AF65-F5344CB8AC3E}">
        <p14:creationId xmlns:p14="http://schemas.microsoft.com/office/powerpoint/2010/main" val="1421180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Although response rates are a helpful proxy for sample quality (assuming that as response rates decrease, non-response bias increases), they do not actually show if, or how, the underlying sample is biased. </a:t>
            </a:r>
          </a:p>
          <a:p>
            <a:endParaRPr lang="en-GB" dirty="0" smtClean="0"/>
          </a:p>
          <a:p>
            <a:r>
              <a:rPr lang="en-GB" dirty="0" smtClean="0"/>
              <a:t>Looking in detail, we can see there are a number of places where the unweighted panel survey sample differs from the population as a whole. For</a:t>
            </a:r>
            <a:r>
              <a:rPr lang="en-GB" baseline="0" dirty="0" smtClean="0"/>
              <a:t> example, p</a:t>
            </a:r>
            <a:r>
              <a:rPr lang="en-GB" dirty="0" smtClean="0"/>
              <a:t>eople that take part in panel surveys are more likely to be women, older, in managerial and professional occupations, have a degree, live in a single-person household, and own their own home </a:t>
            </a:r>
          </a:p>
          <a:p>
            <a:endParaRPr lang="en-GB" dirty="0" smtClean="0"/>
          </a:p>
          <a:p>
            <a:r>
              <a:rPr lang="en-GB" dirty="0" smtClean="0"/>
              <a:t>For the most part, these reflect the kinds of biases often seen in survey samples, and are actually continuations of biases picked up in the original BSA survey. In some instances the bias seen is reduced (e.g. household type). However, there are a few instances where the additional non-response of the panel stages adds to the bias seen in the demographic profile – social classification, levels of education, and tenure are all more biased in the panel survey sample than the BSA survey sample.</a:t>
            </a:r>
          </a:p>
          <a:p>
            <a:endParaRPr lang="en-GB" dirty="0" smtClean="0"/>
          </a:p>
          <a:p>
            <a:r>
              <a:rPr lang="en-GB" dirty="0" smtClean="0"/>
              <a:t>However, while these biases exist in the underlying sample,</a:t>
            </a:r>
            <a:r>
              <a:rPr lang="en-GB" baseline="0" dirty="0" smtClean="0"/>
              <a:t> </a:t>
            </a:r>
            <a:r>
              <a:rPr lang="en-GB" dirty="0" smtClean="0"/>
              <a:t>the non-response weights are very effective at removing this bias from the sample, and the weighted population estimates from the panel sample are very similar to the weighted population estimates based on the BSA sample. </a:t>
            </a:r>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16</a:t>
            </a:fld>
            <a:endParaRPr lang="en-GB" altLang="en-US"/>
          </a:p>
        </p:txBody>
      </p:sp>
    </p:spTree>
    <p:extLst>
      <p:ext uri="{BB962C8B-B14F-4D97-AF65-F5344CB8AC3E}">
        <p14:creationId xmlns:p14="http://schemas.microsoft.com/office/powerpoint/2010/main" val="1421180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demographics are important, we also try to look at non-demographic variables related to survey outcomes. This will clearly vary from wave to wave – for example were the survey focussed on health we might look at the profile in terms of whether participants have a long-standing health condition, or for research on political attitudes we might look at interest in politics.</a:t>
            </a:r>
          </a:p>
          <a:p>
            <a:endParaRPr lang="en-GB" dirty="0" smtClean="0"/>
          </a:p>
          <a:p>
            <a:r>
              <a:rPr lang="en-GB" dirty="0" smtClean="0"/>
              <a:t>Unfortunately, population figures for non-demographic (i.e. census) variables are relatively</a:t>
            </a:r>
            <a:r>
              <a:rPr lang="en-GB" baseline="0" dirty="0" smtClean="0"/>
              <a:t> rare</a:t>
            </a:r>
            <a:r>
              <a:rPr lang="en-GB" dirty="0" smtClean="0"/>
              <a:t>, but a reasonable proxy for attitudes for which population data are available is how people vote. </a:t>
            </a:r>
          </a:p>
          <a:p>
            <a:endParaRPr lang="en-GB" dirty="0" smtClean="0"/>
          </a:p>
          <a:p>
            <a:r>
              <a:rPr lang="en-GB" dirty="0" smtClean="0"/>
              <a:t>This</a:t>
            </a:r>
            <a:r>
              <a:rPr lang="en-GB" baseline="0" dirty="0" smtClean="0"/>
              <a:t> chart</a:t>
            </a:r>
            <a:r>
              <a:rPr lang="en-GB" dirty="0" smtClean="0"/>
              <a:t> shows how weighted estimates from a panel survey compare to the actual results from the 2016 EU referendum. Here we can see the panel estimates for the direction of voting are close to the actual figures for the population, but levels of not voting are significantly under-estimated. This reflects an established bias in surveys that those who take part are more likely to be engaged in society/want to have their opinions heard. </a:t>
            </a:r>
          </a:p>
          <a:p>
            <a:endParaRPr lang="en-GB" dirty="0" smtClean="0"/>
          </a:p>
          <a:p>
            <a:r>
              <a:rPr lang="en-GB" dirty="0" smtClean="0"/>
              <a:t>For context, the British Election Survey run on the </a:t>
            </a:r>
            <a:r>
              <a:rPr lang="en-GB" dirty="0" err="1" smtClean="0"/>
              <a:t>YouGov</a:t>
            </a:r>
            <a:r>
              <a:rPr lang="en-GB" dirty="0" smtClean="0"/>
              <a:t> panel produced post-vote non-voter estimates of 7% for the 2016 EU referendum, suggesting that the  effort</a:t>
            </a:r>
            <a:r>
              <a:rPr lang="en-GB" baseline="0" dirty="0" smtClean="0"/>
              <a:t> we put in may be</a:t>
            </a:r>
            <a:r>
              <a:rPr lang="en-GB" dirty="0" smtClean="0"/>
              <a:t> effective at helping us to represent this group relative to non-probability</a:t>
            </a:r>
            <a:r>
              <a:rPr lang="en-GB" baseline="0" dirty="0" smtClean="0"/>
              <a:t> approaches</a:t>
            </a:r>
            <a:r>
              <a:rPr lang="en-GB" dirty="0" smtClean="0"/>
              <a:t>, though</a:t>
            </a:r>
            <a:r>
              <a:rPr lang="en-GB" baseline="0" dirty="0" smtClean="0"/>
              <a:t> the</a:t>
            </a:r>
            <a:r>
              <a:rPr lang="en-GB" dirty="0" smtClean="0"/>
              <a:t> 2017 GE estimates for non-voters were much closer. </a:t>
            </a:r>
          </a:p>
          <a:p>
            <a:endParaRPr lang="en-GB" dirty="0" smtClean="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17</a:t>
            </a:fld>
            <a:endParaRPr lang="en-GB" altLang="en-US"/>
          </a:p>
        </p:txBody>
      </p:sp>
    </p:spTree>
    <p:extLst>
      <p:ext uri="{BB962C8B-B14F-4D97-AF65-F5344CB8AC3E}">
        <p14:creationId xmlns:p14="http://schemas.microsoft.com/office/powerpoint/2010/main" val="1421180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Clearly, looking at every single</a:t>
            </a:r>
            <a:r>
              <a:rPr lang="en-GB" baseline="0" dirty="0" smtClean="0"/>
              <a:t> socio-demographic characteristic, at every single wave, to try to understand the bias in a sample isn’t the most convenient way to work. </a:t>
            </a:r>
          </a:p>
          <a:p>
            <a:endParaRPr lang="en-GB" baseline="0" dirty="0" smtClean="0"/>
          </a:p>
          <a:p>
            <a:r>
              <a:rPr lang="en-GB" baseline="0" dirty="0" smtClean="0"/>
              <a:t>To make things slightly more accessible we are currently developing ‘Adjusted R-indicators’ which produce a score between 0 and 1 to show how the unweighted Panel sample compares to the population (in this case assumed to be the weighted BSA estimates) across a range of socio-demographic variables</a:t>
            </a:r>
          </a:p>
          <a:p>
            <a:endParaRPr lang="en-GB" baseline="0" dirty="0" smtClean="0"/>
          </a:p>
          <a:p>
            <a:r>
              <a:rPr lang="en-GB" baseline="0" dirty="0" smtClean="0"/>
              <a:t>The idea is that this will give us a simple metric that we (and people using our data) can use to monitor the sample quality in a more informative manner than, but still alongside, response rates.</a:t>
            </a:r>
          </a:p>
          <a:p>
            <a:endParaRPr lang="en-GB" baseline="0" dirty="0" smtClean="0"/>
          </a:p>
          <a:p>
            <a:r>
              <a:rPr lang="en-GB" baseline="0" dirty="0" smtClean="0"/>
              <a:t>However, we will also be using them for more in-depth understanding of non-response bias. For example, we can apply them to the sample at different stages of non-response (recruitment to BSA, recruitment to the panel, post-attrition, or at a particular survey), to see where bias comes from, and where we can more effectively target it.</a:t>
            </a:r>
          </a:p>
          <a:p>
            <a:endParaRPr lang="en-GB" baseline="0" dirty="0" smtClean="0"/>
          </a:p>
          <a:p>
            <a:r>
              <a:rPr lang="en-GB" baseline="0" dirty="0" smtClean="0"/>
              <a:t>We can also analyse sub-groups to, for example, understand the impact of experiments we run on the sample profile – so do the slightly higher overall response rates for those invited to take part in ‘further research’ actually translate into a more representative sample?</a:t>
            </a:r>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18</a:t>
            </a:fld>
            <a:endParaRPr lang="en-GB" altLang="en-US"/>
          </a:p>
        </p:txBody>
      </p:sp>
    </p:spTree>
    <p:extLst>
      <p:ext uri="{BB962C8B-B14F-4D97-AF65-F5344CB8AC3E}">
        <p14:creationId xmlns:p14="http://schemas.microsoft.com/office/powerpoint/2010/main" val="259385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But before I do that, to make</a:t>
            </a:r>
            <a:r>
              <a:rPr lang="en-GB" baseline="0" dirty="0" smtClean="0"/>
              <a:t> sure we’re all on the same page, I’ll give a bit of background</a:t>
            </a:r>
            <a:endParaRPr lang="en-GB" dirty="0" smtClean="0"/>
          </a:p>
          <a:p>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1</a:t>
            </a:fld>
            <a:endParaRPr lang="en-GB" altLang="en-US"/>
          </a:p>
        </p:txBody>
      </p:sp>
    </p:spTree>
    <p:extLst>
      <p:ext uri="{BB962C8B-B14F-4D97-AF65-F5344CB8AC3E}">
        <p14:creationId xmlns:p14="http://schemas.microsoft.com/office/powerpoint/2010/main" val="1284012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context of focusing on the representativeness of the survey sample, s</a:t>
            </a:r>
            <a:r>
              <a:rPr lang="en-GB" dirty="0" smtClean="0"/>
              <a:t>ince the initial feasibility study </a:t>
            </a:r>
            <a:r>
              <a:rPr lang="en-GB" baseline="0" dirty="0" smtClean="0"/>
              <a:t>we’ve continued to embed experiments at multiple waves of fieldwork –</a:t>
            </a:r>
            <a:r>
              <a:rPr lang="en-GB" dirty="0" smtClean="0"/>
              <a:t> for example the impact of inter-wave mailings, the design and structure of communications, or question and weighting design</a:t>
            </a:r>
          </a:p>
          <a:p>
            <a:endParaRPr lang="en-GB" dirty="0" smtClean="0"/>
          </a:p>
          <a:p>
            <a:r>
              <a:rPr lang="en-GB" dirty="0" smtClean="0"/>
              <a:t>I’m not</a:t>
            </a:r>
            <a:r>
              <a:rPr lang="en-GB" baseline="0" dirty="0" smtClean="0"/>
              <a:t> going to go into any of these now, but one area we’ve been focusing on more recently is targeted design – using the survey &amp; para- data we’ve collected from previous waves to target our fieldwork approach in a more efficient way.</a:t>
            </a:r>
          </a:p>
          <a:p>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19</a:t>
            </a:fld>
            <a:endParaRPr lang="en-GB" altLang="en-US"/>
          </a:p>
        </p:txBody>
      </p:sp>
    </p:spTree>
    <p:extLst>
      <p:ext uri="{BB962C8B-B14F-4D97-AF65-F5344CB8AC3E}">
        <p14:creationId xmlns:p14="http://schemas.microsoft.com/office/powerpoint/2010/main" val="3773231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can be fairly simple. </a:t>
            </a:r>
          </a:p>
          <a:p>
            <a:endParaRPr lang="en-GB" baseline="0" dirty="0" smtClean="0"/>
          </a:p>
          <a:p>
            <a:r>
              <a:rPr lang="en-GB" baseline="0" dirty="0" smtClean="0"/>
              <a:t>For example, after c. 4 waves, we have a fairly good idea of the people who aren’t going to take part online. So while we still always invite them to take part online first, we now start telephone fieldwork for this group a little earlier to give them more chance to take part in the mode they prefer, and take some pressure off our TU so they can better cover the rest of sample</a:t>
            </a:r>
          </a:p>
          <a:p>
            <a:endParaRPr lang="en-GB" baseline="0" dirty="0" smtClean="0"/>
          </a:p>
          <a:p>
            <a:r>
              <a:rPr lang="en-GB" baseline="0" dirty="0" smtClean="0"/>
              <a:t>Alternatively, there is a small proportion of our sample (c.7%), who do not provide us with a telephone number, so our telephone unit cannot contact them. With our ‘standard’ design this would essentially leave them for 2 weeks without contact while the questionnaire is still available, which feels a little wasteful. We therefore now send an extra reminder letter and email to this group prompting them to take part online during this time. </a:t>
            </a:r>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20</a:t>
            </a:fld>
            <a:endParaRPr lang="en-GB" altLang="en-US"/>
          </a:p>
        </p:txBody>
      </p:sp>
    </p:spTree>
    <p:extLst>
      <p:ext uri="{BB962C8B-B14F-4D97-AF65-F5344CB8AC3E}">
        <p14:creationId xmlns:p14="http://schemas.microsoft.com/office/powerpoint/2010/main" val="1304371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we’re also using targeted design </a:t>
            </a:r>
            <a:r>
              <a:rPr lang="en-GB" baseline="0" dirty="0" smtClean="0"/>
              <a:t>in a more sophisticated manner to try and improve the representativeness of the sample</a:t>
            </a:r>
          </a:p>
          <a:p>
            <a:endParaRPr lang="en-GB" baseline="0" dirty="0" smtClean="0"/>
          </a:p>
          <a:p>
            <a:r>
              <a:rPr lang="en-GB" dirty="0" smtClean="0"/>
              <a:t>After a few waves of fieldwork, we can use the background</a:t>
            </a:r>
            <a:r>
              <a:rPr lang="en-GB" baseline="0" dirty="0" smtClean="0"/>
              <a:t> information from BSA </a:t>
            </a:r>
            <a:r>
              <a:rPr lang="en-GB" dirty="0" smtClean="0"/>
              <a:t>to understand</a:t>
            </a:r>
            <a:r>
              <a:rPr lang="en-GB" baseline="0" dirty="0" smtClean="0"/>
              <a:t> the biases that exist in our sample – such as some of those I talked about earlier</a:t>
            </a:r>
          </a:p>
          <a:p>
            <a:endParaRPr lang="en-GB" baseline="0" dirty="0" smtClean="0"/>
          </a:p>
          <a:p>
            <a:r>
              <a:rPr lang="en-GB" baseline="0" dirty="0" smtClean="0"/>
              <a:t>By using this information we can target resources away those that are over-represented, and towards those that are under-represented, decreasing and increasing their response rates respectively and therefore balancing the sample profile</a:t>
            </a:r>
          </a:p>
          <a:p>
            <a:endParaRPr lang="en-GB" baseline="0" dirty="0" smtClean="0"/>
          </a:p>
          <a:p>
            <a:r>
              <a:rPr lang="en-GB" baseline="0" dirty="0" smtClean="0"/>
              <a:t>However, this must be done within the following constraints:</a:t>
            </a:r>
          </a:p>
          <a:p>
            <a:pPr marL="171450" indent="-171450">
              <a:buFont typeface="Arial" panose="020B0604020202020204" pitchFamily="34" charset="0"/>
              <a:buChar char="•"/>
            </a:pPr>
            <a:r>
              <a:rPr lang="en-GB" baseline="0" dirty="0" smtClean="0"/>
              <a:t>Overall response rates must remain stable. If we didn’t do this then we could just ‘cheat’ and lower our coverage of those that are over-represented and measures of representativeness would improve, but the sample wouldn’t actually be improved</a:t>
            </a:r>
          </a:p>
          <a:p>
            <a:pPr marL="171450" indent="-171450">
              <a:buFont typeface="Arial" panose="020B0604020202020204" pitchFamily="34" charset="0"/>
              <a:buChar char="•"/>
            </a:pPr>
            <a:r>
              <a:rPr lang="en-GB" baseline="0" dirty="0" smtClean="0"/>
              <a:t>The approach should also be cost neutral. If costs weren’t an issue, we’d be able to just improve effort for everyone – this is a targeted approach designed to enable a more efficient allocation of resources</a:t>
            </a:r>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21</a:t>
            </a:fld>
            <a:endParaRPr lang="en-GB" altLang="en-US"/>
          </a:p>
        </p:txBody>
      </p:sp>
    </p:spTree>
    <p:extLst>
      <p:ext uri="{BB962C8B-B14F-4D97-AF65-F5344CB8AC3E}">
        <p14:creationId xmlns:p14="http://schemas.microsoft.com/office/powerpoint/2010/main" val="430321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55600"/>
            <a:ext cx="3543300" cy="2452688"/>
          </a:xfrm>
        </p:spPr>
      </p:sp>
      <p:sp>
        <p:nvSpPr>
          <p:cNvPr id="3" name="Notes Placeholder 2"/>
          <p:cNvSpPr>
            <a:spLocks noGrp="1"/>
          </p:cNvSpPr>
          <p:nvPr>
            <p:ph type="body" idx="1"/>
          </p:nvPr>
        </p:nvSpPr>
        <p:spPr>
          <a:xfrm>
            <a:off x="389586" y="2947096"/>
            <a:ext cx="6091900" cy="6767992"/>
          </a:xfrm>
        </p:spPr>
        <p:txBody>
          <a:bodyPr/>
          <a:lstStyle/>
          <a:p>
            <a:pPr>
              <a:spcBef>
                <a:spcPts val="0"/>
              </a:spcBef>
            </a:pPr>
            <a:r>
              <a:rPr lang="en-GB" dirty="0" smtClean="0"/>
              <a:t>To</a:t>
            </a:r>
            <a:r>
              <a:rPr lang="en-GB" baseline="0" dirty="0" smtClean="0"/>
              <a:t> implement this, the first thing we did was model the extent to which an individual sample member had characteristics which are over- or under-represented in a panel survey. This model gave all participant a score, with those greater than 1 indicating people with characteristics that are over-represented and those less than 1 indicating that type of person is under-represented</a:t>
            </a:r>
          </a:p>
          <a:p>
            <a:pPr>
              <a:spcBef>
                <a:spcPts val="0"/>
              </a:spcBef>
            </a:pPr>
            <a:endParaRPr lang="en-GB" baseline="0" dirty="0" smtClean="0"/>
          </a:p>
          <a:p>
            <a:pPr>
              <a:spcBef>
                <a:spcPts val="0"/>
              </a:spcBef>
            </a:pPr>
            <a:r>
              <a:rPr lang="en-GB" baseline="0" dirty="0" smtClean="0"/>
              <a:t>For simplicity, we then grouped the sample at pre-determined cut-off points into 8 different groups, from ‘most over-represented’ to ‘most under-represented’, indicating where we wanted to move resources from and to</a:t>
            </a:r>
          </a:p>
          <a:p>
            <a:pPr>
              <a:spcBef>
                <a:spcPts val="0"/>
              </a:spcBef>
            </a:pPr>
            <a:endParaRPr lang="en-GB" baseline="0" dirty="0" smtClean="0"/>
          </a:p>
          <a:p>
            <a:pPr>
              <a:spcBef>
                <a:spcPts val="0"/>
              </a:spcBef>
            </a:pPr>
            <a:r>
              <a:rPr lang="en-GB" baseline="0" dirty="0" smtClean="0"/>
              <a:t>However, simply moving resources in this way is not actually that efficient. To make this approach more effective, we also incorporated information on past participation – grouping panel members into those that never take part, sometimes take part, and always take part. While the two measures are inevitably related, they don’t quite measure the same thing.</a:t>
            </a:r>
          </a:p>
          <a:p>
            <a:pPr>
              <a:spcBef>
                <a:spcPts val="0"/>
              </a:spcBef>
            </a:pPr>
            <a:endParaRPr lang="en-GB" baseline="0" dirty="0" smtClean="0"/>
          </a:p>
          <a:p>
            <a:pPr>
              <a:spcBef>
                <a:spcPts val="0"/>
              </a:spcBef>
            </a:pPr>
            <a:r>
              <a:rPr lang="en-GB" baseline="0" dirty="0" smtClean="0"/>
              <a:t>By combining the two measures together, we are making sure that our resources are being focused on individuals where it is more likely to make difference, and taken away from those where it won’t. </a:t>
            </a:r>
          </a:p>
          <a:p>
            <a:pPr>
              <a:spcBef>
                <a:spcPts val="0"/>
              </a:spcBef>
            </a:pPr>
            <a:endParaRPr lang="en-GB" baseline="0" dirty="0" smtClean="0"/>
          </a:p>
          <a:p>
            <a:pPr>
              <a:spcBef>
                <a:spcPts val="0"/>
              </a:spcBef>
            </a:pPr>
            <a:r>
              <a:rPr lang="en-GB" baseline="0" dirty="0" smtClean="0"/>
              <a:t>For example, we don’t want to spend additional resources on people who always take part anyway, or those who are never going to take part, as it is unlikely to have much of a positive effect. </a:t>
            </a:r>
          </a:p>
          <a:p>
            <a:pPr>
              <a:spcBef>
                <a:spcPts val="0"/>
              </a:spcBef>
            </a:pPr>
            <a:r>
              <a:rPr lang="en-GB" baseline="0" dirty="0" smtClean="0"/>
              <a:t>Likewise, we don’t want to take resources away from those who are only sometimes taking part – as it is more likely to harm response rates overall. However, taking away resources from those who never take part or always take part carries less risk</a:t>
            </a:r>
          </a:p>
          <a:p>
            <a:pPr>
              <a:spcBef>
                <a:spcPts val="0"/>
              </a:spcBef>
            </a:pPr>
            <a:endParaRPr lang="en-GB" baseline="0" dirty="0" smtClean="0"/>
          </a:p>
          <a:p>
            <a:pPr marL="0" marR="0" indent="0" algn="l" defTabSz="914400" rtl="0" eaLnBrk="1" fontAlgn="base" latinLnBrk="0" hangingPunct="1">
              <a:spcBef>
                <a:spcPts val="0"/>
              </a:spcBef>
              <a:spcAft>
                <a:spcPct val="0"/>
              </a:spcAft>
              <a:buClrTx/>
              <a:buSzTx/>
              <a:buFontTx/>
              <a:buNone/>
              <a:tabLst/>
              <a:defRPr/>
            </a:pPr>
            <a:r>
              <a:rPr lang="en-GB" dirty="0" smtClean="0"/>
              <a:t>This chart show</a:t>
            </a:r>
            <a:r>
              <a:rPr lang="en-GB" baseline="0" dirty="0" smtClean="0"/>
              <a:t>s how we used these two variables together to identify five priority groups:</a:t>
            </a:r>
          </a:p>
          <a:p>
            <a:pPr lvl="0">
              <a:spcBef>
                <a:spcPts val="0"/>
              </a:spcBef>
            </a:pPr>
            <a:r>
              <a:rPr lang="en-GB" sz="1200" kern="1200" dirty="0" smtClean="0">
                <a:solidFill>
                  <a:schemeClr val="tx1"/>
                </a:solidFill>
                <a:effectLst/>
                <a:latin typeface="+mn-lt"/>
                <a:ea typeface="+mn-ea"/>
                <a:cs typeface="Arial" pitchFamily="34" charset="0"/>
              </a:rPr>
              <a:t>Highest – people who sometimes take part and are </a:t>
            </a:r>
            <a:r>
              <a:rPr lang="en-GB" sz="1200" i="1" kern="1200" dirty="0" smtClean="0">
                <a:solidFill>
                  <a:schemeClr val="tx1"/>
                </a:solidFill>
                <a:effectLst/>
                <a:latin typeface="+mn-lt"/>
                <a:ea typeface="+mn-ea"/>
                <a:cs typeface="Arial" pitchFamily="34" charset="0"/>
              </a:rPr>
              <a:t>most</a:t>
            </a:r>
            <a:r>
              <a:rPr lang="en-GB" sz="1200" kern="1200" dirty="0" smtClean="0">
                <a:solidFill>
                  <a:schemeClr val="tx1"/>
                </a:solidFill>
                <a:effectLst/>
                <a:latin typeface="+mn-lt"/>
                <a:ea typeface="+mn-ea"/>
                <a:cs typeface="Arial" pitchFamily="34" charset="0"/>
              </a:rPr>
              <a:t> under-represented</a:t>
            </a:r>
          </a:p>
          <a:p>
            <a:pPr lvl="0">
              <a:spcBef>
                <a:spcPts val="0"/>
              </a:spcBef>
            </a:pPr>
            <a:r>
              <a:rPr lang="en-GB" sz="1200" kern="1200" dirty="0" smtClean="0">
                <a:solidFill>
                  <a:schemeClr val="tx1"/>
                </a:solidFill>
                <a:effectLst/>
                <a:latin typeface="+mn-lt"/>
                <a:ea typeface="+mn-ea"/>
                <a:cs typeface="Arial" pitchFamily="34" charset="0"/>
              </a:rPr>
              <a:t>High – people who sometimes take part and are under-represented</a:t>
            </a:r>
          </a:p>
          <a:p>
            <a:pPr lvl="0">
              <a:spcBef>
                <a:spcPts val="0"/>
              </a:spcBef>
            </a:pPr>
            <a:r>
              <a:rPr lang="en-GB" sz="1200" kern="1200" dirty="0" smtClean="0">
                <a:solidFill>
                  <a:schemeClr val="tx1"/>
                </a:solidFill>
                <a:effectLst/>
                <a:latin typeface="+mn-lt"/>
                <a:ea typeface="+mn-ea"/>
                <a:cs typeface="Arial" pitchFamily="34" charset="0"/>
              </a:rPr>
              <a:t>Medium – people who always take part and are under-represented,</a:t>
            </a:r>
            <a:r>
              <a:rPr lang="en-GB" sz="1200" kern="1200" baseline="0" dirty="0" smtClean="0">
                <a:solidFill>
                  <a:schemeClr val="tx1"/>
                </a:solidFill>
                <a:effectLst/>
                <a:latin typeface="+mn-lt"/>
                <a:ea typeface="+mn-ea"/>
                <a:cs typeface="Arial" pitchFamily="34" charset="0"/>
              </a:rPr>
              <a:t> and </a:t>
            </a:r>
            <a:r>
              <a:rPr lang="en-GB" sz="1200" kern="1200" dirty="0" smtClean="0">
                <a:solidFill>
                  <a:schemeClr val="tx1"/>
                </a:solidFill>
                <a:effectLst/>
                <a:latin typeface="+mn-lt"/>
                <a:ea typeface="+mn-ea"/>
                <a:cs typeface="Arial" pitchFamily="34" charset="0"/>
              </a:rPr>
              <a:t>people who sometimes take part and are over-represented</a:t>
            </a:r>
          </a:p>
          <a:p>
            <a:pPr lvl="0">
              <a:spcBef>
                <a:spcPts val="0"/>
              </a:spcBef>
            </a:pPr>
            <a:r>
              <a:rPr lang="en-GB" sz="1200" kern="1200" dirty="0" smtClean="0">
                <a:solidFill>
                  <a:schemeClr val="tx1"/>
                </a:solidFill>
                <a:effectLst/>
                <a:latin typeface="+mn-lt"/>
                <a:ea typeface="+mn-ea"/>
                <a:cs typeface="Arial" pitchFamily="34" charset="0"/>
              </a:rPr>
              <a:t>Low – people who never take part and are under-represented, and people who always take part and are over-represented</a:t>
            </a:r>
          </a:p>
          <a:p>
            <a:pPr lvl="0">
              <a:spcBef>
                <a:spcPts val="0"/>
              </a:spcBef>
            </a:pPr>
            <a:r>
              <a:rPr lang="en-GB" sz="1200" kern="1200" dirty="0" smtClean="0">
                <a:solidFill>
                  <a:schemeClr val="tx1"/>
                </a:solidFill>
                <a:effectLst/>
                <a:latin typeface="+mn-lt"/>
                <a:ea typeface="+mn-ea"/>
                <a:cs typeface="Arial" pitchFamily="34" charset="0"/>
              </a:rPr>
              <a:t>Lowest – people who never take part and are over-represented</a:t>
            </a:r>
          </a:p>
          <a:p>
            <a:pPr marL="0" marR="0" indent="0" algn="l" defTabSz="914400" rtl="0" eaLnBrk="1" fontAlgn="base" latinLnBrk="0" hangingPunct="1">
              <a:spcBef>
                <a:spcPts val="0"/>
              </a:spcBef>
              <a:spcAft>
                <a:spcPct val="0"/>
              </a:spcAft>
              <a:buClrTx/>
              <a:buSzTx/>
              <a:buFontTx/>
              <a:buNone/>
              <a:tabLst/>
              <a:defRPr/>
            </a:pPr>
            <a:endParaRPr lang="en-GB" baseline="0" dirty="0" smtClean="0"/>
          </a:p>
          <a:p>
            <a:pPr>
              <a:spcBef>
                <a:spcPts val="0"/>
              </a:spcBef>
            </a:pPr>
            <a:endParaRPr lang="en-GB" baseline="0" dirty="0" smtClean="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22</a:t>
            </a:fld>
            <a:endParaRPr lang="en-GB" altLang="en-US"/>
          </a:p>
        </p:txBody>
      </p:sp>
    </p:spTree>
    <p:extLst>
      <p:ext uri="{BB962C8B-B14F-4D97-AF65-F5344CB8AC3E}">
        <p14:creationId xmlns:p14="http://schemas.microsoft.com/office/powerpoint/2010/main" val="2242397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This table summarises how we have been varying the fieldwork design for those five groups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The ‘neutral’ group, also the largest, keeps the ‘core’ design with a £5 on-completion incentive, one reminder letter, two reminder emails, and a minimum of 6 calls from the telephone unit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We then change these by varying degrees. So far, the highest and lowest groups receive the most extreme changes – the highest group’s incentives being raised to £10 and receiving an additional reminder letter, and the lowest group not being issued to CATI at all and receiving no reminder letter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The higher and lower groups also receive some variation but it is less extreme – more or fewer calls from the TU and no reminder letter for the low group</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In case you’re wondering, we manually move all those who say they don’t have access to the internet out of the two lower priority groups to ensure they get a reasonable number of call from the TU and have the opportunity to take part</a:t>
            </a:r>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23</a:t>
            </a:fld>
            <a:endParaRPr lang="en-GB" altLang="en-US"/>
          </a:p>
        </p:txBody>
      </p:sp>
    </p:spTree>
    <p:extLst>
      <p:ext uri="{BB962C8B-B14F-4D97-AF65-F5344CB8AC3E}">
        <p14:creationId xmlns:p14="http://schemas.microsoft.com/office/powerpoint/2010/main" val="2142806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impact</a:t>
            </a:r>
            <a:r>
              <a:rPr lang="en-GB" baseline="0" dirty="0" smtClean="0"/>
              <a:t> has this targeting had?</a:t>
            </a:r>
          </a:p>
          <a:p>
            <a:endParaRPr lang="en-GB" baseline="0" dirty="0" smtClean="0"/>
          </a:p>
          <a:p>
            <a:r>
              <a:rPr lang="en-GB" baseline="0" dirty="0" smtClean="0"/>
              <a:t>This table shows figures for the last wave where we didn’t use targeted design, and the first two waves where we have.</a:t>
            </a:r>
          </a:p>
          <a:p>
            <a:endParaRPr lang="en-GB" baseline="0" dirty="0" smtClean="0"/>
          </a:p>
          <a:p>
            <a:r>
              <a:rPr lang="en-GB" baseline="0" dirty="0" smtClean="0"/>
              <a:t>Firstly, as we’d expect, we can see that the survey response rates for those identified as the ‘highest priority’ during the August and October waves are lower than the sample as a whole. However, we can also see that they increase when the targeted design is implemented, suggesting that our efforts worked</a:t>
            </a:r>
          </a:p>
          <a:p>
            <a:endParaRPr lang="en-GB" baseline="0" dirty="0" smtClean="0"/>
          </a:p>
          <a:p>
            <a:r>
              <a:rPr lang="en-GB" baseline="0" dirty="0" smtClean="0"/>
              <a:t>As well as this, we can see the impact on the representativeness of the sample overall.</a:t>
            </a:r>
          </a:p>
          <a:p>
            <a:pPr marL="171450" indent="-171450">
              <a:buFont typeface="Arial" panose="020B0604020202020204" pitchFamily="34" charset="0"/>
              <a:buChar char="•"/>
            </a:pPr>
            <a:r>
              <a:rPr lang="en-GB" baseline="0" dirty="0" smtClean="0"/>
              <a:t>Firstly, we can see that the removal of effort from elsewhere has not harmed the overall response rates which have remained fairly stable</a:t>
            </a:r>
          </a:p>
          <a:p>
            <a:pPr marL="171450" indent="-171450">
              <a:buFont typeface="Arial" panose="020B0604020202020204" pitchFamily="34" charset="0"/>
              <a:buChar char="•"/>
            </a:pPr>
            <a:r>
              <a:rPr lang="en-GB" baseline="0" dirty="0" smtClean="0"/>
              <a:t>Secondly, the adjusted R-indicators seem to have moved slightly upwards, though not dramatically</a:t>
            </a:r>
          </a:p>
          <a:p>
            <a:pPr marL="628650" lvl="1" indent="-171450">
              <a:buFont typeface="Arial" panose="020B0604020202020204" pitchFamily="34" charset="0"/>
              <a:buChar char="•"/>
            </a:pPr>
            <a:r>
              <a:rPr lang="en-GB" baseline="0" dirty="0" smtClean="0"/>
              <a:t>Since we’re still developing the adjusted R-indicators, I’ve also included the DEFF to corroborate this  change, and this also indicates that the weights are having to do less work suggesting the sample profile is more balanced</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So, I’d say our initial analysis is suggesting that this certainly isn’t doing harm, and may be improving the sample quality without harming costs of response rates. However, the impact seems to be of relatively low magnitude</a:t>
            </a:r>
          </a:p>
          <a:p>
            <a:pPr marL="171450" indent="-171450">
              <a:buFont typeface="Arial" panose="020B0604020202020204" pitchFamily="34" charset="0"/>
              <a:buChar char="•"/>
            </a:pPr>
            <a:r>
              <a:rPr lang="en-GB" baseline="0" dirty="0" smtClean="0"/>
              <a:t>This may be because we are focusing more on the extremes of the sample. While this is where we’ll have the most impact, it is also a relatively small group so the effects may be being muted</a:t>
            </a:r>
          </a:p>
          <a:p>
            <a:pPr marL="171450" indent="-171450">
              <a:buFont typeface="Arial" panose="020B0604020202020204" pitchFamily="34" charset="0"/>
              <a:buChar char="•"/>
            </a:pPr>
            <a:r>
              <a:rPr lang="en-GB" baseline="0" dirty="0" smtClean="0"/>
              <a:t>Alternatively, this may reflect that the intervention is taking place quite late in the non-response process. If a lot of the loss of representativeness is occurring at an earlier stage, then interventions at the survey stage may only have a limited effect, and we may want to move interventions ‘up-stream’</a:t>
            </a:r>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24</a:t>
            </a:fld>
            <a:endParaRPr lang="en-GB" altLang="en-US"/>
          </a:p>
        </p:txBody>
      </p:sp>
    </p:spTree>
    <p:extLst>
      <p:ext uri="{BB962C8B-B14F-4D97-AF65-F5344CB8AC3E}">
        <p14:creationId xmlns:p14="http://schemas.microsoft.com/office/powerpoint/2010/main" val="2142806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a:t>
            </a:r>
            <a:r>
              <a:rPr lang="en-GB" baseline="0" dirty="0" smtClean="0"/>
              <a:t> also now looking at potential ways to further leverage our available </a:t>
            </a:r>
            <a:r>
              <a:rPr lang="en-GB" baseline="0" dirty="0" err="1" smtClean="0"/>
              <a:t>paradata</a:t>
            </a:r>
            <a:r>
              <a:rPr lang="en-GB" baseline="0" dirty="0" smtClean="0"/>
              <a:t> and target our fieldwork design to individuals</a:t>
            </a:r>
          </a:p>
          <a:p>
            <a:endParaRPr lang="en-GB" baseline="0" dirty="0" smtClean="0"/>
          </a:p>
          <a:p>
            <a:r>
              <a:rPr lang="en-GB" dirty="0" smtClean="0"/>
              <a:t>For example, we collect a huge</a:t>
            </a:r>
            <a:r>
              <a:rPr lang="en-GB" baseline="0" dirty="0" smtClean="0"/>
              <a:t> amount of individual-level </a:t>
            </a:r>
            <a:r>
              <a:rPr lang="en-GB" baseline="0" dirty="0" err="1" smtClean="0"/>
              <a:t>paradata</a:t>
            </a:r>
            <a:r>
              <a:rPr lang="en-GB" baseline="0" dirty="0" smtClean="0"/>
              <a:t> on if and when people open and click on emails. This information could be used to focus on electronic communications (rather than more costly letters) for those who use them, or change how and when we send them – although where we have looked at this in the past the evidence has suggested that it is important to still send letters as they seem to interact with the other communications, and the </a:t>
            </a:r>
            <a:r>
              <a:rPr lang="en-GB" baseline="0" dirty="0" err="1" smtClean="0"/>
              <a:t>timign</a:t>
            </a:r>
            <a:r>
              <a:rPr lang="en-GB" baseline="0" dirty="0" smtClean="0"/>
              <a:t> s don’t make that much difference</a:t>
            </a:r>
          </a:p>
          <a:p>
            <a:endParaRPr lang="en-GB" baseline="0" dirty="0" smtClean="0"/>
          </a:p>
          <a:p>
            <a:r>
              <a:rPr lang="en-GB" baseline="0" dirty="0" smtClean="0"/>
              <a:t>Alternatively, we have previously asked participants for feedback on their experiences of the panel – what they like/dislike, and what motivates them to take part. Again, we could target our communications strategy based on what motivates people to participate – if it’s civic engagement we can focus on the impact that the research is making; if it’s incentives we can raise the incentive levels, or cut them for those that say they’re not that important.</a:t>
            </a:r>
          </a:p>
          <a:p>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25</a:t>
            </a:fld>
            <a:endParaRPr lang="en-GB" altLang="en-US"/>
          </a:p>
        </p:txBody>
      </p:sp>
    </p:spTree>
    <p:extLst>
      <p:ext uri="{BB962C8B-B14F-4D97-AF65-F5344CB8AC3E}">
        <p14:creationId xmlns:p14="http://schemas.microsoft.com/office/powerpoint/2010/main" val="2922638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One</a:t>
            </a:r>
            <a:r>
              <a:rPr lang="en-GB" baseline="0" dirty="0" smtClean="0"/>
              <a:t> of the key features of the NatCen Panel is its use of telephone fieldwork after an initial period of web fieldwork. This has two purposes: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To improve response rates by engaging the disengaged</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To give those who do not use the internet the opportunity to take part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baseline="0" dirty="0" smtClean="0"/>
              <a:t>Analysis from the feasibility study demonstrated  that the use of telephone interviewing was effective at boosting response rates and including those without internet access, improving the sample profile overall.</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baseline="0" dirty="0" smtClean="0"/>
              <a:t>This improvement in the sample  was not only due to including those without internet access, but those who were under-represented more broadly, hence why part of our ‘targeted design’ is not to only issue those cases without internet access to telephone fieldwork</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baseline="0" dirty="0" smtClean="0"/>
              <a:t>I’ll also note here that we found that ‘telephone chasing’ – having our telephone unit call people up to encourage online completion - had minimal effect on either the response rates or the sample profile, again hence why we haven’t implemented this as part of our core design</a:t>
            </a:r>
            <a:endParaRPr lang="en-GB" dirty="0" smtClean="0"/>
          </a:p>
          <a:p>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26</a:t>
            </a:fld>
            <a:endParaRPr lang="en-GB" altLang="en-US"/>
          </a:p>
        </p:txBody>
      </p:sp>
    </p:spTree>
    <p:extLst>
      <p:ext uri="{BB962C8B-B14F-4D97-AF65-F5344CB8AC3E}">
        <p14:creationId xmlns:p14="http://schemas.microsoft.com/office/powerpoint/2010/main" val="2159330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So what impact is the telephone</a:t>
            </a:r>
            <a:r>
              <a:rPr lang="en-GB" baseline="0" dirty="0" smtClean="0"/>
              <a:t> fieldwork having as part of the core design?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This chart shows that the level of impact of telephone fieldwork on the overall</a:t>
            </a:r>
            <a:r>
              <a:rPr lang="en-GB" baseline="0" dirty="0" smtClean="0"/>
              <a:t> </a:t>
            </a:r>
            <a:r>
              <a:rPr lang="en-GB" dirty="0" smtClean="0"/>
              <a:t>response rates varies from wave to wave, but it generally adds c. 3 percentage points at any given survey wave.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Interestingly, we find that </a:t>
            </a:r>
            <a:r>
              <a:rPr lang="en-GB" baseline="0" dirty="0" smtClean="0"/>
              <a:t>those </a:t>
            </a:r>
            <a:r>
              <a:rPr lang="en-GB" dirty="0" smtClean="0"/>
              <a:t>recruited to ‘join the panel’ are less likely to complete on the phone, perhaps reflecting the higher level of engagement and therefore</a:t>
            </a:r>
            <a:r>
              <a:rPr lang="en-GB" baseline="0" dirty="0" smtClean="0"/>
              <a:t> </a:t>
            </a:r>
            <a:r>
              <a:rPr lang="en-GB" dirty="0" smtClean="0"/>
              <a:t>web survey completion of that group,</a:t>
            </a:r>
            <a:r>
              <a:rPr lang="en-GB" baseline="0" dirty="0" smtClean="0"/>
              <a:t> but we don’t know</a:t>
            </a: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However, this chart also gives some indication that this </a:t>
            </a:r>
            <a:r>
              <a:rPr lang="en-GB" dirty="0" err="1" smtClean="0"/>
              <a:t>iimpact</a:t>
            </a:r>
            <a:r>
              <a:rPr lang="en-GB" dirty="0" smtClean="0"/>
              <a:t> s declining over time.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We</a:t>
            </a:r>
            <a:r>
              <a:rPr lang="en-GB" baseline="0" dirty="0" smtClean="0"/>
              <a:t> believe that t</a:t>
            </a:r>
            <a:r>
              <a:rPr lang="en-GB" dirty="0" smtClean="0"/>
              <a:t>his may be due to panel members becoming more engaged and used to the process of accessing a questionnaire online over time, pushing web completions up.</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Alternatively, it may be a reflection of the less-engaged</a:t>
            </a:r>
            <a:r>
              <a:rPr lang="en-GB" baseline="0" dirty="0" smtClean="0"/>
              <a:t> participants (who are more likely to take part on the phone) </a:t>
            </a:r>
            <a:r>
              <a:rPr lang="en-GB" baseline="0" dirty="0" err="1" smtClean="0"/>
              <a:t>attriting</a:t>
            </a:r>
            <a:r>
              <a:rPr lang="en-GB" baseline="0" dirty="0" smtClean="0"/>
              <a:t>, therefore gradually changing the profile</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Or finally i</a:t>
            </a:r>
            <a:r>
              <a:rPr lang="en-GB" dirty="0" smtClean="0"/>
              <a:t>t may also reflect that once a person has taken part, we are more likely to have more contact details for them (email address, mobile phone numbers), so they are more likely to receive reminders and be ‘pushed to web’.</a:t>
            </a:r>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27</a:t>
            </a:fld>
            <a:endParaRPr lang="en-GB" altLang="en-US"/>
          </a:p>
        </p:txBody>
      </p:sp>
    </p:spTree>
    <p:extLst>
      <p:ext uri="{BB962C8B-B14F-4D97-AF65-F5344CB8AC3E}">
        <p14:creationId xmlns:p14="http://schemas.microsoft.com/office/powerpoint/2010/main" val="1421180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 boosting the response rates is important,</a:t>
            </a:r>
            <a:r>
              <a:rPr lang="en-GB" baseline="0" dirty="0" smtClean="0"/>
              <a:t> and the reason we issue all cases that don’t take part online to our TU, m</a:t>
            </a:r>
            <a:r>
              <a:rPr lang="en-GB" dirty="0" smtClean="0"/>
              <a:t>ethodologically,</a:t>
            </a:r>
            <a:r>
              <a:rPr lang="en-GB" baseline="0" dirty="0" smtClean="0"/>
              <a:t> a fundamental role of the telephone fieldwork is to include people without access to the internet</a:t>
            </a:r>
            <a:endParaRPr lang="en-GB" dirty="0" smtClean="0"/>
          </a:p>
          <a:p>
            <a:endParaRPr lang="en-GB" dirty="0" smtClean="0"/>
          </a:p>
          <a:p>
            <a:r>
              <a:rPr lang="en-GB" dirty="0" smtClean="0"/>
              <a:t>Overall, 11% of those recruited to the </a:t>
            </a:r>
            <a:r>
              <a:rPr lang="en-GB" dirty="0" err="1" smtClean="0"/>
              <a:t>NatCen</a:t>
            </a:r>
            <a:r>
              <a:rPr lang="en-GB" dirty="0" smtClean="0"/>
              <a:t> Panel reported not personally having access to the internet – a group significantly different to the rest of the population in terms of demographics (e.g. in terms of age, income, and levels of education), but also attitudes and behaviours (e.g. they are more likely to think Britain should leave the EU and less likely to say the highest priority for government spending should be education). </a:t>
            </a:r>
          </a:p>
          <a:p>
            <a:endParaRPr lang="en-GB" dirty="0" smtClean="0"/>
          </a:p>
          <a:p>
            <a:r>
              <a:rPr lang="en-GB" dirty="0" smtClean="0"/>
              <a:t>This chart shows the overall response rates for surveys using the ‘standard’ design by whether a respondent reported personally having internet access during their recruitment interview, broken out into web and telephone completions.</a:t>
            </a:r>
          </a:p>
          <a:p>
            <a:endParaRPr lang="en-GB" dirty="0" smtClean="0"/>
          </a:p>
          <a:p>
            <a:r>
              <a:rPr lang="en-GB" dirty="0" smtClean="0"/>
              <a:t>This demonstrates that those with web access are significantly more likely to take part in a panel survey than those that reported not having web access – not particularly surprising</a:t>
            </a:r>
            <a:r>
              <a:rPr lang="en-GB" baseline="0" dirty="0" smtClean="0"/>
              <a:t> given the web-first nature of the design</a:t>
            </a:r>
            <a:r>
              <a:rPr lang="en-GB" dirty="0" smtClean="0"/>
              <a:t>. </a:t>
            </a:r>
          </a:p>
          <a:p>
            <a:endParaRPr lang="en-GB" dirty="0" smtClean="0"/>
          </a:p>
          <a:p>
            <a:r>
              <a:rPr lang="en-GB" dirty="0" smtClean="0"/>
              <a:t>However, it also demonstrates the effectiveness of the telephone fieldwork in lifting the response rates for those without internet access. For this group, although some do</a:t>
            </a:r>
            <a:r>
              <a:rPr lang="en-GB" baseline="0" dirty="0" smtClean="0"/>
              <a:t> </a:t>
            </a:r>
            <a:r>
              <a:rPr lang="en-GB" dirty="0" smtClean="0"/>
              <a:t>complete online, the majority complete on the phone, and in a significantly higher proportion compared to those with access to the internet.</a:t>
            </a:r>
          </a:p>
          <a:p>
            <a:endParaRPr lang="en-GB" dirty="0" smtClean="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28</a:t>
            </a:fld>
            <a:endParaRPr lang="en-GB" altLang="en-US"/>
          </a:p>
        </p:txBody>
      </p:sp>
    </p:spTree>
    <p:extLst>
      <p:ext uri="{BB962C8B-B14F-4D97-AF65-F5344CB8AC3E}">
        <p14:creationId xmlns:p14="http://schemas.microsoft.com/office/powerpoint/2010/main" val="1421180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Firstly,</a:t>
            </a:r>
            <a:r>
              <a:rPr lang="en-GB" baseline="0" dirty="0" smtClean="0"/>
              <a:t> t</a:t>
            </a:r>
            <a:r>
              <a:rPr lang="en-GB" dirty="0" smtClean="0"/>
              <a:t>he NatCen Panel is the first probability-based research panel in Great Britain that is open to be used for data collection by the social research community. </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As it stands, it has around 3,500</a:t>
            </a:r>
            <a:r>
              <a:rPr lang="en-GB" baseline="0" dirty="0" smtClean="0"/>
              <a:t> active members which will translate into a little over 2,000 interviews at any given wave, but this will shortly be increasing to around 5,500 members following some fresh recruitment</a:t>
            </a:r>
            <a:r>
              <a:rPr lang="en-GB" dirty="0" smtClean="0"/>
              <a:t> </a:t>
            </a:r>
          </a:p>
          <a:p>
            <a:endParaRPr lang="en-GB" dirty="0" smtClean="0"/>
          </a:p>
          <a:p>
            <a:r>
              <a:rPr lang="en-GB" dirty="0" smtClean="0"/>
              <a:t>It is designed to be representative of the adult population in Britain and allow researchers to produce reliable estimates of people’s opinions and behaviours in a shorter time-frame and at a lower cost than the ‘traditional’ probability-based approaches currently available.</a:t>
            </a:r>
          </a:p>
          <a:p>
            <a:endParaRPr lang="en-GB" dirty="0" smtClean="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2</a:t>
            </a:fld>
            <a:endParaRPr lang="en-GB" altLang="en-US"/>
          </a:p>
        </p:txBody>
      </p:sp>
    </p:spTree>
    <p:extLst>
      <p:ext uri="{BB962C8B-B14F-4D97-AF65-F5344CB8AC3E}">
        <p14:creationId xmlns:p14="http://schemas.microsoft.com/office/powerpoint/2010/main" val="3143986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personally </a:t>
            </a:r>
            <a:r>
              <a:rPr lang="en-GB" baseline="0" dirty="0" smtClean="0"/>
              <a:t>think that one of the key unanswered questions for probability panels is how to include the ‘offline’ population</a:t>
            </a:r>
          </a:p>
          <a:p>
            <a:endParaRPr lang="en-GB" baseline="0" dirty="0" smtClean="0"/>
          </a:p>
          <a:p>
            <a:r>
              <a:rPr lang="en-GB" dirty="0" smtClean="0"/>
              <a:t>Our current opinion on this</a:t>
            </a:r>
            <a:r>
              <a:rPr lang="en-GB" baseline="0" dirty="0" smtClean="0"/>
              <a:t> is that, within a Total Survey Error framework, the benefits to sample representativeness created by using telephone fieldwork is greater than the costs of measurement error. To be completely open, this is very much a judgment call, and will of course vary by question</a:t>
            </a:r>
          </a:p>
          <a:p>
            <a:endParaRPr lang="en-GB" baseline="0" dirty="0" smtClean="0"/>
          </a:p>
          <a:p>
            <a:r>
              <a:rPr lang="en-GB" baseline="0" dirty="0" smtClean="0"/>
              <a:t>Looking at alternatives:</a:t>
            </a:r>
          </a:p>
          <a:p>
            <a:pPr marL="171450" indent="-171450">
              <a:buFont typeface="Arial" panose="020B0604020202020204" pitchFamily="34" charset="0"/>
              <a:buChar char="•"/>
            </a:pPr>
            <a:r>
              <a:rPr lang="en-GB" baseline="0" dirty="0" smtClean="0"/>
              <a:t>Face-to-face (perhaps self-administered) is of course appealing but would end up being too expensive</a:t>
            </a:r>
          </a:p>
          <a:p>
            <a:pPr marL="171450" indent="-171450">
              <a:buFont typeface="Arial" panose="020B0604020202020204" pitchFamily="34" charset="0"/>
              <a:buChar char="•"/>
            </a:pPr>
            <a:r>
              <a:rPr lang="en-GB" baseline="0" dirty="0" smtClean="0"/>
              <a:t>Paper was historically used by Pew on the ATP, but creates limitations in terms of dependent interviewing and slows down fieldwork turnaround</a:t>
            </a:r>
          </a:p>
          <a:p>
            <a:pPr marL="171450" indent="-171450">
              <a:buFont typeface="Arial" panose="020B0604020202020204" pitchFamily="34" charset="0"/>
              <a:buChar char="•"/>
            </a:pPr>
            <a:r>
              <a:rPr lang="en-GB" baseline="0" dirty="0" smtClean="0"/>
              <a:t>Web-enabled, where you provide a tablet, is where things seem to be heading – this is currently used by Pew and the CRONOS panel I mentioned earlier</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This approach is great because it is cost effective, quick, and removes mode effects. However, this only helps where the problem is internet </a:t>
            </a:r>
            <a:r>
              <a:rPr lang="en-GB" i="1" baseline="0" dirty="0" smtClean="0"/>
              <a:t>access, </a:t>
            </a:r>
            <a:r>
              <a:rPr lang="en-GB" i="0" baseline="0" dirty="0" smtClean="0"/>
              <a:t>not an unwillingness to use the internet, which it is for a lot of people, and it doesn’t have the added bonus of an interviewer engaging people.</a:t>
            </a:r>
          </a:p>
          <a:p>
            <a:pPr marL="0" indent="0">
              <a:buFont typeface="Arial" panose="020B0604020202020204" pitchFamily="34" charset="0"/>
              <a:buNone/>
            </a:pPr>
            <a:endParaRPr lang="en-GB" i="0" baseline="0" dirty="0" smtClean="0"/>
          </a:p>
          <a:p>
            <a:pPr marL="0" indent="0">
              <a:buFont typeface="Arial" panose="020B0604020202020204" pitchFamily="34" charset="0"/>
              <a:buNone/>
            </a:pPr>
            <a:r>
              <a:rPr lang="en-GB" i="0" baseline="0" dirty="0" smtClean="0"/>
              <a:t>I suspect we may end up going this route as well, but for now we are focusing on ensuring that our questions are designed to minimise mode effects (for example randomly inverting scales to address primacy/</a:t>
            </a:r>
            <a:r>
              <a:rPr lang="en-GB" i="0" baseline="0" dirty="0" err="1" smtClean="0"/>
              <a:t>recency</a:t>
            </a:r>
            <a:r>
              <a:rPr lang="en-GB" i="0" baseline="0" dirty="0" smtClean="0"/>
              <a:t> effects) and conducting further experimentation to measure the actual impact mode has on survey estimates</a:t>
            </a:r>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29</a:t>
            </a:fld>
            <a:endParaRPr lang="en-GB" altLang="en-US"/>
          </a:p>
        </p:txBody>
      </p:sp>
    </p:spTree>
    <p:extLst>
      <p:ext uri="{BB962C8B-B14F-4D97-AF65-F5344CB8AC3E}">
        <p14:creationId xmlns:p14="http://schemas.microsoft.com/office/powerpoint/2010/main" val="1616417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30</a:t>
            </a:fld>
            <a:endParaRPr lang="en-GB" altLang="en-US"/>
          </a:p>
        </p:txBody>
      </p:sp>
    </p:spTree>
    <p:extLst>
      <p:ext uri="{BB962C8B-B14F-4D97-AF65-F5344CB8AC3E}">
        <p14:creationId xmlns:p14="http://schemas.microsoft.com/office/powerpoint/2010/main" val="1132438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we first decided</a:t>
            </a:r>
            <a:r>
              <a:rPr lang="en-GB" baseline="0" dirty="0" smtClean="0"/>
              <a:t> to develop and expand the panel, we envisioned that it would operate fairly simply as a cross-sectional survey vehicle, and the for the most part that is what it has done, along with various types of analysis that go with it – descriptive, bivariate, regression, segmentation,  creating </a:t>
            </a:r>
            <a:r>
              <a:rPr lang="en-GB" baseline="0" dirty="0" err="1" smtClean="0"/>
              <a:t>indicies</a:t>
            </a:r>
            <a:r>
              <a:rPr lang="en-GB" baseline="0" dirty="0" smtClean="0"/>
              <a:t>, etc.</a:t>
            </a:r>
          </a:p>
          <a:p>
            <a:endParaRPr lang="en-GB" baseline="0" dirty="0" smtClean="0"/>
          </a:p>
          <a:p>
            <a:r>
              <a:rPr lang="en-GB" baseline="0" dirty="0" smtClean="0"/>
              <a:t>We have found a wide range of collaborators have been keen to use this new approach – academics, charities, and government department.</a:t>
            </a:r>
          </a:p>
          <a:p>
            <a:endParaRPr lang="en-GB" baseline="0" dirty="0" smtClean="0"/>
          </a:p>
          <a:p>
            <a:r>
              <a:rPr lang="en-GB" baseline="0" dirty="0" smtClean="0"/>
              <a:t>I would say the majority of the work has focused on attitudinal research, but there’s been plenty of behavioural stuff too. </a:t>
            </a:r>
          </a:p>
          <a:p>
            <a:endParaRPr lang="en-GB" baseline="0" dirty="0" smtClean="0"/>
          </a:p>
          <a:p>
            <a:r>
              <a:rPr lang="en-GB" baseline="0" dirty="0" smtClean="0"/>
              <a:t>Certainly, with the EU referendum and this year’s General Election, we’ve had a lot of demand for research into political attitudes, and we’ve worked a lot with John Curtice in this area. </a:t>
            </a:r>
          </a:p>
          <a:p>
            <a:endParaRPr lang="en-GB" baseline="0" dirty="0" smtClean="0"/>
          </a:p>
          <a:p>
            <a:r>
              <a:rPr lang="en-GB" baseline="0" dirty="0" smtClean="0"/>
              <a:t>However outside of that we’ve included questions on a range of topics from very specific things such as experiences of hot weather or views on selective education, to broader topics such as well-being or attitudes to transport</a:t>
            </a:r>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31</a:t>
            </a:fld>
            <a:endParaRPr lang="en-GB" altLang="en-US"/>
          </a:p>
        </p:txBody>
      </p:sp>
    </p:spTree>
    <p:extLst>
      <p:ext uri="{BB962C8B-B14F-4D97-AF65-F5344CB8AC3E}">
        <p14:creationId xmlns:p14="http://schemas.microsoft.com/office/powerpoint/2010/main" val="2431489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55600"/>
            <a:ext cx="3543300" cy="2452688"/>
          </a:xfrm>
        </p:spPr>
      </p:sp>
      <p:sp>
        <p:nvSpPr>
          <p:cNvPr id="3" name="Notes Placeholder 2"/>
          <p:cNvSpPr>
            <a:spLocks noGrp="1"/>
          </p:cNvSpPr>
          <p:nvPr>
            <p:ph type="body" idx="1"/>
          </p:nvPr>
        </p:nvSpPr>
        <p:spPr>
          <a:xfrm>
            <a:off x="389586" y="3019104"/>
            <a:ext cx="6091900" cy="6695984"/>
          </a:xfrm>
        </p:spPr>
        <p:txBody>
          <a:bodyPr/>
          <a:lstStyle/>
          <a:p>
            <a:pPr>
              <a:spcBef>
                <a:spcPts val="0"/>
              </a:spcBef>
            </a:pPr>
            <a:r>
              <a:rPr lang="en-GB" dirty="0" smtClean="0"/>
              <a:t>However, I didn’t include</a:t>
            </a:r>
            <a:r>
              <a:rPr lang="en-GB" baseline="0" dirty="0" smtClean="0"/>
              <a:t> this section to talk about the things that  we were expecting to be doing!</a:t>
            </a:r>
            <a:endParaRPr lang="en-GB" dirty="0" smtClean="0"/>
          </a:p>
          <a:p>
            <a:pPr>
              <a:spcBef>
                <a:spcPts val="0"/>
              </a:spcBef>
            </a:pPr>
            <a:endParaRPr lang="en-GB" dirty="0" smtClean="0"/>
          </a:p>
          <a:p>
            <a:pPr>
              <a:spcBef>
                <a:spcPts val="0"/>
              </a:spcBef>
            </a:pPr>
            <a:r>
              <a:rPr lang="en-GB" dirty="0" smtClean="0"/>
              <a:t>So,</a:t>
            </a:r>
            <a:r>
              <a:rPr lang="en-GB" baseline="0" dirty="0" smtClean="0"/>
              <a:t> a</a:t>
            </a:r>
            <a:r>
              <a:rPr lang="en-GB" dirty="0" smtClean="0"/>
              <a:t>lthough the NatCen Panel was designed with cross-sectional research in mind, as you’ll have hopefully picked up its design is actually more akin to a longitudinal study</a:t>
            </a:r>
            <a:r>
              <a:rPr lang="en-GB" baseline="0" dirty="0" smtClean="0"/>
              <a:t> as we maintain a panel of the same people over time.</a:t>
            </a:r>
          </a:p>
          <a:p>
            <a:pPr>
              <a:spcBef>
                <a:spcPts val="0"/>
              </a:spcBef>
            </a:pPr>
            <a:endParaRPr lang="en-GB" baseline="0" dirty="0" smtClean="0"/>
          </a:p>
          <a:p>
            <a:pPr>
              <a:spcBef>
                <a:spcPts val="0"/>
              </a:spcBef>
            </a:pPr>
            <a:r>
              <a:rPr lang="en-GB" dirty="0" smtClean="0"/>
              <a:t>As such, longitudinal analysis is possible. However, for this to work a high ‘re-interview’ rate is required to ensure estimates are representative of the general population.</a:t>
            </a:r>
          </a:p>
          <a:p>
            <a:pPr>
              <a:spcBef>
                <a:spcPts val="0"/>
              </a:spcBef>
            </a:pPr>
            <a:endParaRPr lang="en-GB" dirty="0" smtClean="0"/>
          </a:p>
          <a:p>
            <a:pPr>
              <a:spcBef>
                <a:spcPts val="0"/>
              </a:spcBef>
            </a:pPr>
            <a:r>
              <a:rPr lang="en-GB" dirty="0" smtClean="0"/>
              <a:t>Looking</a:t>
            </a:r>
            <a:r>
              <a:rPr lang="en-GB" baseline="0" dirty="0" smtClean="0"/>
              <a:t> at </a:t>
            </a:r>
            <a:r>
              <a:rPr lang="en-GB" dirty="0" smtClean="0"/>
              <a:t>NatCen panel survey waves conducted with both the BSA 2015 and 2016 sample,</a:t>
            </a:r>
            <a:r>
              <a:rPr lang="en-GB" baseline="0" dirty="0" smtClean="0"/>
              <a:t> </a:t>
            </a:r>
            <a:r>
              <a:rPr lang="en-GB" dirty="0" smtClean="0"/>
              <a:t>around 85 – 90% of those that took part in the first wave also took part in any given other wave. This reflects</a:t>
            </a:r>
            <a:r>
              <a:rPr lang="en-GB" baseline="0" dirty="0" smtClean="0"/>
              <a:t> the fact that we have relatively high ‘within-panel’ response rates, and a section of panellists who almost always take part, a group who never take part, and a relatively small group in between.</a:t>
            </a:r>
          </a:p>
          <a:p>
            <a:pPr>
              <a:spcBef>
                <a:spcPts val="0"/>
              </a:spcBef>
            </a:pPr>
            <a:endParaRPr lang="en-GB" baseline="0" dirty="0" smtClean="0"/>
          </a:p>
          <a:p>
            <a:pPr>
              <a:spcBef>
                <a:spcPts val="0"/>
              </a:spcBef>
            </a:pPr>
            <a:r>
              <a:rPr lang="en-GB" dirty="0" smtClean="0"/>
              <a:t>This chart shows how this re-interview rate accumulates should longitudinal analysis be required across multiple waves of panel surveying</a:t>
            </a:r>
            <a:r>
              <a:rPr lang="en-GB" baseline="0" dirty="0" smtClean="0"/>
              <a:t> – so 76% of people who took part in Nov ‘16 also took part in February AND March AND MAY 2017. If I were to extend that all the way up to October 2017 that figure would be around 60% - or around 1,500 people with 7 uninterrupted panel data</a:t>
            </a:r>
          </a:p>
          <a:p>
            <a:pPr>
              <a:spcBef>
                <a:spcPts val="0"/>
              </a:spcBef>
            </a:pPr>
            <a:endParaRPr lang="en-GB" baseline="0" dirty="0" smtClean="0"/>
          </a:p>
          <a:p>
            <a:pPr>
              <a:spcBef>
                <a:spcPts val="0"/>
              </a:spcBef>
            </a:pPr>
            <a:r>
              <a:rPr lang="en-GB" baseline="0" dirty="0" smtClean="0"/>
              <a:t>So far we’ve used the panel longitudinally in a few different contexts:</a:t>
            </a:r>
          </a:p>
          <a:p>
            <a:pPr marL="171450" indent="-171450">
              <a:spcBef>
                <a:spcPts val="0"/>
              </a:spcBef>
              <a:buFont typeface="Arial" panose="020B0604020202020204" pitchFamily="34" charset="0"/>
              <a:buChar char="•"/>
            </a:pPr>
            <a:r>
              <a:rPr lang="en-GB" baseline="0" dirty="0" smtClean="0"/>
              <a:t>Firstly, we’ve used it pre- and post- the EU referendum and General Election to understand swing, who did and did not vote, and to evaluate the effectiveness of turnout weights</a:t>
            </a:r>
          </a:p>
          <a:p>
            <a:pPr marL="171450" indent="-171450">
              <a:spcBef>
                <a:spcPts val="0"/>
              </a:spcBef>
              <a:buFont typeface="Arial" panose="020B0604020202020204" pitchFamily="34" charset="0"/>
              <a:buChar char="•"/>
            </a:pPr>
            <a:r>
              <a:rPr lang="en-GB" baseline="0" dirty="0" smtClean="0"/>
              <a:t>Secondly, we’ll be using it for the wellbeing study to try to understand drivers of changes in wellbeing, and seeing what short-term changes in individuals’ circumstances affect it</a:t>
            </a:r>
          </a:p>
          <a:p>
            <a:pPr marL="171450" indent="-171450">
              <a:spcBef>
                <a:spcPts val="0"/>
              </a:spcBef>
              <a:buFont typeface="Arial" panose="020B0604020202020204" pitchFamily="34" charset="0"/>
              <a:buChar char="•"/>
            </a:pPr>
            <a:r>
              <a:rPr lang="en-GB" baseline="0" dirty="0" smtClean="0"/>
              <a:t>Finally, we’ve used it to recruit individuals to qualitative fieldwork where we’re able to delve more deeply into the answers they provided in the survey</a:t>
            </a:r>
          </a:p>
          <a:p>
            <a:pPr marL="171450" indent="-171450">
              <a:spcBef>
                <a:spcPts val="0"/>
              </a:spcBef>
              <a:buFont typeface="Arial" panose="020B0604020202020204" pitchFamily="34" charset="0"/>
              <a:buChar char="•"/>
            </a:pPr>
            <a:endParaRPr lang="en-GB" baseline="0" dirty="0" smtClean="0"/>
          </a:p>
          <a:p>
            <a:pPr marL="0" indent="0">
              <a:spcBef>
                <a:spcPts val="0"/>
              </a:spcBef>
              <a:buFont typeface="Arial" panose="020B0604020202020204" pitchFamily="34" charset="0"/>
              <a:buNone/>
            </a:pPr>
            <a:r>
              <a:rPr lang="en-GB" dirty="0" smtClean="0"/>
              <a:t>So</a:t>
            </a:r>
            <a:r>
              <a:rPr lang="en-GB" baseline="0" dirty="0" smtClean="0"/>
              <a:t> we haven’t used the panel in this way a huge amount so far, but I think the ability to get at that very short-term longitudinal change is a potentially powerful tool and one we want to investigate further</a:t>
            </a:r>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32</a:t>
            </a:fld>
            <a:endParaRPr lang="en-GB" altLang="en-US"/>
          </a:p>
        </p:txBody>
      </p:sp>
    </p:spTree>
    <p:extLst>
      <p:ext uri="{BB962C8B-B14F-4D97-AF65-F5344CB8AC3E}">
        <p14:creationId xmlns:p14="http://schemas.microsoft.com/office/powerpoint/2010/main" val="1421180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second way it’s been used that I’d like to talk about is in implementing experimental designs. By that I mean (and this is not a formal definition!) randomly allocating participants to different treatment groups, where they experience different inputs, and then get asked for output measures. By doing so in a controlled way you can infer that the variations in the output measures may be caused by the variations in the inputs</a:t>
            </a:r>
          </a:p>
          <a:p>
            <a:endParaRPr lang="en-GB" baseline="0" dirty="0" smtClean="0"/>
          </a:p>
          <a:p>
            <a:r>
              <a:rPr lang="en-GB" baseline="0" dirty="0" smtClean="0"/>
              <a:t>We’ve used this in a few ways – obviously a lot of the methodological work we’re doing falls into this category, but in terms of survey content….</a:t>
            </a:r>
          </a:p>
          <a:p>
            <a:endParaRPr lang="en-GB" baseline="0" dirty="0" smtClean="0"/>
          </a:p>
          <a:p>
            <a:r>
              <a:rPr lang="en-GB" baseline="0" dirty="0" smtClean="0"/>
              <a:t>Firstly, questionnaire testing – we randomly split the sample into two presenting each half with different versions of the same question (for example different wording/answer option order), before asking a number of follow-up probes. We then compared the results of the two questions to measure the impact of the design, and looked at the follow-up probes to understand the differences and how the questions may be improved</a:t>
            </a:r>
          </a:p>
          <a:p>
            <a:endParaRPr lang="en-GB" baseline="0" dirty="0" smtClean="0"/>
          </a:p>
          <a:p>
            <a:r>
              <a:rPr lang="en-GB" baseline="0" dirty="0" smtClean="0"/>
              <a:t>We have also presented participants with vignettes, randomly varying elements and then asking follow up questions to understand how varying different features might affect people’s attitudes</a:t>
            </a:r>
          </a:p>
          <a:p>
            <a:endParaRPr lang="en-GB" baseline="0" dirty="0" smtClean="0"/>
          </a:p>
          <a:p>
            <a:r>
              <a:rPr lang="en-GB" baseline="0" dirty="0" smtClean="0"/>
              <a:t>Finally we’ve done work presenting participants with random combinations of Brexit deals to understand at a deeper level what people’s policy preferences are</a:t>
            </a:r>
          </a:p>
          <a:p>
            <a:endParaRPr lang="en-GB" baseline="0" dirty="0" smtClean="0"/>
          </a:p>
          <a:p>
            <a:r>
              <a:rPr lang="en-GB" baseline="0" dirty="0" smtClean="0"/>
              <a:t>One of the advantages of using the NatCen panel is that because we have so much background information from the recruitment interview, we can stratify the random allocation so you can be, for example, sure that each half of your split has an even mix of ‘Remain’ and ‘Leave’ voters</a:t>
            </a:r>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33</a:t>
            </a:fld>
            <a:endParaRPr lang="en-GB" altLang="en-US"/>
          </a:p>
        </p:txBody>
      </p:sp>
    </p:spTree>
    <p:extLst>
      <p:ext uri="{BB962C8B-B14F-4D97-AF65-F5344CB8AC3E}">
        <p14:creationId xmlns:p14="http://schemas.microsoft.com/office/powerpoint/2010/main" val="3616991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final thing I’ll mention that we’ve done, although it’s by</a:t>
            </a:r>
            <a:r>
              <a:rPr lang="en-GB" baseline="0" dirty="0" smtClean="0"/>
              <a:t> no means a unique feature of the panel, is ask participants for consent to link their survey data to social media data</a:t>
            </a:r>
          </a:p>
          <a:p>
            <a:endParaRPr lang="en-GB" baseline="0" dirty="0" smtClean="0"/>
          </a:p>
          <a:p>
            <a:r>
              <a:rPr lang="en-GB" baseline="0" dirty="0" smtClean="0"/>
              <a:t>This was a pilot study to test the feasibility of doing so and run some initial analysis of how different voter groups (identified using survey data from the panel) talked differently about parties and policy on Twitter in the run-up to the general election</a:t>
            </a:r>
          </a:p>
          <a:p>
            <a:endParaRPr lang="en-GB" baseline="0" dirty="0" smtClean="0"/>
          </a:p>
          <a:p>
            <a:r>
              <a:rPr lang="en-GB" baseline="0" dirty="0" smtClean="0"/>
              <a:t>It was a very interesting process to go through, but the reason I’m mentioning it is that, even with an engaged panel sample, the consent rates to data linkage for those taking part online were quite low – a feature across online studies. And if on the one hand the social research community is moving increasingly towards online surveys, but also increasingly looking to rely on (linked) admin data, this may prove a really important nut to crack</a:t>
            </a:r>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34</a:t>
            </a:fld>
            <a:endParaRPr lang="en-GB" altLang="en-US"/>
          </a:p>
        </p:txBody>
      </p:sp>
    </p:spTree>
    <p:extLst>
      <p:ext uri="{BB962C8B-B14F-4D97-AF65-F5344CB8AC3E}">
        <p14:creationId xmlns:p14="http://schemas.microsoft.com/office/powerpoint/2010/main" val="2455205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35</a:t>
            </a:fld>
            <a:endParaRPr lang="en-GB" altLang="en-US"/>
          </a:p>
        </p:txBody>
      </p:sp>
    </p:spTree>
    <p:extLst>
      <p:ext uri="{BB962C8B-B14F-4D97-AF65-F5344CB8AC3E}">
        <p14:creationId xmlns:p14="http://schemas.microsoft.com/office/powerpoint/2010/main" val="2731949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So</a:t>
            </a:r>
            <a:r>
              <a:rPr lang="en-GB" baseline="0" dirty="0" smtClean="0"/>
              <a:t> that is very much an over-view of the development of the NatCen Panel, and a little insight into how we’re using it and some of the work we’re currently doing to try to improve it</a:t>
            </a:r>
          </a:p>
          <a:p>
            <a:endParaRPr lang="en-GB" dirty="0" smtClean="0"/>
          </a:p>
          <a:p>
            <a:r>
              <a:rPr lang="en-GB" dirty="0" smtClean="0"/>
              <a:t>In summary:</a:t>
            </a:r>
          </a:p>
          <a:p>
            <a:pPr marL="171450" indent="-171450">
              <a:buFont typeface="Arial" panose="020B0604020202020204" pitchFamily="34" charset="0"/>
              <a:buChar char="•"/>
            </a:pPr>
            <a:r>
              <a:rPr lang="en-GB" dirty="0" smtClean="0"/>
              <a:t>The NatCen Panel was set</a:t>
            </a:r>
            <a:r>
              <a:rPr lang="en-GB" baseline="0" dirty="0" smtClean="0"/>
              <a:t> up in the context of what we identified as a lack of a high-quality, probability-based solution to projects with smaller budgets or requiring a faster turnaround for research</a:t>
            </a:r>
          </a:p>
          <a:p>
            <a:pPr marL="171450" indent="-171450">
              <a:buFont typeface="Arial" panose="020B0604020202020204" pitchFamily="34" charset="0"/>
              <a:buChar char="•"/>
            </a:pPr>
            <a:r>
              <a:rPr lang="en-GB" baseline="0" dirty="0" smtClean="0"/>
              <a:t>The panel was recruited off the back of the BSA survey to keep a probability design, and high recruitment rates, without costing the earth</a:t>
            </a:r>
          </a:p>
          <a:p>
            <a:pPr marL="171450" indent="-171450">
              <a:buFont typeface="Arial" panose="020B0604020202020204" pitchFamily="34" charset="0"/>
              <a:buChar char="•"/>
            </a:pPr>
            <a:r>
              <a:rPr lang="en-GB" baseline="0" dirty="0" smtClean="0"/>
              <a:t>It uses a sequential mixed-mode design to keep costs low and speed up fieldwork, but also ensure everyone has an opportunity to take part – in particular those without internet access</a:t>
            </a:r>
          </a:p>
          <a:p>
            <a:pPr marL="628650" lvl="1" indent="-171450">
              <a:buFont typeface="Arial" panose="020B0604020202020204" pitchFamily="34" charset="0"/>
              <a:buChar char="•"/>
            </a:pPr>
            <a:r>
              <a:rPr lang="en-GB" baseline="0" dirty="0" smtClean="0"/>
              <a:t>However, there are question-marks over the impact of mode effects on the overall quality of estimates</a:t>
            </a:r>
          </a:p>
          <a:p>
            <a:pPr marL="171450" lvl="0" indent="-171450">
              <a:buFont typeface="Arial" panose="020B0604020202020204" pitchFamily="34" charset="0"/>
              <a:buChar char="•"/>
            </a:pPr>
            <a:r>
              <a:rPr lang="en-GB" baseline="0" dirty="0" smtClean="0"/>
              <a:t>Surveys seem to produce robust estimates, with much of the bias accounted for by weighting</a:t>
            </a:r>
          </a:p>
          <a:p>
            <a:pPr marL="628650" lvl="1" indent="-171450">
              <a:buFont typeface="Arial" panose="020B0604020202020204" pitchFamily="34" charset="0"/>
              <a:buChar char="•"/>
            </a:pPr>
            <a:r>
              <a:rPr lang="en-GB" baseline="0" dirty="0" smtClean="0"/>
              <a:t>We are developing adjusted R-indicators to improve our ability to monitor sample quality, and targeted design approaches to improve it</a:t>
            </a:r>
          </a:p>
          <a:p>
            <a:pPr marL="171450" lvl="0" indent="-171450">
              <a:buFont typeface="Arial" panose="020B0604020202020204" pitchFamily="34" charset="0"/>
              <a:buChar char="•"/>
            </a:pPr>
            <a:r>
              <a:rPr lang="en-GB" baseline="0" dirty="0" smtClean="0"/>
              <a:t>Generally, the panel can be used for a wide range of different types of project, and we are exploring how we can exploit it further, in particular with regards to longitudinal projects</a:t>
            </a:r>
          </a:p>
          <a:p>
            <a:pPr marL="171450" lvl="0" indent="-171450">
              <a:buFont typeface="Arial" panose="020B0604020202020204" pitchFamily="34" charset="0"/>
              <a:buChar char="•"/>
            </a:pPr>
            <a:endParaRPr lang="en-GB" baseline="0" dirty="0" smtClean="0"/>
          </a:p>
          <a:p>
            <a:pPr marL="0" lvl="0" indent="0">
              <a:buFont typeface="Arial" panose="020B0604020202020204" pitchFamily="34" charset="0"/>
              <a:buNone/>
            </a:pPr>
            <a:r>
              <a:rPr lang="en-GB" baseline="0" dirty="0" smtClean="0"/>
              <a:t>One of the things that I haven’t really touched upon at all is that there is a huge amount of logistical and systems stuff going on in the background. </a:t>
            </a:r>
          </a:p>
          <a:p>
            <a:pPr marL="0" lvl="0" indent="0">
              <a:buFont typeface="Arial" panose="020B0604020202020204" pitchFamily="34" charset="0"/>
              <a:buNone/>
            </a:pPr>
            <a:r>
              <a:rPr lang="en-GB" baseline="0" dirty="0" smtClean="0"/>
              <a:t>We typically work to a timetable of going from a signed off questionnaire specification to clean weighted dataset in about 8 weeks – if you’ve worked on other probability-based surveys you’ll know how quick that is</a:t>
            </a:r>
          </a:p>
          <a:p>
            <a:pPr marL="0" lvl="0" indent="0">
              <a:buFont typeface="Arial" panose="020B0604020202020204" pitchFamily="34" charset="0"/>
              <a:buNone/>
            </a:pPr>
            <a:r>
              <a:rPr lang="en-GB" baseline="0" dirty="0" smtClean="0"/>
              <a:t>The only way that is possible is due to very efficient systems and processes that we set up to manage sample, send out reminders, clean the data etc. and actually a huge amount of the innovation in this project has been around the development of those bits rather than the stuff that we might typically consider ‘methodological’</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36</a:t>
            </a:fld>
            <a:endParaRPr lang="en-GB" altLang="en-US"/>
          </a:p>
        </p:txBody>
      </p:sp>
    </p:spTree>
    <p:extLst>
      <p:ext uri="{BB962C8B-B14F-4D97-AF65-F5344CB8AC3E}">
        <p14:creationId xmlns:p14="http://schemas.microsoft.com/office/powerpoint/2010/main" val="4234352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55600"/>
            <a:ext cx="2540000" cy="1757363"/>
          </a:xfrm>
        </p:spPr>
      </p:sp>
      <p:sp>
        <p:nvSpPr>
          <p:cNvPr id="3" name="Notes Placeholder 2"/>
          <p:cNvSpPr>
            <a:spLocks noGrp="1"/>
          </p:cNvSpPr>
          <p:nvPr>
            <p:ph type="body" idx="1"/>
          </p:nvPr>
        </p:nvSpPr>
        <p:spPr>
          <a:xfrm>
            <a:off x="230485" y="2299023"/>
            <a:ext cx="6408712" cy="6881611"/>
          </a:xfrm>
        </p:spPr>
        <p:txBody>
          <a:bodyPr/>
          <a:lstStyle/>
          <a:p>
            <a:pPr>
              <a:spcBef>
                <a:spcPts val="0"/>
              </a:spcBef>
            </a:pPr>
            <a:r>
              <a:rPr lang="en-GB" baseline="0" dirty="0" smtClean="0"/>
              <a:t>So, what about the future?</a:t>
            </a:r>
          </a:p>
          <a:p>
            <a:pPr>
              <a:spcBef>
                <a:spcPts val="0"/>
              </a:spcBef>
            </a:pPr>
            <a:endParaRPr lang="en-GB" baseline="0" dirty="0" smtClean="0"/>
          </a:p>
          <a:p>
            <a:pPr>
              <a:spcBef>
                <a:spcPts val="0"/>
              </a:spcBef>
            </a:pPr>
            <a:r>
              <a:rPr lang="en-GB" b="0" baseline="0" dirty="0" smtClean="0"/>
              <a:t>Clearly, we very much want to continue with the experimental work we’re doing (and write up what we’ve done so far)  – it’s a great opportunity for us to develop our methodological understanding to apply to a range of different types of surveys that we run at NatCen.</a:t>
            </a:r>
          </a:p>
          <a:p>
            <a:pPr>
              <a:spcBef>
                <a:spcPts val="0"/>
              </a:spcBef>
            </a:pPr>
            <a:r>
              <a:rPr lang="en-GB" b="0" baseline="0" dirty="0" smtClean="0"/>
              <a:t>We’re going to be experimenting with things like the impact of inter-wave mailings, different fieldwork lengths, or web-only fieldwork, but also with infrastructural development such as things like a web portal for participant</a:t>
            </a:r>
          </a:p>
          <a:p>
            <a:pPr>
              <a:spcBef>
                <a:spcPts val="0"/>
              </a:spcBef>
            </a:pPr>
            <a:endParaRPr lang="en-GB" b="0" dirty="0" smtClean="0"/>
          </a:p>
          <a:p>
            <a:pPr>
              <a:spcBef>
                <a:spcPts val="0"/>
              </a:spcBef>
            </a:pPr>
            <a:r>
              <a:rPr lang="en-GB" b="0" dirty="0" smtClean="0"/>
              <a:t>A big part of that experimental work will be finalising</a:t>
            </a:r>
            <a:r>
              <a:rPr lang="en-GB" b="0" baseline="0" dirty="0" smtClean="0"/>
              <a:t> the Adjusted R-indicators we’re developing, to help us to thoroughly evaluate the work that we’ve done and guide where we want to target improvements next</a:t>
            </a:r>
          </a:p>
          <a:p>
            <a:pPr>
              <a:spcBef>
                <a:spcPts val="0"/>
              </a:spcBef>
            </a:pPr>
            <a:endParaRPr lang="en-GB" b="0" baseline="0" dirty="0" smtClean="0"/>
          </a:p>
          <a:p>
            <a:pPr>
              <a:spcBef>
                <a:spcPts val="0"/>
              </a:spcBef>
            </a:pPr>
            <a:r>
              <a:rPr lang="en-GB" b="0" baseline="0" dirty="0" smtClean="0"/>
              <a:t>The targeted design is something we are particularly keen to develop – for example how we can make it more impactful – should we increase the interventions or move them ‘upstream’? How can we use </a:t>
            </a:r>
            <a:r>
              <a:rPr lang="en-GB" b="0" baseline="0" dirty="0" err="1" smtClean="0"/>
              <a:t>paradata</a:t>
            </a:r>
            <a:r>
              <a:rPr lang="en-GB" b="0" baseline="0" dirty="0" smtClean="0"/>
              <a:t> in other ways such as to target </a:t>
            </a:r>
            <a:r>
              <a:rPr lang="en-GB" b="0" baseline="0" dirty="0" err="1" smtClean="0"/>
              <a:t>comms</a:t>
            </a:r>
            <a:r>
              <a:rPr lang="en-GB" b="0" baseline="0" dirty="0" smtClean="0"/>
              <a:t> strategies based on people’s previous behaviour</a:t>
            </a:r>
          </a:p>
          <a:p>
            <a:pPr>
              <a:spcBef>
                <a:spcPts val="0"/>
              </a:spcBef>
            </a:pPr>
            <a:endParaRPr lang="en-GB" b="0" baseline="0" dirty="0" smtClean="0"/>
          </a:p>
          <a:p>
            <a:pPr>
              <a:spcBef>
                <a:spcPts val="0"/>
              </a:spcBef>
            </a:pPr>
            <a:r>
              <a:rPr lang="en-GB" b="0" dirty="0" smtClean="0"/>
              <a:t>We are also keen to develop</a:t>
            </a:r>
            <a:r>
              <a:rPr lang="en-GB" b="0" baseline="0" dirty="0" smtClean="0"/>
              <a:t> our understanding of mode effects. Currently, we think that including people who do not use the internet via telephone fieldwork makes more sense than the alternatives, but we need to investigate this thoroughly – running experiments to evaluate the impact of mode effects, but also working closely with City University to see how their ‘web-enabled’ approach pans out</a:t>
            </a:r>
          </a:p>
          <a:p>
            <a:pPr>
              <a:spcBef>
                <a:spcPts val="0"/>
              </a:spcBef>
            </a:pPr>
            <a:endParaRPr lang="en-GB" b="0" baseline="0" dirty="0" smtClean="0"/>
          </a:p>
          <a:p>
            <a:pPr>
              <a:spcBef>
                <a:spcPts val="0"/>
              </a:spcBef>
            </a:pPr>
            <a:r>
              <a:rPr lang="en-GB" b="0" baseline="0" dirty="0" smtClean="0"/>
              <a:t>We are also planning more analysis on the impact of ‘conditioning’ on survey estimates. The analysis suggests that attrition doesn’t seem to be affecting the sample profile too much, but does being on the panel change people? For example does asking people their views on Brexit change their views on Brexit? Do they get ‘better’ at satisficing? Or do they actually get better at answering questions thoroughly?</a:t>
            </a:r>
          </a:p>
          <a:p>
            <a:pPr>
              <a:spcBef>
                <a:spcPts val="0"/>
              </a:spcBef>
            </a:pPr>
            <a:endParaRPr lang="en-GB" b="0" baseline="0" dirty="0" smtClean="0"/>
          </a:p>
          <a:p>
            <a:pPr>
              <a:spcBef>
                <a:spcPts val="0"/>
              </a:spcBef>
            </a:pPr>
            <a:r>
              <a:rPr lang="en-GB" b="0" dirty="0" smtClean="0"/>
              <a:t>We’re also trying to expand our thinking about how</a:t>
            </a:r>
            <a:r>
              <a:rPr lang="en-GB" b="0" baseline="0" dirty="0" smtClean="0"/>
              <a:t> we use the panel. As I just talked about, we started off thinking about this as a simple cross-sectional survey sample, but since then we have used it for Longitudinal research, </a:t>
            </a:r>
            <a:r>
              <a:rPr lang="en-GB" b="0" dirty="0" smtClean="0"/>
              <a:t>Experimental</a:t>
            </a:r>
            <a:r>
              <a:rPr lang="en-GB" b="0" baseline="0" dirty="0" smtClean="0"/>
              <a:t> designs, Cognitive testing, Qualitative recruitment, and Data linkage. We want to continue to explore these avenues, but also continue to innovate in how we might use it</a:t>
            </a:r>
          </a:p>
          <a:p>
            <a:pPr marL="0" indent="0">
              <a:spcBef>
                <a:spcPts val="0"/>
              </a:spcBef>
              <a:buFont typeface="Arial" panose="020B0604020202020204" pitchFamily="34" charset="0"/>
              <a:buNone/>
            </a:pPr>
            <a:endParaRPr lang="en-GB" b="0" baseline="0" dirty="0" smtClean="0"/>
          </a:p>
          <a:p>
            <a:pPr marL="0" indent="0">
              <a:spcBef>
                <a:spcPts val="0"/>
              </a:spcBef>
              <a:buFont typeface="Arial" panose="020B0604020202020204" pitchFamily="34" charset="0"/>
              <a:buNone/>
            </a:pPr>
            <a:r>
              <a:rPr lang="en-GB" b="0" baseline="0" dirty="0" smtClean="0"/>
              <a:t>Finally, we’re thinking about how we can expand the panel to provide larger sample sizes and more robust analysis of smaller groups. We have, for example, set up a similar panel for people in Scotland, and are looking into what we can do in Northern Ireland and Wales to better represent the different countries of the UK, but we are also looking into if we want to grow the ‘core’ of the panel at a greater rate than new BSA waves can contribute. If we do, we need to think carefully about how we can do that in a way that remains cost-effective but maintains quality</a:t>
            </a:r>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37</a:t>
            </a:fld>
            <a:endParaRPr lang="en-GB" altLang="en-US"/>
          </a:p>
        </p:txBody>
      </p:sp>
    </p:spTree>
    <p:extLst>
      <p:ext uri="{BB962C8B-B14F-4D97-AF65-F5344CB8AC3E}">
        <p14:creationId xmlns:p14="http://schemas.microsoft.com/office/powerpoint/2010/main" val="1085679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38</a:t>
            </a:fld>
            <a:endParaRPr lang="en-GB" altLang="en-US"/>
          </a:p>
        </p:txBody>
      </p:sp>
    </p:spTree>
    <p:extLst>
      <p:ext uri="{BB962C8B-B14F-4D97-AF65-F5344CB8AC3E}">
        <p14:creationId xmlns:p14="http://schemas.microsoft.com/office/powerpoint/2010/main" val="212527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55600"/>
            <a:ext cx="3454400" cy="2392363"/>
          </a:xfrm>
        </p:spPr>
      </p:sp>
      <p:sp>
        <p:nvSpPr>
          <p:cNvPr id="3" name="Notes Placeholder 2"/>
          <p:cNvSpPr>
            <a:spLocks noGrp="1"/>
          </p:cNvSpPr>
          <p:nvPr>
            <p:ph type="body" idx="1"/>
          </p:nvPr>
        </p:nvSpPr>
        <p:spPr>
          <a:xfrm>
            <a:off x="389586" y="2875420"/>
            <a:ext cx="6091900" cy="6839667"/>
          </a:xfrm>
        </p:spPr>
        <p:txBody>
          <a:bodyPr/>
          <a:lstStyle/>
          <a:p>
            <a:r>
              <a:rPr lang="en-GB" dirty="0" smtClean="0"/>
              <a:t>To</a:t>
            </a:r>
            <a:r>
              <a:rPr lang="en-GB" baseline="0" dirty="0" smtClean="0"/>
              <a:t> put that in context, i</a:t>
            </a:r>
            <a:r>
              <a:rPr lang="en-GB" dirty="0" smtClean="0"/>
              <a:t>n Great Britain, the ‘gold-standard’ for social research surveys is to conduct them face-to-face, randomly selecting households (and individuals within them), and having trained interviewers making multiple visits to households over fieldwork periods spanning months in order to maximise the likelihood of people taking part and therefore minimising non-response bias. </a:t>
            </a:r>
          </a:p>
          <a:p>
            <a:endParaRPr lang="en-GB" dirty="0" smtClean="0"/>
          </a:p>
          <a:p>
            <a:r>
              <a:rPr lang="en-GB" dirty="0" smtClean="0"/>
              <a:t>However, although this approach provides high quality estimates, the lengthier fieldwork periods, and the costs of paying interviewers may not always be appropriate for a given project – research budgets may not stretch to cover the costs of face-to-face fieldwork, or a project may wish to respond quickly to events as they unfold. </a:t>
            </a:r>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As response rates drop and fieldwork costs rise, alternative methodologies have become more appealing. For example, web panels and RDD surveys have found popularity in the market research industry. </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However, there are still unanswered questions on the quality of these alternatives. The use of self-selecting samples, quotas, and very short fieldwork periods can lead to hidden biases in samples, while web-only fieldwork excludes a sizeable whose experience of society is very different to the rest of the population.</a:t>
            </a:r>
          </a:p>
          <a:p>
            <a:r>
              <a:rPr lang="en-GB" dirty="0" smtClean="0"/>
              <a:t>There is evidence that these theoretical concerns translate into practical ones: the British Polling Council’s inquiry into the 2015 General Election polling miss concluded that “the primary cause of the polling miss in 2015 was unrepresentative samples”,</a:t>
            </a:r>
            <a:r>
              <a:rPr lang="en-GB" baseline="0" dirty="0" smtClean="0"/>
              <a:t> and </a:t>
            </a:r>
            <a:r>
              <a:rPr lang="en-GB" dirty="0" smtClean="0"/>
              <a:t>a number of studies have</a:t>
            </a:r>
            <a:r>
              <a:rPr lang="en-GB" baseline="0" dirty="0" smtClean="0"/>
              <a:t> </a:t>
            </a:r>
            <a:r>
              <a:rPr lang="en-GB" dirty="0" smtClean="0"/>
              <a:t>demonstrated that probability sample surveys are consistently more accurate than non-probability surveys. </a:t>
            </a:r>
          </a:p>
          <a:p>
            <a:endParaRPr lang="en-GB" dirty="0" smtClean="0"/>
          </a:p>
          <a:p>
            <a:r>
              <a:rPr lang="en-GB" dirty="0" smtClean="0"/>
              <a:t>Finally,</a:t>
            </a:r>
            <a:r>
              <a:rPr lang="en-GB" baseline="0" dirty="0" smtClean="0"/>
              <a:t> al</a:t>
            </a:r>
            <a:r>
              <a:rPr lang="en-GB" dirty="0" smtClean="0"/>
              <a:t>though probability-based panels do exist in Great Britain (for example Understanding Society), these are mostly large-scale (and therefore relatively slow and expensive) or are dedicated to a specific research project rather than being open to the social research community as a whole. Internationally, however, this is not the case and in recent years a number of open probability-based panels have been developed (for example the GESIS panel in Germany or the </a:t>
            </a:r>
            <a:r>
              <a:rPr lang="en-GB" dirty="0" err="1" smtClean="0"/>
              <a:t>AmeriSpeak</a:t>
            </a:r>
            <a:r>
              <a:rPr lang="en-GB" dirty="0" smtClean="0"/>
              <a:t> panel in the United States).  Although varied in their specific methodologies, these studies have demonstrated the feasibility of setting up and maintaining a probability-based panel infrastructure open to the social research community, and a template for doing so.</a:t>
            </a:r>
          </a:p>
          <a:p>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3</a:t>
            </a:fld>
            <a:endParaRPr lang="en-GB" altLang="en-US"/>
          </a:p>
        </p:txBody>
      </p:sp>
    </p:spTree>
    <p:extLst>
      <p:ext uri="{BB962C8B-B14F-4D97-AF65-F5344CB8AC3E}">
        <p14:creationId xmlns:p14="http://schemas.microsoft.com/office/powerpoint/2010/main" val="426893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It was within that context in 2015 that the Joseph Rowntree Foundation, having considered existing non-probability online access panels, approached NatCen to propose an approach to establishing the feasibility of a bespoke panel with a high-quality, probability-based, sample design</a:t>
            </a:r>
            <a:r>
              <a:rPr lang="en-GB" baseline="0" dirty="0" smtClean="0"/>
              <a:t> to be used to explore the attitudes of people living in poverty in a quantitative manner</a:t>
            </a: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This feasibility study ran a total of six surveys from August to November 2015, ranging from short, web-only ‘polls’ with a one-week fieldwork period to larger 15-minute surveys with web/CATI fieldwork lasting a month. As well as establishing the feasibility of setting up the panel, the study aimed to experiment with different approaches to investigate the best approach to maintaining the panel in longer term,</a:t>
            </a:r>
            <a:r>
              <a:rPr lang="en-GB" baseline="0" dirty="0" smtClean="0"/>
              <a:t> for example:</a:t>
            </a:r>
          </a:p>
          <a:p>
            <a:pPr marL="171450" indent="-171450">
              <a:buFont typeface="Arial" panose="020B0604020202020204" pitchFamily="34" charset="0"/>
              <a:buChar char="•"/>
            </a:pPr>
            <a:r>
              <a:rPr lang="en-GB" dirty="0" smtClean="0"/>
              <a:t>The impact of different wording of recruitment questions (which I will talk more about later)</a:t>
            </a:r>
          </a:p>
          <a:p>
            <a:pPr marL="171450" indent="-171450">
              <a:buFont typeface="Arial" panose="020B0604020202020204" pitchFamily="34" charset="0"/>
              <a:buChar char="•"/>
            </a:pPr>
            <a:r>
              <a:rPr lang="en-GB" dirty="0" smtClean="0"/>
              <a:t>Comparing the impact of no incentives, £1 donations to charity, £5, and £10 incentives </a:t>
            </a:r>
          </a:p>
          <a:p>
            <a:pPr marL="171450" indent="-171450">
              <a:buFont typeface="Arial" panose="020B0604020202020204" pitchFamily="34" charset="0"/>
              <a:buChar char="•"/>
            </a:pPr>
            <a:r>
              <a:rPr lang="en-GB" dirty="0" smtClean="0"/>
              <a:t>Comparing the impact of the number, timing and mode of reminder communications</a:t>
            </a:r>
          </a:p>
          <a:p>
            <a:pPr marL="171450" indent="-171450">
              <a:buFont typeface="Arial" panose="020B0604020202020204" pitchFamily="34" charset="0"/>
              <a:buChar char="•"/>
            </a:pPr>
            <a:r>
              <a:rPr lang="en-GB" dirty="0" smtClean="0"/>
              <a:t>The role of the telephone unit and the relative impacts of them not being included, encouraging web completion, or pushing for telephone interviews </a:t>
            </a:r>
          </a:p>
          <a:p>
            <a:pPr marL="171450" indent="-171450">
              <a:buFont typeface="Arial" panose="020B0604020202020204" pitchFamily="34" charset="0"/>
              <a:buChar char="•"/>
            </a:pPr>
            <a:r>
              <a:rPr lang="en-GB" dirty="0" smtClean="0"/>
              <a:t>The feasibility of short (1 week) web-only fieldwork designs</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Following the conclusion of the study, NatCen took the decision in early 2016 to maintain, open up, and expand the panel – identifying that this was a useful piece of research infrastructure currently missing in Great Britain.</a:t>
            </a:r>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4</a:t>
            </a:fld>
            <a:endParaRPr lang="en-GB" altLang="en-US"/>
          </a:p>
        </p:txBody>
      </p:sp>
    </p:spTree>
    <p:extLst>
      <p:ext uri="{BB962C8B-B14F-4D97-AF65-F5344CB8AC3E}">
        <p14:creationId xmlns:p14="http://schemas.microsoft.com/office/powerpoint/2010/main" val="426893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Arial" pitchFamily="34" charset="0"/>
              </a:rPr>
              <a:t>Following the decision to maintain the panel, we then developed a ‘standard’ methodology based on the findings of the feasibility study. What I’m going to do now is outline that ‘standard’ approach, though we have deviated from it in order to meet specific collaborator requirements or experiment with developments to improve the efficiency or quality of the study overall.</a:t>
            </a:r>
          </a:p>
          <a:p>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5</a:t>
            </a:fld>
            <a:endParaRPr lang="en-GB" altLang="en-US"/>
          </a:p>
        </p:txBody>
      </p:sp>
    </p:spTree>
    <p:extLst>
      <p:ext uri="{BB962C8B-B14F-4D97-AF65-F5344CB8AC3E}">
        <p14:creationId xmlns:p14="http://schemas.microsoft.com/office/powerpoint/2010/main" val="426509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211138"/>
            <a:ext cx="1725613" cy="1195387"/>
          </a:xfrm>
        </p:spPr>
      </p:sp>
      <p:sp>
        <p:nvSpPr>
          <p:cNvPr id="3" name="Notes Placeholder 2"/>
          <p:cNvSpPr>
            <a:spLocks noGrp="1"/>
          </p:cNvSpPr>
          <p:nvPr>
            <p:ph type="body" idx="1"/>
          </p:nvPr>
        </p:nvSpPr>
        <p:spPr>
          <a:xfrm>
            <a:off x="230485" y="1578943"/>
            <a:ext cx="6408712" cy="8208140"/>
          </a:xfrm>
        </p:spPr>
        <p:txBody>
          <a:bodyPr/>
          <a:lstStyle/>
          <a:p>
            <a:pPr marL="0" indent="0">
              <a:spcBef>
                <a:spcPts val="0"/>
              </a:spcBef>
              <a:buFont typeface="Arial" panose="020B0604020202020204" pitchFamily="34" charset="0"/>
              <a:buNone/>
            </a:pPr>
            <a:r>
              <a:rPr lang="en-GB" dirty="0" smtClean="0"/>
              <a:t>The first question to address when setting up the study was how to recruit people to the panel, with the following key goals:</a:t>
            </a:r>
          </a:p>
          <a:p>
            <a:pPr marL="171450" indent="-171450">
              <a:spcBef>
                <a:spcPts val="0"/>
              </a:spcBef>
              <a:buFont typeface="Arial" panose="020B0604020202020204" pitchFamily="34" charset="0"/>
              <a:buChar char="•"/>
            </a:pPr>
            <a:r>
              <a:rPr lang="en-GB" dirty="0" smtClean="0"/>
              <a:t>A random-probability design to avoid biases of self-selection and ‘convenience’ samples and enable the application of common statistical tests</a:t>
            </a:r>
            <a:r>
              <a:rPr lang="en-GB" baseline="0" dirty="0" smtClean="0"/>
              <a:t> such as confidence intervals and significance tests</a:t>
            </a:r>
            <a:endParaRPr lang="en-GB" dirty="0" smtClean="0"/>
          </a:p>
          <a:p>
            <a:pPr marL="171450" indent="-171450">
              <a:spcBef>
                <a:spcPts val="0"/>
              </a:spcBef>
              <a:buFont typeface="Arial" panose="020B0604020202020204" pitchFamily="34" charset="0"/>
              <a:buChar char="•"/>
            </a:pPr>
            <a:r>
              <a:rPr lang="en-GB" dirty="0" smtClean="0"/>
              <a:t>High recruitment rates to minimise non-response bias and provide a larger sample size for</a:t>
            </a:r>
            <a:r>
              <a:rPr lang="en-GB" baseline="0" dirty="0" smtClean="0"/>
              <a:t> analysis of sub-groups</a:t>
            </a:r>
            <a:endParaRPr lang="en-GB" dirty="0" smtClean="0"/>
          </a:p>
          <a:p>
            <a:pPr marL="171450" indent="-171450">
              <a:spcBef>
                <a:spcPts val="0"/>
              </a:spcBef>
              <a:buFont typeface="Arial" panose="020B0604020202020204" pitchFamily="34" charset="0"/>
              <a:buChar char="•"/>
            </a:pPr>
            <a:r>
              <a:rPr lang="en-GB" dirty="0" smtClean="0"/>
              <a:t>Low costs to keep the infrastructure accessible to a wider range of researchers</a:t>
            </a:r>
          </a:p>
          <a:p>
            <a:pPr marL="0" indent="0">
              <a:spcBef>
                <a:spcPts val="0"/>
              </a:spcBef>
              <a:buFont typeface="Arial" panose="020B0604020202020204" pitchFamily="34" charset="0"/>
              <a:buNone/>
            </a:pPr>
            <a:endParaRPr lang="en-GB" dirty="0" smtClean="0"/>
          </a:p>
          <a:p>
            <a:pPr marL="0" indent="0">
              <a:spcBef>
                <a:spcPts val="0"/>
              </a:spcBef>
              <a:buFont typeface="Arial" panose="020B0604020202020204" pitchFamily="34" charset="0"/>
              <a:buNone/>
            </a:pPr>
            <a:r>
              <a:rPr lang="en-GB" dirty="0" smtClean="0"/>
              <a:t>We initially considered fresh recruitment (as used</a:t>
            </a:r>
            <a:r>
              <a:rPr lang="en-GB" baseline="0" dirty="0" smtClean="0"/>
              <a:t> by the GESIS panel)</a:t>
            </a:r>
            <a:r>
              <a:rPr lang="en-GB" dirty="0" smtClean="0"/>
              <a:t>, but  fresh face-to-face recruitment was considered too costly and we were concerned that using fresh telephone, paper or web methods would attract low recruitment rates and it would be difficult to monitor whether protocols were being followed</a:t>
            </a:r>
            <a:r>
              <a:rPr lang="en-GB" baseline="0" dirty="0" smtClean="0"/>
              <a:t> in self-completion modes, </a:t>
            </a:r>
            <a:r>
              <a:rPr lang="en-GB" dirty="0" smtClean="0"/>
              <a:t>undermining the quality of the panel at the first stage</a:t>
            </a:r>
          </a:p>
          <a:p>
            <a:pPr marL="0" indent="0">
              <a:spcBef>
                <a:spcPts val="0"/>
              </a:spcBef>
              <a:buFont typeface="Arial" panose="020B0604020202020204" pitchFamily="34" charset="0"/>
              <a:buNone/>
            </a:pPr>
            <a:endParaRPr lang="en-GB" dirty="0" smtClean="0"/>
          </a:p>
          <a:p>
            <a:pPr marL="0" indent="0">
              <a:spcBef>
                <a:spcPts val="0"/>
              </a:spcBef>
              <a:buFont typeface="Arial" panose="020B0604020202020204" pitchFamily="34" charset="0"/>
              <a:buNone/>
            </a:pPr>
            <a:r>
              <a:rPr lang="en-GB" dirty="0" smtClean="0"/>
              <a:t>We therefore decided to use a ‘piggy-back’ approach – recruiting panellists off the back of the BSA survey. This approach had recently been used to develop Pew’s American Trends Panel , and has since been implemented in the development of the </a:t>
            </a:r>
            <a:r>
              <a:rPr lang="en-GB" dirty="0" err="1" smtClean="0"/>
              <a:t>CROss-National</a:t>
            </a:r>
            <a:r>
              <a:rPr lang="en-GB" dirty="0" smtClean="0"/>
              <a:t> Online Survey Panel  (or CRONOS)</a:t>
            </a:r>
            <a:r>
              <a:rPr lang="en-GB" baseline="0" dirty="0" smtClean="0"/>
              <a:t> </a:t>
            </a:r>
            <a:r>
              <a:rPr lang="en-GB" dirty="0" smtClean="0"/>
              <a:t>at City University </a:t>
            </a:r>
          </a:p>
          <a:p>
            <a:pPr marL="0" indent="0">
              <a:spcBef>
                <a:spcPts val="0"/>
              </a:spcBef>
              <a:buFont typeface="Arial" panose="020B0604020202020204" pitchFamily="34" charset="0"/>
              <a:buNone/>
            </a:pPr>
            <a:endParaRPr lang="en-GB" dirty="0" smtClean="0"/>
          </a:p>
          <a:p>
            <a:pPr marL="0" indent="0">
              <a:spcBef>
                <a:spcPts val="0"/>
              </a:spcBef>
              <a:buFont typeface="Arial" panose="020B0604020202020204" pitchFamily="34" charset="0"/>
              <a:buNone/>
            </a:pPr>
            <a:r>
              <a:rPr lang="en-GB" dirty="0" smtClean="0"/>
              <a:t>The BSA is a probability-based, face-to-face survey of people aged 18+ in Great Britain: this means that households and individuals are selected at random, and then considerable effort is expended by field interviewers to achieve an interview including visiting the selected addresses multiple times. By recruiting from the BSA survey, we were able to:</a:t>
            </a:r>
          </a:p>
          <a:p>
            <a:pPr marL="171450" indent="-171450">
              <a:spcBef>
                <a:spcPts val="0"/>
              </a:spcBef>
              <a:buFont typeface="Arial" panose="020B0604020202020204" pitchFamily="34" charset="0"/>
              <a:buChar char="•"/>
            </a:pPr>
            <a:r>
              <a:rPr lang="en-GB" dirty="0" smtClean="0"/>
              <a:t>Maintain a probability-based recruitment design</a:t>
            </a:r>
          </a:p>
          <a:p>
            <a:pPr marL="171450" indent="-171450">
              <a:spcBef>
                <a:spcPts val="0"/>
              </a:spcBef>
              <a:buFont typeface="Arial" panose="020B0604020202020204" pitchFamily="34" charset="0"/>
              <a:buChar char="•"/>
            </a:pPr>
            <a:r>
              <a:rPr lang="en-GB" dirty="0" smtClean="0"/>
              <a:t>Produce higher recruitment rates then with alternative modes</a:t>
            </a:r>
          </a:p>
          <a:p>
            <a:pPr marL="171450" indent="-171450">
              <a:spcBef>
                <a:spcPts val="0"/>
              </a:spcBef>
              <a:buFont typeface="Arial" panose="020B0604020202020204" pitchFamily="34" charset="0"/>
              <a:buChar char="•"/>
            </a:pPr>
            <a:r>
              <a:rPr lang="en-GB" dirty="0" smtClean="0"/>
              <a:t>Keep recruitment costs low as the only costs were the ‘marginal’ costs of asking additional questions</a:t>
            </a:r>
          </a:p>
          <a:p>
            <a:pPr marL="171450" indent="-171450">
              <a:spcBef>
                <a:spcPts val="0"/>
              </a:spcBef>
              <a:buFont typeface="Arial" panose="020B0604020202020204" pitchFamily="34" charset="0"/>
              <a:buChar char="•"/>
            </a:pPr>
            <a:r>
              <a:rPr lang="en-GB" dirty="0" smtClean="0"/>
              <a:t>Obtain a large amount of background data on the panellists </a:t>
            </a:r>
          </a:p>
          <a:p>
            <a:pPr marL="0" indent="0">
              <a:spcBef>
                <a:spcPts val="0"/>
              </a:spcBef>
              <a:buFont typeface="Arial" panose="020B0604020202020204" pitchFamily="34" charset="0"/>
              <a:buNone/>
            </a:pPr>
            <a:endParaRPr lang="en-GB" dirty="0" smtClean="0"/>
          </a:p>
          <a:p>
            <a:pPr marL="0" indent="0">
              <a:spcBef>
                <a:spcPts val="0"/>
              </a:spcBef>
              <a:buFont typeface="Arial" panose="020B0604020202020204" pitchFamily="34" charset="0"/>
              <a:buNone/>
            </a:pPr>
            <a:r>
              <a:rPr lang="en-GB" dirty="0" smtClean="0"/>
              <a:t>Those interviewed as part of the BSA were asked to join the panel at the end of the interview,</a:t>
            </a:r>
            <a:r>
              <a:rPr lang="en-GB" baseline="0" dirty="0" smtClean="0"/>
              <a:t> and those that agreed asked to provide contact details.</a:t>
            </a:r>
            <a:r>
              <a:rPr lang="en-GB" dirty="0" smtClean="0"/>
              <a:t> The recruitment question wording has varied (I will talk about that later), and interviewers were briefed and provided with additional materials to help them answer any questions that participants might have.</a:t>
            </a:r>
          </a:p>
          <a:p>
            <a:pPr marL="0" indent="0">
              <a:spcBef>
                <a:spcPts val="0"/>
              </a:spcBef>
              <a:buFont typeface="Arial" panose="020B0604020202020204" pitchFamily="34" charset="0"/>
              <a:buNone/>
            </a:pPr>
            <a:endParaRPr lang="en-GB" dirty="0" smtClean="0"/>
          </a:p>
          <a:p>
            <a:pPr marL="0" indent="0">
              <a:spcBef>
                <a:spcPts val="0"/>
              </a:spcBef>
              <a:buFont typeface="Arial" panose="020B0604020202020204" pitchFamily="34" charset="0"/>
              <a:buNone/>
            </a:pPr>
            <a:r>
              <a:rPr lang="en-GB" dirty="0" smtClean="0"/>
              <a:t>Those who agreed to join the panel were then sent an information leaflet and letter confirming that they had joined the panel, and providing more detailed information on what taking part would involve.</a:t>
            </a:r>
          </a:p>
          <a:p>
            <a:pPr marL="0" indent="0">
              <a:spcBef>
                <a:spcPts val="0"/>
              </a:spcBef>
              <a:buFont typeface="Arial" panose="020B0604020202020204" pitchFamily="34" charset="0"/>
              <a:buNone/>
            </a:pPr>
            <a:endParaRPr lang="en-GB" dirty="0" smtClean="0"/>
          </a:p>
          <a:p>
            <a:pPr marL="0" indent="0">
              <a:spcBef>
                <a:spcPts val="0"/>
              </a:spcBef>
              <a:buFont typeface="Arial" panose="020B0604020202020204" pitchFamily="34" charset="0"/>
              <a:buNone/>
            </a:pPr>
            <a:r>
              <a:rPr lang="en-GB" dirty="0" smtClean="0"/>
              <a:t>At any given Panel fieldwork wave following the </a:t>
            </a:r>
            <a:r>
              <a:rPr lang="en-GB" dirty="0" err="1" smtClean="0"/>
              <a:t>NatCen</a:t>
            </a:r>
            <a:r>
              <a:rPr lang="en-GB" dirty="0" smtClean="0"/>
              <a:t> Panel’s ‘standard’ design, all active panellists (or a random sub-sample) are invited to take part in that month’s survey -</a:t>
            </a:r>
            <a:r>
              <a:rPr lang="en-GB" baseline="0" dirty="0" smtClean="0"/>
              <a:t> </a:t>
            </a:r>
            <a:r>
              <a:rPr lang="en-GB" dirty="0" smtClean="0"/>
              <a:t>no quotas are used. By doing so, we sustain the principle that the population has a known and non-zero chance of being selected and thus maintain the random probability design. </a:t>
            </a:r>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6</a:t>
            </a:fld>
            <a:endParaRPr lang="en-GB" altLang="en-US"/>
          </a:p>
        </p:txBody>
      </p:sp>
    </p:spTree>
    <p:extLst>
      <p:ext uri="{BB962C8B-B14F-4D97-AF65-F5344CB8AC3E}">
        <p14:creationId xmlns:p14="http://schemas.microsoft.com/office/powerpoint/2010/main" val="426893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355600"/>
            <a:ext cx="3613150" cy="2501900"/>
          </a:xfrm>
        </p:spPr>
      </p:sp>
      <p:sp>
        <p:nvSpPr>
          <p:cNvPr id="3" name="Notes Placeholder 2"/>
          <p:cNvSpPr>
            <a:spLocks noGrp="1"/>
          </p:cNvSpPr>
          <p:nvPr>
            <p:ph type="body" idx="1"/>
          </p:nvPr>
        </p:nvSpPr>
        <p:spPr>
          <a:xfrm>
            <a:off x="389586" y="2947096"/>
            <a:ext cx="6091900" cy="6767992"/>
          </a:xfrm>
        </p:spPr>
        <p:txBody>
          <a:bodyPr/>
          <a:lstStyle/>
          <a:p>
            <a:r>
              <a:rPr lang="en-GB" b="1" dirty="0" smtClean="0"/>
              <a:t>Questionnaire length &amp; structure</a:t>
            </a:r>
          </a:p>
          <a:p>
            <a:r>
              <a:rPr lang="en-GB" dirty="0" smtClean="0"/>
              <a:t>In line with best-practice guidelines, surveys run on the NatCen Panel will typically last for around 15 minutes, although this will vary by mode and an individual’s circumstances. Although we have done, we try to avoid making the surveys much longer to minimise burden on panellists and negative effects that may have</a:t>
            </a:r>
            <a:r>
              <a:rPr lang="en-GB" baseline="0" dirty="0" smtClean="0"/>
              <a:t> </a:t>
            </a:r>
            <a:r>
              <a:rPr lang="en-GB" dirty="0" smtClean="0"/>
              <a:t>on data quality and panel attrition. Were a longer interview required, it may make sense to split it out across multiple waves</a:t>
            </a:r>
          </a:p>
          <a:p>
            <a:endParaRPr lang="en-GB" dirty="0" smtClean="0"/>
          </a:p>
          <a:p>
            <a:r>
              <a:rPr lang="en-GB" dirty="0" smtClean="0"/>
              <a:t>The questionnaires are broken up into ‘modules’  with questions from multiple research projects asked in one survey. This allows us to be more efficient in terms of the number of invite letters sent/phone calls made/incentives sent per question, and also makes sense logistically – we don’t have to manage multiple live surveys simultaneously, and panellists can keep easy track of what</a:t>
            </a:r>
            <a:r>
              <a:rPr lang="en-GB" baseline="0" dirty="0" smtClean="0"/>
              <a:t> they’re being asked to do</a:t>
            </a:r>
            <a:endParaRPr lang="en-GB" dirty="0" smtClean="0"/>
          </a:p>
          <a:p>
            <a:endParaRPr lang="en-GB" dirty="0" smtClean="0"/>
          </a:p>
          <a:p>
            <a:r>
              <a:rPr lang="en-GB" b="1" dirty="0" smtClean="0"/>
              <a:t>Question design &amp; testing</a:t>
            </a:r>
          </a:p>
          <a:p>
            <a:r>
              <a:rPr lang="en-GB" dirty="0" smtClean="0"/>
              <a:t>Due to its mixed-mode design, a key consideration in questionnaire design and development is addressing the potential for mode effects – including how questions may appear on smartphones. </a:t>
            </a:r>
          </a:p>
          <a:p>
            <a:endParaRPr lang="en-GB" dirty="0" smtClean="0"/>
          </a:p>
          <a:p>
            <a:r>
              <a:rPr lang="en-GB" dirty="0" smtClean="0"/>
              <a:t>The approach to this will vary depending on the question and its background</a:t>
            </a:r>
            <a:r>
              <a:rPr lang="en-GB" baseline="0" dirty="0" smtClean="0"/>
              <a:t> - </a:t>
            </a:r>
            <a:r>
              <a:rPr lang="en-GB" dirty="0" smtClean="0"/>
              <a:t>for example is it a new question, or is the aim to make it comparable to an existing question?</a:t>
            </a:r>
          </a:p>
          <a:p>
            <a:r>
              <a:rPr lang="en-GB" dirty="0" smtClean="0"/>
              <a:t>For example, we might take</a:t>
            </a:r>
            <a:r>
              <a:rPr lang="en-GB" baseline="0" dirty="0" smtClean="0"/>
              <a:t> a ‘</a:t>
            </a:r>
            <a:r>
              <a:rPr lang="en-GB" dirty="0" smtClean="0"/>
              <a:t>Mode optimisation’ approach – designing different versions of the questions so that they are optimised to a given mode (e.g. not using grids on smartphones)</a:t>
            </a:r>
          </a:p>
          <a:p>
            <a:r>
              <a:rPr lang="en-GB" dirty="0" smtClean="0"/>
              <a:t>Alternatively,</a:t>
            </a:r>
            <a:r>
              <a:rPr lang="en-GB" baseline="0" dirty="0" smtClean="0"/>
              <a:t> a </a:t>
            </a:r>
            <a:r>
              <a:rPr lang="en-GB" dirty="0" smtClean="0"/>
              <a:t>‘Mode neutral’  approach</a:t>
            </a:r>
            <a:r>
              <a:rPr lang="en-GB" baseline="0" dirty="0" smtClean="0"/>
              <a:t> would involve</a:t>
            </a:r>
            <a:r>
              <a:rPr lang="en-GB" dirty="0" smtClean="0"/>
              <a:t> designing single versions of questions to keep the experience as similar across modes (e.g. removing visual cues on scale questions)</a:t>
            </a:r>
          </a:p>
          <a:p>
            <a:endParaRPr lang="en-GB" dirty="0" smtClean="0"/>
          </a:p>
          <a:p>
            <a:r>
              <a:rPr lang="en-GB" dirty="0" smtClean="0"/>
              <a:t>Where appropriate, other techniques are used to address the impact of mode effects, such as randomising/reversing answer option order to counter-act varying primacy/</a:t>
            </a:r>
            <a:r>
              <a:rPr lang="en-GB" dirty="0" err="1" smtClean="0"/>
              <a:t>recency</a:t>
            </a:r>
            <a:r>
              <a:rPr lang="en-GB" dirty="0" smtClean="0"/>
              <a:t> effects in different modes.</a:t>
            </a:r>
          </a:p>
          <a:p>
            <a:endParaRPr lang="en-GB" dirty="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7</a:t>
            </a:fld>
            <a:endParaRPr lang="en-GB" altLang="en-US"/>
          </a:p>
        </p:txBody>
      </p:sp>
    </p:spTree>
    <p:extLst>
      <p:ext uri="{BB962C8B-B14F-4D97-AF65-F5344CB8AC3E}">
        <p14:creationId xmlns:p14="http://schemas.microsoft.com/office/powerpoint/2010/main" val="221813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dirty="0" smtClean="0"/>
              <a:t>The </a:t>
            </a:r>
            <a:r>
              <a:rPr lang="en-GB" dirty="0" err="1" smtClean="0"/>
              <a:t>NatCen</a:t>
            </a:r>
            <a:r>
              <a:rPr lang="en-GB" dirty="0" smtClean="0"/>
              <a:t> Panel employs a ‘sequential mixed-mode’ fieldwork design, lasting for slightly over four weeks.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dirty="0" smtClean="0"/>
              <a:t>At the start of fieldwork, all active panel members are sent a link and unique log-in to the survey and are invited to take part in online. After two weeks , all those who have not taken part in the survey online, and for whom we have a phone number, are issued to our specialist</a:t>
            </a:r>
            <a:r>
              <a:rPr lang="en-GB" baseline="0" dirty="0" smtClean="0"/>
              <a:t> </a:t>
            </a:r>
            <a:r>
              <a:rPr lang="en-GB" dirty="0" smtClean="0"/>
              <a:t>Telephone Unit to follow-up by phone and either support them to take part online or complete an interview over the phone.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dirty="0" smtClean="0"/>
              <a:t>Considerable effort is put into contacting eligible panel members and all are called a minimum of 6 times, at a variety of times of the day and days of the week, before being coded out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dirty="0" smtClean="0"/>
          </a:p>
          <a:p>
            <a:pPr marL="0" lvl="0" indent="0">
              <a:buFont typeface="Arial" panose="020B0604020202020204" pitchFamily="34" charset="0"/>
              <a:buNone/>
            </a:pPr>
            <a:r>
              <a:rPr lang="en-GB" dirty="0" smtClean="0"/>
              <a:t>By employing this sequential mixed-mode design with a four week fieldwork period, we aim to strike a balance between maximising quality and efficiency:</a:t>
            </a:r>
          </a:p>
          <a:p>
            <a:pPr marL="171450" lvl="0" indent="-171450">
              <a:buFont typeface="Arial" panose="020B0604020202020204" pitchFamily="34" charset="0"/>
              <a:buChar char="•"/>
            </a:pPr>
            <a:r>
              <a:rPr lang="en-GB" dirty="0" smtClean="0"/>
              <a:t>By issuing all cases to web first, we maximise the number of cases completing online, minimising (telephone) interviewer costs</a:t>
            </a:r>
          </a:p>
          <a:p>
            <a:pPr marL="171450" lvl="0" indent="-171450">
              <a:buFont typeface="Arial" panose="020B0604020202020204" pitchFamily="34" charset="0"/>
              <a:buChar char="•"/>
            </a:pPr>
            <a:r>
              <a:rPr lang="en-GB" dirty="0" smtClean="0"/>
              <a:t>A four-week fieldwork period strikes a balance between allowing all types of people an opportunity to take part (to minimise bias towards ‘early responders’), while still providing data in a timely fashion</a:t>
            </a:r>
          </a:p>
          <a:p>
            <a:pPr marL="171450" lvl="0" indent="-171450">
              <a:buFont typeface="Arial" panose="020B0604020202020204" pitchFamily="34" charset="0"/>
              <a:buChar char="•"/>
            </a:pPr>
            <a:r>
              <a:rPr lang="en-GB" dirty="0" smtClean="0"/>
              <a:t>Following up with telephone fieldwork helps to boost response rates, and crucially, allows us to include in our survey sample those who are not comfortable with/do not have access to the internet</a:t>
            </a:r>
          </a:p>
          <a:p>
            <a:pPr marL="0" lv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8E665274-8C14-49BF-A942-33023330008A}" type="slidenum">
              <a:rPr lang="en-GB" altLang="en-US" smtClean="0"/>
              <a:pPr/>
              <a:t>8</a:t>
            </a:fld>
            <a:endParaRPr lang="en-GB" altLang="en-US"/>
          </a:p>
        </p:txBody>
      </p:sp>
    </p:spTree>
    <p:extLst>
      <p:ext uri="{BB962C8B-B14F-4D97-AF65-F5344CB8AC3E}">
        <p14:creationId xmlns:p14="http://schemas.microsoft.com/office/powerpoint/2010/main" val="4268931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8914" name="Title Placeholder 1"/>
          <p:cNvSpPr>
            <a:spLocks noGrp="1"/>
          </p:cNvSpPr>
          <p:nvPr>
            <p:ph type="ctrTitle" hasCustomPrompt="1"/>
          </p:nvPr>
        </p:nvSpPr>
        <p:spPr bwMode="gray">
          <a:xfrm>
            <a:off x="542924" y="2176463"/>
            <a:ext cx="5263200" cy="1470025"/>
          </a:xfrm>
        </p:spPr>
        <p:txBody>
          <a:bodyPr/>
          <a:lstStyle>
            <a:lvl1pPr>
              <a:defRPr sz="5400" b="1" smtClean="0"/>
            </a:lvl1pPr>
          </a:lstStyle>
          <a:p>
            <a:pPr lvl="0"/>
            <a:r>
              <a:rPr lang="en-GB" altLang="en-US" noProof="0" dirty="0" smtClean="0"/>
              <a:t>Click to edit title</a:t>
            </a:r>
          </a:p>
        </p:txBody>
      </p:sp>
      <p:sp>
        <p:nvSpPr>
          <p:cNvPr id="3" name="Text Placeholder 2"/>
          <p:cNvSpPr>
            <a:spLocks noGrp="1"/>
          </p:cNvSpPr>
          <p:nvPr>
            <p:ph type="subTitle" idx="1" hasCustomPrompt="1"/>
          </p:nvPr>
        </p:nvSpPr>
        <p:spPr bwMode="gray">
          <a:xfrm>
            <a:off x="542924" y="3832225"/>
            <a:ext cx="5263200" cy="1306513"/>
          </a:xfrm>
        </p:spPr>
        <p:txBody>
          <a:bodyPr/>
          <a:lstStyle>
            <a:lvl1pPr>
              <a:defRPr sz="2400" smtClean="0">
                <a:latin typeface="+mn-lt"/>
              </a:defRPr>
            </a:lvl1pPr>
          </a:lstStyle>
          <a:p>
            <a:pPr lvl="0"/>
            <a:r>
              <a:rPr lang="en-GB" altLang="en-US" noProof="0" dirty="0" smtClean="0"/>
              <a:t>Click to edit subtitle</a:t>
            </a:r>
          </a:p>
        </p:txBody>
      </p:sp>
      <p:grpSp>
        <p:nvGrpSpPr>
          <p:cNvPr id="8" name="Group 61"/>
          <p:cNvGrpSpPr>
            <a:grpSpLocks noChangeAspect="1"/>
          </p:cNvGrpSpPr>
          <p:nvPr userDrawn="1"/>
        </p:nvGrpSpPr>
        <p:grpSpPr bwMode="gray">
          <a:xfrm>
            <a:off x="560388" y="615950"/>
            <a:ext cx="3292475" cy="619125"/>
            <a:chOff x="3347" y="298"/>
            <a:chExt cx="2097" cy="394"/>
          </a:xfrm>
        </p:grpSpPr>
        <p:sp>
          <p:nvSpPr>
            <p:cNvPr id="9" name="Freeform 22"/>
            <p:cNvSpPr>
              <a:spLocks noChangeAspect="1"/>
            </p:cNvSpPr>
            <p:nvPr userDrawn="1"/>
          </p:nvSpPr>
          <p:spPr bwMode="gray">
            <a:xfrm>
              <a:off x="3351" y="304"/>
              <a:ext cx="154" cy="222"/>
            </a:xfrm>
            <a:custGeom>
              <a:avLst/>
              <a:gdLst>
                <a:gd name="T0" fmla="*/ 0 w 154"/>
                <a:gd name="T1" fmla="*/ 0 h 222"/>
                <a:gd name="T2" fmla="*/ 60 w 154"/>
                <a:gd name="T3" fmla="*/ 0 h 222"/>
                <a:gd name="T4" fmla="*/ 104 w 154"/>
                <a:gd name="T5" fmla="*/ 144 h 222"/>
                <a:gd name="T6" fmla="*/ 104 w 154"/>
                <a:gd name="T7" fmla="*/ 144 h 222"/>
                <a:gd name="T8" fmla="*/ 104 w 154"/>
                <a:gd name="T9" fmla="*/ 0 h 222"/>
                <a:gd name="T10" fmla="*/ 154 w 154"/>
                <a:gd name="T11" fmla="*/ 0 h 222"/>
                <a:gd name="T12" fmla="*/ 154 w 154"/>
                <a:gd name="T13" fmla="*/ 222 h 222"/>
                <a:gd name="T14" fmla="*/ 94 w 154"/>
                <a:gd name="T15" fmla="*/ 222 h 222"/>
                <a:gd name="T16" fmla="*/ 48 w 154"/>
                <a:gd name="T17" fmla="*/ 68 h 222"/>
                <a:gd name="T18" fmla="*/ 46 w 154"/>
                <a:gd name="T19" fmla="*/ 68 h 222"/>
                <a:gd name="T20" fmla="*/ 46 w 154"/>
                <a:gd name="T21" fmla="*/ 222 h 222"/>
                <a:gd name="T22" fmla="*/ 0 w 154"/>
                <a:gd name="T23" fmla="*/ 222 h 222"/>
                <a:gd name="T24" fmla="*/ 0 w 154"/>
                <a:gd name="T2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22">
                  <a:moveTo>
                    <a:pt x="0" y="0"/>
                  </a:moveTo>
                  <a:lnTo>
                    <a:pt x="60" y="0"/>
                  </a:lnTo>
                  <a:lnTo>
                    <a:pt x="104" y="144"/>
                  </a:lnTo>
                  <a:lnTo>
                    <a:pt x="104" y="144"/>
                  </a:lnTo>
                  <a:lnTo>
                    <a:pt x="104" y="0"/>
                  </a:lnTo>
                  <a:lnTo>
                    <a:pt x="154" y="0"/>
                  </a:lnTo>
                  <a:lnTo>
                    <a:pt x="154" y="222"/>
                  </a:lnTo>
                  <a:lnTo>
                    <a:pt x="94" y="222"/>
                  </a:lnTo>
                  <a:lnTo>
                    <a:pt x="48" y="68"/>
                  </a:lnTo>
                  <a:lnTo>
                    <a:pt x="46" y="68"/>
                  </a:lnTo>
                  <a:lnTo>
                    <a:pt x="46" y="222"/>
                  </a:lnTo>
                  <a:lnTo>
                    <a:pt x="0" y="22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3"/>
            <p:cNvSpPr>
              <a:spLocks noChangeAspect="1" noEditPoints="1"/>
            </p:cNvSpPr>
            <p:nvPr userDrawn="1"/>
          </p:nvSpPr>
          <p:spPr bwMode="gray">
            <a:xfrm>
              <a:off x="3523" y="352"/>
              <a:ext cx="136" cy="180"/>
            </a:xfrm>
            <a:custGeom>
              <a:avLst/>
              <a:gdLst>
                <a:gd name="T0" fmla="*/ 2 w 68"/>
                <a:gd name="T1" fmla="*/ 29 h 90"/>
                <a:gd name="T2" fmla="*/ 12 w 68"/>
                <a:gd name="T3" fmla="*/ 6 h 90"/>
                <a:gd name="T4" fmla="*/ 35 w 68"/>
                <a:gd name="T5" fmla="*/ 0 h 90"/>
                <a:gd name="T6" fmla="*/ 65 w 68"/>
                <a:gd name="T7" fmla="*/ 25 h 90"/>
                <a:gd name="T8" fmla="*/ 65 w 68"/>
                <a:gd name="T9" fmla="*/ 69 h 90"/>
                <a:gd name="T10" fmla="*/ 68 w 68"/>
                <a:gd name="T11" fmla="*/ 87 h 90"/>
                <a:gd name="T12" fmla="*/ 44 w 68"/>
                <a:gd name="T13" fmla="*/ 87 h 90"/>
                <a:gd name="T14" fmla="*/ 43 w 68"/>
                <a:gd name="T15" fmla="*/ 78 h 90"/>
                <a:gd name="T16" fmla="*/ 42 w 68"/>
                <a:gd name="T17" fmla="*/ 78 h 90"/>
                <a:gd name="T18" fmla="*/ 22 w 68"/>
                <a:gd name="T19" fmla="*/ 90 h 90"/>
                <a:gd name="T20" fmla="*/ 0 w 68"/>
                <a:gd name="T21" fmla="*/ 64 h 90"/>
                <a:gd name="T22" fmla="*/ 10 w 68"/>
                <a:gd name="T23" fmla="*/ 42 h 90"/>
                <a:gd name="T24" fmla="*/ 33 w 68"/>
                <a:gd name="T25" fmla="*/ 35 h 90"/>
                <a:gd name="T26" fmla="*/ 42 w 68"/>
                <a:gd name="T27" fmla="*/ 25 h 90"/>
                <a:gd name="T28" fmla="*/ 34 w 68"/>
                <a:gd name="T29" fmla="*/ 17 h 90"/>
                <a:gd name="T30" fmla="*/ 25 w 68"/>
                <a:gd name="T31" fmla="*/ 29 h 90"/>
                <a:gd name="T32" fmla="*/ 2 w 68"/>
                <a:gd name="T33" fmla="*/ 29 h 90"/>
                <a:gd name="T34" fmla="*/ 32 w 68"/>
                <a:gd name="T35" fmla="*/ 72 h 90"/>
                <a:gd name="T36" fmla="*/ 42 w 68"/>
                <a:gd name="T37" fmla="*/ 60 h 90"/>
                <a:gd name="T38" fmla="*/ 42 w 68"/>
                <a:gd name="T39" fmla="*/ 46 h 90"/>
                <a:gd name="T40" fmla="*/ 28 w 68"/>
                <a:gd name="T41" fmla="*/ 52 h 90"/>
                <a:gd name="T42" fmla="*/ 24 w 68"/>
                <a:gd name="T43" fmla="*/ 61 h 90"/>
                <a:gd name="T44" fmla="*/ 32 w 68"/>
                <a:gd name="T45"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0">
                  <a:moveTo>
                    <a:pt x="2" y="29"/>
                  </a:moveTo>
                  <a:cubicBezTo>
                    <a:pt x="2" y="17"/>
                    <a:pt x="6" y="10"/>
                    <a:pt x="12" y="6"/>
                  </a:cubicBezTo>
                  <a:cubicBezTo>
                    <a:pt x="18" y="2"/>
                    <a:pt x="25" y="0"/>
                    <a:pt x="35" y="0"/>
                  </a:cubicBezTo>
                  <a:cubicBezTo>
                    <a:pt x="56" y="0"/>
                    <a:pt x="65" y="8"/>
                    <a:pt x="65" y="25"/>
                  </a:cubicBezTo>
                  <a:cubicBezTo>
                    <a:pt x="65" y="69"/>
                    <a:pt x="65" y="69"/>
                    <a:pt x="65" y="69"/>
                  </a:cubicBezTo>
                  <a:cubicBezTo>
                    <a:pt x="65" y="75"/>
                    <a:pt x="65" y="84"/>
                    <a:pt x="68" y="87"/>
                  </a:cubicBezTo>
                  <a:cubicBezTo>
                    <a:pt x="44" y="87"/>
                    <a:pt x="44" y="87"/>
                    <a:pt x="44" y="87"/>
                  </a:cubicBezTo>
                  <a:cubicBezTo>
                    <a:pt x="43" y="84"/>
                    <a:pt x="43" y="81"/>
                    <a:pt x="43" y="78"/>
                  </a:cubicBezTo>
                  <a:cubicBezTo>
                    <a:pt x="42" y="78"/>
                    <a:pt x="42" y="78"/>
                    <a:pt x="42" y="78"/>
                  </a:cubicBezTo>
                  <a:cubicBezTo>
                    <a:pt x="39" y="85"/>
                    <a:pt x="31" y="90"/>
                    <a:pt x="22" y="90"/>
                  </a:cubicBezTo>
                  <a:cubicBezTo>
                    <a:pt x="8" y="90"/>
                    <a:pt x="0" y="82"/>
                    <a:pt x="0" y="64"/>
                  </a:cubicBezTo>
                  <a:cubicBezTo>
                    <a:pt x="0" y="54"/>
                    <a:pt x="4" y="46"/>
                    <a:pt x="10" y="42"/>
                  </a:cubicBezTo>
                  <a:cubicBezTo>
                    <a:pt x="16" y="39"/>
                    <a:pt x="26" y="37"/>
                    <a:pt x="33" y="35"/>
                  </a:cubicBezTo>
                  <a:cubicBezTo>
                    <a:pt x="41" y="33"/>
                    <a:pt x="42" y="32"/>
                    <a:pt x="42" y="25"/>
                  </a:cubicBezTo>
                  <a:cubicBezTo>
                    <a:pt x="42" y="20"/>
                    <a:pt x="40" y="17"/>
                    <a:pt x="34" y="17"/>
                  </a:cubicBezTo>
                  <a:cubicBezTo>
                    <a:pt x="27" y="17"/>
                    <a:pt x="25" y="21"/>
                    <a:pt x="25" y="29"/>
                  </a:cubicBezTo>
                  <a:lnTo>
                    <a:pt x="2" y="29"/>
                  </a:lnTo>
                  <a:close/>
                  <a:moveTo>
                    <a:pt x="32" y="72"/>
                  </a:moveTo>
                  <a:cubicBezTo>
                    <a:pt x="37" y="72"/>
                    <a:pt x="42" y="69"/>
                    <a:pt x="42" y="60"/>
                  </a:cubicBezTo>
                  <a:cubicBezTo>
                    <a:pt x="42" y="53"/>
                    <a:pt x="42" y="49"/>
                    <a:pt x="42" y="46"/>
                  </a:cubicBezTo>
                  <a:cubicBezTo>
                    <a:pt x="34" y="50"/>
                    <a:pt x="30" y="50"/>
                    <a:pt x="28" y="52"/>
                  </a:cubicBezTo>
                  <a:cubicBezTo>
                    <a:pt x="25" y="54"/>
                    <a:pt x="24" y="56"/>
                    <a:pt x="24" y="61"/>
                  </a:cubicBezTo>
                  <a:cubicBezTo>
                    <a:pt x="24" y="68"/>
                    <a:pt x="27" y="72"/>
                    <a:pt x="32" y="7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4"/>
            <p:cNvSpPr>
              <a:spLocks noChangeAspect="1"/>
            </p:cNvSpPr>
            <p:nvPr userDrawn="1"/>
          </p:nvSpPr>
          <p:spPr bwMode="gray">
            <a:xfrm>
              <a:off x="3671" y="308"/>
              <a:ext cx="93" cy="220"/>
            </a:xfrm>
            <a:custGeom>
              <a:avLst/>
              <a:gdLst>
                <a:gd name="T0" fmla="*/ 10 w 47"/>
                <a:gd name="T1" fmla="*/ 42 h 110"/>
                <a:gd name="T2" fmla="*/ 0 w 47"/>
                <a:gd name="T3" fmla="*/ 42 h 110"/>
                <a:gd name="T4" fmla="*/ 0 w 47"/>
                <a:gd name="T5" fmla="*/ 25 h 110"/>
                <a:gd name="T6" fmla="*/ 10 w 47"/>
                <a:gd name="T7" fmla="*/ 25 h 110"/>
                <a:gd name="T8" fmla="*/ 10 w 47"/>
                <a:gd name="T9" fmla="*/ 0 h 110"/>
                <a:gd name="T10" fmla="*/ 36 w 47"/>
                <a:gd name="T11" fmla="*/ 0 h 110"/>
                <a:gd name="T12" fmla="*/ 36 w 47"/>
                <a:gd name="T13" fmla="*/ 25 h 110"/>
                <a:gd name="T14" fmla="*/ 47 w 47"/>
                <a:gd name="T15" fmla="*/ 25 h 110"/>
                <a:gd name="T16" fmla="*/ 47 w 47"/>
                <a:gd name="T17" fmla="*/ 42 h 110"/>
                <a:gd name="T18" fmla="*/ 36 w 47"/>
                <a:gd name="T19" fmla="*/ 42 h 110"/>
                <a:gd name="T20" fmla="*/ 36 w 47"/>
                <a:gd name="T21" fmla="*/ 85 h 110"/>
                <a:gd name="T22" fmla="*/ 44 w 47"/>
                <a:gd name="T23" fmla="*/ 93 h 110"/>
                <a:gd name="T24" fmla="*/ 47 w 47"/>
                <a:gd name="T25" fmla="*/ 92 h 110"/>
                <a:gd name="T26" fmla="*/ 47 w 47"/>
                <a:gd name="T27" fmla="*/ 109 h 110"/>
                <a:gd name="T28" fmla="*/ 33 w 47"/>
                <a:gd name="T29" fmla="*/ 110 h 110"/>
                <a:gd name="T30" fmla="*/ 10 w 47"/>
                <a:gd name="T31" fmla="*/ 87 h 110"/>
                <a:gd name="T32" fmla="*/ 10 w 47"/>
                <a:gd name="T33"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10">
                  <a:moveTo>
                    <a:pt x="10" y="42"/>
                  </a:moveTo>
                  <a:cubicBezTo>
                    <a:pt x="0" y="42"/>
                    <a:pt x="0" y="42"/>
                    <a:pt x="0" y="42"/>
                  </a:cubicBezTo>
                  <a:cubicBezTo>
                    <a:pt x="0" y="25"/>
                    <a:pt x="0" y="25"/>
                    <a:pt x="0" y="25"/>
                  </a:cubicBezTo>
                  <a:cubicBezTo>
                    <a:pt x="10" y="25"/>
                    <a:pt x="10" y="25"/>
                    <a:pt x="10" y="25"/>
                  </a:cubicBezTo>
                  <a:cubicBezTo>
                    <a:pt x="10" y="0"/>
                    <a:pt x="10" y="0"/>
                    <a:pt x="10" y="0"/>
                  </a:cubicBezTo>
                  <a:cubicBezTo>
                    <a:pt x="36" y="0"/>
                    <a:pt x="36" y="0"/>
                    <a:pt x="36" y="0"/>
                  </a:cubicBezTo>
                  <a:cubicBezTo>
                    <a:pt x="36" y="25"/>
                    <a:pt x="36" y="25"/>
                    <a:pt x="36" y="25"/>
                  </a:cubicBezTo>
                  <a:cubicBezTo>
                    <a:pt x="47" y="25"/>
                    <a:pt x="47" y="25"/>
                    <a:pt x="47" y="25"/>
                  </a:cubicBezTo>
                  <a:cubicBezTo>
                    <a:pt x="47" y="42"/>
                    <a:pt x="47" y="42"/>
                    <a:pt x="47" y="42"/>
                  </a:cubicBezTo>
                  <a:cubicBezTo>
                    <a:pt x="36" y="42"/>
                    <a:pt x="36" y="42"/>
                    <a:pt x="36" y="42"/>
                  </a:cubicBezTo>
                  <a:cubicBezTo>
                    <a:pt x="36" y="85"/>
                    <a:pt x="36" y="85"/>
                    <a:pt x="36" y="85"/>
                  </a:cubicBezTo>
                  <a:cubicBezTo>
                    <a:pt x="36" y="91"/>
                    <a:pt x="38" y="93"/>
                    <a:pt x="44" y="93"/>
                  </a:cubicBezTo>
                  <a:cubicBezTo>
                    <a:pt x="45" y="93"/>
                    <a:pt x="46" y="93"/>
                    <a:pt x="47" y="92"/>
                  </a:cubicBezTo>
                  <a:cubicBezTo>
                    <a:pt x="47" y="109"/>
                    <a:pt x="47" y="109"/>
                    <a:pt x="47" y="109"/>
                  </a:cubicBezTo>
                  <a:cubicBezTo>
                    <a:pt x="42" y="110"/>
                    <a:pt x="38" y="110"/>
                    <a:pt x="33" y="110"/>
                  </a:cubicBezTo>
                  <a:cubicBezTo>
                    <a:pt x="15" y="110"/>
                    <a:pt x="10" y="107"/>
                    <a:pt x="10" y="87"/>
                  </a:cubicBez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25"/>
            <p:cNvSpPr>
              <a:spLocks noChangeAspect="1"/>
            </p:cNvSpPr>
            <p:nvPr userDrawn="1"/>
          </p:nvSpPr>
          <p:spPr bwMode="gray">
            <a:xfrm>
              <a:off x="3792" y="298"/>
              <a:ext cx="152" cy="234"/>
            </a:xfrm>
            <a:custGeom>
              <a:avLst/>
              <a:gdLst>
                <a:gd name="T0" fmla="*/ 49 w 76"/>
                <a:gd name="T1" fmla="*/ 41 h 117"/>
                <a:gd name="T2" fmla="*/ 39 w 76"/>
                <a:gd name="T3" fmla="*/ 18 h 117"/>
                <a:gd name="T4" fmla="*/ 27 w 76"/>
                <a:gd name="T5" fmla="*/ 57 h 117"/>
                <a:gd name="T6" fmla="*/ 39 w 76"/>
                <a:gd name="T7" fmla="*/ 99 h 117"/>
                <a:gd name="T8" fmla="*/ 50 w 76"/>
                <a:gd name="T9" fmla="*/ 70 h 117"/>
                <a:gd name="T10" fmla="*/ 76 w 76"/>
                <a:gd name="T11" fmla="*/ 70 h 117"/>
                <a:gd name="T12" fmla="*/ 76 w 76"/>
                <a:gd name="T13" fmla="*/ 74 h 117"/>
                <a:gd name="T14" fmla="*/ 36 w 76"/>
                <a:gd name="T15" fmla="*/ 117 h 117"/>
                <a:gd name="T16" fmla="*/ 0 w 76"/>
                <a:gd name="T17" fmla="*/ 58 h 117"/>
                <a:gd name="T18" fmla="*/ 39 w 76"/>
                <a:gd name="T19" fmla="*/ 0 h 117"/>
                <a:gd name="T20" fmla="*/ 75 w 76"/>
                <a:gd name="T21" fmla="*/ 37 h 117"/>
                <a:gd name="T22" fmla="*/ 75 w 76"/>
                <a:gd name="T23" fmla="*/ 41 h 117"/>
                <a:gd name="T24" fmla="*/ 49 w 76"/>
                <a:gd name="T25" fmla="*/ 4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7">
                  <a:moveTo>
                    <a:pt x="49" y="41"/>
                  </a:moveTo>
                  <a:cubicBezTo>
                    <a:pt x="49" y="25"/>
                    <a:pt x="48" y="18"/>
                    <a:pt x="39" y="18"/>
                  </a:cubicBezTo>
                  <a:cubicBezTo>
                    <a:pt x="28" y="18"/>
                    <a:pt x="27" y="28"/>
                    <a:pt x="27" y="57"/>
                  </a:cubicBezTo>
                  <a:cubicBezTo>
                    <a:pt x="27" y="90"/>
                    <a:pt x="28" y="99"/>
                    <a:pt x="39" y="99"/>
                  </a:cubicBezTo>
                  <a:cubicBezTo>
                    <a:pt x="49" y="99"/>
                    <a:pt x="50" y="88"/>
                    <a:pt x="50" y="70"/>
                  </a:cubicBezTo>
                  <a:cubicBezTo>
                    <a:pt x="76" y="70"/>
                    <a:pt x="76" y="70"/>
                    <a:pt x="76" y="70"/>
                  </a:cubicBezTo>
                  <a:cubicBezTo>
                    <a:pt x="76" y="74"/>
                    <a:pt x="76" y="74"/>
                    <a:pt x="76" y="74"/>
                  </a:cubicBezTo>
                  <a:cubicBezTo>
                    <a:pt x="76" y="99"/>
                    <a:pt x="69" y="117"/>
                    <a:pt x="36" y="117"/>
                  </a:cubicBezTo>
                  <a:cubicBezTo>
                    <a:pt x="3" y="117"/>
                    <a:pt x="0" y="91"/>
                    <a:pt x="0" y="58"/>
                  </a:cubicBezTo>
                  <a:cubicBezTo>
                    <a:pt x="0" y="29"/>
                    <a:pt x="2" y="0"/>
                    <a:pt x="39" y="0"/>
                  </a:cubicBezTo>
                  <a:cubicBezTo>
                    <a:pt x="62" y="0"/>
                    <a:pt x="75" y="10"/>
                    <a:pt x="75" y="37"/>
                  </a:cubicBezTo>
                  <a:cubicBezTo>
                    <a:pt x="75" y="41"/>
                    <a:pt x="75" y="41"/>
                    <a:pt x="75" y="41"/>
                  </a:cubicBezTo>
                  <a:lnTo>
                    <a:pt x="4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26"/>
            <p:cNvSpPr>
              <a:spLocks noChangeAspect="1" noEditPoints="1"/>
            </p:cNvSpPr>
            <p:nvPr userDrawn="1"/>
          </p:nvSpPr>
          <p:spPr bwMode="gray">
            <a:xfrm>
              <a:off x="3958" y="352"/>
              <a:ext cx="136" cy="180"/>
            </a:xfrm>
            <a:custGeom>
              <a:avLst/>
              <a:gdLst>
                <a:gd name="T0" fmla="*/ 25 w 68"/>
                <a:gd name="T1" fmla="*/ 49 h 90"/>
                <a:gd name="T2" fmla="*/ 25 w 68"/>
                <a:gd name="T3" fmla="*/ 54 h 90"/>
                <a:gd name="T4" fmla="*/ 34 w 68"/>
                <a:gd name="T5" fmla="*/ 74 h 90"/>
                <a:gd name="T6" fmla="*/ 44 w 68"/>
                <a:gd name="T7" fmla="*/ 58 h 90"/>
                <a:gd name="T8" fmla="*/ 67 w 68"/>
                <a:gd name="T9" fmla="*/ 58 h 90"/>
                <a:gd name="T10" fmla="*/ 34 w 68"/>
                <a:gd name="T11" fmla="*/ 90 h 90"/>
                <a:gd name="T12" fmla="*/ 0 w 68"/>
                <a:gd name="T13" fmla="*/ 42 h 90"/>
                <a:gd name="T14" fmla="*/ 34 w 68"/>
                <a:gd name="T15" fmla="*/ 0 h 90"/>
                <a:gd name="T16" fmla="*/ 68 w 68"/>
                <a:gd name="T17" fmla="*/ 49 h 90"/>
                <a:gd name="T18" fmla="*/ 25 w 68"/>
                <a:gd name="T19" fmla="*/ 49 h 90"/>
                <a:gd name="T20" fmla="*/ 44 w 68"/>
                <a:gd name="T21" fmla="*/ 34 h 90"/>
                <a:gd name="T22" fmla="*/ 35 w 68"/>
                <a:gd name="T23" fmla="*/ 16 h 90"/>
                <a:gd name="T24" fmla="*/ 25 w 68"/>
                <a:gd name="T25" fmla="*/ 34 h 90"/>
                <a:gd name="T26" fmla="*/ 44 w 68"/>
                <a:gd name="T27"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90">
                  <a:moveTo>
                    <a:pt x="25" y="49"/>
                  </a:moveTo>
                  <a:cubicBezTo>
                    <a:pt x="25" y="54"/>
                    <a:pt x="25" y="54"/>
                    <a:pt x="25" y="54"/>
                  </a:cubicBezTo>
                  <a:cubicBezTo>
                    <a:pt x="25" y="67"/>
                    <a:pt x="27" y="74"/>
                    <a:pt x="34" y="74"/>
                  </a:cubicBezTo>
                  <a:cubicBezTo>
                    <a:pt x="41" y="74"/>
                    <a:pt x="43" y="69"/>
                    <a:pt x="44" y="58"/>
                  </a:cubicBezTo>
                  <a:cubicBezTo>
                    <a:pt x="67" y="58"/>
                    <a:pt x="67" y="58"/>
                    <a:pt x="67" y="58"/>
                  </a:cubicBezTo>
                  <a:cubicBezTo>
                    <a:pt x="67" y="79"/>
                    <a:pt x="55" y="90"/>
                    <a:pt x="34" y="90"/>
                  </a:cubicBezTo>
                  <a:cubicBezTo>
                    <a:pt x="2" y="90"/>
                    <a:pt x="0" y="67"/>
                    <a:pt x="0" y="42"/>
                  </a:cubicBezTo>
                  <a:cubicBezTo>
                    <a:pt x="0" y="18"/>
                    <a:pt x="7" y="0"/>
                    <a:pt x="34" y="0"/>
                  </a:cubicBezTo>
                  <a:cubicBezTo>
                    <a:pt x="66" y="0"/>
                    <a:pt x="68" y="20"/>
                    <a:pt x="68" y="49"/>
                  </a:cubicBezTo>
                  <a:lnTo>
                    <a:pt x="25" y="49"/>
                  </a:lnTo>
                  <a:close/>
                  <a:moveTo>
                    <a:pt x="44" y="34"/>
                  </a:moveTo>
                  <a:cubicBezTo>
                    <a:pt x="44" y="23"/>
                    <a:pt x="42" y="16"/>
                    <a:pt x="35" y="16"/>
                  </a:cubicBezTo>
                  <a:cubicBezTo>
                    <a:pt x="27" y="16"/>
                    <a:pt x="25" y="23"/>
                    <a:pt x="25" y="34"/>
                  </a:cubicBezTo>
                  <a:lnTo>
                    <a:pt x="4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27"/>
            <p:cNvSpPr>
              <a:spLocks noChangeAspect="1"/>
            </p:cNvSpPr>
            <p:nvPr userDrawn="1"/>
          </p:nvSpPr>
          <p:spPr bwMode="gray">
            <a:xfrm>
              <a:off x="4108" y="352"/>
              <a:ext cx="134" cy="174"/>
            </a:xfrm>
            <a:custGeom>
              <a:avLst/>
              <a:gdLst>
                <a:gd name="T0" fmla="*/ 0 w 67"/>
                <a:gd name="T1" fmla="*/ 3 h 87"/>
                <a:gd name="T2" fmla="*/ 24 w 67"/>
                <a:gd name="T3" fmla="*/ 3 h 87"/>
                <a:gd name="T4" fmla="*/ 24 w 67"/>
                <a:gd name="T5" fmla="*/ 13 h 87"/>
                <a:gd name="T6" fmla="*/ 25 w 67"/>
                <a:gd name="T7" fmla="*/ 13 h 87"/>
                <a:gd name="T8" fmla="*/ 45 w 67"/>
                <a:gd name="T9" fmla="*/ 0 h 87"/>
                <a:gd name="T10" fmla="*/ 67 w 67"/>
                <a:gd name="T11" fmla="*/ 24 h 87"/>
                <a:gd name="T12" fmla="*/ 67 w 67"/>
                <a:gd name="T13" fmla="*/ 87 h 87"/>
                <a:gd name="T14" fmla="*/ 42 w 67"/>
                <a:gd name="T15" fmla="*/ 87 h 87"/>
                <a:gd name="T16" fmla="*/ 42 w 67"/>
                <a:gd name="T17" fmla="*/ 30 h 87"/>
                <a:gd name="T18" fmla="*/ 34 w 67"/>
                <a:gd name="T19" fmla="*/ 20 h 87"/>
                <a:gd name="T20" fmla="*/ 25 w 67"/>
                <a:gd name="T21" fmla="*/ 32 h 87"/>
                <a:gd name="T22" fmla="*/ 25 w 67"/>
                <a:gd name="T23" fmla="*/ 87 h 87"/>
                <a:gd name="T24" fmla="*/ 0 w 67"/>
                <a:gd name="T25" fmla="*/ 87 h 87"/>
                <a:gd name="T26" fmla="*/ 0 w 67"/>
                <a:gd name="T27"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7">
                  <a:moveTo>
                    <a:pt x="0" y="3"/>
                  </a:moveTo>
                  <a:cubicBezTo>
                    <a:pt x="24" y="3"/>
                    <a:pt x="24" y="3"/>
                    <a:pt x="24" y="3"/>
                  </a:cubicBezTo>
                  <a:cubicBezTo>
                    <a:pt x="24" y="13"/>
                    <a:pt x="24" y="13"/>
                    <a:pt x="24" y="13"/>
                  </a:cubicBezTo>
                  <a:cubicBezTo>
                    <a:pt x="25" y="13"/>
                    <a:pt x="25" y="13"/>
                    <a:pt x="25" y="13"/>
                  </a:cubicBezTo>
                  <a:cubicBezTo>
                    <a:pt x="28" y="5"/>
                    <a:pt x="36" y="0"/>
                    <a:pt x="45" y="0"/>
                  </a:cubicBezTo>
                  <a:cubicBezTo>
                    <a:pt x="59" y="0"/>
                    <a:pt x="67" y="8"/>
                    <a:pt x="67" y="24"/>
                  </a:cubicBezTo>
                  <a:cubicBezTo>
                    <a:pt x="67" y="87"/>
                    <a:pt x="67" y="87"/>
                    <a:pt x="67" y="87"/>
                  </a:cubicBezTo>
                  <a:cubicBezTo>
                    <a:pt x="42" y="87"/>
                    <a:pt x="42" y="87"/>
                    <a:pt x="42" y="87"/>
                  </a:cubicBezTo>
                  <a:cubicBezTo>
                    <a:pt x="42" y="30"/>
                    <a:pt x="42" y="30"/>
                    <a:pt x="42" y="30"/>
                  </a:cubicBezTo>
                  <a:cubicBezTo>
                    <a:pt x="42" y="23"/>
                    <a:pt x="39" y="20"/>
                    <a:pt x="34" y="20"/>
                  </a:cubicBezTo>
                  <a:cubicBezTo>
                    <a:pt x="29" y="20"/>
                    <a:pt x="25" y="24"/>
                    <a:pt x="25" y="32"/>
                  </a:cubicBezTo>
                  <a:cubicBezTo>
                    <a:pt x="25" y="87"/>
                    <a:pt x="25" y="87"/>
                    <a:pt x="25" y="87"/>
                  </a:cubicBezTo>
                  <a:cubicBezTo>
                    <a:pt x="0" y="87"/>
                    <a:pt x="0" y="87"/>
                    <a:pt x="0" y="87"/>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8"/>
            <p:cNvSpPr>
              <a:spLocks noChangeAspect="1"/>
            </p:cNvSpPr>
            <p:nvPr userDrawn="1"/>
          </p:nvSpPr>
          <p:spPr bwMode="gray">
            <a:xfrm>
              <a:off x="3347" y="566"/>
              <a:ext cx="66" cy="102"/>
            </a:xfrm>
            <a:custGeom>
              <a:avLst/>
              <a:gdLst>
                <a:gd name="T0" fmla="*/ 11 w 33"/>
                <a:gd name="T1" fmla="*/ 35 h 51"/>
                <a:gd name="T2" fmla="*/ 11 w 33"/>
                <a:gd name="T3" fmla="*/ 37 h 51"/>
                <a:gd name="T4" fmla="*/ 16 w 33"/>
                <a:gd name="T5" fmla="*/ 43 h 51"/>
                <a:gd name="T6" fmla="*/ 22 w 33"/>
                <a:gd name="T7" fmla="*/ 37 h 51"/>
                <a:gd name="T8" fmla="*/ 0 w 33"/>
                <a:gd name="T9" fmla="*/ 14 h 51"/>
                <a:gd name="T10" fmla="*/ 17 w 33"/>
                <a:gd name="T11" fmla="*/ 0 h 51"/>
                <a:gd name="T12" fmla="*/ 32 w 33"/>
                <a:gd name="T13" fmla="*/ 13 h 51"/>
                <a:gd name="T14" fmla="*/ 32 w 33"/>
                <a:gd name="T15" fmla="*/ 15 h 51"/>
                <a:gd name="T16" fmla="*/ 21 w 33"/>
                <a:gd name="T17" fmla="*/ 15 h 51"/>
                <a:gd name="T18" fmla="*/ 20 w 33"/>
                <a:gd name="T19" fmla="*/ 9 h 51"/>
                <a:gd name="T20" fmla="*/ 17 w 33"/>
                <a:gd name="T21" fmla="*/ 8 h 51"/>
                <a:gd name="T22" fmla="*/ 12 w 33"/>
                <a:gd name="T23" fmla="*/ 13 h 51"/>
                <a:gd name="T24" fmla="*/ 33 w 33"/>
                <a:gd name="T25" fmla="*/ 35 h 51"/>
                <a:gd name="T26" fmla="*/ 16 w 33"/>
                <a:gd name="T27" fmla="*/ 51 h 51"/>
                <a:gd name="T28" fmla="*/ 0 w 33"/>
                <a:gd name="T29" fmla="*/ 38 h 51"/>
                <a:gd name="T30" fmla="*/ 0 w 33"/>
                <a:gd name="T31" fmla="*/ 35 h 51"/>
                <a:gd name="T32" fmla="*/ 11 w 33"/>
                <a:gd name="T3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1">
                  <a:moveTo>
                    <a:pt x="11" y="35"/>
                  </a:moveTo>
                  <a:cubicBezTo>
                    <a:pt x="11" y="37"/>
                    <a:pt x="11" y="37"/>
                    <a:pt x="11" y="37"/>
                  </a:cubicBezTo>
                  <a:cubicBezTo>
                    <a:pt x="11" y="41"/>
                    <a:pt x="12" y="43"/>
                    <a:pt x="16" y="43"/>
                  </a:cubicBezTo>
                  <a:cubicBezTo>
                    <a:pt x="20" y="43"/>
                    <a:pt x="22" y="40"/>
                    <a:pt x="22" y="37"/>
                  </a:cubicBezTo>
                  <a:cubicBezTo>
                    <a:pt x="22" y="27"/>
                    <a:pt x="0" y="33"/>
                    <a:pt x="0" y="14"/>
                  </a:cubicBezTo>
                  <a:cubicBezTo>
                    <a:pt x="0" y="7"/>
                    <a:pt x="5" y="0"/>
                    <a:pt x="17" y="0"/>
                  </a:cubicBezTo>
                  <a:cubicBezTo>
                    <a:pt x="28" y="0"/>
                    <a:pt x="32" y="6"/>
                    <a:pt x="32" y="13"/>
                  </a:cubicBezTo>
                  <a:cubicBezTo>
                    <a:pt x="32" y="15"/>
                    <a:pt x="32" y="15"/>
                    <a:pt x="32" y="15"/>
                  </a:cubicBezTo>
                  <a:cubicBezTo>
                    <a:pt x="21" y="15"/>
                    <a:pt x="21" y="15"/>
                    <a:pt x="21" y="15"/>
                  </a:cubicBezTo>
                  <a:cubicBezTo>
                    <a:pt x="21" y="12"/>
                    <a:pt x="21" y="10"/>
                    <a:pt x="20" y="9"/>
                  </a:cubicBezTo>
                  <a:cubicBezTo>
                    <a:pt x="19" y="8"/>
                    <a:pt x="18" y="8"/>
                    <a:pt x="17" y="8"/>
                  </a:cubicBezTo>
                  <a:cubicBezTo>
                    <a:pt x="14" y="8"/>
                    <a:pt x="12" y="9"/>
                    <a:pt x="12" y="13"/>
                  </a:cubicBezTo>
                  <a:cubicBezTo>
                    <a:pt x="12" y="23"/>
                    <a:pt x="33" y="18"/>
                    <a:pt x="33" y="35"/>
                  </a:cubicBezTo>
                  <a:cubicBezTo>
                    <a:pt x="33" y="47"/>
                    <a:pt x="27" y="51"/>
                    <a:pt x="16" y="51"/>
                  </a:cubicBezTo>
                  <a:cubicBezTo>
                    <a:pt x="8" y="51"/>
                    <a:pt x="0" y="49"/>
                    <a:pt x="0" y="38"/>
                  </a:cubicBezTo>
                  <a:cubicBezTo>
                    <a:pt x="0" y="35"/>
                    <a:pt x="0" y="35"/>
                    <a:pt x="0" y="35"/>
                  </a:cubicBezTo>
                  <a:lnTo>
                    <a:pt x="1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9"/>
            <p:cNvSpPr>
              <a:spLocks noChangeAspect="1" noEditPoints="1"/>
            </p:cNvSpPr>
            <p:nvPr userDrawn="1"/>
          </p:nvSpPr>
          <p:spPr bwMode="gray">
            <a:xfrm>
              <a:off x="3419" y="590"/>
              <a:ext cx="60" cy="78"/>
            </a:xfrm>
            <a:custGeom>
              <a:avLst/>
              <a:gdLst>
                <a:gd name="T0" fmla="*/ 0 w 30"/>
                <a:gd name="T1" fmla="*/ 20 h 39"/>
                <a:gd name="T2" fmla="*/ 15 w 30"/>
                <a:gd name="T3" fmla="*/ 0 h 39"/>
                <a:gd name="T4" fmla="*/ 30 w 30"/>
                <a:gd name="T5" fmla="*/ 19 h 39"/>
                <a:gd name="T6" fmla="*/ 15 w 30"/>
                <a:gd name="T7" fmla="*/ 39 h 39"/>
                <a:gd name="T8" fmla="*/ 0 w 30"/>
                <a:gd name="T9" fmla="*/ 20 h 39"/>
                <a:gd name="T10" fmla="*/ 15 w 30"/>
                <a:gd name="T11" fmla="*/ 7 h 39"/>
                <a:gd name="T12" fmla="*/ 11 w 30"/>
                <a:gd name="T13" fmla="*/ 19 h 39"/>
                <a:gd name="T14" fmla="*/ 15 w 30"/>
                <a:gd name="T15" fmla="*/ 32 h 39"/>
                <a:gd name="T16" fmla="*/ 19 w 30"/>
                <a:gd name="T17" fmla="*/ 19 h 39"/>
                <a:gd name="T18" fmla="*/ 15 w 30"/>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9">
                  <a:moveTo>
                    <a:pt x="0" y="20"/>
                  </a:moveTo>
                  <a:cubicBezTo>
                    <a:pt x="0" y="8"/>
                    <a:pt x="2" y="0"/>
                    <a:pt x="15" y="0"/>
                  </a:cubicBezTo>
                  <a:cubicBezTo>
                    <a:pt x="29" y="0"/>
                    <a:pt x="30" y="8"/>
                    <a:pt x="30" y="19"/>
                  </a:cubicBezTo>
                  <a:cubicBezTo>
                    <a:pt x="30" y="31"/>
                    <a:pt x="28" y="39"/>
                    <a:pt x="15" y="39"/>
                  </a:cubicBezTo>
                  <a:cubicBezTo>
                    <a:pt x="1" y="39"/>
                    <a:pt x="0" y="31"/>
                    <a:pt x="0" y="20"/>
                  </a:cubicBezTo>
                  <a:moveTo>
                    <a:pt x="15" y="7"/>
                  </a:moveTo>
                  <a:cubicBezTo>
                    <a:pt x="12" y="7"/>
                    <a:pt x="11" y="10"/>
                    <a:pt x="11" y="19"/>
                  </a:cubicBezTo>
                  <a:cubicBezTo>
                    <a:pt x="11" y="29"/>
                    <a:pt x="12" y="32"/>
                    <a:pt x="15" y="32"/>
                  </a:cubicBezTo>
                  <a:cubicBezTo>
                    <a:pt x="19" y="32"/>
                    <a:pt x="19" y="29"/>
                    <a:pt x="19" y="19"/>
                  </a:cubicBezTo>
                  <a:cubicBezTo>
                    <a:pt x="19" y="10"/>
                    <a:pt x="19" y="7"/>
                    <a:pt x="15"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30"/>
            <p:cNvSpPr>
              <a:spLocks noChangeAspect="1"/>
            </p:cNvSpPr>
            <p:nvPr userDrawn="1"/>
          </p:nvSpPr>
          <p:spPr bwMode="gray">
            <a:xfrm>
              <a:off x="3487" y="590"/>
              <a:ext cx="60" cy="78"/>
            </a:xfrm>
            <a:custGeom>
              <a:avLst/>
              <a:gdLst>
                <a:gd name="T0" fmla="*/ 20 w 30"/>
                <a:gd name="T1" fmla="*/ 15 h 39"/>
                <a:gd name="T2" fmla="*/ 15 w 30"/>
                <a:gd name="T3" fmla="*/ 7 h 39"/>
                <a:gd name="T4" fmla="*/ 11 w 30"/>
                <a:gd name="T5" fmla="*/ 19 h 39"/>
                <a:gd name="T6" fmla="*/ 15 w 30"/>
                <a:gd name="T7" fmla="*/ 32 h 39"/>
                <a:gd name="T8" fmla="*/ 20 w 30"/>
                <a:gd name="T9" fmla="*/ 23 h 39"/>
                <a:gd name="T10" fmla="*/ 30 w 30"/>
                <a:gd name="T11" fmla="*/ 23 h 39"/>
                <a:gd name="T12" fmla="*/ 15 w 30"/>
                <a:gd name="T13" fmla="*/ 39 h 39"/>
                <a:gd name="T14" fmla="*/ 0 w 30"/>
                <a:gd name="T15" fmla="*/ 18 h 39"/>
                <a:gd name="T16" fmla="*/ 15 w 30"/>
                <a:gd name="T17" fmla="*/ 0 h 39"/>
                <a:gd name="T18" fmla="*/ 30 w 30"/>
                <a:gd name="T19" fmla="*/ 15 h 39"/>
                <a:gd name="T20" fmla="*/ 20 w 30"/>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20" y="15"/>
                  </a:moveTo>
                  <a:cubicBezTo>
                    <a:pt x="20" y="9"/>
                    <a:pt x="18" y="7"/>
                    <a:pt x="15" y="7"/>
                  </a:cubicBezTo>
                  <a:cubicBezTo>
                    <a:pt x="12" y="7"/>
                    <a:pt x="11" y="12"/>
                    <a:pt x="11" y="19"/>
                  </a:cubicBezTo>
                  <a:cubicBezTo>
                    <a:pt x="11" y="28"/>
                    <a:pt x="12" y="32"/>
                    <a:pt x="15" y="32"/>
                  </a:cubicBezTo>
                  <a:cubicBezTo>
                    <a:pt x="19" y="32"/>
                    <a:pt x="20" y="29"/>
                    <a:pt x="20" y="23"/>
                  </a:cubicBezTo>
                  <a:cubicBezTo>
                    <a:pt x="30" y="23"/>
                    <a:pt x="30" y="23"/>
                    <a:pt x="30" y="23"/>
                  </a:cubicBezTo>
                  <a:cubicBezTo>
                    <a:pt x="30" y="34"/>
                    <a:pt x="25" y="39"/>
                    <a:pt x="15" y="39"/>
                  </a:cubicBezTo>
                  <a:cubicBezTo>
                    <a:pt x="1" y="39"/>
                    <a:pt x="0" y="29"/>
                    <a:pt x="0" y="18"/>
                  </a:cubicBezTo>
                  <a:cubicBezTo>
                    <a:pt x="0" y="8"/>
                    <a:pt x="3" y="0"/>
                    <a:pt x="15" y="0"/>
                  </a:cubicBezTo>
                  <a:cubicBezTo>
                    <a:pt x="27" y="0"/>
                    <a:pt x="30" y="6"/>
                    <a:pt x="30" y="15"/>
                  </a:cubicBez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31"/>
            <p:cNvSpPr>
              <a:spLocks noChangeAspect="1" noEditPoints="1"/>
            </p:cNvSpPr>
            <p:nvPr userDrawn="1"/>
          </p:nvSpPr>
          <p:spPr bwMode="gray">
            <a:xfrm>
              <a:off x="3557" y="566"/>
              <a:ext cx="22" cy="100"/>
            </a:xfrm>
            <a:custGeom>
              <a:avLst/>
              <a:gdLst>
                <a:gd name="T0" fmla="*/ 0 w 22"/>
                <a:gd name="T1" fmla="*/ 0 h 100"/>
                <a:gd name="T2" fmla="*/ 22 w 22"/>
                <a:gd name="T3" fmla="*/ 0 h 100"/>
                <a:gd name="T4" fmla="*/ 22 w 22"/>
                <a:gd name="T5" fmla="*/ 18 h 100"/>
                <a:gd name="T6" fmla="*/ 0 w 22"/>
                <a:gd name="T7" fmla="*/ 18 h 100"/>
                <a:gd name="T8" fmla="*/ 0 w 22"/>
                <a:gd name="T9" fmla="*/ 0 h 100"/>
                <a:gd name="T10" fmla="*/ 0 w 22"/>
                <a:gd name="T11" fmla="*/ 26 h 100"/>
                <a:gd name="T12" fmla="*/ 22 w 22"/>
                <a:gd name="T13" fmla="*/ 26 h 100"/>
                <a:gd name="T14" fmla="*/ 22 w 22"/>
                <a:gd name="T15" fmla="*/ 100 h 100"/>
                <a:gd name="T16" fmla="*/ 0 w 22"/>
                <a:gd name="T17" fmla="*/ 100 h 100"/>
                <a:gd name="T18" fmla="*/ 0 w 22"/>
                <a:gd name="T19"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00">
                  <a:moveTo>
                    <a:pt x="0" y="0"/>
                  </a:moveTo>
                  <a:lnTo>
                    <a:pt x="22" y="0"/>
                  </a:lnTo>
                  <a:lnTo>
                    <a:pt x="22" y="18"/>
                  </a:lnTo>
                  <a:lnTo>
                    <a:pt x="0" y="18"/>
                  </a:lnTo>
                  <a:lnTo>
                    <a:pt x="0" y="0"/>
                  </a:lnTo>
                  <a:close/>
                  <a:moveTo>
                    <a:pt x="0" y="26"/>
                  </a:moveTo>
                  <a:lnTo>
                    <a:pt x="22" y="26"/>
                  </a:lnTo>
                  <a:lnTo>
                    <a:pt x="22" y="100"/>
                  </a:lnTo>
                  <a:lnTo>
                    <a:pt x="0" y="10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32"/>
            <p:cNvSpPr>
              <a:spLocks noChangeAspect="1" noEditPoints="1"/>
            </p:cNvSpPr>
            <p:nvPr userDrawn="1"/>
          </p:nvSpPr>
          <p:spPr bwMode="gray">
            <a:xfrm>
              <a:off x="3589" y="590"/>
              <a:ext cx="60" cy="78"/>
            </a:xfrm>
            <a:custGeom>
              <a:avLst/>
              <a:gdLst>
                <a:gd name="T0" fmla="*/ 1 w 30"/>
                <a:gd name="T1" fmla="*/ 12 h 39"/>
                <a:gd name="T2" fmla="*/ 5 w 30"/>
                <a:gd name="T3" fmla="*/ 2 h 39"/>
                <a:gd name="T4" fmla="*/ 16 w 30"/>
                <a:gd name="T5" fmla="*/ 0 h 39"/>
                <a:gd name="T6" fmla="*/ 29 w 30"/>
                <a:gd name="T7" fmla="*/ 11 h 39"/>
                <a:gd name="T8" fmla="*/ 29 w 30"/>
                <a:gd name="T9" fmla="*/ 30 h 39"/>
                <a:gd name="T10" fmla="*/ 30 w 30"/>
                <a:gd name="T11" fmla="*/ 38 h 39"/>
                <a:gd name="T12" fmla="*/ 20 w 30"/>
                <a:gd name="T13" fmla="*/ 38 h 39"/>
                <a:gd name="T14" fmla="*/ 19 w 30"/>
                <a:gd name="T15" fmla="*/ 34 h 39"/>
                <a:gd name="T16" fmla="*/ 19 w 30"/>
                <a:gd name="T17" fmla="*/ 34 h 39"/>
                <a:gd name="T18" fmla="*/ 10 w 30"/>
                <a:gd name="T19" fmla="*/ 39 h 39"/>
                <a:gd name="T20" fmla="*/ 0 w 30"/>
                <a:gd name="T21" fmla="*/ 28 h 39"/>
                <a:gd name="T22" fmla="*/ 5 w 30"/>
                <a:gd name="T23" fmla="*/ 18 h 39"/>
                <a:gd name="T24" fmla="*/ 15 w 30"/>
                <a:gd name="T25" fmla="*/ 15 h 39"/>
                <a:gd name="T26" fmla="*/ 19 w 30"/>
                <a:gd name="T27" fmla="*/ 11 h 39"/>
                <a:gd name="T28" fmla="*/ 15 w 30"/>
                <a:gd name="T29" fmla="*/ 7 h 39"/>
                <a:gd name="T30" fmla="*/ 11 w 30"/>
                <a:gd name="T31" fmla="*/ 12 h 39"/>
                <a:gd name="T32" fmla="*/ 1 w 30"/>
                <a:gd name="T33" fmla="*/ 12 h 39"/>
                <a:gd name="T34" fmla="*/ 14 w 30"/>
                <a:gd name="T35" fmla="*/ 31 h 39"/>
                <a:gd name="T36" fmla="*/ 19 w 30"/>
                <a:gd name="T37" fmla="*/ 26 h 39"/>
                <a:gd name="T38" fmla="*/ 19 w 30"/>
                <a:gd name="T39" fmla="*/ 20 h 39"/>
                <a:gd name="T40" fmla="*/ 13 w 30"/>
                <a:gd name="T41" fmla="*/ 22 h 39"/>
                <a:gd name="T42" fmla="*/ 11 w 30"/>
                <a:gd name="T43" fmla="*/ 27 h 39"/>
                <a:gd name="T44" fmla="*/ 14 w 30"/>
                <a:gd name="T4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1" y="12"/>
                  </a:moveTo>
                  <a:cubicBezTo>
                    <a:pt x="1" y="7"/>
                    <a:pt x="3" y="4"/>
                    <a:pt x="5" y="2"/>
                  </a:cubicBezTo>
                  <a:cubicBezTo>
                    <a:pt x="8" y="0"/>
                    <a:pt x="11" y="0"/>
                    <a:pt x="16" y="0"/>
                  </a:cubicBezTo>
                  <a:cubicBezTo>
                    <a:pt x="25" y="0"/>
                    <a:pt x="29" y="3"/>
                    <a:pt x="29" y="11"/>
                  </a:cubicBezTo>
                  <a:cubicBezTo>
                    <a:pt x="29" y="30"/>
                    <a:pt x="29" y="30"/>
                    <a:pt x="29" y="30"/>
                  </a:cubicBezTo>
                  <a:cubicBezTo>
                    <a:pt x="29" y="33"/>
                    <a:pt x="29" y="36"/>
                    <a:pt x="30" y="38"/>
                  </a:cubicBezTo>
                  <a:cubicBezTo>
                    <a:pt x="20" y="38"/>
                    <a:pt x="20" y="38"/>
                    <a:pt x="20" y="38"/>
                  </a:cubicBezTo>
                  <a:cubicBezTo>
                    <a:pt x="19" y="37"/>
                    <a:pt x="19" y="35"/>
                    <a:pt x="19" y="34"/>
                  </a:cubicBezTo>
                  <a:cubicBezTo>
                    <a:pt x="19" y="34"/>
                    <a:pt x="19" y="34"/>
                    <a:pt x="19" y="34"/>
                  </a:cubicBezTo>
                  <a:cubicBezTo>
                    <a:pt x="17" y="37"/>
                    <a:pt x="14" y="39"/>
                    <a:pt x="10" y="39"/>
                  </a:cubicBezTo>
                  <a:cubicBezTo>
                    <a:pt x="4" y="39"/>
                    <a:pt x="0" y="36"/>
                    <a:pt x="0" y="28"/>
                  </a:cubicBezTo>
                  <a:cubicBezTo>
                    <a:pt x="0" y="23"/>
                    <a:pt x="2" y="20"/>
                    <a:pt x="5" y="18"/>
                  </a:cubicBezTo>
                  <a:cubicBezTo>
                    <a:pt x="7" y="17"/>
                    <a:pt x="12" y="16"/>
                    <a:pt x="15" y="15"/>
                  </a:cubicBezTo>
                  <a:cubicBezTo>
                    <a:pt x="18" y="14"/>
                    <a:pt x="19" y="14"/>
                    <a:pt x="19" y="11"/>
                  </a:cubicBezTo>
                  <a:cubicBezTo>
                    <a:pt x="19" y="9"/>
                    <a:pt x="18" y="7"/>
                    <a:pt x="15" y="7"/>
                  </a:cubicBezTo>
                  <a:cubicBezTo>
                    <a:pt x="12" y="7"/>
                    <a:pt x="11" y="9"/>
                    <a:pt x="11" y="12"/>
                  </a:cubicBezTo>
                  <a:lnTo>
                    <a:pt x="1" y="12"/>
                  </a:lnTo>
                  <a:close/>
                  <a:moveTo>
                    <a:pt x="14" y="31"/>
                  </a:moveTo>
                  <a:cubicBezTo>
                    <a:pt x="16" y="31"/>
                    <a:pt x="19" y="30"/>
                    <a:pt x="19" y="26"/>
                  </a:cubicBezTo>
                  <a:cubicBezTo>
                    <a:pt x="19" y="23"/>
                    <a:pt x="19" y="21"/>
                    <a:pt x="19" y="20"/>
                  </a:cubicBezTo>
                  <a:cubicBezTo>
                    <a:pt x="15" y="22"/>
                    <a:pt x="14" y="22"/>
                    <a:pt x="13" y="22"/>
                  </a:cubicBezTo>
                  <a:cubicBezTo>
                    <a:pt x="11" y="23"/>
                    <a:pt x="11" y="25"/>
                    <a:pt x="11" y="27"/>
                  </a:cubicBezTo>
                  <a:cubicBezTo>
                    <a:pt x="11" y="30"/>
                    <a:pt x="12" y="31"/>
                    <a:pt x="14"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Rectangle 33"/>
            <p:cNvSpPr>
              <a:spLocks noChangeAspect="1" noChangeArrowheads="1"/>
            </p:cNvSpPr>
            <p:nvPr userDrawn="1"/>
          </p:nvSpPr>
          <p:spPr bwMode="gray">
            <a:xfrm>
              <a:off x="3661" y="568"/>
              <a:ext cx="22"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 name="Freeform 34"/>
            <p:cNvSpPr>
              <a:spLocks noChangeAspect="1" noEditPoints="1"/>
            </p:cNvSpPr>
            <p:nvPr userDrawn="1"/>
          </p:nvSpPr>
          <p:spPr bwMode="gray">
            <a:xfrm>
              <a:off x="3732" y="568"/>
              <a:ext cx="70" cy="98"/>
            </a:xfrm>
            <a:custGeom>
              <a:avLst/>
              <a:gdLst>
                <a:gd name="T0" fmla="*/ 0 w 35"/>
                <a:gd name="T1" fmla="*/ 0 h 49"/>
                <a:gd name="T2" fmla="*/ 20 w 35"/>
                <a:gd name="T3" fmla="*/ 0 h 49"/>
                <a:gd name="T4" fmla="*/ 33 w 35"/>
                <a:gd name="T5" fmla="*/ 13 h 49"/>
                <a:gd name="T6" fmla="*/ 24 w 35"/>
                <a:gd name="T7" fmla="*/ 25 h 49"/>
                <a:gd name="T8" fmla="*/ 24 w 35"/>
                <a:gd name="T9" fmla="*/ 25 h 49"/>
                <a:gd name="T10" fmla="*/ 32 w 35"/>
                <a:gd name="T11" fmla="*/ 37 h 49"/>
                <a:gd name="T12" fmla="*/ 35 w 35"/>
                <a:gd name="T13" fmla="*/ 48 h 49"/>
                <a:gd name="T14" fmla="*/ 35 w 35"/>
                <a:gd name="T15" fmla="*/ 49 h 49"/>
                <a:gd name="T16" fmla="*/ 22 w 35"/>
                <a:gd name="T17" fmla="*/ 49 h 49"/>
                <a:gd name="T18" fmla="*/ 21 w 35"/>
                <a:gd name="T19" fmla="*/ 39 h 49"/>
                <a:gd name="T20" fmla="*/ 16 w 35"/>
                <a:gd name="T21" fmla="*/ 29 h 49"/>
                <a:gd name="T22" fmla="*/ 12 w 35"/>
                <a:gd name="T23" fmla="*/ 29 h 49"/>
                <a:gd name="T24" fmla="*/ 12 w 35"/>
                <a:gd name="T25" fmla="*/ 49 h 49"/>
                <a:gd name="T26" fmla="*/ 0 w 35"/>
                <a:gd name="T27" fmla="*/ 49 h 49"/>
                <a:gd name="T28" fmla="*/ 0 w 35"/>
                <a:gd name="T29" fmla="*/ 0 h 49"/>
                <a:gd name="T30" fmla="*/ 12 w 35"/>
                <a:gd name="T31" fmla="*/ 21 h 49"/>
                <a:gd name="T32" fmla="*/ 15 w 35"/>
                <a:gd name="T33" fmla="*/ 21 h 49"/>
                <a:gd name="T34" fmla="*/ 21 w 35"/>
                <a:gd name="T35" fmla="*/ 14 h 49"/>
                <a:gd name="T36" fmla="*/ 15 w 35"/>
                <a:gd name="T37" fmla="*/ 8 h 49"/>
                <a:gd name="T38" fmla="*/ 12 w 35"/>
                <a:gd name="T39" fmla="*/ 8 h 49"/>
                <a:gd name="T40" fmla="*/ 12 w 35"/>
                <a:gd name="T41"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9">
                  <a:moveTo>
                    <a:pt x="0" y="0"/>
                  </a:moveTo>
                  <a:cubicBezTo>
                    <a:pt x="20" y="0"/>
                    <a:pt x="20" y="0"/>
                    <a:pt x="20" y="0"/>
                  </a:cubicBezTo>
                  <a:cubicBezTo>
                    <a:pt x="29" y="0"/>
                    <a:pt x="33" y="6"/>
                    <a:pt x="33" y="13"/>
                  </a:cubicBezTo>
                  <a:cubicBezTo>
                    <a:pt x="33" y="20"/>
                    <a:pt x="30" y="23"/>
                    <a:pt x="24" y="25"/>
                  </a:cubicBezTo>
                  <a:cubicBezTo>
                    <a:pt x="24" y="25"/>
                    <a:pt x="24" y="25"/>
                    <a:pt x="24" y="25"/>
                  </a:cubicBezTo>
                  <a:cubicBezTo>
                    <a:pt x="32" y="26"/>
                    <a:pt x="32" y="30"/>
                    <a:pt x="32" y="37"/>
                  </a:cubicBezTo>
                  <a:cubicBezTo>
                    <a:pt x="33" y="47"/>
                    <a:pt x="33" y="48"/>
                    <a:pt x="35" y="48"/>
                  </a:cubicBezTo>
                  <a:cubicBezTo>
                    <a:pt x="35" y="49"/>
                    <a:pt x="35" y="49"/>
                    <a:pt x="35" y="49"/>
                  </a:cubicBezTo>
                  <a:cubicBezTo>
                    <a:pt x="22" y="49"/>
                    <a:pt x="22" y="49"/>
                    <a:pt x="22" y="49"/>
                  </a:cubicBezTo>
                  <a:cubicBezTo>
                    <a:pt x="21" y="47"/>
                    <a:pt x="21" y="45"/>
                    <a:pt x="21" y="39"/>
                  </a:cubicBezTo>
                  <a:cubicBezTo>
                    <a:pt x="21" y="31"/>
                    <a:pt x="20" y="29"/>
                    <a:pt x="16" y="29"/>
                  </a:cubicBezTo>
                  <a:cubicBezTo>
                    <a:pt x="12" y="29"/>
                    <a:pt x="12" y="29"/>
                    <a:pt x="12" y="29"/>
                  </a:cubicBezTo>
                  <a:cubicBezTo>
                    <a:pt x="12" y="49"/>
                    <a:pt x="12" y="49"/>
                    <a:pt x="12" y="49"/>
                  </a:cubicBezTo>
                  <a:cubicBezTo>
                    <a:pt x="0" y="49"/>
                    <a:pt x="0" y="49"/>
                    <a:pt x="0" y="49"/>
                  </a:cubicBezTo>
                  <a:lnTo>
                    <a:pt x="0" y="0"/>
                  </a:lnTo>
                  <a:close/>
                  <a:moveTo>
                    <a:pt x="12" y="21"/>
                  </a:moveTo>
                  <a:cubicBezTo>
                    <a:pt x="15" y="21"/>
                    <a:pt x="15" y="21"/>
                    <a:pt x="15" y="21"/>
                  </a:cubicBezTo>
                  <a:cubicBezTo>
                    <a:pt x="20" y="21"/>
                    <a:pt x="21" y="17"/>
                    <a:pt x="21" y="14"/>
                  </a:cubicBezTo>
                  <a:cubicBezTo>
                    <a:pt x="21" y="11"/>
                    <a:pt x="20" y="8"/>
                    <a:pt x="15" y="8"/>
                  </a:cubicBezTo>
                  <a:cubicBezTo>
                    <a:pt x="12" y="8"/>
                    <a:pt x="12" y="8"/>
                    <a:pt x="12" y="8"/>
                  </a:cubicBez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35"/>
            <p:cNvSpPr>
              <a:spLocks noChangeAspect="1" noEditPoints="1"/>
            </p:cNvSpPr>
            <p:nvPr userDrawn="1"/>
          </p:nvSpPr>
          <p:spPr bwMode="gray">
            <a:xfrm>
              <a:off x="3808" y="590"/>
              <a:ext cx="60" cy="78"/>
            </a:xfrm>
            <a:custGeom>
              <a:avLst/>
              <a:gdLst>
                <a:gd name="T0" fmla="*/ 11 w 30"/>
                <a:gd name="T1" fmla="*/ 21 h 39"/>
                <a:gd name="T2" fmla="*/ 11 w 30"/>
                <a:gd name="T3" fmla="*/ 24 h 39"/>
                <a:gd name="T4" fmla="*/ 15 w 30"/>
                <a:gd name="T5" fmla="*/ 32 h 39"/>
                <a:gd name="T6" fmla="*/ 19 w 30"/>
                <a:gd name="T7" fmla="*/ 25 h 39"/>
                <a:gd name="T8" fmla="*/ 30 w 30"/>
                <a:gd name="T9" fmla="*/ 25 h 39"/>
                <a:gd name="T10" fmla="*/ 15 w 30"/>
                <a:gd name="T11" fmla="*/ 39 h 39"/>
                <a:gd name="T12" fmla="*/ 0 w 30"/>
                <a:gd name="T13" fmla="*/ 18 h 39"/>
                <a:gd name="T14" fmla="*/ 15 w 30"/>
                <a:gd name="T15" fmla="*/ 0 h 39"/>
                <a:gd name="T16" fmla="*/ 30 w 30"/>
                <a:gd name="T17" fmla="*/ 21 h 39"/>
                <a:gd name="T18" fmla="*/ 11 w 30"/>
                <a:gd name="T19" fmla="*/ 21 h 39"/>
                <a:gd name="T20" fmla="*/ 19 w 30"/>
                <a:gd name="T21" fmla="*/ 15 h 39"/>
                <a:gd name="T22" fmla="*/ 15 w 30"/>
                <a:gd name="T23" fmla="*/ 7 h 39"/>
                <a:gd name="T24" fmla="*/ 11 w 30"/>
                <a:gd name="T25" fmla="*/ 15 h 39"/>
                <a:gd name="T26" fmla="*/ 19 w 30"/>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11" y="21"/>
                  </a:moveTo>
                  <a:cubicBezTo>
                    <a:pt x="11" y="24"/>
                    <a:pt x="11" y="24"/>
                    <a:pt x="11" y="24"/>
                  </a:cubicBezTo>
                  <a:cubicBezTo>
                    <a:pt x="11" y="29"/>
                    <a:pt x="12" y="32"/>
                    <a:pt x="15" y="32"/>
                  </a:cubicBezTo>
                  <a:cubicBezTo>
                    <a:pt x="18" y="32"/>
                    <a:pt x="19" y="30"/>
                    <a:pt x="19" y="25"/>
                  </a:cubicBezTo>
                  <a:cubicBezTo>
                    <a:pt x="30" y="25"/>
                    <a:pt x="30" y="25"/>
                    <a:pt x="30" y="25"/>
                  </a:cubicBezTo>
                  <a:cubicBezTo>
                    <a:pt x="29" y="35"/>
                    <a:pt x="24" y="39"/>
                    <a:pt x="15" y="39"/>
                  </a:cubicBezTo>
                  <a:cubicBezTo>
                    <a:pt x="1" y="39"/>
                    <a:pt x="0" y="29"/>
                    <a:pt x="0" y="18"/>
                  </a:cubicBezTo>
                  <a:cubicBezTo>
                    <a:pt x="0" y="8"/>
                    <a:pt x="3" y="0"/>
                    <a:pt x="15" y="0"/>
                  </a:cubicBezTo>
                  <a:cubicBezTo>
                    <a:pt x="29" y="0"/>
                    <a:pt x="30" y="9"/>
                    <a:pt x="30" y="21"/>
                  </a:cubicBezTo>
                  <a:lnTo>
                    <a:pt x="11" y="21"/>
                  </a:lnTo>
                  <a:close/>
                  <a:moveTo>
                    <a:pt x="19" y="15"/>
                  </a:moveTo>
                  <a:cubicBezTo>
                    <a:pt x="19" y="10"/>
                    <a:pt x="18" y="7"/>
                    <a:pt x="15" y="7"/>
                  </a:cubicBezTo>
                  <a:cubicBezTo>
                    <a:pt x="12" y="7"/>
                    <a:pt x="11" y="10"/>
                    <a:pt x="11"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36"/>
            <p:cNvSpPr>
              <a:spLocks noChangeAspect="1"/>
            </p:cNvSpPr>
            <p:nvPr userDrawn="1"/>
          </p:nvSpPr>
          <p:spPr bwMode="gray">
            <a:xfrm>
              <a:off x="3874" y="590"/>
              <a:ext cx="56" cy="78"/>
            </a:xfrm>
            <a:custGeom>
              <a:avLst/>
              <a:gdLst>
                <a:gd name="T0" fmla="*/ 10 w 28"/>
                <a:gd name="T1" fmla="*/ 26 h 39"/>
                <a:gd name="T2" fmla="*/ 11 w 28"/>
                <a:gd name="T3" fmla="*/ 30 h 39"/>
                <a:gd name="T4" fmla="*/ 14 w 28"/>
                <a:gd name="T5" fmla="*/ 32 h 39"/>
                <a:gd name="T6" fmla="*/ 18 w 28"/>
                <a:gd name="T7" fmla="*/ 28 h 39"/>
                <a:gd name="T8" fmla="*/ 14 w 28"/>
                <a:gd name="T9" fmla="*/ 24 h 39"/>
                <a:gd name="T10" fmla="*/ 0 w 28"/>
                <a:gd name="T11" fmla="*/ 11 h 39"/>
                <a:gd name="T12" fmla="*/ 14 w 28"/>
                <a:gd name="T13" fmla="*/ 0 h 39"/>
                <a:gd name="T14" fmla="*/ 28 w 28"/>
                <a:gd name="T15" fmla="*/ 10 h 39"/>
                <a:gd name="T16" fmla="*/ 28 w 28"/>
                <a:gd name="T17" fmla="*/ 12 h 39"/>
                <a:gd name="T18" fmla="*/ 18 w 28"/>
                <a:gd name="T19" fmla="*/ 12 h 39"/>
                <a:gd name="T20" fmla="*/ 18 w 28"/>
                <a:gd name="T21" fmla="*/ 11 h 39"/>
                <a:gd name="T22" fmla="*/ 14 w 28"/>
                <a:gd name="T23" fmla="*/ 7 h 39"/>
                <a:gd name="T24" fmla="*/ 11 w 28"/>
                <a:gd name="T25" fmla="*/ 10 h 39"/>
                <a:gd name="T26" fmla="*/ 28 w 28"/>
                <a:gd name="T27" fmla="*/ 27 h 39"/>
                <a:gd name="T28" fmla="*/ 14 w 28"/>
                <a:gd name="T29" fmla="*/ 39 h 39"/>
                <a:gd name="T30" fmla="*/ 0 w 28"/>
                <a:gd name="T31" fmla="*/ 28 h 39"/>
                <a:gd name="T32" fmla="*/ 0 w 28"/>
                <a:gd name="T33" fmla="*/ 26 h 39"/>
                <a:gd name="T34" fmla="*/ 10 w 28"/>
                <a:gd name="T35"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9">
                  <a:moveTo>
                    <a:pt x="10" y="26"/>
                  </a:moveTo>
                  <a:cubicBezTo>
                    <a:pt x="10" y="28"/>
                    <a:pt x="10" y="29"/>
                    <a:pt x="11" y="30"/>
                  </a:cubicBezTo>
                  <a:cubicBezTo>
                    <a:pt x="11" y="31"/>
                    <a:pt x="12" y="32"/>
                    <a:pt x="14" y="32"/>
                  </a:cubicBezTo>
                  <a:cubicBezTo>
                    <a:pt x="17" y="32"/>
                    <a:pt x="18" y="31"/>
                    <a:pt x="18" y="28"/>
                  </a:cubicBezTo>
                  <a:cubicBezTo>
                    <a:pt x="18" y="27"/>
                    <a:pt x="17" y="25"/>
                    <a:pt x="14" y="24"/>
                  </a:cubicBezTo>
                  <a:cubicBezTo>
                    <a:pt x="5" y="21"/>
                    <a:pt x="0" y="19"/>
                    <a:pt x="0" y="11"/>
                  </a:cubicBezTo>
                  <a:cubicBezTo>
                    <a:pt x="0" y="4"/>
                    <a:pt x="5" y="0"/>
                    <a:pt x="14" y="0"/>
                  </a:cubicBezTo>
                  <a:cubicBezTo>
                    <a:pt x="25" y="0"/>
                    <a:pt x="28" y="5"/>
                    <a:pt x="28" y="10"/>
                  </a:cubicBezTo>
                  <a:cubicBezTo>
                    <a:pt x="28" y="12"/>
                    <a:pt x="28" y="12"/>
                    <a:pt x="28" y="12"/>
                  </a:cubicBezTo>
                  <a:cubicBezTo>
                    <a:pt x="18" y="12"/>
                    <a:pt x="18" y="12"/>
                    <a:pt x="18" y="12"/>
                  </a:cubicBezTo>
                  <a:cubicBezTo>
                    <a:pt x="18" y="11"/>
                    <a:pt x="18" y="11"/>
                    <a:pt x="18" y="11"/>
                  </a:cubicBezTo>
                  <a:cubicBezTo>
                    <a:pt x="18" y="8"/>
                    <a:pt x="17" y="7"/>
                    <a:pt x="14" y="7"/>
                  </a:cubicBezTo>
                  <a:cubicBezTo>
                    <a:pt x="11" y="7"/>
                    <a:pt x="11" y="8"/>
                    <a:pt x="11" y="10"/>
                  </a:cubicBezTo>
                  <a:cubicBezTo>
                    <a:pt x="11" y="17"/>
                    <a:pt x="28" y="12"/>
                    <a:pt x="28" y="27"/>
                  </a:cubicBezTo>
                  <a:cubicBezTo>
                    <a:pt x="28" y="34"/>
                    <a:pt x="23" y="39"/>
                    <a:pt x="14" y="39"/>
                  </a:cubicBezTo>
                  <a:cubicBezTo>
                    <a:pt x="4" y="39"/>
                    <a:pt x="0" y="35"/>
                    <a:pt x="0" y="28"/>
                  </a:cubicBezTo>
                  <a:cubicBezTo>
                    <a:pt x="0" y="26"/>
                    <a:pt x="0" y="26"/>
                    <a:pt x="0" y="26"/>
                  </a:cubicBezTo>
                  <a:lnTo>
                    <a:pt x="1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37"/>
            <p:cNvSpPr>
              <a:spLocks noChangeAspect="1" noEditPoints="1"/>
            </p:cNvSpPr>
            <p:nvPr userDrawn="1"/>
          </p:nvSpPr>
          <p:spPr bwMode="gray">
            <a:xfrm>
              <a:off x="3938" y="590"/>
              <a:ext cx="60" cy="78"/>
            </a:xfrm>
            <a:custGeom>
              <a:avLst/>
              <a:gdLst>
                <a:gd name="T0" fmla="*/ 11 w 30"/>
                <a:gd name="T1" fmla="*/ 21 h 39"/>
                <a:gd name="T2" fmla="*/ 11 w 30"/>
                <a:gd name="T3" fmla="*/ 24 h 39"/>
                <a:gd name="T4" fmla="*/ 15 w 30"/>
                <a:gd name="T5" fmla="*/ 32 h 39"/>
                <a:gd name="T6" fmla="*/ 19 w 30"/>
                <a:gd name="T7" fmla="*/ 25 h 39"/>
                <a:gd name="T8" fmla="*/ 30 w 30"/>
                <a:gd name="T9" fmla="*/ 25 h 39"/>
                <a:gd name="T10" fmla="*/ 15 w 30"/>
                <a:gd name="T11" fmla="*/ 39 h 39"/>
                <a:gd name="T12" fmla="*/ 0 w 30"/>
                <a:gd name="T13" fmla="*/ 18 h 39"/>
                <a:gd name="T14" fmla="*/ 15 w 30"/>
                <a:gd name="T15" fmla="*/ 0 h 39"/>
                <a:gd name="T16" fmla="*/ 30 w 30"/>
                <a:gd name="T17" fmla="*/ 21 h 39"/>
                <a:gd name="T18" fmla="*/ 11 w 30"/>
                <a:gd name="T19" fmla="*/ 21 h 39"/>
                <a:gd name="T20" fmla="*/ 19 w 30"/>
                <a:gd name="T21" fmla="*/ 15 h 39"/>
                <a:gd name="T22" fmla="*/ 15 w 30"/>
                <a:gd name="T23" fmla="*/ 7 h 39"/>
                <a:gd name="T24" fmla="*/ 11 w 30"/>
                <a:gd name="T25" fmla="*/ 15 h 39"/>
                <a:gd name="T26" fmla="*/ 19 w 30"/>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11" y="21"/>
                  </a:moveTo>
                  <a:cubicBezTo>
                    <a:pt x="11" y="24"/>
                    <a:pt x="11" y="24"/>
                    <a:pt x="11" y="24"/>
                  </a:cubicBezTo>
                  <a:cubicBezTo>
                    <a:pt x="11" y="29"/>
                    <a:pt x="12" y="32"/>
                    <a:pt x="15" y="32"/>
                  </a:cubicBezTo>
                  <a:cubicBezTo>
                    <a:pt x="18" y="32"/>
                    <a:pt x="19" y="30"/>
                    <a:pt x="19" y="25"/>
                  </a:cubicBezTo>
                  <a:cubicBezTo>
                    <a:pt x="30" y="25"/>
                    <a:pt x="30" y="25"/>
                    <a:pt x="30" y="25"/>
                  </a:cubicBezTo>
                  <a:cubicBezTo>
                    <a:pt x="29" y="35"/>
                    <a:pt x="24" y="39"/>
                    <a:pt x="15" y="39"/>
                  </a:cubicBezTo>
                  <a:cubicBezTo>
                    <a:pt x="1" y="39"/>
                    <a:pt x="0" y="29"/>
                    <a:pt x="0" y="18"/>
                  </a:cubicBezTo>
                  <a:cubicBezTo>
                    <a:pt x="0" y="8"/>
                    <a:pt x="3" y="0"/>
                    <a:pt x="15" y="0"/>
                  </a:cubicBezTo>
                  <a:cubicBezTo>
                    <a:pt x="29" y="0"/>
                    <a:pt x="30" y="9"/>
                    <a:pt x="30" y="21"/>
                  </a:cubicBezTo>
                  <a:lnTo>
                    <a:pt x="11" y="21"/>
                  </a:lnTo>
                  <a:close/>
                  <a:moveTo>
                    <a:pt x="19" y="15"/>
                  </a:moveTo>
                  <a:cubicBezTo>
                    <a:pt x="19" y="10"/>
                    <a:pt x="18" y="7"/>
                    <a:pt x="15" y="7"/>
                  </a:cubicBezTo>
                  <a:cubicBezTo>
                    <a:pt x="12" y="7"/>
                    <a:pt x="11" y="10"/>
                    <a:pt x="11"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38"/>
            <p:cNvSpPr>
              <a:spLocks noChangeAspect="1" noEditPoints="1"/>
            </p:cNvSpPr>
            <p:nvPr userDrawn="1"/>
          </p:nvSpPr>
          <p:spPr bwMode="gray">
            <a:xfrm>
              <a:off x="4004" y="590"/>
              <a:ext cx="60" cy="78"/>
            </a:xfrm>
            <a:custGeom>
              <a:avLst/>
              <a:gdLst>
                <a:gd name="T0" fmla="*/ 1 w 30"/>
                <a:gd name="T1" fmla="*/ 12 h 39"/>
                <a:gd name="T2" fmla="*/ 5 w 30"/>
                <a:gd name="T3" fmla="*/ 2 h 39"/>
                <a:gd name="T4" fmla="*/ 16 w 30"/>
                <a:gd name="T5" fmla="*/ 0 h 39"/>
                <a:gd name="T6" fmla="*/ 29 w 30"/>
                <a:gd name="T7" fmla="*/ 11 h 39"/>
                <a:gd name="T8" fmla="*/ 29 w 30"/>
                <a:gd name="T9" fmla="*/ 30 h 39"/>
                <a:gd name="T10" fmla="*/ 30 w 30"/>
                <a:gd name="T11" fmla="*/ 38 h 39"/>
                <a:gd name="T12" fmla="*/ 20 w 30"/>
                <a:gd name="T13" fmla="*/ 38 h 39"/>
                <a:gd name="T14" fmla="*/ 19 w 30"/>
                <a:gd name="T15" fmla="*/ 34 h 39"/>
                <a:gd name="T16" fmla="*/ 19 w 30"/>
                <a:gd name="T17" fmla="*/ 34 h 39"/>
                <a:gd name="T18" fmla="*/ 10 w 30"/>
                <a:gd name="T19" fmla="*/ 39 h 39"/>
                <a:gd name="T20" fmla="*/ 0 w 30"/>
                <a:gd name="T21" fmla="*/ 28 h 39"/>
                <a:gd name="T22" fmla="*/ 5 w 30"/>
                <a:gd name="T23" fmla="*/ 18 h 39"/>
                <a:gd name="T24" fmla="*/ 15 w 30"/>
                <a:gd name="T25" fmla="*/ 15 h 39"/>
                <a:gd name="T26" fmla="*/ 19 w 30"/>
                <a:gd name="T27" fmla="*/ 11 h 39"/>
                <a:gd name="T28" fmla="*/ 15 w 30"/>
                <a:gd name="T29" fmla="*/ 7 h 39"/>
                <a:gd name="T30" fmla="*/ 11 w 30"/>
                <a:gd name="T31" fmla="*/ 12 h 39"/>
                <a:gd name="T32" fmla="*/ 1 w 30"/>
                <a:gd name="T33" fmla="*/ 12 h 39"/>
                <a:gd name="T34" fmla="*/ 14 w 30"/>
                <a:gd name="T35" fmla="*/ 31 h 39"/>
                <a:gd name="T36" fmla="*/ 19 w 30"/>
                <a:gd name="T37" fmla="*/ 26 h 39"/>
                <a:gd name="T38" fmla="*/ 19 w 30"/>
                <a:gd name="T39" fmla="*/ 20 h 39"/>
                <a:gd name="T40" fmla="*/ 13 w 30"/>
                <a:gd name="T41" fmla="*/ 22 h 39"/>
                <a:gd name="T42" fmla="*/ 11 w 30"/>
                <a:gd name="T43" fmla="*/ 27 h 39"/>
                <a:gd name="T44" fmla="*/ 14 w 30"/>
                <a:gd name="T4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1" y="12"/>
                  </a:moveTo>
                  <a:cubicBezTo>
                    <a:pt x="1" y="7"/>
                    <a:pt x="3" y="4"/>
                    <a:pt x="5" y="2"/>
                  </a:cubicBezTo>
                  <a:cubicBezTo>
                    <a:pt x="8" y="0"/>
                    <a:pt x="11" y="0"/>
                    <a:pt x="16" y="0"/>
                  </a:cubicBezTo>
                  <a:cubicBezTo>
                    <a:pt x="25" y="0"/>
                    <a:pt x="29" y="3"/>
                    <a:pt x="29" y="11"/>
                  </a:cubicBezTo>
                  <a:cubicBezTo>
                    <a:pt x="29" y="30"/>
                    <a:pt x="29" y="30"/>
                    <a:pt x="29" y="30"/>
                  </a:cubicBezTo>
                  <a:cubicBezTo>
                    <a:pt x="29" y="33"/>
                    <a:pt x="29" y="36"/>
                    <a:pt x="30" y="38"/>
                  </a:cubicBezTo>
                  <a:cubicBezTo>
                    <a:pt x="20" y="38"/>
                    <a:pt x="20" y="38"/>
                    <a:pt x="20" y="38"/>
                  </a:cubicBezTo>
                  <a:cubicBezTo>
                    <a:pt x="19" y="37"/>
                    <a:pt x="19" y="35"/>
                    <a:pt x="19" y="34"/>
                  </a:cubicBezTo>
                  <a:cubicBezTo>
                    <a:pt x="19" y="34"/>
                    <a:pt x="19" y="34"/>
                    <a:pt x="19" y="34"/>
                  </a:cubicBezTo>
                  <a:cubicBezTo>
                    <a:pt x="17" y="37"/>
                    <a:pt x="14" y="39"/>
                    <a:pt x="10" y="39"/>
                  </a:cubicBezTo>
                  <a:cubicBezTo>
                    <a:pt x="4" y="39"/>
                    <a:pt x="0" y="36"/>
                    <a:pt x="0" y="28"/>
                  </a:cubicBezTo>
                  <a:cubicBezTo>
                    <a:pt x="0" y="23"/>
                    <a:pt x="2" y="20"/>
                    <a:pt x="5" y="18"/>
                  </a:cubicBezTo>
                  <a:cubicBezTo>
                    <a:pt x="7" y="17"/>
                    <a:pt x="12" y="16"/>
                    <a:pt x="15" y="15"/>
                  </a:cubicBezTo>
                  <a:cubicBezTo>
                    <a:pt x="18" y="14"/>
                    <a:pt x="19" y="14"/>
                    <a:pt x="19" y="11"/>
                  </a:cubicBezTo>
                  <a:cubicBezTo>
                    <a:pt x="19" y="9"/>
                    <a:pt x="18" y="7"/>
                    <a:pt x="15" y="7"/>
                  </a:cubicBezTo>
                  <a:cubicBezTo>
                    <a:pt x="12" y="7"/>
                    <a:pt x="11" y="9"/>
                    <a:pt x="11" y="12"/>
                  </a:cubicBezTo>
                  <a:lnTo>
                    <a:pt x="1" y="12"/>
                  </a:lnTo>
                  <a:close/>
                  <a:moveTo>
                    <a:pt x="14" y="31"/>
                  </a:moveTo>
                  <a:cubicBezTo>
                    <a:pt x="16" y="31"/>
                    <a:pt x="19" y="30"/>
                    <a:pt x="19" y="26"/>
                  </a:cubicBezTo>
                  <a:cubicBezTo>
                    <a:pt x="19" y="23"/>
                    <a:pt x="19" y="21"/>
                    <a:pt x="19" y="20"/>
                  </a:cubicBezTo>
                  <a:cubicBezTo>
                    <a:pt x="15" y="22"/>
                    <a:pt x="14" y="22"/>
                    <a:pt x="13" y="22"/>
                  </a:cubicBezTo>
                  <a:cubicBezTo>
                    <a:pt x="11" y="23"/>
                    <a:pt x="11" y="25"/>
                    <a:pt x="11" y="27"/>
                  </a:cubicBezTo>
                  <a:cubicBezTo>
                    <a:pt x="11" y="30"/>
                    <a:pt x="12" y="31"/>
                    <a:pt x="14"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39"/>
            <p:cNvSpPr>
              <a:spLocks noChangeAspect="1"/>
            </p:cNvSpPr>
            <p:nvPr userDrawn="1"/>
          </p:nvSpPr>
          <p:spPr bwMode="gray">
            <a:xfrm>
              <a:off x="4076" y="590"/>
              <a:ext cx="42" cy="76"/>
            </a:xfrm>
            <a:custGeom>
              <a:avLst/>
              <a:gdLst>
                <a:gd name="T0" fmla="*/ 0 w 21"/>
                <a:gd name="T1" fmla="*/ 1 h 38"/>
                <a:gd name="T2" fmla="*/ 11 w 21"/>
                <a:gd name="T3" fmla="*/ 1 h 38"/>
                <a:gd name="T4" fmla="*/ 11 w 21"/>
                <a:gd name="T5" fmla="*/ 6 h 38"/>
                <a:gd name="T6" fmla="*/ 11 w 21"/>
                <a:gd name="T7" fmla="*/ 6 h 38"/>
                <a:gd name="T8" fmla="*/ 20 w 21"/>
                <a:gd name="T9" fmla="*/ 0 h 38"/>
                <a:gd name="T10" fmla="*/ 21 w 21"/>
                <a:gd name="T11" fmla="*/ 0 h 38"/>
                <a:gd name="T12" fmla="*/ 21 w 21"/>
                <a:gd name="T13" fmla="*/ 10 h 38"/>
                <a:gd name="T14" fmla="*/ 18 w 21"/>
                <a:gd name="T15" fmla="*/ 10 h 38"/>
                <a:gd name="T16" fmla="*/ 11 w 21"/>
                <a:gd name="T17" fmla="*/ 17 h 38"/>
                <a:gd name="T18" fmla="*/ 11 w 21"/>
                <a:gd name="T19" fmla="*/ 38 h 38"/>
                <a:gd name="T20" fmla="*/ 0 w 21"/>
                <a:gd name="T21" fmla="*/ 38 h 38"/>
                <a:gd name="T22" fmla="*/ 0 w 21"/>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8">
                  <a:moveTo>
                    <a:pt x="0" y="1"/>
                  </a:moveTo>
                  <a:cubicBezTo>
                    <a:pt x="11" y="1"/>
                    <a:pt x="11" y="1"/>
                    <a:pt x="11" y="1"/>
                  </a:cubicBezTo>
                  <a:cubicBezTo>
                    <a:pt x="11" y="6"/>
                    <a:pt x="11" y="6"/>
                    <a:pt x="11" y="6"/>
                  </a:cubicBezTo>
                  <a:cubicBezTo>
                    <a:pt x="11" y="6"/>
                    <a:pt x="11" y="6"/>
                    <a:pt x="11" y="6"/>
                  </a:cubicBezTo>
                  <a:cubicBezTo>
                    <a:pt x="12" y="3"/>
                    <a:pt x="15" y="0"/>
                    <a:pt x="20" y="0"/>
                  </a:cubicBezTo>
                  <a:cubicBezTo>
                    <a:pt x="20" y="0"/>
                    <a:pt x="21" y="0"/>
                    <a:pt x="21" y="0"/>
                  </a:cubicBezTo>
                  <a:cubicBezTo>
                    <a:pt x="21" y="10"/>
                    <a:pt x="21" y="10"/>
                    <a:pt x="21" y="10"/>
                  </a:cubicBezTo>
                  <a:cubicBezTo>
                    <a:pt x="20" y="10"/>
                    <a:pt x="19" y="10"/>
                    <a:pt x="18" y="10"/>
                  </a:cubicBezTo>
                  <a:cubicBezTo>
                    <a:pt x="14" y="10"/>
                    <a:pt x="11" y="12"/>
                    <a:pt x="11" y="17"/>
                  </a:cubicBezTo>
                  <a:cubicBezTo>
                    <a:pt x="11" y="38"/>
                    <a:pt x="11" y="38"/>
                    <a:pt x="11"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40"/>
            <p:cNvSpPr>
              <a:spLocks noChangeAspect="1"/>
            </p:cNvSpPr>
            <p:nvPr userDrawn="1"/>
          </p:nvSpPr>
          <p:spPr bwMode="gray">
            <a:xfrm>
              <a:off x="4122" y="590"/>
              <a:ext cx="60" cy="78"/>
            </a:xfrm>
            <a:custGeom>
              <a:avLst/>
              <a:gdLst>
                <a:gd name="T0" fmla="*/ 20 w 30"/>
                <a:gd name="T1" fmla="*/ 15 h 39"/>
                <a:gd name="T2" fmla="*/ 16 w 30"/>
                <a:gd name="T3" fmla="*/ 7 h 39"/>
                <a:gd name="T4" fmla="*/ 11 w 30"/>
                <a:gd name="T5" fmla="*/ 19 h 39"/>
                <a:gd name="T6" fmla="*/ 16 w 30"/>
                <a:gd name="T7" fmla="*/ 32 h 39"/>
                <a:gd name="T8" fmla="*/ 20 w 30"/>
                <a:gd name="T9" fmla="*/ 23 h 39"/>
                <a:gd name="T10" fmla="*/ 30 w 30"/>
                <a:gd name="T11" fmla="*/ 23 h 39"/>
                <a:gd name="T12" fmla="*/ 15 w 30"/>
                <a:gd name="T13" fmla="*/ 39 h 39"/>
                <a:gd name="T14" fmla="*/ 0 w 30"/>
                <a:gd name="T15" fmla="*/ 18 h 39"/>
                <a:gd name="T16" fmla="*/ 15 w 30"/>
                <a:gd name="T17" fmla="*/ 0 h 39"/>
                <a:gd name="T18" fmla="*/ 30 w 30"/>
                <a:gd name="T19" fmla="*/ 15 h 39"/>
                <a:gd name="T20" fmla="*/ 20 w 30"/>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20" y="15"/>
                  </a:moveTo>
                  <a:cubicBezTo>
                    <a:pt x="20" y="9"/>
                    <a:pt x="19" y="7"/>
                    <a:pt x="16" y="7"/>
                  </a:cubicBezTo>
                  <a:cubicBezTo>
                    <a:pt x="12" y="7"/>
                    <a:pt x="11" y="12"/>
                    <a:pt x="11" y="19"/>
                  </a:cubicBezTo>
                  <a:cubicBezTo>
                    <a:pt x="11" y="28"/>
                    <a:pt x="12" y="32"/>
                    <a:pt x="16" y="32"/>
                  </a:cubicBezTo>
                  <a:cubicBezTo>
                    <a:pt x="19" y="32"/>
                    <a:pt x="20" y="29"/>
                    <a:pt x="20" y="23"/>
                  </a:cubicBezTo>
                  <a:cubicBezTo>
                    <a:pt x="30" y="23"/>
                    <a:pt x="30" y="23"/>
                    <a:pt x="30" y="23"/>
                  </a:cubicBezTo>
                  <a:cubicBezTo>
                    <a:pt x="30" y="34"/>
                    <a:pt x="25" y="39"/>
                    <a:pt x="15" y="39"/>
                  </a:cubicBezTo>
                  <a:cubicBezTo>
                    <a:pt x="1" y="39"/>
                    <a:pt x="0" y="29"/>
                    <a:pt x="0" y="18"/>
                  </a:cubicBezTo>
                  <a:cubicBezTo>
                    <a:pt x="0" y="8"/>
                    <a:pt x="3" y="0"/>
                    <a:pt x="15" y="0"/>
                  </a:cubicBezTo>
                  <a:cubicBezTo>
                    <a:pt x="27" y="0"/>
                    <a:pt x="30" y="6"/>
                    <a:pt x="30" y="15"/>
                  </a:cubicBez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41"/>
            <p:cNvSpPr>
              <a:spLocks noChangeAspect="1"/>
            </p:cNvSpPr>
            <p:nvPr userDrawn="1"/>
          </p:nvSpPr>
          <p:spPr bwMode="gray">
            <a:xfrm>
              <a:off x="4192" y="568"/>
              <a:ext cx="58" cy="98"/>
            </a:xfrm>
            <a:custGeom>
              <a:avLst/>
              <a:gdLst>
                <a:gd name="T0" fmla="*/ 0 w 29"/>
                <a:gd name="T1" fmla="*/ 0 h 49"/>
                <a:gd name="T2" fmla="*/ 11 w 29"/>
                <a:gd name="T3" fmla="*/ 0 h 49"/>
                <a:gd name="T4" fmla="*/ 11 w 29"/>
                <a:gd name="T5" fmla="*/ 16 h 49"/>
                <a:gd name="T6" fmla="*/ 11 w 29"/>
                <a:gd name="T7" fmla="*/ 16 h 49"/>
                <a:gd name="T8" fmla="*/ 19 w 29"/>
                <a:gd name="T9" fmla="*/ 11 h 49"/>
                <a:gd name="T10" fmla="*/ 29 w 29"/>
                <a:gd name="T11" fmla="*/ 21 h 49"/>
                <a:gd name="T12" fmla="*/ 29 w 29"/>
                <a:gd name="T13" fmla="*/ 49 h 49"/>
                <a:gd name="T14" fmla="*/ 18 w 29"/>
                <a:gd name="T15" fmla="*/ 49 h 49"/>
                <a:gd name="T16" fmla="*/ 18 w 29"/>
                <a:gd name="T17" fmla="*/ 24 h 49"/>
                <a:gd name="T18" fmla="*/ 15 w 29"/>
                <a:gd name="T19" fmla="*/ 19 h 49"/>
                <a:gd name="T20" fmla="*/ 11 w 29"/>
                <a:gd name="T21" fmla="*/ 25 h 49"/>
                <a:gd name="T22" fmla="*/ 11 w 29"/>
                <a:gd name="T23" fmla="*/ 49 h 49"/>
                <a:gd name="T24" fmla="*/ 0 w 29"/>
                <a:gd name="T25" fmla="*/ 49 h 49"/>
                <a:gd name="T26" fmla="*/ 0 w 2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0" y="0"/>
                  </a:moveTo>
                  <a:cubicBezTo>
                    <a:pt x="11" y="0"/>
                    <a:pt x="11" y="0"/>
                    <a:pt x="11" y="0"/>
                  </a:cubicBezTo>
                  <a:cubicBezTo>
                    <a:pt x="11" y="16"/>
                    <a:pt x="11" y="16"/>
                    <a:pt x="11" y="16"/>
                  </a:cubicBezTo>
                  <a:cubicBezTo>
                    <a:pt x="11" y="16"/>
                    <a:pt x="11" y="16"/>
                    <a:pt x="11" y="16"/>
                  </a:cubicBezTo>
                  <a:cubicBezTo>
                    <a:pt x="13" y="12"/>
                    <a:pt x="16" y="11"/>
                    <a:pt x="19" y="11"/>
                  </a:cubicBezTo>
                  <a:cubicBezTo>
                    <a:pt x="26" y="11"/>
                    <a:pt x="29" y="14"/>
                    <a:pt x="29" y="21"/>
                  </a:cubicBezTo>
                  <a:cubicBezTo>
                    <a:pt x="29" y="49"/>
                    <a:pt x="29" y="49"/>
                    <a:pt x="29" y="49"/>
                  </a:cubicBezTo>
                  <a:cubicBezTo>
                    <a:pt x="18" y="49"/>
                    <a:pt x="18" y="49"/>
                    <a:pt x="18" y="49"/>
                  </a:cubicBezTo>
                  <a:cubicBezTo>
                    <a:pt x="18" y="24"/>
                    <a:pt x="18" y="24"/>
                    <a:pt x="18" y="24"/>
                  </a:cubicBezTo>
                  <a:cubicBezTo>
                    <a:pt x="18" y="21"/>
                    <a:pt x="17" y="19"/>
                    <a:pt x="15" y="19"/>
                  </a:cubicBezTo>
                  <a:cubicBezTo>
                    <a:pt x="13" y="19"/>
                    <a:pt x="11" y="21"/>
                    <a:pt x="11" y="25"/>
                  </a:cubicBezTo>
                  <a:cubicBezTo>
                    <a:pt x="11" y="49"/>
                    <a:pt x="11" y="49"/>
                    <a:pt x="11" y="49"/>
                  </a:cubicBezTo>
                  <a:cubicBezTo>
                    <a:pt x="0" y="49"/>
                    <a:pt x="0" y="49"/>
                    <a:pt x="0"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42"/>
            <p:cNvSpPr>
              <a:spLocks noChangeAspect="1"/>
            </p:cNvSpPr>
            <p:nvPr userDrawn="1"/>
          </p:nvSpPr>
          <p:spPr bwMode="gray">
            <a:xfrm>
              <a:off x="4292" y="570"/>
              <a:ext cx="38" cy="96"/>
            </a:xfrm>
            <a:custGeom>
              <a:avLst/>
              <a:gdLst>
                <a:gd name="T0" fmla="*/ 0 w 19"/>
                <a:gd name="T1" fmla="*/ 11 h 48"/>
                <a:gd name="T2" fmla="*/ 5 w 19"/>
                <a:gd name="T3" fmla="*/ 11 h 48"/>
                <a:gd name="T4" fmla="*/ 5 w 19"/>
                <a:gd name="T5" fmla="*/ 0 h 48"/>
                <a:gd name="T6" fmla="*/ 13 w 19"/>
                <a:gd name="T7" fmla="*/ 0 h 48"/>
                <a:gd name="T8" fmla="*/ 13 w 19"/>
                <a:gd name="T9" fmla="*/ 11 h 48"/>
                <a:gd name="T10" fmla="*/ 19 w 19"/>
                <a:gd name="T11" fmla="*/ 11 h 48"/>
                <a:gd name="T12" fmla="*/ 19 w 19"/>
                <a:gd name="T13" fmla="*/ 17 h 48"/>
                <a:gd name="T14" fmla="*/ 13 w 19"/>
                <a:gd name="T15" fmla="*/ 17 h 48"/>
                <a:gd name="T16" fmla="*/ 13 w 19"/>
                <a:gd name="T17" fmla="*/ 39 h 48"/>
                <a:gd name="T18" fmla="*/ 16 w 19"/>
                <a:gd name="T19" fmla="*/ 43 h 48"/>
                <a:gd name="T20" fmla="*/ 19 w 19"/>
                <a:gd name="T21" fmla="*/ 42 h 48"/>
                <a:gd name="T22" fmla="*/ 19 w 19"/>
                <a:gd name="T23" fmla="*/ 48 h 48"/>
                <a:gd name="T24" fmla="*/ 13 w 19"/>
                <a:gd name="T25" fmla="*/ 48 h 48"/>
                <a:gd name="T26" fmla="*/ 5 w 19"/>
                <a:gd name="T27" fmla="*/ 40 h 48"/>
                <a:gd name="T28" fmla="*/ 5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5" y="11"/>
                    <a:pt x="5" y="11"/>
                    <a:pt x="5" y="11"/>
                  </a:cubicBezTo>
                  <a:cubicBezTo>
                    <a:pt x="5" y="0"/>
                    <a:pt x="5" y="0"/>
                    <a:pt x="5" y="0"/>
                  </a:cubicBezTo>
                  <a:cubicBezTo>
                    <a:pt x="13" y="0"/>
                    <a:pt x="13" y="0"/>
                    <a:pt x="13" y="0"/>
                  </a:cubicBezTo>
                  <a:cubicBezTo>
                    <a:pt x="13" y="11"/>
                    <a:pt x="13" y="11"/>
                    <a:pt x="13" y="11"/>
                  </a:cubicBezTo>
                  <a:cubicBezTo>
                    <a:pt x="19" y="11"/>
                    <a:pt x="19" y="11"/>
                    <a:pt x="19" y="11"/>
                  </a:cubicBezTo>
                  <a:cubicBezTo>
                    <a:pt x="19" y="17"/>
                    <a:pt x="19" y="17"/>
                    <a:pt x="19" y="17"/>
                  </a:cubicBezTo>
                  <a:cubicBezTo>
                    <a:pt x="13" y="17"/>
                    <a:pt x="13" y="17"/>
                    <a:pt x="13" y="17"/>
                  </a:cubicBezTo>
                  <a:cubicBezTo>
                    <a:pt x="13" y="39"/>
                    <a:pt x="13" y="39"/>
                    <a:pt x="13" y="39"/>
                  </a:cubicBezTo>
                  <a:cubicBezTo>
                    <a:pt x="13" y="42"/>
                    <a:pt x="14" y="43"/>
                    <a:pt x="16" y="43"/>
                  </a:cubicBezTo>
                  <a:cubicBezTo>
                    <a:pt x="17" y="43"/>
                    <a:pt x="18" y="43"/>
                    <a:pt x="19" y="42"/>
                  </a:cubicBezTo>
                  <a:cubicBezTo>
                    <a:pt x="19" y="48"/>
                    <a:pt x="19" y="48"/>
                    <a:pt x="19" y="48"/>
                  </a:cubicBezTo>
                  <a:cubicBezTo>
                    <a:pt x="17" y="48"/>
                    <a:pt x="15" y="48"/>
                    <a:pt x="13" y="48"/>
                  </a:cubicBezTo>
                  <a:cubicBezTo>
                    <a:pt x="8" y="48"/>
                    <a:pt x="5" y="47"/>
                    <a:pt x="5" y="40"/>
                  </a:cubicBezTo>
                  <a:cubicBezTo>
                    <a:pt x="5" y="17"/>
                    <a:pt x="5" y="17"/>
                    <a:pt x="5"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43"/>
            <p:cNvSpPr>
              <a:spLocks noChangeAspect="1"/>
            </p:cNvSpPr>
            <p:nvPr userDrawn="1"/>
          </p:nvSpPr>
          <p:spPr bwMode="gray">
            <a:xfrm>
              <a:off x="4338" y="568"/>
              <a:ext cx="51" cy="98"/>
            </a:xfrm>
            <a:custGeom>
              <a:avLst/>
              <a:gdLst>
                <a:gd name="T0" fmla="*/ 0 w 26"/>
                <a:gd name="T1" fmla="*/ 0 h 49"/>
                <a:gd name="T2" fmla="*/ 7 w 26"/>
                <a:gd name="T3" fmla="*/ 0 h 49"/>
                <a:gd name="T4" fmla="*/ 7 w 26"/>
                <a:gd name="T5" fmla="*/ 16 h 49"/>
                <a:gd name="T6" fmla="*/ 7 w 26"/>
                <a:gd name="T7" fmla="*/ 16 h 49"/>
                <a:gd name="T8" fmla="*/ 17 w 26"/>
                <a:gd name="T9" fmla="*/ 11 h 49"/>
                <a:gd name="T10" fmla="*/ 26 w 26"/>
                <a:gd name="T11" fmla="*/ 21 h 49"/>
                <a:gd name="T12" fmla="*/ 26 w 26"/>
                <a:gd name="T13" fmla="*/ 49 h 49"/>
                <a:gd name="T14" fmla="*/ 18 w 26"/>
                <a:gd name="T15" fmla="*/ 49 h 49"/>
                <a:gd name="T16" fmla="*/ 18 w 26"/>
                <a:gd name="T17" fmla="*/ 24 h 49"/>
                <a:gd name="T18" fmla="*/ 13 w 26"/>
                <a:gd name="T19" fmla="*/ 17 h 49"/>
                <a:gd name="T20" fmla="*/ 7 w 26"/>
                <a:gd name="T21" fmla="*/ 24 h 49"/>
                <a:gd name="T22" fmla="*/ 7 w 26"/>
                <a:gd name="T23" fmla="*/ 49 h 49"/>
                <a:gd name="T24" fmla="*/ 0 w 26"/>
                <a:gd name="T25" fmla="*/ 49 h 49"/>
                <a:gd name="T26" fmla="*/ 0 w 26"/>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9">
                  <a:moveTo>
                    <a:pt x="0" y="0"/>
                  </a:moveTo>
                  <a:cubicBezTo>
                    <a:pt x="7" y="0"/>
                    <a:pt x="7" y="0"/>
                    <a:pt x="7" y="0"/>
                  </a:cubicBezTo>
                  <a:cubicBezTo>
                    <a:pt x="7" y="16"/>
                    <a:pt x="7" y="16"/>
                    <a:pt x="7" y="16"/>
                  </a:cubicBezTo>
                  <a:cubicBezTo>
                    <a:pt x="7" y="16"/>
                    <a:pt x="7" y="16"/>
                    <a:pt x="7" y="16"/>
                  </a:cubicBezTo>
                  <a:cubicBezTo>
                    <a:pt x="10" y="13"/>
                    <a:pt x="13" y="11"/>
                    <a:pt x="17" y="11"/>
                  </a:cubicBezTo>
                  <a:cubicBezTo>
                    <a:pt x="22" y="11"/>
                    <a:pt x="26" y="14"/>
                    <a:pt x="26" y="21"/>
                  </a:cubicBezTo>
                  <a:cubicBezTo>
                    <a:pt x="26" y="49"/>
                    <a:pt x="26" y="49"/>
                    <a:pt x="26" y="49"/>
                  </a:cubicBezTo>
                  <a:cubicBezTo>
                    <a:pt x="18" y="49"/>
                    <a:pt x="18" y="49"/>
                    <a:pt x="18" y="49"/>
                  </a:cubicBezTo>
                  <a:cubicBezTo>
                    <a:pt x="18" y="24"/>
                    <a:pt x="18" y="24"/>
                    <a:pt x="18" y="24"/>
                  </a:cubicBezTo>
                  <a:cubicBezTo>
                    <a:pt x="18" y="19"/>
                    <a:pt x="17" y="17"/>
                    <a:pt x="13" y="17"/>
                  </a:cubicBezTo>
                  <a:cubicBezTo>
                    <a:pt x="10" y="17"/>
                    <a:pt x="7" y="19"/>
                    <a:pt x="7" y="24"/>
                  </a:cubicBezTo>
                  <a:cubicBezTo>
                    <a:pt x="7" y="49"/>
                    <a:pt x="7" y="49"/>
                    <a:pt x="7" y="49"/>
                  </a:cubicBezTo>
                  <a:cubicBezTo>
                    <a:pt x="0" y="49"/>
                    <a:pt x="0" y="49"/>
                    <a:pt x="0"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44"/>
            <p:cNvSpPr>
              <a:spLocks noChangeAspect="1" noEditPoints="1"/>
            </p:cNvSpPr>
            <p:nvPr userDrawn="1"/>
          </p:nvSpPr>
          <p:spPr bwMode="gray">
            <a:xfrm>
              <a:off x="4403" y="590"/>
              <a:ext cx="58" cy="78"/>
            </a:xfrm>
            <a:custGeom>
              <a:avLst/>
              <a:gdLst>
                <a:gd name="T0" fmla="*/ 26 w 29"/>
                <a:gd name="T1" fmla="*/ 30 h 39"/>
                <a:gd name="T2" fmla="*/ 28 w 29"/>
                <a:gd name="T3" fmla="*/ 33 h 39"/>
                <a:gd name="T4" fmla="*/ 29 w 29"/>
                <a:gd name="T5" fmla="*/ 33 h 39"/>
                <a:gd name="T6" fmla="*/ 29 w 29"/>
                <a:gd name="T7" fmla="*/ 38 h 39"/>
                <a:gd name="T8" fmla="*/ 25 w 29"/>
                <a:gd name="T9" fmla="*/ 38 h 39"/>
                <a:gd name="T10" fmla="*/ 19 w 29"/>
                <a:gd name="T11" fmla="*/ 34 h 39"/>
                <a:gd name="T12" fmla="*/ 19 w 29"/>
                <a:gd name="T13" fmla="*/ 34 h 39"/>
                <a:gd name="T14" fmla="*/ 10 w 29"/>
                <a:gd name="T15" fmla="*/ 39 h 39"/>
                <a:gd name="T16" fmla="*/ 0 w 29"/>
                <a:gd name="T17" fmla="*/ 29 h 39"/>
                <a:gd name="T18" fmla="*/ 9 w 29"/>
                <a:gd name="T19" fmla="*/ 17 h 39"/>
                <a:gd name="T20" fmla="*/ 14 w 29"/>
                <a:gd name="T21" fmla="*/ 15 h 39"/>
                <a:gd name="T22" fmla="*/ 19 w 29"/>
                <a:gd name="T23" fmla="*/ 11 h 39"/>
                <a:gd name="T24" fmla="*/ 14 w 29"/>
                <a:gd name="T25" fmla="*/ 5 h 39"/>
                <a:gd name="T26" fmla="*/ 8 w 29"/>
                <a:gd name="T27" fmla="*/ 12 h 39"/>
                <a:gd name="T28" fmla="*/ 1 w 29"/>
                <a:gd name="T29" fmla="*/ 12 h 39"/>
                <a:gd name="T30" fmla="*/ 14 w 29"/>
                <a:gd name="T31" fmla="*/ 0 h 39"/>
                <a:gd name="T32" fmla="*/ 26 w 29"/>
                <a:gd name="T33" fmla="*/ 9 h 39"/>
                <a:gd name="T34" fmla="*/ 26 w 29"/>
                <a:gd name="T35" fmla="*/ 30 h 39"/>
                <a:gd name="T36" fmla="*/ 19 w 29"/>
                <a:gd name="T37" fmla="*/ 19 h 39"/>
                <a:gd name="T38" fmla="*/ 10 w 29"/>
                <a:gd name="T39" fmla="*/ 22 h 39"/>
                <a:gd name="T40" fmla="*/ 7 w 29"/>
                <a:gd name="T41" fmla="*/ 28 h 39"/>
                <a:gd name="T42" fmla="*/ 12 w 29"/>
                <a:gd name="T43" fmla="*/ 34 h 39"/>
                <a:gd name="T44" fmla="*/ 19 w 29"/>
                <a:gd name="T45" fmla="*/ 25 h 39"/>
                <a:gd name="T46" fmla="*/ 19 w 29"/>
                <a:gd name="T4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9">
                  <a:moveTo>
                    <a:pt x="26" y="30"/>
                  </a:moveTo>
                  <a:cubicBezTo>
                    <a:pt x="26" y="32"/>
                    <a:pt x="27" y="33"/>
                    <a:pt x="28" y="33"/>
                  </a:cubicBezTo>
                  <a:cubicBezTo>
                    <a:pt x="28" y="33"/>
                    <a:pt x="29" y="33"/>
                    <a:pt x="29" y="33"/>
                  </a:cubicBezTo>
                  <a:cubicBezTo>
                    <a:pt x="29" y="38"/>
                    <a:pt x="29" y="38"/>
                    <a:pt x="29" y="38"/>
                  </a:cubicBezTo>
                  <a:cubicBezTo>
                    <a:pt x="28" y="38"/>
                    <a:pt x="27" y="38"/>
                    <a:pt x="25" y="38"/>
                  </a:cubicBezTo>
                  <a:cubicBezTo>
                    <a:pt x="22" y="38"/>
                    <a:pt x="19" y="37"/>
                    <a:pt x="19" y="34"/>
                  </a:cubicBezTo>
                  <a:cubicBezTo>
                    <a:pt x="19" y="34"/>
                    <a:pt x="19" y="34"/>
                    <a:pt x="19" y="34"/>
                  </a:cubicBezTo>
                  <a:cubicBezTo>
                    <a:pt x="17" y="37"/>
                    <a:pt x="14" y="39"/>
                    <a:pt x="10" y="39"/>
                  </a:cubicBezTo>
                  <a:cubicBezTo>
                    <a:pt x="4" y="39"/>
                    <a:pt x="0" y="36"/>
                    <a:pt x="0" y="29"/>
                  </a:cubicBezTo>
                  <a:cubicBezTo>
                    <a:pt x="0" y="20"/>
                    <a:pt x="3" y="19"/>
                    <a:pt x="9" y="17"/>
                  </a:cubicBezTo>
                  <a:cubicBezTo>
                    <a:pt x="14" y="15"/>
                    <a:pt x="14" y="15"/>
                    <a:pt x="14" y="15"/>
                  </a:cubicBezTo>
                  <a:cubicBezTo>
                    <a:pt x="17" y="15"/>
                    <a:pt x="19" y="14"/>
                    <a:pt x="19" y="11"/>
                  </a:cubicBezTo>
                  <a:cubicBezTo>
                    <a:pt x="19" y="7"/>
                    <a:pt x="17" y="5"/>
                    <a:pt x="14" y="5"/>
                  </a:cubicBezTo>
                  <a:cubicBezTo>
                    <a:pt x="9" y="5"/>
                    <a:pt x="8" y="9"/>
                    <a:pt x="8" y="12"/>
                  </a:cubicBezTo>
                  <a:cubicBezTo>
                    <a:pt x="1" y="12"/>
                    <a:pt x="1" y="12"/>
                    <a:pt x="1" y="12"/>
                  </a:cubicBezTo>
                  <a:cubicBezTo>
                    <a:pt x="1" y="4"/>
                    <a:pt x="4" y="0"/>
                    <a:pt x="14" y="0"/>
                  </a:cubicBezTo>
                  <a:cubicBezTo>
                    <a:pt x="20" y="0"/>
                    <a:pt x="26" y="3"/>
                    <a:pt x="26" y="9"/>
                  </a:cubicBezTo>
                  <a:lnTo>
                    <a:pt x="26" y="30"/>
                  </a:lnTo>
                  <a:close/>
                  <a:moveTo>
                    <a:pt x="19" y="19"/>
                  </a:moveTo>
                  <a:cubicBezTo>
                    <a:pt x="17" y="20"/>
                    <a:pt x="13" y="21"/>
                    <a:pt x="10" y="22"/>
                  </a:cubicBezTo>
                  <a:cubicBezTo>
                    <a:pt x="8" y="23"/>
                    <a:pt x="7" y="25"/>
                    <a:pt x="7" y="28"/>
                  </a:cubicBezTo>
                  <a:cubicBezTo>
                    <a:pt x="7" y="31"/>
                    <a:pt x="9" y="34"/>
                    <a:pt x="12" y="34"/>
                  </a:cubicBezTo>
                  <a:cubicBezTo>
                    <a:pt x="16" y="34"/>
                    <a:pt x="19" y="30"/>
                    <a:pt x="19" y="25"/>
                  </a:cubicBezTo>
                  <a:lnTo>
                    <a:pt x="1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45"/>
            <p:cNvSpPr>
              <a:spLocks noChangeAspect="1"/>
            </p:cNvSpPr>
            <p:nvPr userDrawn="1"/>
          </p:nvSpPr>
          <p:spPr bwMode="gray">
            <a:xfrm>
              <a:off x="4463" y="570"/>
              <a:ext cx="38" cy="96"/>
            </a:xfrm>
            <a:custGeom>
              <a:avLst/>
              <a:gdLst>
                <a:gd name="T0" fmla="*/ 0 w 19"/>
                <a:gd name="T1" fmla="*/ 11 h 48"/>
                <a:gd name="T2" fmla="*/ 5 w 19"/>
                <a:gd name="T3" fmla="*/ 11 h 48"/>
                <a:gd name="T4" fmla="*/ 5 w 19"/>
                <a:gd name="T5" fmla="*/ 0 h 48"/>
                <a:gd name="T6" fmla="*/ 12 w 19"/>
                <a:gd name="T7" fmla="*/ 0 h 48"/>
                <a:gd name="T8" fmla="*/ 12 w 19"/>
                <a:gd name="T9" fmla="*/ 11 h 48"/>
                <a:gd name="T10" fmla="*/ 19 w 19"/>
                <a:gd name="T11" fmla="*/ 11 h 48"/>
                <a:gd name="T12" fmla="*/ 19 w 19"/>
                <a:gd name="T13" fmla="*/ 17 h 48"/>
                <a:gd name="T14" fmla="*/ 12 w 19"/>
                <a:gd name="T15" fmla="*/ 17 h 48"/>
                <a:gd name="T16" fmla="*/ 12 w 19"/>
                <a:gd name="T17" fmla="*/ 39 h 48"/>
                <a:gd name="T18" fmla="*/ 16 w 19"/>
                <a:gd name="T19" fmla="*/ 43 h 48"/>
                <a:gd name="T20" fmla="*/ 19 w 19"/>
                <a:gd name="T21" fmla="*/ 42 h 48"/>
                <a:gd name="T22" fmla="*/ 19 w 19"/>
                <a:gd name="T23" fmla="*/ 48 h 48"/>
                <a:gd name="T24" fmla="*/ 13 w 19"/>
                <a:gd name="T25" fmla="*/ 48 h 48"/>
                <a:gd name="T26" fmla="*/ 5 w 19"/>
                <a:gd name="T27" fmla="*/ 40 h 48"/>
                <a:gd name="T28" fmla="*/ 5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5" y="11"/>
                    <a:pt x="5" y="11"/>
                    <a:pt x="5" y="11"/>
                  </a:cubicBezTo>
                  <a:cubicBezTo>
                    <a:pt x="5" y="0"/>
                    <a:pt x="5" y="0"/>
                    <a:pt x="5" y="0"/>
                  </a:cubicBezTo>
                  <a:cubicBezTo>
                    <a:pt x="12" y="0"/>
                    <a:pt x="12" y="0"/>
                    <a:pt x="12" y="0"/>
                  </a:cubicBezTo>
                  <a:cubicBezTo>
                    <a:pt x="12" y="11"/>
                    <a:pt x="12" y="11"/>
                    <a:pt x="12" y="11"/>
                  </a:cubicBezTo>
                  <a:cubicBezTo>
                    <a:pt x="19" y="11"/>
                    <a:pt x="19" y="11"/>
                    <a:pt x="19" y="11"/>
                  </a:cubicBezTo>
                  <a:cubicBezTo>
                    <a:pt x="19" y="17"/>
                    <a:pt x="19" y="17"/>
                    <a:pt x="19" y="17"/>
                  </a:cubicBezTo>
                  <a:cubicBezTo>
                    <a:pt x="12" y="17"/>
                    <a:pt x="12" y="17"/>
                    <a:pt x="12" y="17"/>
                  </a:cubicBezTo>
                  <a:cubicBezTo>
                    <a:pt x="12" y="39"/>
                    <a:pt x="12" y="39"/>
                    <a:pt x="12" y="39"/>
                  </a:cubicBezTo>
                  <a:cubicBezTo>
                    <a:pt x="12" y="42"/>
                    <a:pt x="13" y="43"/>
                    <a:pt x="16" y="43"/>
                  </a:cubicBezTo>
                  <a:cubicBezTo>
                    <a:pt x="17" y="43"/>
                    <a:pt x="18" y="43"/>
                    <a:pt x="19" y="42"/>
                  </a:cubicBezTo>
                  <a:cubicBezTo>
                    <a:pt x="19" y="48"/>
                    <a:pt x="19" y="48"/>
                    <a:pt x="19" y="48"/>
                  </a:cubicBezTo>
                  <a:cubicBezTo>
                    <a:pt x="17" y="48"/>
                    <a:pt x="15" y="48"/>
                    <a:pt x="13" y="48"/>
                  </a:cubicBezTo>
                  <a:cubicBezTo>
                    <a:pt x="8" y="48"/>
                    <a:pt x="5" y="47"/>
                    <a:pt x="5" y="40"/>
                  </a:cubicBezTo>
                  <a:cubicBezTo>
                    <a:pt x="5" y="17"/>
                    <a:pt x="5" y="17"/>
                    <a:pt x="5"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46"/>
            <p:cNvSpPr>
              <a:spLocks noChangeAspect="1"/>
            </p:cNvSpPr>
            <p:nvPr userDrawn="1"/>
          </p:nvSpPr>
          <p:spPr bwMode="gray">
            <a:xfrm>
              <a:off x="4535" y="592"/>
              <a:ext cx="90" cy="74"/>
            </a:xfrm>
            <a:custGeom>
              <a:avLst/>
              <a:gdLst>
                <a:gd name="T0" fmla="*/ 0 w 90"/>
                <a:gd name="T1" fmla="*/ 0 h 74"/>
                <a:gd name="T2" fmla="*/ 16 w 90"/>
                <a:gd name="T3" fmla="*/ 0 h 74"/>
                <a:gd name="T4" fmla="*/ 26 w 90"/>
                <a:gd name="T5" fmla="*/ 58 h 74"/>
                <a:gd name="T6" fmla="*/ 26 w 90"/>
                <a:gd name="T7" fmla="*/ 58 h 74"/>
                <a:gd name="T8" fmla="*/ 38 w 90"/>
                <a:gd name="T9" fmla="*/ 0 h 74"/>
                <a:gd name="T10" fmla="*/ 54 w 90"/>
                <a:gd name="T11" fmla="*/ 0 h 74"/>
                <a:gd name="T12" fmla="*/ 66 w 90"/>
                <a:gd name="T13" fmla="*/ 58 h 74"/>
                <a:gd name="T14" fmla="*/ 66 w 90"/>
                <a:gd name="T15" fmla="*/ 58 h 74"/>
                <a:gd name="T16" fmla="*/ 76 w 90"/>
                <a:gd name="T17" fmla="*/ 0 h 74"/>
                <a:gd name="T18" fmla="*/ 90 w 90"/>
                <a:gd name="T19" fmla="*/ 0 h 74"/>
                <a:gd name="T20" fmla="*/ 74 w 90"/>
                <a:gd name="T21" fmla="*/ 74 h 74"/>
                <a:gd name="T22" fmla="*/ 58 w 90"/>
                <a:gd name="T23" fmla="*/ 74 h 74"/>
                <a:gd name="T24" fmla="*/ 46 w 90"/>
                <a:gd name="T25" fmla="*/ 16 h 74"/>
                <a:gd name="T26" fmla="*/ 46 w 90"/>
                <a:gd name="T27" fmla="*/ 16 h 74"/>
                <a:gd name="T28" fmla="*/ 34 w 90"/>
                <a:gd name="T29" fmla="*/ 74 h 74"/>
                <a:gd name="T30" fmla="*/ 18 w 90"/>
                <a:gd name="T31" fmla="*/ 74 h 74"/>
                <a:gd name="T32" fmla="*/ 0 w 90"/>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4">
                  <a:moveTo>
                    <a:pt x="0" y="0"/>
                  </a:moveTo>
                  <a:lnTo>
                    <a:pt x="16" y="0"/>
                  </a:lnTo>
                  <a:lnTo>
                    <a:pt x="26" y="58"/>
                  </a:lnTo>
                  <a:lnTo>
                    <a:pt x="26" y="58"/>
                  </a:lnTo>
                  <a:lnTo>
                    <a:pt x="38" y="0"/>
                  </a:lnTo>
                  <a:lnTo>
                    <a:pt x="54" y="0"/>
                  </a:lnTo>
                  <a:lnTo>
                    <a:pt x="66" y="58"/>
                  </a:lnTo>
                  <a:lnTo>
                    <a:pt x="66" y="58"/>
                  </a:lnTo>
                  <a:lnTo>
                    <a:pt x="76" y="0"/>
                  </a:lnTo>
                  <a:lnTo>
                    <a:pt x="90" y="0"/>
                  </a:lnTo>
                  <a:lnTo>
                    <a:pt x="74" y="74"/>
                  </a:lnTo>
                  <a:lnTo>
                    <a:pt x="58" y="74"/>
                  </a:lnTo>
                  <a:lnTo>
                    <a:pt x="46" y="16"/>
                  </a:lnTo>
                  <a:lnTo>
                    <a:pt x="46" y="16"/>
                  </a:lnTo>
                  <a:lnTo>
                    <a:pt x="34" y="74"/>
                  </a:lnTo>
                  <a:lnTo>
                    <a:pt x="18"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47"/>
            <p:cNvSpPr>
              <a:spLocks noChangeAspect="1" noEditPoints="1"/>
            </p:cNvSpPr>
            <p:nvPr userDrawn="1"/>
          </p:nvSpPr>
          <p:spPr bwMode="gray">
            <a:xfrm>
              <a:off x="4631" y="590"/>
              <a:ext cx="56" cy="78"/>
            </a:xfrm>
            <a:custGeom>
              <a:avLst/>
              <a:gdLst>
                <a:gd name="T0" fmla="*/ 14 w 28"/>
                <a:gd name="T1" fmla="*/ 0 h 39"/>
                <a:gd name="T2" fmla="*/ 28 w 28"/>
                <a:gd name="T3" fmla="*/ 20 h 39"/>
                <a:gd name="T4" fmla="*/ 14 w 28"/>
                <a:gd name="T5" fmla="*/ 39 h 39"/>
                <a:gd name="T6" fmla="*/ 0 w 28"/>
                <a:gd name="T7" fmla="*/ 20 h 39"/>
                <a:gd name="T8" fmla="*/ 14 w 28"/>
                <a:gd name="T9" fmla="*/ 0 h 39"/>
                <a:gd name="T10" fmla="*/ 14 w 28"/>
                <a:gd name="T11" fmla="*/ 34 h 39"/>
                <a:gd name="T12" fmla="*/ 20 w 28"/>
                <a:gd name="T13" fmla="*/ 20 h 39"/>
                <a:gd name="T14" fmla="*/ 14 w 28"/>
                <a:gd name="T15" fmla="*/ 6 h 39"/>
                <a:gd name="T16" fmla="*/ 8 w 28"/>
                <a:gd name="T17" fmla="*/ 20 h 39"/>
                <a:gd name="T18" fmla="*/ 14 w 2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14" y="0"/>
                  </a:moveTo>
                  <a:cubicBezTo>
                    <a:pt x="25" y="0"/>
                    <a:pt x="28" y="8"/>
                    <a:pt x="28" y="20"/>
                  </a:cubicBezTo>
                  <a:cubicBezTo>
                    <a:pt x="28" y="31"/>
                    <a:pt x="24" y="39"/>
                    <a:pt x="14" y="39"/>
                  </a:cubicBezTo>
                  <a:cubicBezTo>
                    <a:pt x="4" y="39"/>
                    <a:pt x="0" y="31"/>
                    <a:pt x="0" y="20"/>
                  </a:cubicBezTo>
                  <a:cubicBezTo>
                    <a:pt x="0" y="8"/>
                    <a:pt x="3" y="0"/>
                    <a:pt x="14" y="0"/>
                  </a:cubicBezTo>
                  <a:moveTo>
                    <a:pt x="14" y="34"/>
                  </a:moveTo>
                  <a:cubicBezTo>
                    <a:pt x="19" y="34"/>
                    <a:pt x="20" y="29"/>
                    <a:pt x="20" y="20"/>
                  </a:cubicBezTo>
                  <a:cubicBezTo>
                    <a:pt x="20" y="11"/>
                    <a:pt x="19" y="6"/>
                    <a:pt x="14" y="6"/>
                  </a:cubicBezTo>
                  <a:cubicBezTo>
                    <a:pt x="9" y="6"/>
                    <a:pt x="8" y="11"/>
                    <a:pt x="8" y="20"/>
                  </a:cubicBezTo>
                  <a:cubicBezTo>
                    <a:pt x="8" y="29"/>
                    <a:pt x="9" y="34"/>
                    <a:pt x="14"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48"/>
            <p:cNvSpPr>
              <a:spLocks noChangeAspect="1"/>
            </p:cNvSpPr>
            <p:nvPr userDrawn="1"/>
          </p:nvSpPr>
          <p:spPr bwMode="gray">
            <a:xfrm>
              <a:off x="4699" y="590"/>
              <a:ext cx="36" cy="76"/>
            </a:xfrm>
            <a:custGeom>
              <a:avLst/>
              <a:gdLst>
                <a:gd name="T0" fmla="*/ 0 w 18"/>
                <a:gd name="T1" fmla="*/ 1 h 38"/>
                <a:gd name="T2" fmla="*/ 7 w 18"/>
                <a:gd name="T3" fmla="*/ 1 h 38"/>
                <a:gd name="T4" fmla="*/ 7 w 18"/>
                <a:gd name="T5" fmla="*/ 7 h 38"/>
                <a:gd name="T6" fmla="*/ 7 w 18"/>
                <a:gd name="T7" fmla="*/ 7 h 38"/>
                <a:gd name="T8" fmla="*/ 16 w 18"/>
                <a:gd name="T9" fmla="*/ 0 h 38"/>
                <a:gd name="T10" fmla="*/ 18 w 18"/>
                <a:gd name="T11" fmla="*/ 0 h 38"/>
                <a:gd name="T12" fmla="*/ 18 w 18"/>
                <a:gd name="T13" fmla="*/ 8 h 38"/>
                <a:gd name="T14" fmla="*/ 14 w 18"/>
                <a:gd name="T15" fmla="*/ 8 h 38"/>
                <a:gd name="T16" fmla="*/ 7 w 18"/>
                <a:gd name="T17" fmla="*/ 16 h 38"/>
                <a:gd name="T18" fmla="*/ 7 w 18"/>
                <a:gd name="T19" fmla="*/ 38 h 38"/>
                <a:gd name="T20" fmla="*/ 0 w 18"/>
                <a:gd name="T21" fmla="*/ 38 h 38"/>
                <a:gd name="T22" fmla="*/ 0 w 18"/>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8">
                  <a:moveTo>
                    <a:pt x="0" y="1"/>
                  </a:moveTo>
                  <a:cubicBezTo>
                    <a:pt x="7" y="1"/>
                    <a:pt x="7" y="1"/>
                    <a:pt x="7" y="1"/>
                  </a:cubicBezTo>
                  <a:cubicBezTo>
                    <a:pt x="7" y="7"/>
                    <a:pt x="7" y="7"/>
                    <a:pt x="7" y="7"/>
                  </a:cubicBezTo>
                  <a:cubicBezTo>
                    <a:pt x="7" y="7"/>
                    <a:pt x="7" y="7"/>
                    <a:pt x="7" y="7"/>
                  </a:cubicBezTo>
                  <a:cubicBezTo>
                    <a:pt x="9" y="3"/>
                    <a:pt x="12" y="0"/>
                    <a:pt x="16" y="0"/>
                  </a:cubicBezTo>
                  <a:cubicBezTo>
                    <a:pt x="17" y="0"/>
                    <a:pt x="17" y="0"/>
                    <a:pt x="18" y="0"/>
                  </a:cubicBezTo>
                  <a:cubicBezTo>
                    <a:pt x="18" y="8"/>
                    <a:pt x="18" y="8"/>
                    <a:pt x="18" y="8"/>
                  </a:cubicBezTo>
                  <a:cubicBezTo>
                    <a:pt x="17" y="8"/>
                    <a:pt x="16" y="8"/>
                    <a:pt x="14" y="8"/>
                  </a:cubicBezTo>
                  <a:cubicBezTo>
                    <a:pt x="11" y="8"/>
                    <a:pt x="7" y="9"/>
                    <a:pt x="7" y="16"/>
                  </a:cubicBezTo>
                  <a:cubicBezTo>
                    <a:pt x="7" y="38"/>
                    <a:pt x="7" y="38"/>
                    <a:pt x="7"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49"/>
            <p:cNvSpPr>
              <a:spLocks noChangeAspect="1"/>
            </p:cNvSpPr>
            <p:nvPr userDrawn="1"/>
          </p:nvSpPr>
          <p:spPr bwMode="gray">
            <a:xfrm>
              <a:off x="4741" y="568"/>
              <a:ext cx="58" cy="98"/>
            </a:xfrm>
            <a:custGeom>
              <a:avLst/>
              <a:gdLst>
                <a:gd name="T0" fmla="*/ 0 w 58"/>
                <a:gd name="T1" fmla="*/ 0 h 98"/>
                <a:gd name="T2" fmla="*/ 16 w 58"/>
                <a:gd name="T3" fmla="*/ 0 h 98"/>
                <a:gd name="T4" fmla="*/ 16 w 58"/>
                <a:gd name="T5" fmla="*/ 56 h 98"/>
                <a:gd name="T6" fmla="*/ 16 w 58"/>
                <a:gd name="T7" fmla="*/ 56 h 98"/>
                <a:gd name="T8" fmla="*/ 38 w 58"/>
                <a:gd name="T9" fmla="*/ 24 h 98"/>
                <a:gd name="T10" fmla="*/ 56 w 58"/>
                <a:gd name="T11" fmla="*/ 24 h 98"/>
                <a:gd name="T12" fmla="*/ 34 w 58"/>
                <a:gd name="T13" fmla="*/ 52 h 98"/>
                <a:gd name="T14" fmla="*/ 58 w 58"/>
                <a:gd name="T15" fmla="*/ 98 h 98"/>
                <a:gd name="T16" fmla="*/ 42 w 58"/>
                <a:gd name="T17" fmla="*/ 98 h 98"/>
                <a:gd name="T18" fmla="*/ 24 w 58"/>
                <a:gd name="T19" fmla="*/ 64 h 98"/>
                <a:gd name="T20" fmla="*/ 16 w 58"/>
                <a:gd name="T21" fmla="*/ 74 h 98"/>
                <a:gd name="T22" fmla="*/ 16 w 58"/>
                <a:gd name="T23" fmla="*/ 98 h 98"/>
                <a:gd name="T24" fmla="*/ 0 w 58"/>
                <a:gd name="T25" fmla="*/ 98 h 98"/>
                <a:gd name="T26" fmla="*/ 0 w 58"/>
                <a:gd name="T2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8">
                  <a:moveTo>
                    <a:pt x="0" y="0"/>
                  </a:moveTo>
                  <a:lnTo>
                    <a:pt x="16" y="0"/>
                  </a:lnTo>
                  <a:lnTo>
                    <a:pt x="16" y="56"/>
                  </a:lnTo>
                  <a:lnTo>
                    <a:pt x="16" y="56"/>
                  </a:lnTo>
                  <a:lnTo>
                    <a:pt x="38" y="24"/>
                  </a:lnTo>
                  <a:lnTo>
                    <a:pt x="56" y="24"/>
                  </a:lnTo>
                  <a:lnTo>
                    <a:pt x="34" y="52"/>
                  </a:lnTo>
                  <a:lnTo>
                    <a:pt x="58" y="98"/>
                  </a:lnTo>
                  <a:lnTo>
                    <a:pt x="42" y="98"/>
                  </a:lnTo>
                  <a:lnTo>
                    <a:pt x="24" y="64"/>
                  </a:lnTo>
                  <a:lnTo>
                    <a:pt x="16" y="74"/>
                  </a:lnTo>
                  <a:lnTo>
                    <a:pt x="16" y="98"/>
                  </a:lnTo>
                  <a:lnTo>
                    <a:pt x="0" y="9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50"/>
            <p:cNvSpPr>
              <a:spLocks noChangeAspect="1"/>
            </p:cNvSpPr>
            <p:nvPr userDrawn="1"/>
          </p:nvSpPr>
          <p:spPr bwMode="gray">
            <a:xfrm>
              <a:off x="4805" y="590"/>
              <a:ext cx="50" cy="78"/>
            </a:xfrm>
            <a:custGeom>
              <a:avLst/>
              <a:gdLst>
                <a:gd name="T0" fmla="*/ 18 w 25"/>
                <a:gd name="T1" fmla="*/ 12 h 39"/>
                <a:gd name="T2" fmla="*/ 18 w 25"/>
                <a:gd name="T3" fmla="*/ 11 h 39"/>
                <a:gd name="T4" fmla="*/ 13 w 25"/>
                <a:gd name="T5" fmla="*/ 5 h 39"/>
                <a:gd name="T6" fmla="*/ 7 w 25"/>
                <a:gd name="T7" fmla="*/ 10 h 39"/>
                <a:gd name="T8" fmla="*/ 13 w 25"/>
                <a:gd name="T9" fmla="*/ 15 h 39"/>
                <a:gd name="T10" fmla="*/ 17 w 25"/>
                <a:gd name="T11" fmla="*/ 17 h 39"/>
                <a:gd name="T12" fmla="*/ 25 w 25"/>
                <a:gd name="T13" fmla="*/ 28 h 39"/>
                <a:gd name="T14" fmla="*/ 12 w 25"/>
                <a:gd name="T15" fmla="*/ 39 h 39"/>
                <a:gd name="T16" fmla="*/ 0 w 25"/>
                <a:gd name="T17" fmla="*/ 28 h 39"/>
                <a:gd name="T18" fmla="*/ 0 w 25"/>
                <a:gd name="T19" fmla="*/ 26 h 39"/>
                <a:gd name="T20" fmla="*/ 7 w 25"/>
                <a:gd name="T21" fmla="*/ 26 h 39"/>
                <a:gd name="T22" fmla="*/ 7 w 25"/>
                <a:gd name="T23" fmla="*/ 27 h 39"/>
                <a:gd name="T24" fmla="*/ 12 w 25"/>
                <a:gd name="T25" fmla="*/ 34 h 39"/>
                <a:gd name="T26" fmla="*/ 18 w 25"/>
                <a:gd name="T27" fmla="*/ 29 h 39"/>
                <a:gd name="T28" fmla="*/ 14 w 25"/>
                <a:gd name="T29" fmla="*/ 23 h 39"/>
                <a:gd name="T30" fmla="*/ 8 w 25"/>
                <a:gd name="T31" fmla="*/ 21 h 39"/>
                <a:gd name="T32" fmla="*/ 0 w 25"/>
                <a:gd name="T33" fmla="*/ 10 h 39"/>
                <a:gd name="T34" fmla="*/ 13 w 25"/>
                <a:gd name="T35" fmla="*/ 0 h 39"/>
                <a:gd name="T36" fmla="*/ 25 w 25"/>
                <a:gd name="T37" fmla="*/ 10 h 39"/>
                <a:gd name="T38" fmla="*/ 25 w 25"/>
                <a:gd name="T39" fmla="*/ 12 h 39"/>
                <a:gd name="T40" fmla="*/ 18 w 25"/>
                <a:gd name="T4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8" y="12"/>
                  </a:moveTo>
                  <a:cubicBezTo>
                    <a:pt x="18" y="11"/>
                    <a:pt x="18" y="11"/>
                    <a:pt x="18" y="11"/>
                  </a:cubicBezTo>
                  <a:cubicBezTo>
                    <a:pt x="18" y="8"/>
                    <a:pt x="17" y="5"/>
                    <a:pt x="13" y="5"/>
                  </a:cubicBezTo>
                  <a:cubicBezTo>
                    <a:pt x="10" y="5"/>
                    <a:pt x="7" y="7"/>
                    <a:pt x="7" y="10"/>
                  </a:cubicBezTo>
                  <a:cubicBezTo>
                    <a:pt x="7" y="13"/>
                    <a:pt x="9" y="14"/>
                    <a:pt x="13" y="15"/>
                  </a:cubicBezTo>
                  <a:cubicBezTo>
                    <a:pt x="17" y="17"/>
                    <a:pt x="17" y="17"/>
                    <a:pt x="17" y="17"/>
                  </a:cubicBezTo>
                  <a:cubicBezTo>
                    <a:pt x="23" y="19"/>
                    <a:pt x="25" y="22"/>
                    <a:pt x="25" y="28"/>
                  </a:cubicBezTo>
                  <a:cubicBezTo>
                    <a:pt x="25" y="36"/>
                    <a:pt x="20" y="39"/>
                    <a:pt x="12" y="39"/>
                  </a:cubicBezTo>
                  <a:cubicBezTo>
                    <a:pt x="3" y="39"/>
                    <a:pt x="0" y="35"/>
                    <a:pt x="0" y="28"/>
                  </a:cubicBezTo>
                  <a:cubicBezTo>
                    <a:pt x="0" y="26"/>
                    <a:pt x="0" y="26"/>
                    <a:pt x="0" y="26"/>
                  </a:cubicBezTo>
                  <a:cubicBezTo>
                    <a:pt x="7" y="26"/>
                    <a:pt x="7" y="26"/>
                    <a:pt x="7" y="26"/>
                  </a:cubicBezTo>
                  <a:cubicBezTo>
                    <a:pt x="7" y="27"/>
                    <a:pt x="7" y="27"/>
                    <a:pt x="7" y="27"/>
                  </a:cubicBezTo>
                  <a:cubicBezTo>
                    <a:pt x="7" y="32"/>
                    <a:pt x="8" y="34"/>
                    <a:pt x="12" y="34"/>
                  </a:cubicBezTo>
                  <a:cubicBezTo>
                    <a:pt x="16" y="34"/>
                    <a:pt x="18" y="32"/>
                    <a:pt x="18" y="29"/>
                  </a:cubicBezTo>
                  <a:cubicBezTo>
                    <a:pt x="18" y="26"/>
                    <a:pt x="17" y="24"/>
                    <a:pt x="14" y="23"/>
                  </a:cubicBezTo>
                  <a:cubicBezTo>
                    <a:pt x="8" y="21"/>
                    <a:pt x="8" y="21"/>
                    <a:pt x="8" y="21"/>
                  </a:cubicBezTo>
                  <a:cubicBezTo>
                    <a:pt x="3" y="19"/>
                    <a:pt x="0" y="16"/>
                    <a:pt x="0" y="10"/>
                  </a:cubicBezTo>
                  <a:cubicBezTo>
                    <a:pt x="0" y="3"/>
                    <a:pt x="5" y="0"/>
                    <a:pt x="13" y="0"/>
                  </a:cubicBezTo>
                  <a:cubicBezTo>
                    <a:pt x="22" y="0"/>
                    <a:pt x="25" y="6"/>
                    <a:pt x="25" y="10"/>
                  </a:cubicBezTo>
                  <a:cubicBezTo>
                    <a:pt x="25" y="12"/>
                    <a:pt x="25" y="12"/>
                    <a:pt x="25" y="12"/>
                  </a:cubicBez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51"/>
            <p:cNvSpPr>
              <a:spLocks noChangeAspect="1"/>
            </p:cNvSpPr>
            <p:nvPr userDrawn="1"/>
          </p:nvSpPr>
          <p:spPr bwMode="gray">
            <a:xfrm>
              <a:off x="4895" y="566"/>
              <a:ext cx="36" cy="100"/>
            </a:xfrm>
            <a:custGeom>
              <a:avLst/>
              <a:gdLst>
                <a:gd name="T0" fmla="*/ 5 w 18"/>
                <a:gd name="T1" fmla="*/ 19 h 50"/>
                <a:gd name="T2" fmla="*/ 0 w 18"/>
                <a:gd name="T3" fmla="*/ 19 h 50"/>
                <a:gd name="T4" fmla="*/ 0 w 18"/>
                <a:gd name="T5" fmla="*/ 13 h 50"/>
                <a:gd name="T6" fmla="*/ 5 w 18"/>
                <a:gd name="T7" fmla="*/ 13 h 50"/>
                <a:gd name="T8" fmla="*/ 5 w 18"/>
                <a:gd name="T9" fmla="*/ 10 h 50"/>
                <a:gd name="T10" fmla="*/ 14 w 18"/>
                <a:gd name="T11" fmla="*/ 0 h 50"/>
                <a:gd name="T12" fmla="*/ 18 w 18"/>
                <a:gd name="T13" fmla="*/ 1 h 50"/>
                <a:gd name="T14" fmla="*/ 18 w 18"/>
                <a:gd name="T15" fmla="*/ 6 h 50"/>
                <a:gd name="T16" fmla="*/ 16 w 18"/>
                <a:gd name="T17" fmla="*/ 6 h 50"/>
                <a:gd name="T18" fmla="*/ 12 w 18"/>
                <a:gd name="T19" fmla="*/ 10 h 50"/>
                <a:gd name="T20" fmla="*/ 12 w 18"/>
                <a:gd name="T21" fmla="*/ 13 h 50"/>
                <a:gd name="T22" fmla="*/ 18 w 18"/>
                <a:gd name="T23" fmla="*/ 13 h 50"/>
                <a:gd name="T24" fmla="*/ 18 w 18"/>
                <a:gd name="T25" fmla="*/ 19 h 50"/>
                <a:gd name="T26" fmla="*/ 12 w 18"/>
                <a:gd name="T27" fmla="*/ 19 h 50"/>
                <a:gd name="T28" fmla="*/ 12 w 18"/>
                <a:gd name="T29" fmla="*/ 50 h 50"/>
                <a:gd name="T30" fmla="*/ 5 w 18"/>
                <a:gd name="T31" fmla="*/ 50 h 50"/>
                <a:gd name="T32" fmla="*/ 5 w 18"/>
                <a:gd name="T33"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50">
                  <a:moveTo>
                    <a:pt x="5" y="19"/>
                  </a:moveTo>
                  <a:cubicBezTo>
                    <a:pt x="0" y="19"/>
                    <a:pt x="0" y="19"/>
                    <a:pt x="0" y="19"/>
                  </a:cubicBezTo>
                  <a:cubicBezTo>
                    <a:pt x="0" y="13"/>
                    <a:pt x="0" y="13"/>
                    <a:pt x="0" y="13"/>
                  </a:cubicBezTo>
                  <a:cubicBezTo>
                    <a:pt x="5" y="13"/>
                    <a:pt x="5" y="13"/>
                    <a:pt x="5" y="13"/>
                  </a:cubicBezTo>
                  <a:cubicBezTo>
                    <a:pt x="5" y="10"/>
                    <a:pt x="5" y="10"/>
                    <a:pt x="5" y="10"/>
                  </a:cubicBezTo>
                  <a:cubicBezTo>
                    <a:pt x="5" y="3"/>
                    <a:pt x="8" y="0"/>
                    <a:pt x="14" y="0"/>
                  </a:cubicBezTo>
                  <a:cubicBezTo>
                    <a:pt x="16" y="0"/>
                    <a:pt x="17" y="0"/>
                    <a:pt x="18" y="1"/>
                  </a:cubicBezTo>
                  <a:cubicBezTo>
                    <a:pt x="18" y="6"/>
                    <a:pt x="18" y="6"/>
                    <a:pt x="18" y="6"/>
                  </a:cubicBezTo>
                  <a:cubicBezTo>
                    <a:pt x="16" y="6"/>
                    <a:pt x="16" y="6"/>
                    <a:pt x="16" y="6"/>
                  </a:cubicBezTo>
                  <a:cubicBezTo>
                    <a:pt x="13" y="6"/>
                    <a:pt x="12" y="7"/>
                    <a:pt x="12" y="10"/>
                  </a:cubicBezTo>
                  <a:cubicBezTo>
                    <a:pt x="12" y="13"/>
                    <a:pt x="12" y="13"/>
                    <a:pt x="12" y="13"/>
                  </a:cubicBezTo>
                  <a:cubicBezTo>
                    <a:pt x="18" y="13"/>
                    <a:pt x="18" y="13"/>
                    <a:pt x="18" y="13"/>
                  </a:cubicBezTo>
                  <a:cubicBezTo>
                    <a:pt x="18" y="19"/>
                    <a:pt x="18" y="19"/>
                    <a:pt x="18" y="19"/>
                  </a:cubicBezTo>
                  <a:cubicBezTo>
                    <a:pt x="12" y="19"/>
                    <a:pt x="12" y="19"/>
                    <a:pt x="12" y="19"/>
                  </a:cubicBezTo>
                  <a:cubicBezTo>
                    <a:pt x="12" y="50"/>
                    <a:pt x="12" y="50"/>
                    <a:pt x="12" y="50"/>
                  </a:cubicBezTo>
                  <a:cubicBezTo>
                    <a:pt x="5" y="50"/>
                    <a:pt x="5" y="50"/>
                    <a:pt x="5" y="50"/>
                  </a:cubicBezTo>
                  <a:lnTo>
                    <a:pt x="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52"/>
            <p:cNvSpPr>
              <a:spLocks noChangeAspect="1" noEditPoints="1"/>
            </p:cNvSpPr>
            <p:nvPr userDrawn="1"/>
          </p:nvSpPr>
          <p:spPr bwMode="gray">
            <a:xfrm>
              <a:off x="4935" y="590"/>
              <a:ext cx="56" cy="78"/>
            </a:xfrm>
            <a:custGeom>
              <a:avLst/>
              <a:gdLst>
                <a:gd name="T0" fmla="*/ 14 w 28"/>
                <a:gd name="T1" fmla="*/ 0 h 39"/>
                <a:gd name="T2" fmla="*/ 28 w 28"/>
                <a:gd name="T3" fmla="*/ 20 h 39"/>
                <a:gd name="T4" fmla="*/ 14 w 28"/>
                <a:gd name="T5" fmla="*/ 39 h 39"/>
                <a:gd name="T6" fmla="*/ 0 w 28"/>
                <a:gd name="T7" fmla="*/ 20 h 39"/>
                <a:gd name="T8" fmla="*/ 14 w 28"/>
                <a:gd name="T9" fmla="*/ 0 h 39"/>
                <a:gd name="T10" fmla="*/ 14 w 28"/>
                <a:gd name="T11" fmla="*/ 34 h 39"/>
                <a:gd name="T12" fmla="*/ 20 w 28"/>
                <a:gd name="T13" fmla="*/ 20 h 39"/>
                <a:gd name="T14" fmla="*/ 14 w 28"/>
                <a:gd name="T15" fmla="*/ 6 h 39"/>
                <a:gd name="T16" fmla="*/ 8 w 28"/>
                <a:gd name="T17" fmla="*/ 20 h 39"/>
                <a:gd name="T18" fmla="*/ 14 w 2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14" y="0"/>
                  </a:moveTo>
                  <a:cubicBezTo>
                    <a:pt x="25" y="0"/>
                    <a:pt x="28" y="8"/>
                    <a:pt x="28" y="20"/>
                  </a:cubicBezTo>
                  <a:cubicBezTo>
                    <a:pt x="28" y="31"/>
                    <a:pt x="24" y="39"/>
                    <a:pt x="14" y="39"/>
                  </a:cubicBezTo>
                  <a:cubicBezTo>
                    <a:pt x="4" y="39"/>
                    <a:pt x="0" y="31"/>
                    <a:pt x="0" y="20"/>
                  </a:cubicBezTo>
                  <a:cubicBezTo>
                    <a:pt x="0" y="8"/>
                    <a:pt x="3" y="0"/>
                    <a:pt x="14" y="0"/>
                  </a:cubicBezTo>
                  <a:moveTo>
                    <a:pt x="14" y="34"/>
                  </a:moveTo>
                  <a:cubicBezTo>
                    <a:pt x="19" y="34"/>
                    <a:pt x="20" y="29"/>
                    <a:pt x="20" y="20"/>
                  </a:cubicBezTo>
                  <a:cubicBezTo>
                    <a:pt x="20" y="11"/>
                    <a:pt x="19" y="6"/>
                    <a:pt x="14" y="6"/>
                  </a:cubicBezTo>
                  <a:cubicBezTo>
                    <a:pt x="9" y="6"/>
                    <a:pt x="8" y="11"/>
                    <a:pt x="8" y="20"/>
                  </a:cubicBezTo>
                  <a:cubicBezTo>
                    <a:pt x="8" y="29"/>
                    <a:pt x="9" y="34"/>
                    <a:pt x="14"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53"/>
            <p:cNvSpPr>
              <a:spLocks noChangeAspect="1"/>
            </p:cNvSpPr>
            <p:nvPr userDrawn="1"/>
          </p:nvSpPr>
          <p:spPr bwMode="gray">
            <a:xfrm>
              <a:off x="5003" y="590"/>
              <a:ext cx="34" cy="76"/>
            </a:xfrm>
            <a:custGeom>
              <a:avLst/>
              <a:gdLst>
                <a:gd name="T0" fmla="*/ 0 w 17"/>
                <a:gd name="T1" fmla="*/ 1 h 38"/>
                <a:gd name="T2" fmla="*/ 7 w 17"/>
                <a:gd name="T3" fmla="*/ 1 h 38"/>
                <a:gd name="T4" fmla="*/ 7 w 17"/>
                <a:gd name="T5" fmla="*/ 7 h 38"/>
                <a:gd name="T6" fmla="*/ 7 w 17"/>
                <a:gd name="T7" fmla="*/ 7 h 38"/>
                <a:gd name="T8" fmla="*/ 16 w 17"/>
                <a:gd name="T9" fmla="*/ 0 h 38"/>
                <a:gd name="T10" fmla="*/ 17 w 17"/>
                <a:gd name="T11" fmla="*/ 0 h 38"/>
                <a:gd name="T12" fmla="*/ 17 w 17"/>
                <a:gd name="T13" fmla="*/ 8 h 38"/>
                <a:gd name="T14" fmla="*/ 14 w 17"/>
                <a:gd name="T15" fmla="*/ 8 h 38"/>
                <a:gd name="T16" fmla="*/ 7 w 17"/>
                <a:gd name="T17" fmla="*/ 16 h 38"/>
                <a:gd name="T18" fmla="*/ 7 w 17"/>
                <a:gd name="T19" fmla="*/ 38 h 38"/>
                <a:gd name="T20" fmla="*/ 0 w 17"/>
                <a:gd name="T21" fmla="*/ 38 h 38"/>
                <a:gd name="T22" fmla="*/ 0 w 17"/>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38">
                  <a:moveTo>
                    <a:pt x="0" y="1"/>
                  </a:moveTo>
                  <a:cubicBezTo>
                    <a:pt x="7" y="1"/>
                    <a:pt x="7" y="1"/>
                    <a:pt x="7" y="1"/>
                  </a:cubicBezTo>
                  <a:cubicBezTo>
                    <a:pt x="7" y="7"/>
                    <a:pt x="7" y="7"/>
                    <a:pt x="7" y="7"/>
                  </a:cubicBezTo>
                  <a:cubicBezTo>
                    <a:pt x="7" y="7"/>
                    <a:pt x="7" y="7"/>
                    <a:pt x="7" y="7"/>
                  </a:cubicBezTo>
                  <a:cubicBezTo>
                    <a:pt x="9" y="3"/>
                    <a:pt x="11" y="0"/>
                    <a:pt x="16" y="0"/>
                  </a:cubicBezTo>
                  <a:cubicBezTo>
                    <a:pt x="17" y="0"/>
                    <a:pt x="17" y="0"/>
                    <a:pt x="17" y="0"/>
                  </a:cubicBezTo>
                  <a:cubicBezTo>
                    <a:pt x="17" y="8"/>
                    <a:pt x="17" y="8"/>
                    <a:pt x="17" y="8"/>
                  </a:cubicBezTo>
                  <a:cubicBezTo>
                    <a:pt x="17" y="8"/>
                    <a:pt x="16" y="8"/>
                    <a:pt x="14" y="8"/>
                  </a:cubicBezTo>
                  <a:cubicBezTo>
                    <a:pt x="11" y="8"/>
                    <a:pt x="7" y="9"/>
                    <a:pt x="7" y="16"/>
                  </a:cubicBezTo>
                  <a:cubicBezTo>
                    <a:pt x="7" y="38"/>
                    <a:pt x="7" y="38"/>
                    <a:pt x="7"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54"/>
            <p:cNvSpPr>
              <a:spLocks noChangeAspect="1"/>
            </p:cNvSpPr>
            <p:nvPr userDrawn="1"/>
          </p:nvSpPr>
          <p:spPr bwMode="gray">
            <a:xfrm>
              <a:off x="5074" y="590"/>
              <a:ext cx="52" cy="78"/>
            </a:xfrm>
            <a:custGeom>
              <a:avLst/>
              <a:gdLst>
                <a:gd name="T0" fmla="*/ 18 w 26"/>
                <a:gd name="T1" fmla="*/ 12 h 39"/>
                <a:gd name="T2" fmla="*/ 18 w 26"/>
                <a:gd name="T3" fmla="*/ 11 h 39"/>
                <a:gd name="T4" fmla="*/ 13 w 26"/>
                <a:gd name="T5" fmla="*/ 5 h 39"/>
                <a:gd name="T6" fmla="*/ 8 w 26"/>
                <a:gd name="T7" fmla="*/ 10 h 39"/>
                <a:gd name="T8" fmla="*/ 13 w 26"/>
                <a:gd name="T9" fmla="*/ 15 h 39"/>
                <a:gd name="T10" fmla="*/ 18 w 26"/>
                <a:gd name="T11" fmla="*/ 17 h 39"/>
                <a:gd name="T12" fmla="*/ 26 w 26"/>
                <a:gd name="T13" fmla="*/ 28 h 39"/>
                <a:gd name="T14" fmla="*/ 12 w 26"/>
                <a:gd name="T15" fmla="*/ 39 h 39"/>
                <a:gd name="T16" fmla="*/ 0 w 26"/>
                <a:gd name="T17" fmla="*/ 28 h 39"/>
                <a:gd name="T18" fmla="*/ 0 w 26"/>
                <a:gd name="T19" fmla="*/ 26 h 39"/>
                <a:gd name="T20" fmla="*/ 7 w 26"/>
                <a:gd name="T21" fmla="*/ 26 h 39"/>
                <a:gd name="T22" fmla="*/ 7 w 26"/>
                <a:gd name="T23" fmla="*/ 27 h 39"/>
                <a:gd name="T24" fmla="*/ 12 w 26"/>
                <a:gd name="T25" fmla="*/ 34 h 39"/>
                <a:gd name="T26" fmla="*/ 19 w 26"/>
                <a:gd name="T27" fmla="*/ 29 h 39"/>
                <a:gd name="T28" fmla="*/ 14 w 26"/>
                <a:gd name="T29" fmla="*/ 23 h 39"/>
                <a:gd name="T30" fmla="*/ 8 w 26"/>
                <a:gd name="T31" fmla="*/ 21 h 39"/>
                <a:gd name="T32" fmla="*/ 0 w 26"/>
                <a:gd name="T33" fmla="*/ 10 h 39"/>
                <a:gd name="T34" fmla="*/ 13 w 26"/>
                <a:gd name="T35" fmla="*/ 0 h 39"/>
                <a:gd name="T36" fmla="*/ 25 w 26"/>
                <a:gd name="T37" fmla="*/ 10 h 39"/>
                <a:gd name="T38" fmla="*/ 25 w 26"/>
                <a:gd name="T39" fmla="*/ 12 h 39"/>
                <a:gd name="T40" fmla="*/ 18 w 26"/>
                <a:gd name="T4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9">
                  <a:moveTo>
                    <a:pt x="18" y="12"/>
                  </a:moveTo>
                  <a:cubicBezTo>
                    <a:pt x="18" y="11"/>
                    <a:pt x="18" y="11"/>
                    <a:pt x="18" y="11"/>
                  </a:cubicBezTo>
                  <a:cubicBezTo>
                    <a:pt x="18" y="8"/>
                    <a:pt x="17" y="5"/>
                    <a:pt x="13" y="5"/>
                  </a:cubicBezTo>
                  <a:cubicBezTo>
                    <a:pt x="10" y="5"/>
                    <a:pt x="8" y="7"/>
                    <a:pt x="8" y="10"/>
                  </a:cubicBezTo>
                  <a:cubicBezTo>
                    <a:pt x="8" y="13"/>
                    <a:pt x="9" y="14"/>
                    <a:pt x="13" y="15"/>
                  </a:cubicBezTo>
                  <a:cubicBezTo>
                    <a:pt x="18" y="17"/>
                    <a:pt x="18" y="17"/>
                    <a:pt x="18" y="17"/>
                  </a:cubicBezTo>
                  <a:cubicBezTo>
                    <a:pt x="23" y="19"/>
                    <a:pt x="26" y="22"/>
                    <a:pt x="26" y="28"/>
                  </a:cubicBezTo>
                  <a:cubicBezTo>
                    <a:pt x="26" y="36"/>
                    <a:pt x="20" y="39"/>
                    <a:pt x="12" y="39"/>
                  </a:cubicBezTo>
                  <a:cubicBezTo>
                    <a:pt x="3" y="39"/>
                    <a:pt x="0" y="35"/>
                    <a:pt x="0" y="28"/>
                  </a:cubicBezTo>
                  <a:cubicBezTo>
                    <a:pt x="0" y="26"/>
                    <a:pt x="0" y="26"/>
                    <a:pt x="0" y="26"/>
                  </a:cubicBezTo>
                  <a:cubicBezTo>
                    <a:pt x="7" y="26"/>
                    <a:pt x="7" y="26"/>
                    <a:pt x="7" y="26"/>
                  </a:cubicBezTo>
                  <a:cubicBezTo>
                    <a:pt x="7" y="27"/>
                    <a:pt x="7" y="27"/>
                    <a:pt x="7" y="27"/>
                  </a:cubicBezTo>
                  <a:cubicBezTo>
                    <a:pt x="7" y="32"/>
                    <a:pt x="8" y="34"/>
                    <a:pt x="12" y="34"/>
                  </a:cubicBezTo>
                  <a:cubicBezTo>
                    <a:pt x="17" y="34"/>
                    <a:pt x="19" y="32"/>
                    <a:pt x="19" y="29"/>
                  </a:cubicBezTo>
                  <a:cubicBezTo>
                    <a:pt x="19" y="26"/>
                    <a:pt x="17" y="24"/>
                    <a:pt x="14" y="23"/>
                  </a:cubicBezTo>
                  <a:cubicBezTo>
                    <a:pt x="8" y="21"/>
                    <a:pt x="8" y="21"/>
                    <a:pt x="8" y="21"/>
                  </a:cubicBezTo>
                  <a:cubicBezTo>
                    <a:pt x="3" y="19"/>
                    <a:pt x="0" y="16"/>
                    <a:pt x="0" y="10"/>
                  </a:cubicBezTo>
                  <a:cubicBezTo>
                    <a:pt x="0" y="3"/>
                    <a:pt x="6" y="0"/>
                    <a:pt x="13" y="0"/>
                  </a:cubicBezTo>
                  <a:cubicBezTo>
                    <a:pt x="23" y="0"/>
                    <a:pt x="25" y="6"/>
                    <a:pt x="25" y="10"/>
                  </a:cubicBezTo>
                  <a:cubicBezTo>
                    <a:pt x="25" y="12"/>
                    <a:pt x="25" y="12"/>
                    <a:pt x="25" y="12"/>
                  </a:cubicBez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55"/>
            <p:cNvSpPr>
              <a:spLocks noChangeAspect="1" noEditPoints="1"/>
            </p:cNvSpPr>
            <p:nvPr userDrawn="1"/>
          </p:nvSpPr>
          <p:spPr bwMode="gray">
            <a:xfrm>
              <a:off x="5134" y="590"/>
              <a:ext cx="54" cy="78"/>
            </a:xfrm>
            <a:custGeom>
              <a:avLst/>
              <a:gdLst>
                <a:gd name="T0" fmla="*/ 13 w 27"/>
                <a:gd name="T1" fmla="*/ 0 h 39"/>
                <a:gd name="T2" fmla="*/ 27 w 27"/>
                <a:gd name="T3" fmla="*/ 20 h 39"/>
                <a:gd name="T4" fmla="*/ 13 w 27"/>
                <a:gd name="T5" fmla="*/ 39 h 39"/>
                <a:gd name="T6" fmla="*/ 0 w 27"/>
                <a:gd name="T7" fmla="*/ 20 h 39"/>
                <a:gd name="T8" fmla="*/ 13 w 27"/>
                <a:gd name="T9" fmla="*/ 0 h 39"/>
                <a:gd name="T10" fmla="*/ 13 w 27"/>
                <a:gd name="T11" fmla="*/ 34 h 39"/>
                <a:gd name="T12" fmla="*/ 20 w 27"/>
                <a:gd name="T13" fmla="*/ 20 h 39"/>
                <a:gd name="T14" fmla="*/ 13 w 27"/>
                <a:gd name="T15" fmla="*/ 6 h 39"/>
                <a:gd name="T16" fmla="*/ 7 w 27"/>
                <a:gd name="T17" fmla="*/ 20 h 39"/>
                <a:gd name="T18" fmla="*/ 13 w 27"/>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9">
                  <a:moveTo>
                    <a:pt x="13" y="0"/>
                  </a:moveTo>
                  <a:cubicBezTo>
                    <a:pt x="24" y="0"/>
                    <a:pt x="27" y="8"/>
                    <a:pt x="27" y="20"/>
                  </a:cubicBezTo>
                  <a:cubicBezTo>
                    <a:pt x="27" y="31"/>
                    <a:pt x="24" y="39"/>
                    <a:pt x="13" y="39"/>
                  </a:cubicBezTo>
                  <a:cubicBezTo>
                    <a:pt x="3" y="39"/>
                    <a:pt x="0" y="31"/>
                    <a:pt x="0" y="20"/>
                  </a:cubicBezTo>
                  <a:cubicBezTo>
                    <a:pt x="0" y="8"/>
                    <a:pt x="3" y="0"/>
                    <a:pt x="13" y="0"/>
                  </a:cubicBezTo>
                  <a:moveTo>
                    <a:pt x="13" y="34"/>
                  </a:moveTo>
                  <a:cubicBezTo>
                    <a:pt x="19" y="34"/>
                    <a:pt x="20" y="29"/>
                    <a:pt x="20" y="20"/>
                  </a:cubicBezTo>
                  <a:cubicBezTo>
                    <a:pt x="20" y="11"/>
                    <a:pt x="19" y="6"/>
                    <a:pt x="13" y="6"/>
                  </a:cubicBezTo>
                  <a:cubicBezTo>
                    <a:pt x="8" y="6"/>
                    <a:pt x="7" y="11"/>
                    <a:pt x="7" y="20"/>
                  </a:cubicBezTo>
                  <a:cubicBezTo>
                    <a:pt x="7" y="29"/>
                    <a:pt x="8" y="34"/>
                    <a:pt x="13"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56"/>
            <p:cNvSpPr>
              <a:spLocks noChangeAspect="1"/>
            </p:cNvSpPr>
            <p:nvPr userDrawn="1"/>
          </p:nvSpPr>
          <p:spPr bwMode="gray">
            <a:xfrm>
              <a:off x="5198" y="590"/>
              <a:ext cx="52" cy="78"/>
            </a:xfrm>
            <a:custGeom>
              <a:avLst/>
              <a:gdLst>
                <a:gd name="T0" fmla="*/ 26 w 26"/>
                <a:gd name="T1" fmla="*/ 25 h 39"/>
                <a:gd name="T2" fmla="*/ 13 w 26"/>
                <a:gd name="T3" fmla="*/ 39 h 39"/>
                <a:gd name="T4" fmla="*/ 0 w 26"/>
                <a:gd name="T5" fmla="*/ 20 h 39"/>
                <a:gd name="T6" fmla="*/ 13 w 26"/>
                <a:gd name="T7" fmla="*/ 0 h 39"/>
                <a:gd name="T8" fmla="*/ 26 w 26"/>
                <a:gd name="T9" fmla="*/ 13 h 39"/>
                <a:gd name="T10" fmla="*/ 19 w 26"/>
                <a:gd name="T11" fmla="*/ 13 h 39"/>
                <a:gd name="T12" fmla="*/ 13 w 26"/>
                <a:gd name="T13" fmla="*/ 6 h 39"/>
                <a:gd name="T14" fmla="*/ 7 w 26"/>
                <a:gd name="T15" fmla="*/ 20 h 39"/>
                <a:gd name="T16" fmla="*/ 13 w 26"/>
                <a:gd name="T17" fmla="*/ 34 h 39"/>
                <a:gd name="T18" fmla="*/ 19 w 26"/>
                <a:gd name="T19" fmla="*/ 25 h 39"/>
                <a:gd name="T20" fmla="*/ 26 w 26"/>
                <a:gd name="T2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6" y="25"/>
                  </a:moveTo>
                  <a:cubicBezTo>
                    <a:pt x="25" y="33"/>
                    <a:pt x="22" y="39"/>
                    <a:pt x="13" y="39"/>
                  </a:cubicBezTo>
                  <a:cubicBezTo>
                    <a:pt x="3" y="39"/>
                    <a:pt x="0" y="31"/>
                    <a:pt x="0" y="20"/>
                  </a:cubicBezTo>
                  <a:cubicBezTo>
                    <a:pt x="0" y="8"/>
                    <a:pt x="3" y="0"/>
                    <a:pt x="13" y="0"/>
                  </a:cubicBezTo>
                  <a:cubicBezTo>
                    <a:pt x="24" y="0"/>
                    <a:pt x="26" y="9"/>
                    <a:pt x="26" y="13"/>
                  </a:cubicBezTo>
                  <a:cubicBezTo>
                    <a:pt x="19" y="13"/>
                    <a:pt x="19" y="13"/>
                    <a:pt x="19" y="13"/>
                  </a:cubicBezTo>
                  <a:cubicBezTo>
                    <a:pt x="19" y="10"/>
                    <a:pt x="18" y="5"/>
                    <a:pt x="13" y="6"/>
                  </a:cubicBezTo>
                  <a:cubicBezTo>
                    <a:pt x="8" y="6"/>
                    <a:pt x="7" y="11"/>
                    <a:pt x="7" y="20"/>
                  </a:cubicBezTo>
                  <a:cubicBezTo>
                    <a:pt x="7" y="28"/>
                    <a:pt x="8" y="34"/>
                    <a:pt x="13" y="34"/>
                  </a:cubicBezTo>
                  <a:cubicBezTo>
                    <a:pt x="17" y="34"/>
                    <a:pt x="19" y="30"/>
                    <a:pt x="19" y="25"/>
                  </a:cubicBezTo>
                  <a:lnTo>
                    <a:pt x="2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57"/>
            <p:cNvSpPr>
              <a:spLocks noChangeAspect="1" noEditPoints="1"/>
            </p:cNvSpPr>
            <p:nvPr userDrawn="1"/>
          </p:nvSpPr>
          <p:spPr bwMode="gray">
            <a:xfrm>
              <a:off x="5262" y="566"/>
              <a:ext cx="14" cy="100"/>
            </a:xfrm>
            <a:custGeom>
              <a:avLst/>
              <a:gdLst>
                <a:gd name="T0" fmla="*/ 0 w 14"/>
                <a:gd name="T1" fmla="*/ 0 h 100"/>
                <a:gd name="T2" fmla="*/ 14 w 14"/>
                <a:gd name="T3" fmla="*/ 0 h 100"/>
                <a:gd name="T4" fmla="*/ 14 w 14"/>
                <a:gd name="T5" fmla="*/ 16 h 100"/>
                <a:gd name="T6" fmla="*/ 0 w 14"/>
                <a:gd name="T7" fmla="*/ 16 h 100"/>
                <a:gd name="T8" fmla="*/ 0 w 14"/>
                <a:gd name="T9" fmla="*/ 0 h 100"/>
                <a:gd name="T10" fmla="*/ 0 w 14"/>
                <a:gd name="T11" fmla="*/ 26 h 100"/>
                <a:gd name="T12" fmla="*/ 14 w 14"/>
                <a:gd name="T13" fmla="*/ 26 h 100"/>
                <a:gd name="T14" fmla="*/ 14 w 14"/>
                <a:gd name="T15" fmla="*/ 100 h 100"/>
                <a:gd name="T16" fmla="*/ 0 w 14"/>
                <a:gd name="T17" fmla="*/ 100 h 100"/>
                <a:gd name="T18" fmla="*/ 0 w 14"/>
                <a:gd name="T19"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0">
                  <a:moveTo>
                    <a:pt x="0" y="0"/>
                  </a:moveTo>
                  <a:lnTo>
                    <a:pt x="14" y="0"/>
                  </a:lnTo>
                  <a:lnTo>
                    <a:pt x="14" y="16"/>
                  </a:lnTo>
                  <a:lnTo>
                    <a:pt x="0" y="16"/>
                  </a:lnTo>
                  <a:lnTo>
                    <a:pt x="0" y="0"/>
                  </a:lnTo>
                  <a:close/>
                  <a:moveTo>
                    <a:pt x="0" y="26"/>
                  </a:moveTo>
                  <a:lnTo>
                    <a:pt x="14" y="26"/>
                  </a:lnTo>
                  <a:lnTo>
                    <a:pt x="14" y="100"/>
                  </a:lnTo>
                  <a:lnTo>
                    <a:pt x="0" y="10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58"/>
            <p:cNvSpPr>
              <a:spLocks noChangeAspect="1" noEditPoints="1"/>
            </p:cNvSpPr>
            <p:nvPr userDrawn="1"/>
          </p:nvSpPr>
          <p:spPr bwMode="gray">
            <a:xfrm>
              <a:off x="5290" y="590"/>
              <a:ext cx="54" cy="78"/>
            </a:xfrm>
            <a:custGeom>
              <a:avLst/>
              <a:gdLst>
                <a:gd name="T0" fmla="*/ 7 w 27"/>
                <a:gd name="T1" fmla="*/ 21 h 39"/>
                <a:gd name="T2" fmla="*/ 7 w 27"/>
                <a:gd name="T3" fmla="*/ 23 h 39"/>
                <a:gd name="T4" fmla="*/ 13 w 27"/>
                <a:gd name="T5" fmla="*/ 34 h 39"/>
                <a:gd name="T6" fmla="*/ 19 w 27"/>
                <a:gd name="T7" fmla="*/ 26 h 39"/>
                <a:gd name="T8" fmla="*/ 26 w 27"/>
                <a:gd name="T9" fmla="*/ 26 h 39"/>
                <a:gd name="T10" fmla="*/ 13 w 27"/>
                <a:gd name="T11" fmla="*/ 39 h 39"/>
                <a:gd name="T12" fmla="*/ 0 w 27"/>
                <a:gd name="T13" fmla="*/ 20 h 39"/>
                <a:gd name="T14" fmla="*/ 14 w 27"/>
                <a:gd name="T15" fmla="*/ 0 h 39"/>
                <a:gd name="T16" fmla="*/ 27 w 27"/>
                <a:gd name="T17" fmla="*/ 17 h 39"/>
                <a:gd name="T18" fmla="*/ 27 w 27"/>
                <a:gd name="T19" fmla="*/ 21 h 39"/>
                <a:gd name="T20" fmla="*/ 7 w 27"/>
                <a:gd name="T21" fmla="*/ 21 h 39"/>
                <a:gd name="T22" fmla="*/ 19 w 27"/>
                <a:gd name="T23" fmla="*/ 15 h 39"/>
                <a:gd name="T24" fmla="*/ 19 w 27"/>
                <a:gd name="T25" fmla="*/ 13 h 39"/>
                <a:gd name="T26" fmla="*/ 13 w 27"/>
                <a:gd name="T27" fmla="*/ 5 h 39"/>
                <a:gd name="T28" fmla="*/ 7 w 27"/>
                <a:gd name="T29" fmla="*/ 15 h 39"/>
                <a:gd name="T30" fmla="*/ 7 w 27"/>
                <a:gd name="T31" fmla="*/ 15 h 39"/>
                <a:gd name="T32" fmla="*/ 19 w 27"/>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9">
                  <a:moveTo>
                    <a:pt x="7" y="21"/>
                  </a:moveTo>
                  <a:cubicBezTo>
                    <a:pt x="7" y="23"/>
                    <a:pt x="7" y="23"/>
                    <a:pt x="7" y="23"/>
                  </a:cubicBezTo>
                  <a:cubicBezTo>
                    <a:pt x="7" y="28"/>
                    <a:pt x="8" y="34"/>
                    <a:pt x="13" y="34"/>
                  </a:cubicBezTo>
                  <a:cubicBezTo>
                    <a:pt x="19" y="34"/>
                    <a:pt x="19" y="28"/>
                    <a:pt x="19" y="26"/>
                  </a:cubicBezTo>
                  <a:cubicBezTo>
                    <a:pt x="26" y="26"/>
                    <a:pt x="26" y="26"/>
                    <a:pt x="26" y="26"/>
                  </a:cubicBezTo>
                  <a:cubicBezTo>
                    <a:pt x="26" y="34"/>
                    <a:pt x="21" y="39"/>
                    <a:pt x="13" y="39"/>
                  </a:cubicBezTo>
                  <a:cubicBezTo>
                    <a:pt x="7" y="39"/>
                    <a:pt x="0" y="37"/>
                    <a:pt x="0" y="20"/>
                  </a:cubicBezTo>
                  <a:cubicBezTo>
                    <a:pt x="0" y="10"/>
                    <a:pt x="2" y="0"/>
                    <a:pt x="14" y="0"/>
                  </a:cubicBezTo>
                  <a:cubicBezTo>
                    <a:pt x="24" y="0"/>
                    <a:pt x="27" y="6"/>
                    <a:pt x="27" y="17"/>
                  </a:cubicBezTo>
                  <a:cubicBezTo>
                    <a:pt x="27" y="21"/>
                    <a:pt x="27" y="21"/>
                    <a:pt x="27" y="21"/>
                  </a:cubicBezTo>
                  <a:lnTo>
                    <a:pt x="7" y="21"/>
                  </a:lnTo>
                  <a:close/>
                  <a:moveTo>
                    <a:pt x="19" y="15"/>
                  </a:moveTo>
                  <a:cubicBezTo>
                    <a:pt x="19" y="13"/>
                    <a:pt x="19" y="13"/>
                    <a:pt x="19" y="13"/>
                  </a:cubicBezTo>
                  <a:cubicBezTo>
                    <a:pt x="19" y="9"/>
                    <a:pt x="18" y="5"/>
                    <a:pt x="13" y="5"/>
                  </a:cubicBezTo>
                  <a:cubicBezTo>
                    <a:pt x="9" y="5"/>
                    <a:pt x="7" y="10"/>
                    <a:pt x="7" y="15"/>
                  </a:cubicBezTo>
                  <a:cubicBezTo>
                    <a:pt x="7" y="15"/>
                    <a:pt x="7" y="15"/>
                    <a:pt x="7"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59"/>
            <p:cNvSpPr>
              <a:spLocks noChangeAspect="1"/>
            </p:cNvSpPr>
            <p:nvPr userDrawn="1"/>
          </p:nvSpPr>
          <p:spPr bwMode="gray">
            <a:xfrm>
              <a:off x="5348" y="570"/>
              <a:ext cx="38" cy="96"/>
            </a:xfrm>
            <a:custGeom>
              <a:avLst/>
              <a:gdLst>
                <a:gd name="T0" fmla="*/ 0 w 19"/>
                <a:gd name="T1" fmla="*/ 11 h 48"/>
                <a:gd name="T2" fmla="*/ 6 w 19"/>
                <a:gd name="T3" fmla="*/ 11 h 48"/>
                <a:gd name="T4" fmla="*/ 6 w 19"/>
                <a:gd name="T5" fmla="*/ 0 h 48"/>
                <a:gd name="T6" fmla="*/ 13 w 19"/>
                <a:gd name="T7" fmla="*/ 0 h 48"/>
                <a:gd name="T8" fmla="*/ 13 w 19"/>
                <a:gd name="T9" fmla="*/ 11 h 48"/>
                <a:gd name="T10" fmla="*/ 19 w 19"/>
                <a:gd name="T11" fmla="*/ 11 h 48"/>
                <a:gd name="T12" fmla="*/ 19 w 19"/>
                <a:gd name="T13" fmla="*/ 17 h 48"/>
                <a:gd name="T14" fmla="*/ 13 w 19"/>
                <a:gd name="T15" fmla="*/ 17 h 48"/>
                <a:gd name="T16" fmla="*/ 13 w 19"/>
                <a:gd name="T17" fmla="*/ 39 h 48"/>
                <a:gd name="T18" fmla="*/ 16 w 19"/>
                <a:gd name="T19" fmla="*/ 43 h 48"/>
                <a:gd name="T20" fmla="*/ 19 w 19"/>
                <a:gd name="T21" fmla="*/ 42 h 48"/>
                <a:gd name="T22" fmla="*/ 19 w 19"/>
                <a:gd name="T23" fmla="*/ 48 h 48"/>
                <a:gd name="T24" fmla="*/ 13 w 19"/>
                <a:gd name="T25" fmla="*/ 48 h 48"/>
                <a:gd name="T26" fmla="*/ 6 w 19"/>
                <a:gd name="T27" fmla="*/ 40 h 48"/>
                <a:gd name="T28" fmla="*/ 6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6" y="11"/>
                    <a:pt x="6" y="11"/>
                    <a:pt x="6" y="11"/>
                  </a:cubicBezTo>
                  <a:cubicBezTo>
                    <a:pt x="6" y="0"/>
                    <a:pt x="6" y="0"/>
                    <a:pt x="6" y="0"/>
                  </a:cubicBezTo>
                  <a:cubicBezTo>
                    <a:pt x="13" y="0"/>
                    <a:pt x="13" y="0"/>
                    <a:pt x="13" y="0"/>
                  </a:cubicBezTo>
                  <a:cubicBezTo>
                    <a:pt x="13" y="11"/>
                    <a:pt x="13" y="11"/>
                    <a:pt x="13" y="11"/>
                  </a:cubicBezTo>
                  <a:cubicBezTo>
                    <a:pt x="19" y="11"/>
                    <a:pt x="19" y="11"/>
                    <a:pt x="19" y="11"/>
                  </a:cubicBezTo>
                  <a:cubicBezTo>
                    <a:pt x="19" y="17"/>
                    <a:pt x="19" y="17"/>
                    <a:pt x="19" y="17"/>
                  </a:cubicBezTo>
                  <a:cubicBezTo>
                    <a:pt x="13" y="17"/>
                    <a:pt x="13" y="17"/>
                    <a:pt x="13" y="17"/>
                  </a:cubicBezTo>
                  <a:cubicBezTo>
                    <a:pt x="13" y="39"/>
                    <a:pt x="13" y="39"/>
                    <a:pt x="13" y="39"/>
                  </a:cubicBezTo>
                  <a:cubicBezTo>
                    <a:pt x="13" y="42"/>
                    <a:pt x="14" y="43"/>
                    <a:pt x="16" y="43"/>
                  </a:cubicBezTo>
                  <a:cubicBezTo>
                    <a:pt x="17" y="43"/>
                    <a:pt x="18" y="43"/>
                    <a:pt x="19" y="42"/>
                  </a:cubicBezTo>
                  <a:cubicBezTo>
                    <a:pt x="19" y="48"/>
                    <a:pt x="19" y="48"/>
                    <a:pt x="19" y="48"/>
                  </a:cubicBezTo>
                  <a:cubicBezTo>
                    <a:pt x="17" y="48"/>
                    <a:pt x="15" y="48"/>
                    <a:pt x="13" y="48"/>
                  </a:cubicBezTo>
                  <a:cubicBezTo>
                    <a:pt x="8" y="48"/>
                    <a:pt x="6" y="47"/>
                    <a:pt x="6" y="40"/>
                  </a:cubicBezTo>
                  <a:cubicBezTo>
                    <a:pt x="6" y="17"/>
                    <a:pt x="6" y="17"/>
                    <a:pt x="6"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60"/>
            <p:cNvSpPr>
              <a:spLocks noChangeAspect="1"/>
            </p:cNvSpPr>
            <p:nvPr userDrawn="1"/>
          </p:nvSpPr>
          <p:spPr bwMode="gray">
            <a:xfrm>
              <a:off x="5388" y="592"/>
              <a:ext cx="56" cy="100"/>
            </a:xfrm>
            <a:custGeom>
              <a:avLst/>
              <a:gdLst>
                <a:gd name="T0" fmla="*/ 8 w 28"/>
                <a:gd name="T1" fmla="*/ 0 h 50"/>
                <a:gd name="T2" fmla="*/ 14 w 28"/>
                <a:gd name="T3" fmla="*/ 28 h 50"/>
                <a:gd name="T4" fmla="*/ 14 w 28"/>
                <a:gd name="T5" fmla="*/ 28 h 50"/>
                <a:gd name="T6" fmla="*/ 20 w 28"/>
                <a:gd name="T7" fmla="*/ 0 h 50"/>
                <a:gd name="T8" fmla="*/ 28 w 28"/>
                <a:gd name="T9" fmla="*/ 0 h 50"/>
                <a:gd name="T10" fmla="*/ 18 w 28"/>
                <a:gd name="T11" fmla="*/ 38 h 50"/>
                <a:gd name="T12" fmla="*/ 5 w 28"/>
                <a:gd name="T13" fmla="*/ 50 h 50"/>
                <a:gd name="T14" fmla="*/ 2 w 28"/>
                <a:gd name="T15" fmla="*/ 49 h 50"/>
                <a:gd name="T16" fmla="*/ 2 w 28"/>
                <a:gd name="T17" fmla="*/ 44 h 50"/>
                <a:gd name="T18" fmla="*/ 4 w 28"/>
                <a:gd name="T19" fmla="*/ 44 h 50"/>
                <a:gd name="T20" fmla="*/ 9 w 28"/>
                <a:gd name="T21" fmla="*/ 41 h 50"/>
                <a:gd name="T22" fmla="*/ 10 w 28"/>
                <a:gd name="T23" fmla="*/ 38 h 50"/>
                <a:gd name="T24" fmla="*/ 0 w 28"/>
                <a:gd name="T25" fmla="*/ 0 h 50"/>
                <a:gd name="T26" fmla="*/ 8 w 28"/>
                <a:gd name="T2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0">
                  <a:moveTo>
                    <a:pt x="8" y="0"/>
                  </a:moveTo>
                  <a:cubicBezTo>
                    <a:pt x="14" y="28"/>
                    <a:pt x="14" y="28"/>
                    <a:pt x="14" y="28"/>
                  </a:cubicBezTo>
                  <a:cubicBezTo>
                    <a:pt x="14" y="28"/>
                    <a:pt x="14" y="28"/>
                    <a:pt x="14" y="28"/>
                  </a:cubicBezTo>
                  <a:cubicBezTo>
                    <a:pt x="20" y="0"/>
                    <a:pt x="20" y="0"/>
                    <a:pt x="20" y="0"/>
                  </a:cubicBezTo>
                  <a:cubicBezTo>
                    <a:pt x="28" y="0"/>
                    <a:pt x="28" y="0"/>
                    <a:pt x="28" y="0"/>
                  </a:cubicBezTo>
                  <a:cubicBezTo>
                    <a:pt x="18" y="38"/>
                    <a:pt x="18" y="38"/>
                    <a:pt x="18" y="38"/>
                  </a:cubicBezTo>
                  <a:cubicBezTo>
                    <a:pt x="15" y="49"/>
                    <a:pt x="13" y="50"/>
                    <a:pt x="5" y="50"/>
                  </a:cubicBezTo>
                  <a:cubicBezTo>
                    <a:pt x="4" y="50"/>
                    <a:pt x="3" y="50"/>
                    <a:pt x="2" y="49"/>
                  </a:cubicBezTo>
                  <a:cubicBezTo>
                    <a:pt x="2" y="44"/>
                    <a:pt x="2" y="44"/>
                    <a:pt x="2" y="44"/>
                  </a:cubicBezTo>
                  <a:cubicBezTo>
                    <a:pt x="3" y="44"/>
                    <a:pt x="4" y="44"/>
                    <a:pt x="4" y="44"/>
                  </a:cubicBezTo>
                  <a:cubicBezTo>
                    <a:pt x="7" y="44"/>
                    <a:pt x="9" y="43"/>
                    <a:pt x="9" y="41"/>
                  </a:cubicBezTo>
                  <a:cubicBezTo>
                    <a:pt x="10" y="38"/>
                    <a:pt x="10" y="38"/>
                    <a:pt x="10" y="38"/>
                  </a:cubicBezTo>
                  <a:cubicBezTo>
                    <a:pt x="0" y="0"/>
                    <a:pt x="0" y="0"/>
                    <a:pt x="0" y="0"/>
                  </a:cubicBez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47" name="Picture 46" descr="natcen panel brand triangles-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180976" y="204192"/>
            <a:ext cx="3524551" cy="3512840"/>
          </a:xfrm>
          <a:prstGeom prst="rect">
            <a:avLst/>
          </a:prstGeom>
        </p:spPr>
      </p:pic>
    </p:spTree>
    <p:extLst>
      <p:ext uri="{BB962C8B-B14F-4D97-AF65-F5344CB8AC3E}">
        <p14:creationId xmlns:p14="http://schemas.microsoft.com/office/powerpoint/2010/main" val="185962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pink)">
    <p:spTree>
      <p:nvGrpSpPr>
        <p:cNvPr id="1" name=""/>
        <p:cNvGrpSpPr/>
        <p:nvPr/>
      </p:nvGrpSpPr>
      <p:grpSpPr>
        <a:xfrm>
          <a:off x="0" y="0"/>
          <a:ext cx="0" cy="0"/>
          <a:chOff x="0" y="0"/>
          <a:chExt cx="0" cy="0"/>
        </a:xfrm>
      </p:grpSpPr>
      <p:sp>
        <p:nvSpPr>
          <p:cNvPr id="3" name="Rectangle 2"/>
          <p:cNvSpPr/>
          <p:nvPr userDrawn="1"/>
        </p:nvSpPr>
        <p:spPr>
          <a:xfrm>
            <a:off x="-16735" y="0"/>
            <a:ext cx="1441343" cy="68580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smtClean="0">
              <a:solidFill>
                <a:schemeClr val="tx1"/>
              </a:solidFill>
            </a:endParaRPr>
          </a:p>
        </p:txBody>
      </p:sp>
      <p:sp>
        <p:nvSpPr>
          <p:cNvPr id="8" name="Title 1"/>
          <p:cNvSpPr>
            <a:spLocks noGrp="1"/>
          </p:cNvSpPr>
          <p:nvPr>
            <p:ph type="title" hasCustomPrompt="1"/>
          </p:nvPr>
        </p:nvSpPr>
        <p:spPr bwMode="gray">
          <a:xfrm>
            <a:off x="1640632" y="458788"/>
            <a:ext cx="5805760" cy="827087"/>
          </a:xfrm>
        </p:spPr>
        <p:txBody>
          <a:bodyPr/>
          <a:lstStyle>
            <a:lvl1pPr>
              <a:defRPr/>
            </a:lvl1pPr>
          </a:lstStyle>
          <a:p>
            <a:r>
              <a:rPr lang="en-US" dirty="0" smtClean="0"/>
              <a:t>Click to edit page title</a:t>
            </a:r>
            <a:endParaRPr lang="en-GB" dirty="0"/>
          </a:p>
        </p:txBody>
      </p:sp>
      <p:sp>
        <p:nvSpPr>
          <p:cNvPr id="9" name="Rectangle 7"/>
          <p:cNvSpPr txBox="1">
            <a:spLocks noChangeArrowheads="1"/>
          </p:cNvSpPr>
          <p:nvPr userDrawn="1"/>
        </p:nvSpPr>
        <p:spPr bwMode="gray">
          <a:xfrm>
            <a:off x="9323511" y="6453336"/>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11" name="Text Placeholder 3"/>
          <p:cNvSpPr>
            <a:spLocks noGrp="1"/>
          </p:cNvSpPr>
          <p:nvPr>
            <p:ph type="body" sz="quarter" idx="10" hasCustomPrompt="1"/>
          </p:nvPr>
        </p:nvSpPr>
        <p:spPr>
          <a:xfrm>
            <a:off x="1640632" y="1556792"/>
            <a:ext cx="7058025" cy="4968875"/>
          </a:xfrm>
        </p:spPr>
        <p:txBody>
          <a:bodyPr/>
          <a:lstStyle/>
          <a:p>
            <a:pPr lvl="0"/>
            <a:r>
              <a:rPr lang="en-GB" dirty="0" smtClean="0"/>
              <a:t>Click to edit text </a:t>
            </a:r>
          </a:p>
        </p:txBody>
      </p:sp>
      <p:pic>
        <p:nvPicPr>
          <p:cNvPr id="7" name="Picture 6" descr="natcen panel brand triangles-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00000">
            <a:off x="8617392" y="-35400"/>
            <a:ext cx="1136576" cy="1136576"/>
          </a:xfrm>
          <a:prstGeom prst="rect">
            <a:avLst/>
          </a:prstGeom>
        </p:spPr>
      </p:pic>
    </p:spTree>
    <p:extLst>
      <p:ext uri="{BB962C8B-B14F-4D97-AF65-F5344CB8AC3E}">
        <p14:creationId xmlns:p14="http://schemas.microsoft.com/office/powerpoint/2010/main" val="213191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and image (purple)">
    <p:spTree>
      <p:nvGrpSpPr>
        <p:cNvPr id="1" name=""/>
        <p:cNvGrpSpPr/>
        <p:nvPr/>
      </p:nvGrpSpPr>
      <p:grpSpPr>
        <a:xfrm>
          <a:off x="0" y="0"/>
          <a:ext cx="0" cy="0"/>
          <a:chOff x="0" y="0"/>
          <a:chExt cx="0" cy="0"/>
        </a:xfrm>
      </p:grpSpPr>
      <p:sp>
        <p:nvSpPr>
          <p:cNvPr id="7" name="Picture Placeholder 37"/>
          <p:cNvSpPr>
            <a:spLocks noGrp="1"/>
          </p:cNvSpPr>
          <p:nvPr>
            <p:ph type="pic" sz="quarter" idx="12" hasCustomPrompt="1"/>
          </p:nvPr>
        </p:nvSpPr>
        <p:spPr bwMode="gray">
          <a:xfrm>
            <a:off x="1640632" y="3861048"/>
            <a:ext cx="7056784" cy="2592288"/>
          </a:xfrm>
        </p:spPr>
        <p:txBody>
          <a:bodyPr rtlCol="0" anchor="ctr" anchorCtr="1">
            <a:noAutofit/>
          </a:bodyPr>
          <a:lstStyle>
            <a:lvl1pPr>
              <a:defRPr sz="1400" baseline="0"/>
            </a:lvl1pPr>
          </a:lstStyle>
          <a:p>
            <a:pPr lvl="0"/>
            <a:r>
              <a:rPr lang="en-US" noProof="0" dirty="0" smtClean="0"/>
              <a:t>Click icon to insert picture</a:t>
            </a:r>
            <a:endParaRPr lang="en-GB" noProof="0" dirty="0"/>
          </a:p>
        </p:txBody>
      </p:sp>
      <p:sp>
        <p:nvSpPr>
          <p:cNvPr id="3" name="Rectangle 2"/>
          <p:cNvSpPr/>
          <p:nvPr userDrawn="1"/>
        </p:nvSpPr>
        <p:spPr>
          <a:xfrm>
            <a:off x="-16735" y="0"/>
            <a:ext cx="1441343"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smtClean="0">
              <a:solidFill>
                <a:schemeClr val="tx1"/>
              </a:solidFill>
            </a:endParaRPr>
          </a:p>
        </p:txBody>
      </p:sp>
      <p:sp>
        <p:nvSpPr>
          <p:cNvPr id="8" name="Title 1"/>
          <p:cNvSpPr>
            <a:spLocks noGrp="1"/>
          </p:cNvSpPr>
          <p:nvPr>
            <p:ph type="title" hasCustomPrompt="1"/>
          </p:nvPr>
        </p:nvSpPr>
        <p:spPr bwMode="gray">
          <a:xfrm>
            <a:off x="1640632" y="458788"/>
            <a:ext cx="5805760" cy="827087"/>
          </a:xfrm>
        </p:spPr>
        <p:txBody>
          <a:bodyPr/>
          <a:lstStyle>
            <a:lvl1pPr>
              <a:defRPr/>
            </a:lvl1pPr>
          </a:lstStyle>
          <a:p>
            <a:r>
              <a:rPr lang="en-US" dirty="0" smtClean="0"/>
              <a:t>Click to edit page title</a:t>
            </a:r>
            <a:endParaRPr lang="en-GB" dirty="0"/>
          </a:p>
        </p:txBody>
      </p:sp>
      <p:sp>
        <p:nvSpPr>
          <p:cNvPr id="9" name="Rectangle 7"/>
          <p:cNvSpPr txBox="1">
            <a:spLocks noChangeArrowheads="1"/>
          </p:cNvSpPr>
          <p:nvPr userDrawn="1"/>
        </p:nvSpPr>
        <p:spPr bwMode="gray">
          <a:xfrm>
            <a:off x="9323511" y="6453336"/>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12" name="Text Placeholder 3"/>
          <p:cNvSpPr>
            <a:spLocks noGrp="1"/>
          </p:cNvSpPr>
          <p:nvPr>
            <p:ph type="body" sz="quarter" idx="10" hasCustomPrompt="1"/>
          </p:nvPr>
        </p:nvSpPr>
        <p:spPr>
          <a:xfrm>
            <a:off x="1640632" y="1556793"/>
            <a:ext cx="7058025" cy="2088232"/>
          </a:xfrm>
        </p:spPr>
        <p:txBody>
          <a:bodyPr/>
          <a:lstStyle/>
          <a:p>
            <a:pPr lvl="0"/>
            <a:r>
              <a:rPr lang="en-GB" dirty="0" smtClean="0"/>
              <a:t>Click to edit text </a:t>
            </a:r>
          </a:p>
        </p:txBody>
      </p:sp>
      <p:pic>
        <p:nvPicPr>
          <p:cNvPr id="11" name="Picture 10" descr="natcen panel brand triangles-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00000">
            <a:off x="8617392" y="-35400"/>
            <a:ext cx="1136576" cy="1136576"/>
          </a:xfrm>
          <a:prstGeom prst="rect">
            <a:avLst/>
          </a:prstGeom>
        </p:spPr>
      </p:pic>
    </p:spTree>
    <p:extLst>
      <p:ext uri="{BB962C8B-B14F-4D97-AF65-F5344CB8AC3E}">
        <p14:creationId xmlns:p14="http://schemas.microsoft.com/office/powerpoint/2010/main" val="2334679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and image (turquoise)">
    <p:spTree>
      <p:nvGrpSpPr>
        <p:cNvPr id="1" name=""/>
        <p:cNvGrpSpPr/>
        <p:nvPr/>
      </p:nvGrpSpPr>
      <p:grpSpPr>
        <a:xfrm>
          <a:off x="0" y="0"/>
          <a:ext cx="0" cy="0"/>
          <a:chOff x="0" y="0"/>
          <a:chExt cx="0" cy="0"/>
        </a:xfrm>
      </p:grpSpPr>
      <p:sp>
        <p:nvSpPr>
          <p:cNvPr id="7" name="Picture Placeholder 37"/>
          <p:cNvSpPr>
            <a:spLocks noGrp="1"/>
          </p:cNvSpPr>
          <p:nvPr>
            <p:ph type="pic" sz="quarter" idx="12" hasCustomPrompt="1"/>
          </p:nvPr>
        </p:nvSpPr>
        <p:spPr bwMode="gray">
          <a:xfrm>
            <a:off x="1640632" y="3861048"/>
            <a:ext cx="7056784" cy="2592288"/>
          </a:xfrm>
        </p:spPr>
        <p:txBody>
          <a:bodyPr rtlCol="0" anchor="ctr" anchorCtr="1">
            <a:noAutofit/>
          </a:bodyPr>
          <a:lstStyle>
            <a:lvl1pPr>
              <a:defRPr sz="1400" baseline="0"/>
            </a:lvl1pPr>
          </a:lstStyle>
          <a:p>
            <a:pPr lvl="0"/>
            <a:r>
              <a:rPr lang="en-US" noProof="0" dirty="0" smtClean="0"/>
              <a:t>Click icon to insert picture</a:t>
            </a:r>
            <a:endParaRPr lang="en-GB" noProof="0" dirty="0"/>
          </a:p>
        </p:txBody>
      </p:sp>
      <p:sp>
        <p:nvSpPr>
          <p:cNvPr id="3" name="Rectangle 2"/>
          <p:cNvSpPr/>
          <p:nvPr userDrawn="1"/>
        </p:nvSpPr>
        <p:spPr>
          <a:xfrm>
            <a:off x="-16735" y="0"/>
            <a:ext cx="1441343" cy="685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smtClean="0">
              <a:solidFill>
                <a:schemeClr val="tx1"/>
              </a:solidFill>
            </a:endParaRPr>
          </a:p>
        </p:txBody>
      </p:sp>
      <p:sp>
        <p:nvSpPr>
          <p:cNvPr id="8" name="Title 1"/>
          <p:cNvSpPr>
            <a:spLocks noGrp="1"/>
          </p:cNvSpPr>
          <p:nvPr>
            <p:ph type="title" hasCustomPrompt="1"/>
          </p:nvPr>
        </p:nvSpPr>
        <p:spPr bwMode="gray">
          <a:xfrm>
            <a:off x="1640632" y="458788"/>
            <a:ext cx="5805760" cy="827087"/>
          </a:xfrm>
        </p:spPr>
        <p:txBody>
          <a:bodyPr/>
          <a:lstStyle>
            <a:lvl1pPr>
              <a:defRPr/>
            </a:lvl1pPr>
          </a:lstStyle>
          <a:p>
            <a:r>
              <a:rPr lang="en-US" dirty="0" smtClean="0"/>
              <a:t>Click to edit page title</a:t>
            </a:r>
            <a:endParaRPr lang="en-GB" dirty="0"/>
          </a:p>
        </p:txBody>
      </p:sp>
      <p:sp>
        <p:nvSpPr>
          <p:cNvPr id="9" name="Rectangle 7"/>
          <p:cNvSpPr txBox="1">
            <a:spLocks noChangeArrowheads="1"/>
          </p:cNvSpPr>
          <p:nvPr userDrawn="1"/>
        </p:nvSpPr>
        <p:spPr bwMode="gray">
          <a:xfrm>
            <a:off x="9323511" y="6453336"/>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12" name="Text Placeholder 3"/>
          <p:cNvSpPr>
            <a:spLocks noGrp="1"/>
          </p:cNvSpPr>
          <p:nvPr>
            <p:ph type="body" sz="quarter" idx="10" hasCustomPrompt="1"/>
          </p:nvPr>
        </p:nvSpPr>
        <p:spPr>
          <a:xfrm>
            <a:off x="1640632" y="1556793"/>
            <a:ext cx="7058025" cy="2088232"/>
          </a:xfrm>
        </p:spPr>
        <p:txBody>
          <a:bodyPr/>
          <a:lstStyle/>
          <a:p>
            <a:pPr lvl="0"/>
            <a:r>
              <a:rPr lang="en-GB" dirty="0" smtClean="0"/>
              <a:t>Click to edit text </a:t>
            </a:r>
          </a:p>
        </p:txBody>
      </p:sp>
      <p:pic>
        <p:nvPicPr>
          <p:cNvPr id="11" name="Picture 10" descr="natcen panel brand triangles-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00000">
            <a:off x="8617392" y="-35400"/>
            <a:ext cx="1136576" cy="1136576"/>
          </a:xfrm>
          <a:prstGeom prst="rect">
            <a:avLst/>
          </a:prstGeom>
        </p:spPr>
      </p:pic>
    </p:spTree>
    <p:extLst>
      <p:ext uri="{BB962C8B-B14F-4D97-AF65-F5344CB8AC3E}">
        <p14:creationId xmlns:p14="http://schemas.microsoft.com/office/powerpoint/2010/main" val="413102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and image (yellow)">
    <p:spTree>
      <p:nvGrpSpPr>
        <p:cNvPr id="1" name=""/>
        <p:cNvGrpSpPr/>
        <p:nvPr/>
      </p:nvGrpSpPr>
      <p:grpSpPr>
        <a:xfrm>
          <a:off x="0" y="0"/>
          <a:ext cx="0" cy="0"/>
          <a:chOff x="0" y="0"/>
          <a:chExt cx="0" cy="0"/>
        </a:xfrm>
      </p:grpSpPr>
      <p:sp>
        <p:nvSpPr>
          <p:cNvPr id="7" name="Picture Placeholder 37"/>
          <p:cNvSpPr>
            <a:spLocks noGrp="1"/>
          </p:cNvSpPr>
          <p:nvPr>
            <p:ph type="pic" sz="quarter" idx="12" hasCustomPrompt="1"/>
          </p:nvPr>
        </p:nvSpPr>
        <p:spPr bwMode="gray">
          <a:xfrm>
            <a:off x="1640632" y="3861048"/>
            <a:ext cx="7056784" cy="2592288"/>
          </a:xfrm>
        </p:spPr>
        <p:txBody>
          <a:bodyPr rtlCol="0" anchor="ctr" anchorCtr="1">
            <a:noAutofit/>
          </a:bodyPr>
          <a:lstStyle>
            <a:lvl1pPr>
              <a:defRPr sz="1400" baseline="0"/>
            </a:lvl1pPr>
          </a:lstStyle>
          <a:p>
            <a:pPr lvl="0"/>
            <a:r>
              <a:rPr lang="en-US" noProof="0" dirty="0" smtClean="0"/>
              <a:t>Click icon to insert picture</a:t>
            </a:r>
            <a:endParaRPr lang="en-GB" noProof="0" dirty="0"/>
          </a:p>
        </p:txBody>
      </p:sp>
      <p:sp>
        <p:nvSpPr>
          <p:cNvPr id="3" name="Rectangle 2"/>
          <p:cNvSpPr/>
          <p:nvPr userDrawn="1"/>
        </p:nvSpPr>
        <p:spPr>
          <a:xfrm>
            <a:off x="-16735" y="0"/>
            <a:ext cx="1441343" cy="6858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smtClean="0">
              <a:solidFill>
                <a:schemeClr val="tx1"/>
              </a:solidFill>
            </a:endParaRPr>
          </a:p>
        </p:txBody>
      </p:sp>
      <p:sp>
        <p:nvSpPr>
          <p:cNvPr id="8" name="Title 1"/>
          <p:cNvSpPr>
            <a:spLocks noGrp="1"/>
          </p:cNvSpPr>
          <p:nvPr>
            <p:ph type="title" hasCustomPrompt="1"/>
          </p:nvPr>
        </p:nvSpPr>
        <p:spPr bwMode="gray">
          <a:xfrm>
            <a:off x="1640632" y="458788"/>
            <a:ext cx="5805760" cy="827087"/>
          </a:xfrm>
        </p:spPr>
        <p:txBody>
          <a:bodyPr/>
          <a:lstStyle>
            <a:lvl1pPr>
              <a:defRPr/>
            </a:lvl1pPr>
          </a:lstStyle>
          <a:p>
            <a:r>
              <a:rPr lang="en-US" dirty="0" smtClean="0"/>
              <a:t>Click to edit page title</a:t>
            </a:r>
            <a:endParaRPr lang="en-GB" dirty="0"/>
          </a:p>
        </p:txBody>
      </p:sp>
      <p:sp>
        <p:nvSpPr>
          <p:cNvPr id="9" name="Rectangle 7"/>
          <p:cNvSpPr txBox="1">
            <a:spLocks noChangeArrowheads="1"/>
          </p:cNvSpPr>
          <p:nvPr userDrawn="1"/>
        </p:nvSpPr>
        <p:spPr bwMode="gray">
          <a:xfrm>
            <a:off x="9323511" y="6453336"/>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12" name="Text Placeholder 3"/>
          <p:cNvSpPr>
            <a:spLocks noGrp="1"/>
          </p:cNvSpPr>
          <p:nvPr>
            <p:ph type="body" sz="quarter" idx="10" hasCustomPrompt="1"/>
          </p:nvPr>
        </p:nvSpPr>
        <p:spPr>
          <a:xfrm>
            <a:off x="1640632" y="1556793"/>
            <a:ext cx="7058025" cy="2088232"/>
          </a:xfrm>
        </p:spPr>
        <p:txBody>
          <a:bodyPr/>
          <a:lstStyle/>
          <a:p>
            <a:pPr lvl="0"/>
            <a:r>
              <a:rPr lang="en-GB" dirty="0" smtClean="0"/>
              <a:t>Click to edit text </a:t>
            </a:r>
          </a:p>
        </p:txBody>
      </p:sp>
      <p:pic>
        <p:nvPicPr>
          <p:cNvPr id="11" name="Picture 10" descr="natcen panel brand triangles-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00000">
            <a:off x="8617392" y="-35400"/>
            <a:ext cx="1136576" cy="1136576"/>
          </a:xfrm>
          <a:prstGeom prst="rect">
            <a:avLst/>
          </a:prstGeom>
        </p:spPr>
      </p:pic>
    </p:spTree>
    <p:extLst>
      <p:ext uri="{BB962C8B-B14F-4D97-AF65-F5344CB8AC3E}">
        <p14:creationId xmlns:p14="http://schemas.microsoft.com/office/powerpoint/2010/main" val="2171750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nd image (pink)">
    <p:spTree>
      <p:nvGrpSpPr>
        <p:cNvPr id="1" name=""/>
        <p:cNvGrpSpPr/>
        <p:nvPr/>
      </p:nvGrpSpPr>
      <p:grpSpPr>
        <a:xfrm>
          <a:off x="0" y="0"/>
          <a:ext cx="0" cy="0"/>
          <a:chOff x="0" y="0"/>
          <a:chExt cx="0" cy="0"/>
        </a:xfrm>
      </p:grpSpPr>
      <p:sp>
        <p:nvSpPr>
          <p:cNvPr id="7" name="Picture Placeholder 37"/>
          <p:cNvSpPr>
            <a:spLocks noGrp="1"/>
          </p:cNvSpPr>
          <p:nvPr>
            <p:ph type="pic" sz="quarter" idx="12" hasCustomPrompt="1"/>
          </p:nvPr>
        </p:nvSpPr>
        <p:spPr bwMode="gray">
          <a:xfrm>
            <a:off x="1640632" y="3861048"/>
            <a:ext cx="7056784" cy="2592288"/>
          </a:xfrm>
        </p:spPr>
        <p:txBody>
          <a:bodyPr rtlCol="0" anchor="ctr" anchorCtr="1">
            <a:noAutofit/>
          </a:bodyPr>
          <a:lstStyle>
            <a:lvl1pPr>
              <a:defRPr sz="1400" baseline="0"/>
            </a:lvl1pPr>
          </a:lstStyle>
          <a:p>
            <a:pPr lvl="0"/>
            <a:r>
              <a:rPr lang="en-US" noProof="0" dirty="0" smtClean="0"/>
              <a:t>Click icon to insert picture</a:t>
            </a:r>
            <a:endParaRPr lang="en-GB" noProof="0" dirty="0"/>
          </a:p>
        </p:txBody>
      </p:sp>
      <p:sp>
        <p:nvSpPr>
          <p:cNvPr id="3" name="Rectangle 2"/>
          <p:cNvSpPr/>
          <p:nvPr userDrawn="1"/>
        </p:nvSpPr>
        <p:spPr>
          <a:xfrm>
            <a:off x="-16735" y="0"/>
            <a:ext cx="1441343" cy="68580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smtClean="0">
              <a:solidFill>
                <a:schemeClr val="tx1"/>
              </a:solidFill>
            </a:endParaRPr>
          </a:p>
        </p:txBody>
      </p:sp>
      <p:sp>
        <p:nvSpPr>
          <p:cNvPr id="8" name="Title 1"/>
          <p:cNvSpPr>
            <a:spLocks noGrp="1"/>
          </p:cNvSpPr>
          <p:nvPr>
            <p:ph type="title" hasCustomPrompt="1"/>
          </p:nvPr>
        </p:nvSpPr>
        <p:spPr bwMode="gray">
          <a:xfrm>
            <a:off x="1640632" y="458788"/>
            <a:ext cx="5805760" cy="827087"/>
          </a:xfrm>
        </p:spPr>
        <p:txBody>
          <a:bodyPr/>
          <a:lstStyle>
            <a:lvl1pPr>
              <a:defRPr/>
            </a:lvl1pPr>
          </a:lstStyle>
          <a:p>
            <a:r>
              <a:rPr lang="en-US" dirty="0" smtClean="0"/>
              <a:t>Click to edit page title</a:t>
            </a:r>
            <a:endParaRPr lang="en-GB" dirty="0"/>
          </a:p>
        </p:txBody>
      </p:sp>
      <p:sp>
        <p:nvSpPr>
          <p:cNvPr id="9" name="Rectangle 7"/>
          <p:cNvSpPr txBox="1">
            <a:spLocks noChangeArrowheads="1"/>
          </p:cNvSpPr>
          <p:nvPr userDrawn="1"/>
        </p:nvSpPr>
        <p:spPr bwMode="gray">
          <a:xfrm>
            <a:off x="9323511" y="6453336"/>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12" name="Text Placeholder 3"/>
          <p:cNvSpPr>
            <a:spLocks noGrp="1"/>
          </p:cNvSpPr>
          <p:nvPr>
            <p:ph type="body" sz="quarter" idx="10" hasCustomPrompt="1"/>
          </p:nvPr>
        </p:nvSpPr>
        <p:spPr>
          <a:xfrm>
            <a:off x="1640632" y="1556793"/>
            <a:ext cx="7058025" cy="2088232"/>
          </a:xfrm>
        </p:spPr>
        <p:txBody>
          <a:bodyPr/>
          <a:lstStyle/>
          <a:p>
            <a:pPr lvl="0"/>
            <a:r>
              <a:rPr lang="en-GB" dirty="0" smtClean="0"/>
              <a:t>Click to edit text </a:t>
            </a:r>
          </a:p>
        </p:txBody>
      </p:sp>
      <p:pic>
        <p:nvPicPr>
          <p:cNvPr id="11" name="Picture 10" descr="natcen panel brand triangles-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00000">
            <a:off x="8617392" y="-35400"/>
            <a:ext cx="1136576" cy="1136576"/>
          </a:xfrm>
          <a:prstGeom prst="rect">
            <a:avLst/>
          </a:prstGeom>
        </p:spPr>
      </p:pic>
    </p:spTree>
    <p:extLst>
      <p:ext uri="{BB962C8B-B14F-4D97-AF65-F5344CB8AC3E}">
        <p14:creationId xmlns:p14="http://schemas.microsoft.com/office/powerpoint/2010/main" val="2126299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GB" dirty="0"/>
          </a:p>
        </p:txBody>
      </p:sp>
      <p:sp>
        <p:nvSpPr>
          <p:cNvPr id="4" name="Freeform 12"/>
          <p:cNvSpPr>
            <a:spLocks/>
          </p:cNvSpPr>
          <p:nvPr/>
        </p:nvSpPr>
        <p:spPr bwMode="gray">
          <a:xfrm>
            <a:off x="4953000" y="3645024"/>
            <a:ext cx="4198938" cy="2794000"/>
          </a:xfrm>
          <a:custGeom>
            <a:avLst/>
            <a:gdLst>
              <a:gd name="T0" fmla="*/ 106 w 2645"/>
              <a:gd name="T1" fmla="*/ 0 h 1760"/>
              <a:gd name="T2" fmla="*/ 2543 w 2645"/>
              <a:gd name="T3" fmla="*/ 0 h 1760"/>
              <a:gd name="T4" fmla="*/ 2644 w 2645"/>
              <a:gd name="T5" fmla="*/ 104 h 1760"/>
              <a:gd name="T6" fmla="*/ 2643 w 2645"/>
              <a:gd name="T7" fmla="*/ 1374 h 1760"/>
              <a:gd name="T8" fmla="*/ 2544 w 2645"/>
              <a:gd name="T9" fmla="*/ 1472 h 1760"/>
              <a:gd name="T10" fmla="*/ 2087 w 2645"/>
              <a:gd name="T11" fmla="*/ 1471 h 1760"/>
              <a:gd name="T12" fmla="*/ 915 w 2645"/>
              <a:gd name="T13" fmla="*/ 1475 h 1760"/>
              <a:gd name="T14" fmla="*/ 551 w 2645"/>
              <a:gd name="T15" fmla="*/ 1760 h 1760"/>
              <a:gd name="T16" fmla="*/ 551 w 2645"/>
              <a:gd name="T17" fmla="*/ 1474 h 1760"/>
              <a:gd name="T18" fmla="*/ 113 w 2645"/>
              <a:gd name="T19" fmla="*/ 1472 h 1760"/>
              <a:gd name="T20" fmla="*/ 1 w 2645"/>
              <a:gd name="T21" fmla="*/ 1362 h 1760"/>
              <a:gd name="T22" fmla="*/ 1 w 2645"/>
              <a:gd name="T23" fmla="*/ 105 h 1760"/>
              <a:gd name="T24" fmla="*/ 106 w 2645"/>
              <a:gd name="T25"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5" h="1760">
                <a:moveTo>
                  <a:pt x="106" y="0"/>
                </a:moveTo>
                <a:lnTo>
                  <a:pt x="2543" y="0"/>
                </a:lnTo>
                <a:cubicBezTo>
                  <a:pt x="2606" y="1"/>
                  <a:pt x="2645" y="49"/>
                  <a:pt x="2644" y="104"/>
                </a:cubicBezTo>
                <a:lnTo>
                  <a:pt x="2643" y="1374"/>
                </a:lnTo>
                <a:cubicBezTo>
                  <a:pt x="2644" y="1418"/>
                  <a:pt x="2605" y="1472"/>
                  <a:pt x="2544" y="1472"/>
                </a:cubicBezTo>
                <a:lnTo>
                  <a:pt x="2087" y="1471"/>
                </a:lnTo>
                <a:lnTo>
                  <a:pt x="915" y="1475"/>
                </a:lnTo>
                <a:lnTo>
                  <a:pt x="551" y="1760"/>
                </a:lnTo>
                <a:lnTo>
                  <a:pt x="551" y="1474"/>
                </a:lnTo>
                <a:lnTo>
                  <a:pt x="113" y="1472"/>
                </a:lnTo>
                <a:cubicBezTo>
                  <a:pt x="51" y="1473"/>
                  <a:pt x="0" y="1440"/>
                  <a:pt x="1" y="1362"/>
                </a:cubicBezTo>
                <a:lnTo>
                  <a:pt x="1" y="105"/>
                </a:lnTo>
                <a:cubicBezTo>
                  <a:pt x="3" y="38"/>
                  <a:pt x="44" y="1"/>
                  <a:pt x="106" y="0"/>
                </a:cubicBezTo>
                <a:close/>
              </a:path>
            </a:pathLst>
          </a:custGeom>
          <a:solidFill>
            <a:schemeClr val="tx2"/>
          </a:solidFill>
          <a:ln w="12700"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noAutofit/>
          </a:bodyPr>
          <a:lstStyle/>
          <a:p>
            <a:endParaRPr lang="en-GB">
              <a:latin typeface="+mn-lt"/>
            </a:endParaRPr>
          </a:p>
        </p:txBody>
      </p:sp>
      <p:sp>
        <p:nvSpPr>
          <p:cNvPr id="7" name="Freeform 7"/>
          <p:cNvSpPr>
            <a:spLocks/>
          </p:cNvSpPr>
          <p:nvPr/>
        </p:nvSpPr>
        <p:spPr bwMode="gray">
          <a:xfrm>
            <a:off x="416496" y="2079922"/>
            <a:ext cx="4198937" cy="2789238"/>
          </a:xfrm>
          <a:custGeom>
            <a:avLst/>
            <a:gdLst>
              <a:gd name="T0" fmla="*/ 106 w 2645"/>
              <a:gd name="T1" fmla="*/ 0 h 1757"/>
              <a:gd name="T2" fmla="*/ 2543 w 2645"/>
              <a:gd name="T3" fmla="*/ 0 h 1757"/>
              <a:gd name="T4" fmla="*/ 2644 w 2645"/>
              <a:gd name="T5" fmla="*/ 104 h 1757"/>
              <a:gd name="T6" fmla="*/ 2643 w 2645"/>
              <a:gd name="T7" fmla="*/ 1374 h 1757"/>
              <a:gd name="T8" fmla="*/ 2544 w 2645"/>
              <a:gd name="T9" fmla="*/ 1472 h 1757"/>
              <a:gd name="T10" fmla="*/ 2087 w 2645"/>
              <a:gd name="T11" fmla="*/ 1471 h 1757"/>
              <a:gd name="T12" fmla="*/ 2086 w 2645"/>
              <a:gd name="T13" fmla="*/ 1757 h 1757"/>
              <a:gd name="T14" fmla="*/ 1729 w 2645"/>
              <a:gd name="T15" fmla="*/ 1472 h 1757"/>
              <a:gd name="T16" fmla="*/ 113 w 2645"/>
              <a:gd name="T17" fmla="*/ 1472 h 1757"/>
              <a:gd name="T18" fmla="*/ 1 w 2645"/>
              <a:gd name="T19" fmla="*/ 1362 h 1757"/>
              <a:gd name="T20" fmla="*/ 1 w 2645"/>
              <a:gd name="T21" fmla="*/ 105 h 1757"/>
              <a:gd name="T22" fmla="*/ 106 w 2645"/>
              <a:gd name="T23" fmla="*/ 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5" h="1757">
                <a:moveTo>
                  <a:pt x="106" y="0"/>
                </a:moveTo>
                <a:lnTo>
                  <a:pt x="2543" y="0"/>
                </a:lnTo>
                <a:cubicBezTo>
                  <a:pt x="2606" y="1"/>
                  <a:pt x="2645" y="49"/>
                  <a:pt x="2644" y="104"/>
                </a:cubicBezTo>
                <a:lnTo>
                  <a:pt x="2643" y="1374"/>
                </a:lnTo>
                <a:cubicBezTo>
                  <a:pt x="2644" y="1418"/>
                  <a:pt x="2605" y="1472"/>
                  <a:pt x="2544" y="1472"/>
                </a:cubicBezTo>
                <a:lnTo>
                  <a:pt x="2087" y="1471"/>
                </a:lnTo>
                <a:lnTo>
                  <a:pt x="2086" y="1757"/>
                </a:lnTo>
                <a:lnTo>
                  <a:pt x="1729" y="1472"/>
                </a:lnTo>
                <a:lnTo>
                  <a:pt x="113" y="1472"/>
                </a:lnTo>
                <a:cubicBezTo>
                  <a:pt x="51" y="1473"/>
                  <a:pt x="0" y="1440"/>
                  <a:pt x="1" y="1362"/>
                </a:cubicBezTo>
                <a:lnTo>
                  <a:pt x="1" y="105"/>
                </a:lnTo>
                <a:cubicBezTo>
                  <a:pt x="3" y="38"/>
                  <a:pt x="44" y="1"/>
                  <a:pt x="106" y="0"/>
                </a:cubicBezTo>
                <a:close/>
              </a:path>
            </a:pathLst>
          </a:custGeom>
          <a:solidFill>
            <a:schemeClr val="bg2"/>
          </a:solidFill>
          <a:ln w="12700"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noAutofit/>
          </a:bodyPr>
          <a:lstStyle/>
          <a:p>
            <a:endParaRPr lang="en-GB">
              <a:latin typeface="+mn-lt"/>
            </a:endParaRPr>
          </a:p>
        </p:txBody>
      </p:sp>
      <p:sp>
        <p:nvSpPr>
          <p:cNvPr id="10" name="Text Placeholder 9"/>
          <p:cNvSpPr>
            <a:spLocks noGrp="1"/>
          </p:cNvSpPr>
          <p:nvPr userDrawn="1">
            <p:ph type="body" sz="quarter" idx="10" hasCustomPrompt="1"/>
          </p:nvPr>
        </p:nvSpPr>
        <p:spPr>
          <a:xfrm>
            <a:off x="632520" y="2204864"/>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8" name="Text Placeholder 9"/>
          <p:cNvSpPr>
            <a:spLocks noGrp="1"/>
          </p:cNvSpPr>
          <p:nvPr>
            <p:ph type="body" sz="quarter" idx="12" hasCustomPrompt="1"/>
          </p:nvPr>
        </p:nvSpPr>
        <p:spPr>
          <a:xfrm>
            <a:off x="5169024" y="3789040"/>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826952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 (turquois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GB" dirty="0"/>
          </a:p>
        </p:txBody>
      </p:sp>
      <p:sp>
        <p:nvSpPr>
          <p:cNvPr id="4" name="Freeform 12"/>
          <p:cNvSpPr>
            <a:spLocks/>
          </p:cNvSpPr>
          <p:nvPr/>
        </p:nvSpPr>
        <p:spPr bwMode="gray">
          <a:xfrm>
            <a:off x="4930526" y="3645024"/>
            <a:ext cx="4198938" cy="2794000"/>
          </a:xfrm>
          <a:custGeom>
            <a:avLst/>
            <a:gdLst>
              <a:gd name="T0" fmla="*/ 106 w 2645"/>
              <a:gd name="T1" fmla="*/ 0 h 1760"/>
              <a:gd name="T2" fmla="*/ 2543 w 2645"/>
              <a:gd name="T3" fmla="*/ 0 h 1760"/>
              <a:gd name="T4" fmla="*/ 2644 w 2645"/>
              <a:gd name="T5" fmla="*/ 104 h 1760"/>
              <a:gd name="T6" fmla="*/ 2643 w 2645"/>
              <a:gd name="T7" fmla="*/ 1374 h 1760"/>
              <a:gd name="T8" fmla="*/ 2544 w 2645"/>
              <a:gd name="T9" fmla="*/ 1472 h 1760"/>
              <a:gd name="T10" fmla="*/ 2087 w 2645"/>
              <a:gd name="T11" fmla="*/ 1471 h 1760"/>
              <a:gd name="T12" fmla="*/ 915 w 2645"/>
              <a:gd name="T13" fmla="*/ 1475 h 1760"/>
              <a:gd name="T14" fmla="*/ 551 w 2645"/>
              <a:gd name="T15" fmla="*/ 1760 h 1760"/>
              <a:gd name="T16" fmla="*/ 551 w 2645"/>
              <a:gd name="T17" fmla="*/ 1474 h 1760"/>
              <a:gd name="T18" fmla="*/ 113 w 2645"/>
              <a:gd name="T19" fmla="*/ 1472 h 1760"/>
              <a:gd name="T20" fmla="*/ 1 w 2645"/>
              <a:gd name="T21" fmla="*/ 1362 h 1760"/>
              <a:gd name="T22" fmla="*/ 1 w 2645"/>
              <a:gd name="T23" fmla="*/ 105 h 1760"/>
              <a:gd name="T24" fmla="*/ 106 w 2645"/>
              <a:gd name="T25"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5" h="1760">
                <a:moveTo>
                  <a:pt x="106" y="0"/>
                </a:moveTo>
                <a:lnTo>
                  <a:pt x="2543" y="0"/>
                </a:lnTo>
                <a:cubicBezTo>
                  <a:pt x="2606" y="1"/>
                  <a:pt x="2645" y="49"/>
                  <a:pt x="2644" y="104"/>
                </a:cubicBezTo>
                <a:lnTo>
                  <a:pt x="2643" y="1374"/>
                </a:lnTo>
                <a:cubicBezTo>
                  <a:pt x="2644" y="1418"/>
                  <a:pt x="2605" y="1472"/>
                  <a:pt x="2544" y="1472"/>
                </a:cubicBezTo>
                <a:lnTo>
                  <a:pt x="2087" y="1471"/>
                </a:lnTo>
                <a:lnTo>
                  <a:pt x="915" y="1475"/>
                </a:lnTo>
                <a:lnTo>
                  <a:pt x="551" y="1760"/>
                </a:lnTo>
                <a:lnTo>
                  <a:pt x="551" y="1474"/>
                </a:lnTo>
                <a:lnTo>
                  <a:pt x="113" y="1472"/>
                </a:lnTo>
                <a:cubicBezTo>
                  <a:pt x="51" y="1473"/>
                  <a:pt x="0" y="1440"/>
                  <a:pt x="1" y="1362"/>
                </a:cubicBezTo>
                <a:lnTo>
                  <a:pt x="1" y="105"/>
                </a:lnTo>
                <a:cubicBezTo>
                  <a:pt x="3" y="38"/>
                  <a:pt x="44" y="1"/>
                  <a:pt x="106" y="0"/>
                </a:cubicBezTo>
                <a:close/>
              </a:path>
            </a:pathLst>
          </a:custGeom>
          <a:solidFill>
            <a:schemeClr val="accent2"/>
          </a:solidFill>
          <a:ln w="12700" cap="flat" cmpd="sng">
            <a:solidFill>
              <a:schemeClr val="accent2"/>
            </a:solidFill>
            <a:prstDash val="solid"/>
            <a:round/>
            <a:headEnd/>
            <a:tailEnd/>
          </a:ln>
          <a:effectLst/>
          <a:extLst/>
        </p:spPr>
        <p:txBody>
          <a:bodyPr lIns="72000" tIns="72000" rIns="72000" bIns="72000" anchor="ctr" anchorCtr="1">
            <a:noAutofit/>
          </a:bodyPr>
          <a:lstStyle/>
          <a:p>
            <a:endParaRPr lang="en-GB">
              <a:latin typeface="+mn-lt"/>
            </a:endParaRPr>
          </a:p>
        </p:txBody>
      </p:sp>
      <p:sp>
        <p:nvSpPr>
          <p:cNvPr id="7" name="Freeform 7"/>
          <p:cNvSpPr>
            <a:spLocks/>
          </p:cNvSpPr>
          <p:nvPr/>
        </p:nvSpPr>
        <p:spPr bwMode="gray">
          <a:xfrm>
            <a:off x="394023" y="2060848"/>
            <a:ext cx="4198937" cy="2789238"/>
          </a:xfrm>
          <a:custGeom>
            <a:avLst/>
            <a:gdLst>
              <a:gd name="T0" fmla="*/ 106 w 2645"/>
              <a:gd name="T1" fmla="*/ 0 h 1757"/>
              <a:gd name="T2" fmla="*/ 2543 w 2645"/>
              <a:gd name="T3" fmla="*/ 0 h 1757"/>
              <a:gd name="T4" fmla="*/ 2644 w 2645"/>
              <a:gd name="T5" fmla="*/ 104 h 1757"/>
              <a:gd name="T6" fmla="*/ 2643 w 2645"/>
              <a:gd name="T7" fmla="*/ 1374 h 1757"/>
              <a:gd name="T8" fmla="*/ 2544 w 2645"/>
              <a:gd name="T9" fmla="*/ 1472 h 1757"/>
              <a:gd name="T10" fmla="*/ 2087 w 2645"/>
              <a:gd name="T11" fmla="*/ 1471 h 1757"/>
              <a:gd name="T12" fmla="*/ 2086 w 2645"/>
              <a:gd name="T13" fmla="*/ 1757 h 1757"/>
              <a:gd name="T14" fmla="*/ 1729 w 2645"/>
              <a:gd name="T15" fmla="*/ 1472 h 1757"/>
              <a:gd name="T16" fmla="*/ 113 w 2645"/>
              <a:gd name="T17" fmla="*/ 1472 h 1757"/>
              <a:gd name="T18" fmla="*/ 1 w 2645"/>
              <a:gd name="T19" fmla="*/ 1362 h 1757"/>
              <a:gd name="T20" fmla="*/ 1 w 2645"/>
              <a:gd name="T21" fmla="*/ 105 h 1757"/>
              <a:gd name="T22" fmla="*/ 106 w 2645"/>
              <a:gd name="T23" fmla="*/ 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5" h="1757">
                <a:moveTo>
                  <a:pt x="106" y="0"/>
                </a:moveTo>
                <a:lnTo>
                  <a:pt x="2543" y="0"/>
                </a:lnTo>
                <a:cubicBezTo>
                  <a:pt x="2606" y="1"/>
                  <a:pt x="2645" y="49"/>
                  <a:pt x="2644" y="104"/>
                </a:cubicBezTo>
                <a:lnTo>
                  <a:pt x="2643" y="1374"/>
                </a:lnTo>
                <a:cubicBezTo>
                  <a:pt x="2644" y="1418"/>
                  <a:pt x="2605" y="1472"/>
                  <a:pt x="2544" y="1472"/>
                </a:cubicBezTo>
                <a:lnTo>
                  <a:pt x="2087" y="1471"/>
                </a:lnTo>
                <a:lnTo>
                  <a:pt x="2086" y="1757"/>
                </a:lnTo>
                <a:lnTo>
                  <a:pt x="1729" y="1472"/>
                </a:lnTo>
                <a:lnTo>
                  <a:pt x="113" y="1472"/>
                </a:lnTo>
                <a:cubicBezTo>
                  <a:pt x="51" y="1473"/>
                  <a:pt x="0" y="1440"/>
                  <a:pt x="1" y="1362"/>
                </a:cubicBezTo>
                <a:lnTo>
                  <a:pt x="1" y="105"/>
                </a:lnTo>
                <a:cubicBezTo>
                  <a:pt x="3" y="38"/>
                  <a:pt x="44" y="1"/>
                  <a:pt x="106" y="0"/>
                </a:cubicBezTo>
                <a:close/>
              </a:path>
            </a:pathLst>
          </a:custGeom>
          <a:solidFill>
            <a:schemeClr val="accent1"/>
          </a:solidFill>
          <a:ln w="12700" cap="flat" cmpd="sng">
            <a:solidFill>
              <a:schemeClr val="accent1"/>
            </a:solidFill>
            <a:prstDash val="solid"/>
            <a:round/>
            <a:headEnd/>
            <a:tailEnd/>
          </a:ln>
          <a:effectLst/>
          <a:extLst/>
        </p:spPr>
        <p:txBody>
          <a:bodyPr lIns="72000" tIns="72000" rIns="72000" bIns="72000" anchor="ctr" anchorCtr="1">
            <a:noAutofit/>
          </a:bodyPr>
          <a:lstStyle/>
          <a:p>
            <a:endParaRPr lang="en-GB">
              <a:latin typeface="+mn-lt"/>
            </a:endParaRPr>
          </a:p>
        </p:txBody>
      </p:sp>
      <p:sp>
        <p:nvSpPr>
          <p:cNvPr id="10" name="Text Placeholder 9"/>
          <p:cNvSpPr>
            <a:spLocks noGrp="1"/>
          </p:cNvSpPr>
          <p:nvPr userDrawn="1">
            <p:ph type="body" sz="quarter" idx="10" hasCustomPrompt="1"/>
          </p:nvPr>
        </p:nvSpPr>
        <p:spPr>
          <a:xfrm>
            <a:off x="632520" y="2204864"/>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8" name="Text Placeholder 9"/>
          <p:cNvSpPr>
            <a:spLocks noGrp="1"/>
          </p:cNvSpPr>
          <p:nvPr>
            <p:ph type="body" sz="quarter" idx="12" hasCustomPrompt="1"/>
          </p:nvPr>
        </p:nvSpPr>
        <p:spPr>
          <a:xfrm>
            <a:off x="5169024" y="3789040"/>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3648944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s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GB" dirty="0"/>
          </a:p>
        </p:txBody>
      </p:sp>
      <p:sp>
        <p:nvSpPr>
          <p:cNvPr id="4" name="Freeform 12"/>
          <p:cNvSpPr>
            <a:spLocks/>
          </p:cNvSpPr>
          <p:nvPr/>
        </p:nvSpPr>
        <p:spPr bwMode="gray">
          <a:xfrm>
            <a:off x="4930526" y="3645024"/>
            <a:ext cx="4198938" cy="2794000"/>
          </a:xfrm>
          <a:custGeom>
            <a:avLst/>
            <a:gdLst>
              <a:gd name="T0" fmla="*/ 106 w 2645"/>
              <a:gd name="T1" fmla="*/ 0 h 1760"/>
              <a:gd name="T2" fmla="*/ 2543 w 2645"/>
              <a:gd name="T3" fmla="*/ 0 h 1760"/>
              <a:gd name="T4" fmla="*/ 2644 w 2645"/>
              <a:gd name="T5" fmla="*/ 104 h 1760"/>
              <a:gd name="T6" fmla="*/ 2643 w 2645"/>
              <a:gd name="T7" fmla="*/ 1374 h 1760"/>
              <a:gd name="T8" fmla="*/ 2544 w 2645"/>
              <a:gd name="T9" fmla="*/ 1472 h 1760"/>
              <a:gd name="T10" fmla="*/ 2087 w 2645"/>
              <a:gd name="T11" fmla="*/ 1471 h 1760"/>
              <a:gd name="T12" fmla="*/ 915 w 2645"/>
              <a:gd name="T13" fmla="*/ 1475 h 1760"/>
              <a:gd name="T14" fmla="*/ 551 w 2645"/>
              <a:gd name="T15" fmla="*/ 1760 h 1760"/>
              <a:gd name="T16" fmla="*/ 551 w 2645"/>
              <a:gd name="T17" fmla="*/ 1474 h 1760"/>
              <a:gd name="T18" fmla="*/ 113 w 2645"/>
              <a:gd name="T19" fmla="*/ 1472 h 1760"/>
              <a:gd name="T20" fmla="*/ 1 w 2645"/>
              <a:gd name="T21" fmla="*/ 1362 h 1760"/>
              <a:gd name="T22" fmla="*/ 1 w 2645"/>
              <a:gd name="T23" fmla="*/ 105 h 1760"/>
              <a:gd name="T24" fmla="*/ 106 w 2645"/>
              <a:gd name="T25"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5" h="1760">
                <a:moveTo>
                  <a:pt x="106" y="0"/>
                </a:moveTo>
                <a:lnTo>
                  <a:pt x="2543" y="0"/>
                </a:lnTo>
                <a:cubicBezTo>
                  <a:pt x="2606" y="1"/>
                  <a:pt x="2645" y="49"/>
                  <a:pt x="2644" y="104"/>
                </a:cubicBezTo>
                <a:lnTo>
                  <a:pt x="2643" y="1374"/>
                </a:lnTo>
                <a:cubicBezTo>
                  <a:pt x="2644" y="1418"/>
                  <a:pt x="2605" y="1472"/>
                  <a:pt x="2544" y="1472"/>
                </a:cubicBezTo>
                <a:lnTo>
                  <a:pt x="2087" y="1471"/>
                </a:lnTo>
                <a:lnTo>
                  <a:pt x="915" y="1475"/>
                </a:lnTo>
                <a:lnTo>
                  <a:pt x="551" y="1760"/>
                </a:lnTo>
                <a:lnTo>
                  <a:pt x="551" y="1474"/>
                </a:lnTo>
                <a:lnTo>
                  <a:pt x="113" y="1472"/>
                </a:lnTo>
                <a:cubicBezTo>
                  <a:pt x="51" y="1473"/>
                  <a:pt x="0" y="1440"/>
                  <a:pt x="1" y="1362"/>
                </a:cubicBezTo>
                <a:lnTo>
                  <a:pt x="1" y="105"/>
                </a:lnTo>
                <a:cubicBezTo>
                  <a:pt x="3" y="38"/>
                  <a:pt x="44" y="1"/>
                  <a:pt x="106" y="0"/>
                </a:cubicBezTo>
                <a:close/>
              </a:path>
            </a:pathLst>
          </a:custGeom>
          <a:solidFill>
            <a:schemeClr val="accent4"/>
          </a:solidFill>
          <a:ln w="12700" cap="flat" cmpd="sng">
            <a:solidFill>
              <a:schemeClr val="accent4"/>
            </a:solidFill>
            <a:prstDash val="solid"/>
            <a:round/>
            <a:headEnd/>
            <a:tailEnd/>
          </a:ln>
          <a:effectLst/>
          <a:extLst/>
        </p:spPr>
        <p:txBody>
          <a:bodyPr lIns="72000" tIns="72000" rIns="72000" bIns="72000" anchor="ctr" anchorCtr="1">
            <a:noAutofit/>
          </a:bodyPr>
          <a:lstStyle/>
          <a:p>
            <a:endParaRPr lang="en-GB">
              <a:latin typeface="+mn-lt"/>
            </a:endParaRPr>
          </a:p>
        </p:txBody>
      </p:sp>
      <p:sp>
        <p:nvSpPr>
          <p:cNvPr id="7" name="Freeform 7"/>
          <p:cNvSpPr>
            <a:spLocks/>
          </p:cNvSpPr>
          <p:nvPr/>
        </p:nvSpPr>
        <p:spPr bwMode="gray">
          <a:xfrm>
            <a:off x="416496" y="2079922"/>
            <a:ext cx="4198937" cy="2789238"/>
          </a:xfrm>
          <a:custGeom>
            <a:avLst/>
            <a:gdLst>
              <a:gd name="T0" fmla="*/ 106 w 2645"/>
              <a:gd name="T1" fmla="*/ 0 h 1757"/>
              <a:gd name="T2" fmla="*/ 2543 w 2645"/>
              <a:gd name="T3" fmla="*/ 0 h 1757"/>
              <a:gd name="T4" fmla="*/ 2644 w 2645"/>
              <a:gd name="T5" fmla="*/ 104 h 1757"/>
              <a:gd name="T6" fmla="*/ 2643 w 2645"/>
              <a:gd name="T7" fmla="*/ 1374 h 1757"/>
              <a:gd name="T8" fmla="*/ 2544 w 2645"/>
              <a:gd name="T9" fmla="*/ 1472 h 1757"/>
              <a:gd name="T10" fmla="*/ 2087 w 2645"/>
              <a:gd name="T11" fmla="*/ 1471 h 1757"/>
              <a:gd name="T12" fmla="*/ 2086 w 2645"/>
              <a:gd name="T13" fmla="*/ 1757 h 1757"/>
              <a:gd name="T14" fmla="*/ 1729 w 2645"/>
              <a:gd name="T15" fmla="*/ 1472 h 1757"/>
              <a:gd name="T16" fmla="*/ 113 w 2645"/>
              <a:gd name="T17" fmla="*/ 1472 h 1757"/>
              <a:gd name="T18" fmla="*/ 1 w 2645"/>
              <a:gd name="T19" fmla="*/ 1362 h 1757"/>
              <a:gd name="T20" fmla="*/ 1 w 2645"/>
              <a:gd name="T21" fmla="*/ 105 h 1757"/>
              <a:gd name="T22" fmla="*/ 106 w 2645"/>
              <a:gd name="T23" fmla="*/ 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5" h="1757">
                <a:moveTo>
                  <a:pt x="106" y="0"/>
                </a:moveTo>
                <a:lnTo>
                  <a:pt x="2543" y="0"/>
                </a:lnTo>
                <a:cubicBezTo>
                  <a:pt x="2606" y="1"/>
                  <a:pt x="2645" y="49"/>
                  <a:pt x="2644" y="104"/>
                </a:cubicBezTo>
                <a:lnTo>
                  <a:pt x="2643" y="1374"/>
                </a:lnTo>
                <a:cubicBezTo>
                  <a:pt x="2644" y="1418"/>
                  <a:pt x="2605" y="1472"/>
                  <a:pt x="2544" y="1472"/>
                </a:cubicBezTo>
                <a:lnTo>
                  <a:pt x="2087" y="1471"/>
                </a:lnTo>
                <a:lnTo>
                  <a:pt x="2086" y="1757"/>
                </a:lnTo>
                <a:lnTo>
                  <a:pt x="1729" y="1472"/>
                </a:lnTo>
                <a:lnTo>
                  <a:pt x="113" y="1472"/>
                </a:lnTo>
                <a:cubicBezTo>
                  <a:pt x="51" y="1473"/>
                  <a:pt x="0" y="1440"/>
                  <a:pt x="1" y="1362"/>
                </a:cubicBezTo>
                <a:lnTo>
                  <a:pt x="1" y="105"/>
                </a:lnTo>
                <a:cubicBezTo>
                  <a:pt x="3" y="38"/>
                  <a:pt x="44" y="1"/>
                  <a:pt x="106" y="0"/>
                </a:cubicBezTo>
                <a:close/>
              </a:path>
            </a:pathLst>
          </a:custGeom>
          <a:solidFill>
            <a:schemeClr val="accent3"/>
          </a:solidFill>
          <a:ln w="12700" cap="flat" cmpd="sng">
            <a:solidFill>
              <a:schemeClr val="accent3"/>
            </a:solidFill>
            <a:prstDash val="solid"/>
            <a:round/>
            <a:headEnd/>
            <a:tailEnd/>
          </a:ln>
          <a:effectLst/>
          <a:extLst/>
        </p:spPr>
        <p:txBody>
          <a:bodyPr lIns="72000" tIns="72000" rIns="72000" bIns="72000" anchor="ctr" anchorCtr="1">
            <a:noAutofit/>
          </a:bodyPr>
          <a:lstStyle/>
          <a:p>
            <a:endParaRPr lang="en-GB">
              <a:latin typeface="+mn-lt"/>
            </a:endParaRPr>
          </a:p>
        </p:txBody>
      </p:sp>
      <p:sp>
        <p:nvSpPr>
          <p:cNvPr id="10" name="Text Placeholder 9"/>
          <p:cNvSpPr>
            <a:spLocks noGrp="1"/>
          </p:cNvSpPr>
          <p:nvPr userDrawn="1">
            <p:ph type="body" sz="quarter" idx="10" hasCustomPrompt="1"/>
          </p:nvPr>
        </p:nvSpPr>
        <p:spPr>
          <a:xfrm>
            <a:off x="632520" y="2204864"/>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8" name="Text Placeholder 9"/>
          <p:cNvSpPr>
            <a:spLocks noGrp="1"/>
          </p:cNvSpPr>
          <p:nvPr>
            <p:ph type="body" sz="quarter" idx="12" hasCustomPrompt="1"/>
          </p:nvPr>
        </p:nvSpPr>
        <p:spPr>
          <a:xfrm>
            <a:off x="5169024" y="3789040"/>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4126251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s (pi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GB" dirty="0"/>
          </a:p>
        </p:txBody>
      </p:sp>
      <p:sp>
        <p:nvSpPr>
          <p:cNvPr id="4" name="Freeform 12"/>
          <p:cNvSpPr>
            <a:spLocks/>
          </p:cNvSpPr>
          <p:nvPr/>
        </p:nvSpPr>
        <p:spPr bwMode="gray">
          <a:xfrm>
            <a:off x="4953000" y="3645024"/>
            <a:ext cx="4198938" cy="2794000"/>
          </a:xfrm>
          <a:custGeom>
            <a:avLst/>
            <a:gdLst>
              <a:gd name="T0" fmla="*/ 106 w 2645"/>
              <a:gd name="T1" fmla="*/ 0 h 1760"/>
              <a:gd name="T2" fmla="*/ 2543 w 2645"/>
              <a:gd name="T3" fmla="*/ 0 h 1760"/>
              <a:gd name="T4" fmla="*/ 2644 w 2645"/>
              <a:gd name="T5" fmla="*/ 104 h 1760"/>
              <a:gd name="T6" fmla="*/ 2643 w 2645"/>
              <a:gd name="T7" fmla="*/ 1374 h 1760"/>
              <a:gd name="T8" fmla="*/ 2544 w 2645"/>
              <a:gd name="T9" fmla="*/ 1472 h 1760"/>
              <a:gd name="T10" fmla="*/ 2087 w 2645"/>
              <a:gd name="T11" fmla="*/ 1471 h 1760"/>
              <a:gd name="T12" fmla="*/ 915 w 2645"/>
              <a:gd name="T13" fmla="*/ 1475 h 1760"/>
              <a:gd name="T14" fmla="*/ 551 w 2645"/>
              <a:gd name="T15" fmla="*/ 1760 h 1760"/>
              <a:gd name="T16" fmla="*/ 551 w 2645"/>
              <a:gd name="T17" fmla="*/ 1474 h 1760"/>
              <a:gd name="T18" fmla="*/ 113 w 2645"/>
              <a:gd name="T19" fmla="*/ 1472 h 1760"/>
              <a:gd name="T20" fmla="*/ 1 w 2645"/>
              <a:gd name="T21" fmla="*/ 1362 h 1760"/>
              <a:gd name="T22" fmla="*/ 1 w 2645"/>
              <a:gd name="T23" fmla="*/ 105 h 1760"/>
              <a:gd name="T24" fmla="*/ 106 w 2645"/>
              <a:gd name="T25"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5" h="1760">
                <a:moveTo>
                  <a:pt x="106" y="0"/>
                </a:moveTo>
                <a:lnTo>
                  <a:pt x="2543" y="0"/>
                </a:lnTo>
                <a:cubicBezTo>
                  <a:pt x="2606" y="1"/>
                  <a:pt x="2645" y="49"/>
                  <a:pt x="2644" y="104"/>
                </a:cubicBezTo>
                <a:lnTo>
                  <a:pt x="2643" y="1374"/>
                </a:lnTo>
                <a:cubicBezTo>
                  <a:pt x="2644" y="1418"/>
                  <a:pt x="2605" y="1472"/>
                  <a:pt x="2544" y="1472"/>
                </a:cubicBezTo>
                <a:lnTo>
                  <a:pt x="2087" y="1471"/>
                </a:lnTo>
                <a:lnTo>
                  <a:pt x="915" y="1475"/>
                </a:lnTo>
                <a:lnTo>
                  <a:pt x="551" y="1760"/>
                </a:lnTo>
                <a:lnTo>
                  <a:pt x="551" y="1474"/>
                </a:lnTo>
                <a:lnTo>
                  <a:pt x="113" y="1472"/>
                </a:lnTo>
                <a:cubicBezTo>
                  <a:pt x="51" y="1473"/>
                  <a:pt x="0" y="1440"/>
                  <a:pt x="1" y="1362"/>
                </a:cubicBezTo>
                <a:lnTo>
                  <a:pt x="1" y="105"/>
                </a:lnTo>
                <a:cubicBezTo>
                  <a:pt x="3" y="38"/>
                  <a:pt x="44" y="1"/>
                  <a:pt x="106" y="0"/>
                </a:cubicBezTo>
                <a:close/>
              </a:path>
            </a:pathLst>
          </a:custGeom>
          <a:solidFill>
            <a:schemeClr val="accent6"/>
          </a:solidFill>
          <a:ln w="12700" cap="flat" cmpd="sng">
            <a:solidFill>
              <a:schemeClr val="accent6"/>
            </a:solidFill>
            <a:prstDash val="solid"/>
            <a:round/>
            <a:headEnd/>
            <a:tailEnd/>
          </a:ln>
          <a:effectLst/>
          <a:extLst/>
        </p:spPr>
        <p:txBody>
          <a:bodyPr lIns="72000" tIns="72000" rIns="72000" bIns="72000" anchor="ctr" anchorCtr="1">
            <a:noAutofit/>
          </a:bodyPr>
          <a:lstStyle/>
          <a:p>
            <a:endParaRPr lang="en-GB">
              <a:latin typeface="+mn-lt"/>
            </a:endParaRPr>
          </a:p>
        </p:txBody>
      </p:sp>
      <p:sp>
        <p:nvSpPr>
          <p:cNvPr id="7" name="Freeform 7"/>
          <p:cNvSpPr>
            <a:spLocks/>
          </p:cNvSpPr>
          <p:nvPr/>
        </p:nvSpPr>
        <p:spPr bwMode="gray">
          <a:xfrm>
            <a:off x="416496" y="2060848"/>
            <a:ext cx="4198937" cy="2789238"/>
          </a:xfrm>
          <a:custGeom>
            <a:avLst/>
            <a:gdLst>
              <a:gd name="T0" fmla="*/ 106 w 2645"/>
              <a:gd name="T1" fmla="*/ 0 h 1757"/>
              <a:gd name="T2" fmla="*/ 2543 w 2645"/>
              <a:gd name="T3" fmla="*/ 0 h 1757"/>
              <a:gd name="T4" fmla="*/ 2644 w 2645"/>
              <a:gd name="T5" fmla="*/ 104 h 1757"/>
              <a:gd name="T6" fmla="*/ 2643 w 2645"/>
              <a:gd name="T7" fmla="*/ 1374 h 1757"/>
              <a:gd name="T8" fmla="*/ 2544 w 2645"/>
              <a:gd name="T9" fmla="*/ 1472 h 1757"/>
              <a:gd name="T10" fmla="*/ 2087 w 2645"/>
              <a:gd name="T11" fmla="*/ 1471 h 1757"/>
              <a:gd name="T12" fmla="*/ 2086 w 2645"/>
              <a:gd name="T13" fmla="*/ 1757 h 1757"/>
              <a:gd name="T14" fmla="*/ 1729 w 2645"/>
              <a:gd name="T15" fmla="*/ 1472 h 1757"/>
              <a:gd name="T16" fmla="*/ 113 w 2645"/>
              <a:gd name="T17" fmla="*/ 1472 h 1757"/>
              <a:gd name="T18" fmla="*/ 1 w 2645"/>
              <a:gd name="T19" fmla="*/ 1362 h 1757"/>
              <a:gd name="T20" fmla="*/ 1 w 2645"/>
              <a:gd name="T21" fmla="*/ 105 h 1757"/>
              <a:gd name="T22" fmla="*/ 106 w 2645"/>
              <a:gd name="T23" fmla="*/ 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5" h="1757">
                <a:moveTo>
                  <a:pt x="106" y="0"/>
                </a:moveTo>
                <a:lnTo>
                  <a:pt x="2543" y="0"/>
                </a:lnTo>
                <a:cubicBezTo>
                  <a:pt x="2606" y="1"/>
                  <a:pt x="2645" y="49"/>
                  <a:pt x="2644" y="104"/>
                </a:cubicBezTo>
                <a:lnTo>
                  <a:pt x="2643" y="1374"/>
                </a:lnTo>
                <a:cubicBezTo>
                  <a:pt x="2644" y="1418"/>
                  <a:pt x="2605" y="1472"/>
                  <a:pt x="2544" y="1472"/>
                </a:cubicBezTo>
                <a:lnTo>
                  <a:pt x="2087" y="1471"/>
                </a:lnTo>
                <a:lnTo>
                  <a:pt x="2086" y="1757"/>
                </a:lnTo>
                <a:lnTo>
                  <a:pt x="1729" y="1472"/>
                </a:lnTo>
                <a:lnTo>
                  <a:pt x="113" y="1472"/>
                </a:lnTo>
                <a:cubicBezTo>
                  <a:pt x="51" y="1473"/>
                  <a:pt x="0" y="1440"/>
                  <a:pt x="1" y="1362"/>
                </a:cubicBezTo>
                <a:lnTo>
                  <a:pt x="1" y="105"/>
                </a:lnTo>
                <a:cubicBezTo>
                  <a:pt x="3" y="38"/>
                  <a:pt x="44" y="1"/>
                  <a:pt x="106" y="0"/>
                </a:cubicBezTo>
                <a:close/>
              </a:path>
            </a:pathLst>
          </a:custGeom>
          <a:solidFill>
            <a:schemeClr val="accent5"/>
          </a:solidFill>
          <a:ln w="12700" cap="flat" cmpd="sng">
            <a:solidFill>
              <a:schemeClr val="accent5"/>
            </a:solidFill>
            <a:prstDash val="solid"/>
            <a:round/>
            <a:headEnd/>
            <a:tailEnd/>
          </a:ln>
          <a:effectLst/>
          <a:extLst/>
        </p:spPr>
        <p:txBody>
          <a:bodyPr lIns="72000" tIns="72000" rIns="72000" bIns="72000" anchor="ctr" anchorCtr="1">
            <a:noAutofit/>
          </a:bodyPr>
          <a:lstStyle/>
          <a:p>
            <a:endParaRPr lang="en-GB">
              <a:latin typeface="+mn-lt"/>
            </a:endParaRPr>
          </a:p>
        </p:txBody>
      </p:sp>
      <p:sp>
        <p:nvSpPr>
          <p:cNvPr id="10" name="Text Placeholder 9"/>
          <p:cNvSpPr>
            <a:spLocks noGrp="1"/>
          </p:cNvSpPr>
          <p:nvPr userDrawn="1">
            <p:ph type="body" sz="quarter" idx="10" hasCustomPrompt="1"/>
          </p:nvPr>
        </p:nvSpPr>
        <p:spPr>
          <a:xfrm>
            <a:off x="632520" y="2204864"/>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8" name="Text Placeholder 9"/>
          <p:cNvSpPr>
            <a:spLocks noGrp="1"/>
          </p:cNvSpPr>
          <p:nvPr>
            <p:ph type="body" sz="quarter" idx="12" hasCustomPrompt="1"/>
          </p:nvPr>
        </p:nvSpPr>
        <p:spPr>
          <a:xfrm>
            <a:off x="5169024" y="3789040"/>
            <a:ext cx="3794400" cy="2077200"/>
          </a:xfrm>
        </p:spPr>
        <p:txBody>
          <a:bodyPr anchor="ctr" anchorCtr="1"/>
          <a:lstStyle>
            <a:lvl1pPr>
              <a:defRPr sz="2400"/>
            </a:lvl1pPr>
            <a:lvl2pPr marL="0" indent="0">
              <a:buNone/>
              <a:defRPr sz="1400"/>
            </a:lvl2pPr>
            <a:lvl3pPr marL="0" indent="0">
              <a:spcAft>
                <a:spcPts val="900"/>
              </a:spcAft>
              <a:buNone/>
              <a:defRPr sz="1400"/>
            </a:lvl3pPr>
            <a:lvl4pPr marL="1588" indent="0">
              <a:spcAft>
                <a:spcPts val="900"/>
              </a:spcAft>
              <a:buNone/>
              <a:defRPr sz="1400"/>
            </a:lvl4pPr>
            <a:lvl5pPr marL="3175" indent="0">
              <a:spcAft>
                <a:spcPts val="900"/>
              </a:spcAft>
              <a:buNone/>
              <a:defRPr sz="1400"/>
            </a:lvl5pPr>
            <a:lvl6pPr marL="0" indent="0">
              <a:spcAft>
                <a:spcPts val="900"/>
              </a:spcAft>
              <a:buNone/>
              <a:defRPr sz="1400"/>
            </a:lvl6pPr>
            <a:lvl7pPr marL="0" indent="0">
              <a:spcAft>
                <a:spcPts val="900"/>
              </a:spcAft>
              <a:buNone/>
              <a:defRPr sz="1400"/>
            </a:lvl7pPr>
            <a:lvl8pPr marL="0" indent="0">
              <a:spcAft>
                <a:spcPts val="900"/>
              </a:spcAft>
              <a:buNone/>
              <a:defRPr sz="1400"/>
            </a:lvl8pPr>
            <a:lvl9pPr marL="0" indent="0">
              <a:spcAft>
                <a:spcPts val="900"/>
              </a:spcAft>
              <a:buNone/>
              <a:defRPr sz="14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Tree>
    <p:extLst>
      <p:ext uri="{BB962C8B-B14F-4D97-AF65-F5344CB8AC3E}">
        <p14:creationId xmlns:p14="http://schemas.microsoft.com/office/powerpoint/2010/main" val="2239185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quote (purple)">
    <p:spTree>
      <p:nvGrpSpPr>
        <p:cNvPr id="1" name=""/>
        <p:cNvGrpSpPr/>
        <p:nvPr/>
      </p:nvGrpSpPr>
      <p:grpSpPr>
        <a:xfrm>
          <a:off x="0" y="0"/>
          <a:ext cx="0" cy="0"/>
          <a:chOff x="0" y="0"/>
          <a:chExt cx="0" cy="0"/>
        </a:xfrm>
      </p:grpSpPr>
      <p:sp>
        <p:nvSpPr>
          <p:cNvPr id="3" name="Freeform 7"/>
          <p:cNvSpPr>
            <a:spLocks/>
          </p:cNvSpPr>
          <p:nvPr userDrawn="1"/>
        </p:nvSpPr>
        <p:spPr bwMode="gray">
          <a:xfrm>
            <a:off x="848544" y="1501513"/>
            <a:ext cx="7580013" cy="5023831"/>
          </a:xfrm>
          <a:custGeom>
            <a:avLst/>
            <a:gdLst>
              <a:gd name="T0" fmla="*/ 216 w 5394"/>
              <a:gd name="T1" fmla="*/ 0 h 3575"/>
              <a:gd name="T2" fmla="*/ 5186 w 5394"/>
              <a:gd name="T3" fmla="*/ 0 h 3575"/>
              <a:gd name="T4" fmla="*/ 5391 w 5394"/>
              <a:gd name="T5" fmla="*/ 212 h 3575"/>
              <a:gd name="T6" fmla="*/ 5390 w 5394"/>
              <a:gd name="T7" fmla="*/ 2801 h 3575"/>
              <a:gd name="T8" fmla="*/ 5189 w 5394"/>
              <a:gd name="T9" fmla="*/ 3000 h 3575"/>
              <a:gd name="T10" fmla="*/ 4256 w 5394"/>
              <a:gd name="T11" fmla="*/ 2999 h 3575"/>
              <a:gd name="T12" fmla="*/ 3528 w 5394"/>
              <a:gd name="T13" fmla="*/ 3575 h 3575"/>
              <a:gd name="T14" fmla="*/ 3527 w 5394"/>
              <a:gd name="T15" fmla="*/ 3000 h 3575"/>
              <a:gd name="T16" fmla="*/ 230 w 5394"/>
              <a:gd name="T17" fmla="*/ 3000 h 3575"/>
              <a:gd name="T18" fmla="*/ 3 w 5394"/>
              <a:gd name="T19" fmla="*/ 2777 h 3575"/>
              <a:gd name="T20" fmla="*/ 3 w 5394"/>
              <a:gd name="T21" fmla="*/ 215 h 3575"/>
              <a:gd name="T22" fmla="*/ 216 w 5394"/>
              <a:gd name="T23" fmla="*/ 0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94" h="3575">
                <a:moveTo>
                  <a:pt x="216" y="0"/>
                </a:moveTo>
                <a:lnTo>
                  <a:pt x="5186" y="0"/>
                </a:lnTo>
                <a:cubicBezTo>
                  <a:pt x="5315" y="2"/>
                  <a:pt x="5394" y="99"/>
                  <a:pt x="5391" y="212"/>
                </a:cubicBezTo>
                <a:lnTo>
                  <a:pt x="5390" y="2801"/>
                </a:lnTo>
                <a:cubicBezTo>
                  <a:pt x="5391" y="2891"/>
                  <a:pt x="5312" y="3000"/>
                  <a:pt x="5189" y="3000"/>
                </a:cubicBezTo>
                <a:lnTo>
                  <a:pt x="4256" y="2999"/>
                </a:lnTo>
                <a:lnTo>
                  <a:pt x="3528" y="3575"/>
                </a:lnTo>
                <a:lnTo>
                  <a:pt x="3527" y="3000"/>
                </a:lnTo>
                <a:lnTo>
                  <a:pt x="230" y="3000"/>
                </a:lnTo>
                <a:cubicBezTo>
                  <a:pt x="105" y="3003"/>
                  <a:pt x="0" y="2936"/>
                  <a:pt x="3" y="2777"/>
                </a:cubicBezTo>
                <a:lnTo>
                  <a:pt x="3" y="215"/>
                </a:lnTo>
                <a:cubicBezTo>
                  <a:pt x="6" y="77"/>
                  <a:pt x="89" y="3"/>
                  <a:pt x="216" y="0"/>
                </a:cubicBezTo>
                <a:close/>
              </a:path>
            </a:pathLst>
          </a:custGeom>
          <a:solidFill>
            <a:schemeClr val="bg2"/>
          </a:solidFill>
          <a:ln w="12700" cap="flat" cmpd="sng">
            <a:solidFill>
              <a:schemeClr val="bg2"/>
            </a:solidFill>
            <a:prstDash val="solid"/>
            <a:round/>
            <a:headEnd/>
            <a:tailEnd/>
          </a:ln>
          <a:effectLst/>
        </p:spPr>
        <p:txBody>
          <a:bodyPr lIns="72000" tIns="72000" rIns="72000" bIns="72000" anchor="ctr" anchorCtr="1">
            <a:noAutofit/>
          </a:bodyPr>
          <a:lstStyle/>
          <a:p>
            <a:endParaRPr lang="en-GB" dirty="0">
              <a:latin typeface="+mn-lt"/>
            </a:endParaRPr>
          </a:p>
        </p:txBody>
      </p:sp>
      <p:sp>
        <p:nvSpPr>
          <p:cNvPr id="7" name="Text Placeholder 6"/>
          <p:cNvSpPr>
            <a:spLocks noGrp="1"/>
          </p:cNvSpPr>
          <p:nvPr>
            <p:ph type="body" sz="quarter" idx="10" hasCustomPrompt="1"/>
          </p:nvPr>
        </p:nvSpPr>
        <p:spPr>
          <a:xfrm>
            <a:off x="1064568" y="1665553"/>
            <a:ext cx="7077344" cy="3868408"/>
          </a:xfrm>
        </p:spPr>
        <p:txBody>
          <a:bodyPr anchor="ctr" anchorCtr="0"/>
          <a:lstStyle>
            <a:lvl1pPr>
              <a:defRPr sz="3400"/>
            </a:lvl1pPr>
            <a:lvl2pPr marL="0" indent="0">
              <a:buNone/>
              <a:defRPr sz="1600"/>
            </a:lvl2pPr>
            <a:lvl3pPr marL="0" indent="0">
              <a:spcAft>
                <a:spcPts val="900"/>
              </a:spcAft>
              <a:buNone/>
              <a:tabLst/>
              <a:defRPr sz="1600"/>
            </a:lvl3pPr>
            <a:lvl4pPr marL="1588" indent="0">
              <a:spcAft>
                <a:spcPts val="900"/>
              </a:spcAft>
              <a:buNone/>
              <a:defRPr sz="1600"/>
            </a:lvl4pPr>
            <a:lvl5pPr marL="3175" indent="0">
              <a:spcAft>
                <a:spcPts val="900"/>
              </a:spcAft>
              <a:buNone/>
              <a:defRPr sz="1600"/>
            </a:lvl5pPr>
            <a:lvl6pPr marL="0" indent="0">
              <a:spcAft>
                <a:spcPts val="900"/>
              </a:spcAft>
              <a:buNone/>
              <a:defRPr sz="1600"/>
            </a:lvl6pPr>
            <a:lvl7pPr marL="0" indent="0">
              <a:spcAft>
                <a:spcPts val="900"/>
              </a:spcAft>
              <a:buNone/>
              <a:tabLst/>
              <a:defRPr sz="1600"/>
            </a:lvl7pPr>
            <a:lvl8pPr marL="0" indent="0">
              <a:spcAft>
                <a:spcPts val="900"/>
              </a:spcAft>
              <a:buNone/>
              <a:tabLst/>
              <a:defRPr sz="1600"/>
            </a:lvl8pPr>
            <a:lvl9pPr marL="0" indent="0">
              <a:spcAft>
                <a:spcPts val="900"/>
              </a:spcAft>
              <a:buNone/>
              <a:defRPr sz="16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8" name="Title 1"/>
          <p:cNvSpPr>
            <a:spLocks noGrp="1"/>
          </p:cNvSpPr>
          <p:nvPr>
            <p:ph type="title" hasCustomPrompt="1"/>
          </p:nvPr>
        </p:nvSpPr>
        <p:spPr bwMode="gray">
          <a:xfrm>
            <a:off x="542925" y="458788"/>
            <a:ext cx="6975475" cy="827087"/>
          </a:xfrm>
        </p:spPr>
        <p:txBody>
          <a:bodyPr/>
          <a:lstStyle>
            <a:lvl1pPr>
              <a:defRPr/>
            </a:lvl1pPr>
          </a:lstStyle>
          <a:p>
            <a:r>
              <a:rPr lang="en-US" dirty="0" smtClean="0"/>
              <a:t>Click to edit page title</a:t>
            </a:r>
            <a:endParaRPr lang="en-GB" dirty="0"/>
          </a:p>
        </p:txBody>
      </p:sp>
    </p:spTree>
    <p:extLst>
      <p:ext uri="{BB962C8B-B14F-4D97-AF65-F5344CB8AC3E}">
        <p14:creationId xmlns:p14="http://schemas.microsoft.com/office/powerpoint/2010/main" val="365223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GB" dirty="0"/>
          </a:p>
        </p:txBody>
      </p:sp>
      <p:sp>
        <p:nvSpPr>
          <p:cNvPr id="5" name="Text Placeholder 4"/>
          <p:cNvSpPr>
            <a:spLocks noGrp="1"/>
          </p:cNvSpPr>
          <p:nvPr>
            <p:ph type="body" sz="quarter" idx="11" hasCustomPrompt="1"/>
          </p:nvPr>
        </p:nvSpPr>
        <p:spPr bwMode="gray">
          <a:xfrm>
            <a:off x="543600" y="1630800"/>
            <a:ext cx="6976800" cy="3960000"/>
          </a:xfrm>
        </p:spPr>
        <p:txBody>
          <a:bodyPr/>
          <a:lstStyle>
            <a:lvl5pPr>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pic>
        <p:nvPicPr>
          <p:cNvPr id="6" name="Picture 5" descr="natcen panel brand triangles-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00000">
            <a:off x="8617392" y="-35400"/>
            <a:ext cx="1136576" cy="1136576"/>
          </a:xfrm>
          <a:prstGeom prst="rect">
            <a:avLst/>
          </a:prstGeom>
        </p:spPr>
      </p:pic>
    </p:spTree>
    <p:extLst>
      <p:ext uri="{BB962C8B-B14F-4D97-AF65-F5344CB8AC3E}">
        <p14:creationId xmlns:p14="http://schemas.microsoft.com/office/powerpoint/2010/main" val="3894603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quote (turquoise)">
    <p:spTree>
      <p:nvGrpSpPr>
        <p:cNvPr id="1" name=""/>
        <p:cNvGrpSpPr/>
        <p:nvPr/>
      </p:nvGrpSpPr>
      <p:grpSpPr>
        <a:xfrm>
          <a:off x="0" y="0"/>
          <a:ext cx="0" cy="0"/>
          <a:chOff x="0" y="0"/>
          <a:chExt cx="0" cy="0"/>
        </a:xfrm>
      </p:grpSpPr>
      <p:sp>
        <p:nvSpPr>
          <p:cNvPr id="3" name="Freeform 7"/>
          <p:cNvSpPr>
            <a:spLocks/>
          </p:cNvSpPr>
          <p:nvPr userDrawn="1"/>
        </p:nvSpPr>
        <p:spPr bwMode="gray">
          <a:xfrm>
            <a:off x="848544" y="1501513"/>
            <a:ext cx="7580013" cy="5023831"/>
          </a:xfrm>
          <a:custGeom>
            <a:avLst/>
            <a:gdLst>
              <a:gd name="T0" fmla="*/ 216 w 5394"/>
              <a:gd name="T1" fmla="*/ 0 h 3575"/>
              <a:gd name="T2" fmla="*/ 5186 w 5394"/>
              <a:gd name="T3" fmla="*/ 0 h 3575"/>
              <a:gd name="T4" fmla="*/ 5391 w 5394"/>
              <a:gd name="T5" fmla="*/ 212 h 3575"/>
              <a:gd name="T6" fmla="*/ 5390 w 5394"/>
              <a:gd name="T7" fmla="*/ 2801 h 3575"/>
              <a:gd name="T8" fmla="*/ 5189 w 5394"/>
              <a:gd name="T9" fmla="*/ 3000 h 3575"/>
              <a:gd name="T10" fmla="*/ 4256 w 5394"/>
              <a:gd name="T11" fmla="*/ 2999 h 3575"/>
              <a:gd name="T12" fmla="*/ 3528 w 5394"/>
              <a:gd name="T13" fmla="*/ 3575 h 3575"/>
              <a:gd name="T14" fmla="*/ 3527 w 5394"/>
              <a:gd name="T15" fmla="*/ 3000 h 3575"/>
              <a:gd name="T16" fmla="*/ 230 w 5394"/>
              <a:gd name="T17" fmla="*/ 3000 h 3575"/>
              <a:gd name="T18" fmla="*/ 3 w 5394"/>
              <a:gd name="T19" fmla="*/ 2777 h 3575"/>
              <a:gd name="T20" fmla="*/ 3 w 5394"/>
              <a:gd name="T21" fmla="*/ 215 h 3575"/>
              <a:gd name="T22" fmla="*/ 216 w 5394"/>
              <a:gd name="T23" fmla="*/ 0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94" h="3575">
                <a:moveTo>
                  <a:pt x="216" y="0"/>
                </a:moveTo>
                <a:lnTo>
                  <a:pt x="5186" y="0"/>
                </a:lnTo>
                <a:cubicBezTo>
                  <a:pt x="5315" y="2"/>
                  <a:pt x="5394" y="99"/>
                  <a:pt x="5391" y="212"/>
                </a:cubicBezTo>
                <a:lnTo>
                  <a:pt x="5390" y="2801"/>
                </a:lnTo>
                <a:cubicBezTo>
                  <a:pt x="5391" y="2891"/>
                  <a:pt x="5312" y="3000"/>
                  <a:pt x="5189" y="3000"/>
                </a:cubicBezTo>
                <a:lnTo>
                  <a:pt x="4256" y="2999"/>
                </a:lnTo>
                <a:lnTo>
                  <a:pt x="3528" y="3575"/>
                </a:lnTo>
                <a:lnTo>
                  <a:pt x="3527" y="3000"/>
                </a:lnTo>
                <a:lnTo>
                  <a:pt x="230" y="3000"/>
                </a:lnTo>
                <a:cubicBezTo>
                  <a:pt x="105" y="3003"/>
                  <a:pt x="0" y="2936"/>
                  <a:pt x="3" y="2777"/>
                </a:cubicBezTo>
                <a:lnTo>
                  <a:pt x="3" y="215"/>
                </a:lnTo>
                <a:cubicBezTo>
                  <a:pt x="6" y="77"/>
                  <a:pt x="89" y="3"/>
                  <a:pt x="216" y="0"/>
                </a:cubicBezTo>
                <a:close/>
              </a:path>
            </a:pathLst>
          </a:custGeom>
          <a:solidFill>
            <a:schemeClr val="accent1"/>
          </a:solidFill>
          <a:ln w="12700" cap="flat" cmpd="sng">
            <a:noFill/>
            <a:prstDash val="solid"/>
            <a:round/>
            <a:headEnd/>
            <a:tailEnd/>
          </a:ln>
          <a:effectLst/>
        </p:spPr>
        <p:txBody>
          <a:bodyPr lIns="72000" tIns="72000" rIns="72000" bIns="72000" anchor="ctr" anchorCtr="1">
            <a:noAutofit/>
          </a:bodyPr>
          <a:lstStyle/>
          <a:p>
            <a:endParaRPr lang="en-GB" dirty="0">
              <a:latin typeface="+mn-lt"/>
            </a:endParaRPr>
          </a:p>
        </p:txBody>
      </p:sp>
      <p:sp>
        <p:nvSpPr>
          <p:cNvPr id="7" name="Text Placeholder 6"/>
          <p:cNvSpPr>
            <a:spLocks noGrp="1"/>
          </p:cNvSpPr>
          <p:nvPr>
            <p:ph type="body" sz="quarter" idx="10" hasCustomPrompt="1"/>
          </p:nvPr>
        </p:nvSpPr>
        <p:spPr>
          <a:xfrm>
            <a:off x="1064568" y="1665553"/>
            <a:ext cx="7077344" cy="3868408"/>
          </a:xfrm>
        </p:spPr>
        <p:txBody>
          <a:bodyPr anchor="ctr" anchorCtr="0"/>
          <a:lstStyle>
            <a:lvl1pPr>
              <a:defRPr sz="3400"/>
            </a:lvl1pPr>
            <a:lvl2pPr marL="0" indent="0">
              <a:buNone/>
              <a:defRPr sz="1600"/>
            </a:lvl2pPr>
            <a:lvl3pPr marL="0" indent="0">
              <a:spcAft>
                <a:spcPts val="900"/>
              </a:spcAft>
              <a:buNone/>
              <a:tabLst/>
              <a:defRPr sz="1600"/>
            </a:lvl3pPr>
            <a:lvl4pPr marL="1588" indent="0">
              <a:spcAft>
                <a:spcPts val="900"/>
              </a:spcAft>
              <a:buNone/>
              <a:defRPr sz="1600"/>
            </a:lvl4pPr>
            <a:lvl5pPr marL="3175" indent="0">
              <a:spcAft>
                <a:spcPts val="900"/>
              </a:spcAft>
              <a:buNone/>
              <a:defRPr sz="1600"/>
            </a:lvl5pPr>
            <a:lvl6pPr marL="0" indent="0">
              <a:spcAft>
                <a:spcPts val="900"/>
              </a:spcAft>
              <a:buNone/>
              <a:defRPr sz="1600"/>
            </a:lvl6pPr>
            <a:lvl7pPr marL="0" indent="0">
              <a:spcAft>
                <a:spcPts val="900"/>
              </a:spcAft>
              <a:buNone/>
              <a:tabLst/>
              <a:defRPr sz="1600"/>
            </a:lvl7pPr>
            <a:lvl8pPr marL="0" indent="0">
              <a:spcAft>
                <a:spcPts val="900"/>
              </a:spcAft>
              <a:buNone/>
              <a:tabLst/>
              <a:defRPr sz="1600"/>
            </a:lvl8pPr>
            <a:lvl9pPr marL="0" indent="0">
              <a:spcAft>
                <a:spcPts val="900"/>
              </a:spcAft>
              <a:buNone/>
              <a:defRPr sz="16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5" name="Title 1"/>
          <p:cNvSpPr>
            <a:spLocks noGrp="1"/>
          </p:cNvSpPr>
          <p:nvPr>
            <p:ph type="title" hasCustomPrompt="1"/>
          </p:nvPr>
        </p:nvSpPr>
        <p:spPr bwMode="gray">
          <a:xfrm>
            <a:off x="542925" y="458788"/>
            <a:ext cx="6975475" cy="827087"/>
          </a:xfrm>
        </p:spPr>
        <p:txBody>
          <a:bodyPr/>
          <a:lstStyle>
            <a:lvl1pPr>
              <a:defRPr/>
            </a:lvl1pPr>
          </a:lstStyle>
          <a:p>
            <a:r>
              <a:rPr lang="en-US" dirty="0" smtClean="0"/>
              <a:t>Click to edit page title</a:t>
            </a:r>
            <a:endParaRPr lang="en-GB" dirty="0"/>
          </a:p>
        </p:txBody>
      </p:sp>
    </p:spTree>
    <p:extLst>
      <p:ext uri="{BB962C8B-B14F-4D97-AF65-F5344CB8AC3E}">
        <p14:creationId xmlns:p14="http://schemas.microsoft.com/office/powerpoint/2010/main" val="3657489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quote (yellow)">
    <p:spTree>
      <p:nvGrpSpPr>
        <p:cNvPr id="1" name=""/>
        <p:cNvGrpSpPr/>
        <p:nvPr/>
      </p:nvGrpSpPr>
      <p:grpSpPr>
        <a:xfrm>
          <a:off x="0" y="0"/>
          <a:ext cx="0" cy="0"/>
          <a:chOff x="0" y="0"/>
          <a:chExt cx="0" cy="0"/>
        </a:xfrm>
      </p:grpSpPr>
      <p:sp>
        <p:nvSpPr>
          <p:cNvPr id="3" name="Freeform 7"/>
          <p:cNvSpPr>
            <a:spLocks/>
          </p:cNvSpPr>
          <p:nvPr userDrawn="1"/>
        </p:nvSpPr>
        <p:spPr bwMode="gray">
          <a:xfrm>
            <a:off x="848544" y="1501513"/>
            <a:ext cx="7580013" cy="5023831"/>
          </a:xfrm>
          <a:custGeom>
            <a:avLst/>
            <a:gdLst>
              <a:gd name="T0" fmla="*/ 216 w 5394"/>
              <a:gd name="T1" fmla="*/ 0 h 3575"/>
              <a:gd name="T2" fmla="*/ 5186 w 5394"/>
              <a:gd name="T3" fmla="*/ 0 h 3575"/>
              <a:gd name="T4" fmla="*/ 5391 w 5394"/>
              <a:gd name="T5" fmla="*/ 212 h 3575"/>
              <a:gd name="T6" fmla="*/ 5390 w 5394"/>
              <a:gd name="T7" fmla="*/ 2801 h 3575"/>
              <a:gd name="T8" fmla="*/ 5189 w 5394"/>
              <a:gd name="T9" fmla="*/ 3000 h 3575"/>
              <a:gd name="T10" fmla="*/ 4256 w 5394"/>
              <a:gd name="T11" fmla="*/ 2999 h 3575"/>
              <a:gd name="T12" fmla="*/ 3528 w 5394"/>
              <a:gd name="T13" fmla="*/ 3575 h 3575"/>
              <a:gd name="T14" fmla="*/ 3527 w 5394"/>
              <a:gd name="T15" fmla="*/ 3000 h 3575"/>
              <a:gd name="T16" fmla="*/ 230 w 5394"/>
              <a:gd name="T17" fmla="*/ 3000 h 3575"/>
              <a:gd name="T18" fmla="*/ 3 w 5394"/>
              <a:gd name="T19" fmla="*/ 2777 h 3575"/>
              <a:gd name="T20" fmla="*/ 3 w 5394"/>
              <a:gd name="T21" fmla="*/ 215 h 3575"/>
              <a:gd name="T22" fmla="*/ 216 w 5394"/>
              <a:gd name="T23" fmla="*/ 0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94" h="3575">
                <a:moveTo>
                  <a:pt x="216" y="0"/>
                </a:moveTo>
                <a:lnTo>
                  <a:pt x="5186" y="0"/>
                </a:lnTo>
                <a:cubicBezTo>
                  <a:pt x="5315" y="2"/>
                  <a:pt x="5394" y="99"/>
                  <a:pt x="5391" y="212"/>
                </a:cubicBezTo>
                <a:lnTo>
                  <a:pt x="5390" y="2801"/>
                </a:lnTo>
                <a:cubicBezTo>
                  <a:pt x="5391" y="2891"/>
                  <a:pt x="5312" y="3000"/>
                  <a:pt x="5189" y="3000"/>
                </a:cubicBezTo>
                <a:lnTo>
                  <a:pt x="4256" y="2999"/>
                </a:lnTo>
                <a:lnTo>
                  <a:pt x="3528" y="3575"/>
                </a:lnTo>
                <a:lnTo>
                  <a:pt x="3527" y="3000"/>
                </a:lnTo>
                <a:lnTo>
                  <a:pt x="230" y="3000"/>
                </a:lnTo>
                <a:cubicBezTo>
                  <a:pt x="105" y="3003"/>
                  <a:pt x="0" y="2936"/>
                  <a:pt x="3" y="2777"/>
                </a:cubicBezTo>
                <a:lnTo>
                  <a:pt x="3" y="215"/>
                </a:lnTo>
                <a:cubicBezTo>
                  <a:pt x="6" y="77"/>
                  <a:pt x="89" y="3"/>
                  <a:pt x="216" y="0"/>
                </a:cubicBezTo>
                <a:close/>
              </a:path>
            </a:pathLst>
          </a:custGeom>
          <a:solidFill>
            <a:schemeClr val="accent3"/>
          </a:solidFill>
          <a:ln w="12700" cap="flat" cmpd="sng">
            <a:noFill/>
            <a:prstDash val="solid"/>
            <a:round/>
            <a:headEnd/>
            <a:tailEnd/>
          </a:ln>
          <a:effectLst/>
        </p:spPr>
        <p:txBody>
          <a:bodyPr lIns="72000" tIns="72000" rIns="72000" bIns="72000" anchor="ctr" anchorCtr="1">
            <a:noAutofit/>
          </a:bodyPr>
          <a:lstStyle/>
          <a:p>
            <a:endParaRPr lang="en-GB" dirty="0">
              <a:latin typeface="+mn-lt"/>
            </a:endParaRPr>
          </a:p>
        </p:txBody>
      </p:sp>
      <p:sp>
        <p:nvSpPr>
          <p:cNvPr id="7" name="Text Placeholder 6"/>
          <p:cNvSpPr>
            <a:spLocks noGrp="1"/>
          </p:cNvSpPr>
          <p:nvPr>
            <p:ph type="body" sz="quarter" idx="10" hasCustomPrompt="1"/>
          </p:nvPr>
        </p:nvSpPr>
        <p:spPr>
          <a:xfrm>
            <a:off x="1064568" y="1665553"/>
            <a:ext cx="7077344" cy="3868408"/>
          </a:xfrm>
        </p:spPr>
        <p:txBody>
          <a:bodyPr anchor="ctr" anchorCtr="0"/>
          <a:lstStyle>
            <a:lvl1pPr>
              <a:defRPr sz="3400"/>
            </a:lvl1pPr>
            <a:lvl2pPr marL="0" indent="0">
              <a:buNone/>
              <a:defRPr sz="1600"/>
            </a:lvl2pPr>
            <a:lvl3pPr marL="0" indent="0">
              <a:spcAft>
                <a:spcPts val="900"/>
              </a:spcAft>
              <a:buNone/>
              <a:tabLst/>
              <a:defRPr sz="1600"/>
            </a:lvl3pPr>
            <a:lvl4pPr marL="1588" indent="0">
              <a:spcAft>
                <a:spcPts val="900"/>
              </a:spcAft>
              <a:buNone/>
              <a:defRPr sz="1600"/>
            </a:lvl4pPr>
            <a:lvl5pPr marL="3175" indent="0">
              <a:spcAft>
                <a:spcPts val="900"/>
              </a:spcAft>
              <a:buNone/>
              <a:defRPr sz="1600"/>
            </a:lvl5pPr>
            <a:lvl6pPr marL="0" indent="0">
              <a:spcAft>
                <a:spcPts val="900"/>
              </a:spcAft>
              <a:buNone/>
              <a:defRPr sz="1600"/>
            </a:lvl6pPr>
            <a:lvl7pPr marL="0" indent="0">
              <a:spcAft>
                <a:spcPts val="900"/>
              </a:spcAft>
              <a:buNone/>
              <a:tabLst/>
              <a:defRPr sz="1600"/>
            </a:lvl7pPr>
            <a:lvl8pPr marL="0" indent="0">
              <a:spcAft>
                <a:spcPts val="900"/>
              </a:spcAft>
              <a:buNone/>
              <a:tabLst/>
              <a:defRPr sz="1600"/>
            </a:lvl8pPr>
            <a:lvl9pPr marL="0" indent="0">
              <a:spcAft>
                <a:spcPts val="900"/>
              </a:spcAft>
              <a:buNone/>
              <a:defRPr sz="16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5" name="Title 1"/>
          <p:cNvSpPr>
            <a:spLocks noGrp="1"/>
          </p:cNvSpPr>
          <p:nvPr>
            <p:ph type="title" hasCustomPrompt="1"/>
          </p:nvPr>
        </p:nvSpPr>
        <p:spPr bwMode="gray">
          <a:xfrm>
            <a:off x="542925" y="458788"/>
            <a:ext cx="6975475" cy="827087"/>
          </a:xfrm>
        </p:spPr>
        <p:txBody>
          <a:bodyPr/>
          <a:lstStyle>
            <a:lvl1pPr>
              <a:defRPr/>
            </a:lvl1pPr>
          </a:lstStyle>
          <a:p>
            <a:r>
              <a:rPr lang="en-US" dirty="0" smtClean="0"/>
              <a:t>Click to edit page title</a:t>
            </a:r>
            <a:endParaRPr lang="en-GB" dirty="0"/>
          </a:p>
        </p:txBody>
      </p:sp>
    </p:spTree>
    <p:extLst>
      <p:ext uri="{BB962C8B-B14F-4D97-AF65-F5344CB8AC3E}">
        <p14:creationId xmlns:p14="http://schemas.microsoft.com/office/powerpoint/2010/main" val="2845046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qote (pink)">
    <p:spTree>
      <p:nvGrpSpPr>
        <p:cNvPr id="1" name=""/>
        <p:cNvGrpSpPr/>
        <p:nvPr/>
      </p:nvGrpSpPr>
      <p:grpSpPr>
        <a:xfrm>
          <a:off x="0" y="0"/>
          <a:ext cx="0" cy="0"/>
          <a:chOff x="0" y="0"/>
          <a:chExt cx="0" cy="0"/>
        </a:xfrm>
      </p:grpSpPr>
      <p:sp>
        <p:nvSpPr>
          <p:cNvPr id="3" name="Freeform 7"/>
          <p:cNvSpPr>
            <a:spLocks/>
          </p:cNvSpPr>
          <p:nvPr userDrawn="1"/>
        </p:nvSpPr>
        <p:spPr bwMode="gray">
          <a:xfrm>
            <a:off x="848544" y="1484784"/>
            <a:ext cx="7580013" cy="5023831"/>
          </a:xfrm>
          <a:custGeom>
            <a:avLst/>
            <a:gdLst>
              <a:gd name="T0" fmla="*/ 216 w 5394"/>
              <a:gd name="T1" fmla="*/ 0 h 3575"/>
              <a:gd name="T2" fmla="*/ 5186 w 5394"/>
              <a:gd name="T3" fmla="*/ 0 h 3575"/>
              <a:gd name="T4" fmla="*/ 5391 w 5394"/>
              <a:gd name="T5" fmla="*/ 212 h 3575"/>
              <a:gd name="T6" fmla="*/ 5390 w 5394"/>
              <a:gd name="T7" fmla="*/ 2801 h 3575"/>
              <a:gd name="T8" fmla="*/ 5189 w 5394"/>
              <a:gd name="T9" fmla="*/ 3000 h 3575"/>
              <a:gd name="T10" fmla="*/ 4256 w 5394"/>
              <a:gd name="T11" fmla="*/ 2999 h 3575"/>
              <a:gd name="T12" fmla="*/ 3528 w 5394"/>
              <a:gd name="T13" fmla="*/ 3575 h 3575"/>
              <a:gd name="T14" fmla="*/ 3527 w 5394"/>
              <a:gd name="T15" fmla="*/ 3000 h 3575"/>
              <a:gd name="T16" fmla="*/ 230 w 5394"/>
              <a:gd name="T17" fmla="*/ 3000 h 3575"/>
              <a:gd name="T18" fmla="*/ 3 w 5394"/>
              <a:gd name="T19" fmla="*/ 2777 h 3575"/>
              <a:gd name="T20" fmla="*/ 3 w 5394"/>
              <a:gd name="T21" fmla="*/ 215 h 3575"/>
              <a:gd name="T22" fmla="*/ 216 w 5394"/>
              <a:gd name="T23" fmla="*/ 0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94" h="3575">
                <a:moveTo>
                  <a:pt x="216" y="0"/>
                </a:moveTo>
                <a:lnTo>
                  <a:pt x="5186" y="0"/>
                </a:lnTo>
                <a:cubicBezTo>
                  <a:pt x="5315" y="2"/>
                  <a:pt x="5394" y="99"/>
                  <a:pt x="5391" y="212"/>
                </a:cubicBezTo>
                <a:lnTo>
                  <a:pt x="5390" y="2801"/>
                </a:lnTo>
                <a:cubicBezTo>
                  <a:pt x="5391" y="2891"/>
                  <a:pt x="5312" y="3000"/>
                  <a:pt x="5189" y="3000"/>
                </a:cubicBezTo>
                <a:lnTo>
                  <a:pt x="4256" y="2999"/>
                </a:lnTo>
                <a:lnTo>
                  <a:pt x="3528" y="3575"/>
                </a:lnTo>
                <a:lnTo>
                  <a:pt x="3527" y="3000"/>
                </a:lnTo>
                <a:lnTo>
                  <a:pt x="230" y="3000"/>
                </a:lnTo>
                <a:cubicBezTo>
                  <a:pt x="105" y="3003"/>
                  <a:pt x="0" y="2936"/>
                  <a:pt x="3" y="2777"/>
                </a:cubicBezTo>
                <a:lnTo>
                  <a:pt x="3" y="215"/>
                </a:lnTo>
                <a:cubicBezTo>
                  <a:pt x="6" y="77"/>
                  <a:pt x="89" y="3"/>
                  <a:pt x="216" y="0"/>
                </a:cubicBezTo>
                <a:close/>
              </a:path>
            </a:pathLst>
          </a:custGeom>
          <a:solidFill>
            <a:schemeClr val="accent5"/>
          </a:solidFill>
          <a:ln w="12700" cap="flat" cmpd="sng">
            <a:noFill/>
            <a:prstDash val="solid"/>
            <a:round/>
            <a:headEnd/>
            <a:tailEnd/>
          </a:ln>
          <a:effectLst/>
        </p:spPr>
        <p:txBody>
          <a:bodyPr lIns="72000" tIns="72000" rIns="72000" bIns="72000" anchor="ctr" anchorCtr="1">
            <a:noAutofit/>
          </a:bodyPr>
          <a:lstStyle/>
          <a:p>
            <a:endParaRPr lang="en-GB" dirty="0">
              <a:latin typeface="+mn-lt"/>
            </a:endParaRPr>
          </a:p>
        </p:txBody>
      </p:sp>
      <p:sp>
        <p:nvSpPr>
          <p:cNvPr id="7" name="Text Placeholder 6"/>
          <p:cNvSpPr>
            <a:spLocks noGrp="1"/>
          </p:cNvSpPr>
          <p:nvPr>
            <p:ph type="body" sz="quarter" idx="10" hasCustomPrompt="1"/>
          </p:nvPr>
        </p:nvSpPr>
        <p:spPr>
          <a:xfrm>
            <a:off x="1064568" y="1648824"/>
            <a:ext cx="7077344" cy="3868408"/>
          </a:xfrm>
        </p:spPr>
        <p:txBody>
          <a:bodyPr anchor="ctr" anchorCtr="0"/>
          <a:lstStyle>
            <a:lvl1pPr>
              <a:defRPr sz="3400"/>
            </a:lvl1pPr>
            <a:lvl2pPr marL="0" indent="0">
              <a:buNone/>
              <a:defRPr sz="1600"/>
            </a:lvl2pPr>
            <a:lvl3pPr marL="0" indent="0">
              <a:spcAft>
                <a:spcPts val="900"/>
              </a:spcAft>
              <a:buNone/>
              <a:tabLst/>
              <a:defRPr sz="1600"/>
            </a:lvl3pPr>
            <a:lvl4pPr marL="1588" indent="0">
              <a:spcAft>
                <a:spcPts val="900"/>
              </a:spcAft>
              <a:buNone/>
              <a:defRPr sz="1600"/>
            </a:lvl4pPr>
            <a:lvl5pPr marL="3175" indent="0">
              <a:spcAft>
                <a:spcPts val="900"/>
              </a:spcAft>
              <a:buNone/>
              <a:defRPr sz="1600"/>
            </a:lvl5pPr>
            <a:lvl6pPr marL="0" indent="0">
              <a:spcAft>
                <a:spcPts val="900"/>
              </a:spcAft>
              <a:buNone/>
              <a:defRPr sz="1600"/>
            </a:lvl6pPr>
            <a:lvl7pPr marL="0" indent="0">
              <a:spcAft>
                <a:spcPts val="900"/>
              </a:spcAft>
              <a:buNone/>
              <a:tabLst/>
              <a:defRPr sz="1600"/>
            </a:lvl7pPr>
            <a:lvl8pPr marL="0" indent="0">
              <a:spcAft>
                <a:spcPts val="900"/>
              </a:spcAft>
              <a:buNone/>
              <a:tabLst/>
              <a:defRPr sz="1600"/>
            </a:lvl8pPr>
            <a:lvl9pPr marL="0" indent="0">
              <a:spcAft>
                <a:spcPts val="900"/>
              </a:spcAft>
              <a:buNone/>
              <a:defRPr sz="1600"/>
            </a:lvl9pPr>
          </a:lstStyle>
          <a:p>
            <a:pPr lvl="0"/>
            <a:r>
              <a:rPr lang="en-US" dirty="0" smtClean="0"/>
              <a:t>Click to edit quote</a:t>
            </a:r>
          </a:p>
          <a:p>
            <a:pPr lvl="1"/>
            <a:r>
              <a:rPr lang="en-US"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5" name="Title 1"/>
          <p:cNvSpPr>
            <a:spLocks noGrp="1"/>
          </p:cNvSpPr>
          <p:nvPr>
            <p:ph type="title" hasCustomPrompt="1"/>
          </p:nvPr>
        </p:nvSpPr>
        <p:spPr bwMode="gray">
          <a:xfrm>
            <a:off x="542925" y="458788"/>
            <a:ext cx="6975475" cy="827087"/>
          </a:xfrm>
        </p:spPr>
        <p:txBody>
          <a:bodyPr/>
          <a:lstStyle>
            <a:lvl1pPr>
              <a:defRPr/>
            </a:lvl1pPr>
          </a:lstStyle>
          <a:p>
            <a:r>
              <a:rPr lang="en-US" dirty="0" smtClean="0"/>
              <a:t>Click to edit page title</a:t>
            </a:r>
            <a:endParaRPr lang="en-GB" dirty="0"/>
          </a:p>
        </p:txBody>
      </p:sp>
    </p:spTree>
    <p:extLst>
      <p:ext uri="{BB962C8B-B14F-4D97-AF65-F5344CB8AC3E}">
        <p14:creationId xmlns:p14="http://schemas.microsoft.com/office/powerpoint/2010/main" val="3697127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grpSp>
        <p:nvGrpSpPr>
          <p:cNvPr id="5" name="Group 61"/>
          <p:cNvGrpSpPr>
            <a:grpSpLocks noChangeAspect="1"/>
          </p:cNvGrpSpPr>
          <p:nvPr userDrawn="1"/>
        </p:nvGrpSpPr>
        <p:grpSpPr bwMode="gray">
          <a:xfrm>
            <a:off x="357691" y="6021288"/>
            <a:ext cx="2795109" cy="525600"/>
            <a:chOff x="3347" y="298"/>
            <a:chExt cx="2097" cy="394"/>
          </a:xfrm>
        </p:grpSpPr>
        <p:sp>
          <p:nvSpPr>
            <p:cNvPr id="6" name="Freeform 22"/>
            <p:cNvSpPr>
              <a:spLocks noChangeAspect="1"/>
            </p:cNvSpPr>
            <p:nvPr userDrawn="1"/>
          </p:nvSpPr>
          <p:spPr bwMode="gray">
            <a:xfrm>
              <a:off x="3351" y="304"/>
              <a:ext cx="154" cy="222"/>
            </a:xfrm>
            <a:custGeom>
              <a:avLst/>
              <a:gdLst>
                <a:gd name="T0" fmla="*/ 0 w 154"/>
                <a:gd name="T1" fmla="*/ 0 h 222"/>
                <a:gd name="T2" fmla="*/ 60 w 154"/>
                <a:gd name="T3" fmla="*/ 0 h 222"/>
                <a:gd name="T4" fmla="*/ 104 w 154"/>
                <a:gd name="T5" fmla="*/ 144 h 222"/>
                <a:gd name="T6" fmla="*/ 104 w 154"/>
                <a:gd name="T7" fmla="*/ 144 h 222"/>
                <a:gd name="T8" fmla="*/ 104 w 154"/>
                <a:gd name="T9" fmla="*/ 0 h 222"/>
                <a:gd name="T10" fmla="*/ 154 w 154"/>
                <a:gd name="T11" fmla="*/ 0 h 222"/>
                <a:gd name="T12" fmla="*/ 154 w 154"/>
                <a:gd name="T13" fmla="*/ 222 h 222"/>
                <a:gd name="T14" fmla="*/ 94 w 154"/>
                <a:gd name="T15" fmla="*/ 222 h 222"/>
                <a:gd name="T16" fmla="*/ 48 w 154"/>
                <a:gd name="T17" fmla="*/ 68 h 222"/>
                <a:gd name="T18" fmla="*/ 46 w 154"/>
                <a:gd name="T19" fmla="*/ 68 h 222"/>
                <a:gd name="T20" fmla="*/ 46 w 154"/>
                <a:gd name="T21" fmla="*/ 222 h 222"/>
                <a:gd name="T22" fmla="*/ 0 w 154"/>
                <a:gd name="T23" fmla="*/ 222 h 222"/>
                <a:gd name="T24" fmla="*/ 0 w 154"/>
                <a:gd name="T2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22">
                  <a:moveTo>
                    <a:pt x="0" y="0"/>
                  </a:moveTo>
                  <a:lnTo>
                    <a:pt x="60" y="0"/>
                  </a:lnTo>
                  <a:lnTo>
                    <a:pt x="104" y="144"/>
                  </a:lnTo>
                  <a:lnTo>
                    <a:pt x="104" y="144"/>
                  </a:lnTo>
                  <a:lnTo>
                    <a:pt x="104" y="0"/>
                  </a:lnTo>
                  <a:lnTo>
                    <a:pt x="154" y="0"/>
                  </a:lnTo>
                  <a:lnTo>
                    <a:pt x="154" y="222"/>
                  </a:lnTo>
                  <a:lnTo>
                    <a:pt x="94" y="222"/>
                  </a:lnTo>
                  <a:lnTo>
                    <a:pt x="48" y="68"/>
                  </a:lnTo>
                  <a:lnTo>
                    <a:pt x="46" y="68"/>
                  </a:lnTo>
                  <a:lnTo>
                    <a:pt x="46" y="222"/>
                  </a:lnTo>
                  <a:lnTo>
                    <a:pt x="0" y="22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23"/>
            <p:cNvSpPr>
              <a:spLocks noChangeAspect="1" noEditPoints="1"/>
            </p:cNvSpPr>
            <p:nvPr userDrawn="1"/>
          </p:nvSpPr>
          <p:spPr bwMode="gray">
            <a:xfrm>
              <a:off x="3523" y="352"/>
              <a:ext cx="136" cy="180"/>
            </a:xfrm>
            <a:custGeom>
              <a:avLst/>
              <a:gdLst>
                <a:gd name="T0" fmla="*/ 2 w 68"/>
                <a:gd name="T1" fmla="*/ 29 h 90"/>
                <a:gd name="T2" fmla="*/ 12 w 68"/>
                <a:gd name="T3" fmla="*/ 6 h 90"/>
                <a:gd name="T4" fmla="*/ 35 w 68"/>
                <a:gd name="T5" fmla="*/ 0 h 90"/>
                <a:gd name="T6" fmla="*/ 65 w 68"/>
                <a:gd name="T7" fmla="*/ 25 h 90"/>
                <a:gd name="T8" fmla="*/ 65 w 68"/>
                <a:gd name="T9" fmla="*/ 69 h 90"/>
                <a:gd name="T10" fmla="*/ 68 w 68"/>
                <a:gd name="T11" fmla="*/ 87 h 90"/>
                <a:gd name="T12" fmla="*/ 44 w 68"/>
                <a:gd name="T13" fmla="*/ 87 h 90"/>
                <a:gd name="T14" fmla="*/ 43 w 68"/>
                <a:gd name="T15" fmla="*/ 78 h 90"/>
                <a:gd name="T16" fmla="*/ 42 w 68"/>
                <a:gd name="T17" fmla="*/ 78 h 90"/>
                <a:gd name="T18" fmla="*/ 22 w 68"/>
                <a:gd name="T19" fmla="*/ 90 h 90"/>
                <a:gd name="T20" fmla="*/ 0 w 68"/>
                <a:gd name="T21" fmla="*/ 64 h 90"/>
                <a:gd name="T22" fmla="*/ 10 w 68"/>
                <a:gd name="T23" fmla="*/ 42 h 90"/>
                <a:gd name="T24" fmla="*/ 33 w 68"/>
                <a:gd name="T25" fmla="*/ 35 h 90"/>
                <a:gd name="T26" fmla="*/ 42 w 68"/>
                <a:gd name="T27" fmla="*/ 25 h 90"/>
                <a:gd name="T28" fmla="*/ 34 w 68"/>
                <a:gd name="T29" fmla="*/ 17 h 90"/>
                <a:gd name="T30" fmla="*/ 25 w 68"/>
                <a:gd name="T31" fmla="*/ 29 h 90"/>
                <a:gd name="T32" fmla="*/ 2 w 68"/>
                <a:gd name="T33" fmla="*/ 29 h 90"/>
                <a:gd name="T34" fmla="*/ 32 w 68"/>
                <a:gd name="T35" fmla="*/ 72 h 90"/>
                <a:gd name="T36" fmla="*/ 42 w 68"/>
                <a:gd name="T37" fmla="*/ 60 h 90"/>
                <a:gd name="T38" fmla="*/ 42 w 68"/>
                <a:gd name="T39" fmla="*/ 46 h 90"/>
                <a:gd name="T40" fmla="*/ 28 w 68"/>
                <a:gd name="T41" fmla="*/ 52 h 90"/>
                <a:gd name="T42" fmla="*/ 24 w 68"/>
                <a:gd name="T43" fmla="*/ 61 h 90"/>
                <a:gd name="T44" fmla="*/ 32 w 68"/>
                <a:gd name="T45"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0">
                  <a:moveTo>
                    <a:pt x="2" y="29"/>
                  </a:moveTo>
                  <a:cubicBezTo>
                    <a:pt x="2" y="17"/>
                    <a:pt x="6" y="10"/>
                    <a:pt x="12" y="6"/>
                  </a:cubicBezTo>
                  <a:cubicBezTo>
                    <a:pt x="18" y="2"/>
                    <a:pt x="25" y="0"/>
                    <a:pt x="35" y="0"/>
                  </a:cubicBezTo>
                  <a:cubicBezTo>
                    <a:pt x="56" y="0"/>
                    <a:pt x="65" y="8"/>
                    <a:pt x="65" y="25"/>
                  </a:cubicBezTo>
                  <a:cubicBezTo>
                    <a:pt x="65" y="69"/>
                    <a:pt x="65" y="69"/>
                    <a:pt x="65" y="69"/>
                  </a:cubicBezTo>
                  <a:cubicBezTo>
                    <a:pt x="65" y="75"/>
                    <a:pt x="65" y="84"/>
                    <a:pt x="68" y="87"/>
                  </a:cubicBezTo>
                  <a:cubicBezTo>
                    <a:pt x="44" y="87"/>
                    <a:pt x="44" y="87"/>
                    <a:pt x="44" y="87"/>
                  </a:cubicBezTo>
                  <a:cubicBezTo>
                    <a:pt x="43" y="84"/>
                    <a:pt x="43" y="81"/>
                    <a:pt x="43" y="78"/>
                  </a:cubicBezTo>
                  <a:cubicBezTo>
                    <a:pt x="42" y="78"/>
                    <a:pt x="42" y="78"/>
                    <a:pt x="42" y="78"/>
                  </a:cubicBezTo>
                  <a:cubicBezTo>
                    <a:pt x="39" y="85"/>
                    <a:pt x="31" y="90"/>
                    <a:pt x="22" y="90"/>
                  </a:cubicBezTo>
                  <a:cubicBezTo>
                    <a:pt x="8" y="90"/>
                    <a:pt x="0" y="82"/>
                    <a:pt x="0" y="64"/>
                  </a:cubicBezTo>
                  <a:cubicBezTo>
                    <a:pt x="0" y="54"/>
                    <a:pt x="4" y="46"/>
                    <a:pt x="10" y="42"/>
                  </a:cubicBezTo>
                  <a:cubicBezTo>
                    <a:pt x="16" y="39"/>
                    <a:pt x="26" y="37"/>
                    <a:pt x="33" y="35"/>
                  </a:cubicBezTo>
                  <a:cubicBezTo>
                    <a:pt x="41" y="33"/>
                    <a:pt x="42" y="32"/>
                    <a:pt x="42" y="25"/>
                  </a:cubicBezTo>
                  <a:cubicBezTo>
                    <a:pt x="42" y="20"/>
                    <a:pt x="40" y="17"/>
                    <a:pt x="34" y="17"/>
                  </a:cubicBezTo>
                  <a:cubicBezTo>
                    <a:pt x="27" y="17"/>
                    <a:pt x="25" y="21"/>
                    <a:pt x="25" y="29"/>
                  </a:cubicBezTo>
                  <a:lnTo>
                    <a:pt x="2" y="29"/>
                  </a:lnTo>
                  <a:close/>
                  <a:moveTo>
                    <a:pt x="32" y="72"/>
                  </a:moveTo>
                  <a:cubicBezTo>
                    <a:pt x="37" y="72"/>
                    <a:pt x="42" y="69"/>
                    <a:pt x="42" y="60"/>
                  </a:cubicBezTo>
                  <a:cubicBezTo>
                    <a:pt x="42" y="53"/>
                    <a:pt x="42" y="49"/>
                    <a:pt x="42" y="46"/>
                  </a:cubicBezTo>
                  <a:cubicBezTo>
                    <a:pt x="34" y="50"/>
                    <a:pt x="30" y="50"/>
                    <a:pt x="28" y="52"/>
                  </a:cubicBezTo>
                  <a:cubicBezTo>
                    <a:pt x="25" y="54"/>
                    <a:pt x="24" y="56"/>
                    <a:pt x="24" y="61"/>
                  </a:cubicBezTo>
                  <a:cubicBezTo>
                    <a:pt x="24" y="68"/>
                    <a:pt x="27" y="72"/>
                    <a:pt x="32" y="7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24"/>
            <p:cNvSpPr>
              <a:spLocks noChangeAspect="1"/>
            </p:cNvSpPr>
            <p:nvPr userDrawn="1"/>
          </p:nvSpPr>
          <p:spPr bwMode="gray">
            <a:xfrm>
              <a:off x="3671" y="308"/>
              <a:ext cx="93" cy="220"/>
            </a:xfrm>
            <a:custGeom>
              <a:avLst/>
              <a:gdLst>
                <a:gd name="T0" fmla="*/ 10 w 47"/>
                <a:gd name="T1" fmla="*/ 42 h 110"/>
                <a:gd name="T2" fmla="*/ 0 w 47"/>
                <a:gd name="T3" fmla="*/ 42 h 110"/>
                <a:gd name="T4" fmla="*/ 0 w 47"/>
                <a:gd name="T5" fmla="*/ 25 h 110"/>
                <a:gd name="T6" fmla="*/ 10 w 47"/>
                <a:gd name="T7" fmla="*/ 25 h 110"/>
                <a:gd name="T8" fmla="*/ 10 w 47"/>
                <a:gd name="T9" fmla="*/ 0 h 110"/>
                <a:gd name="T10" fmla="*/ 36 w 47"/>
                <a:gd name="T11" fmla="*/ 0 h 110"/>
                <a:gd name="T12" fmla="*/ 36 w 47"/>
                <a:gd name="T13" fmla="*/ 25 h 110"/>
                <a:gd name="T14" fmla="*/ 47 w 47"/>
                <a:gd name="T15" fmla="*/ 25 h 110"/>
                <a:gd name="T16" fmla="*/ 47 w 47"/>
                <a:gd name="T17" fmla="*/ 42 h 110"/>
                <a:gd name="T18" fmla="*/ 36 w 47"/>
                <a:gd name="T19" fmla="*/ 42 h 110"/>
                <a:gd name="T20" fmla="*/ 36 w 47"/>
                <a:gd name="T21" fmla="*/ 85 h 110"/>
                <a:gd name="T22" fmla="*/ 44 w 47"/>
                <a:gd name="T23" fmla="*/ 93 h 110"/>
                <a:gd name="T24" fmla="*/ 47 w 47"/>
                <a:gd name="T25" fmla="*/ 92 h 110"/>
                <a:gd name="T26" fmla="*/ 47 w 47"/>
                <a:gd name="T27" fmla="*/ 109 h 110"/>
                <a:gd name="T28" fmla="*/ 33 w 47"/>
                <a:gd name="T29" fmla="*/ 110 h 110"/>
                <a:gd name="T30" fmla="*/ 10 w 47"/>
                <a:gd name="T31" fmla="*/ 87 h 110"/>
                <a:gd name="T32" fmla="*/ 10 w 47"/>
                <a:gd name="T33"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10">
                  <a:moveTo>
                    <a:pt x="10" y="42"/>
                  </a:moveTo>
                  <a:cubicBezTo>
                    <a:pt x="0" y="42"/>
                    <a:pt x="0" y="42"/>
                    <a:pt x="0" y="42"/>
                  </a:cubicBezTo>
                  <a:cubicBezTo>
                    <a:pt x="0" y="25"/>
                    <a:pt x="0" y="25"/>
                    <a:pt x="0" y="25"/>
                  </a:cubicBezTo>
                  <a:cubicBezTo>
                    <a:pt x="10" y="25"/>
                    <a:pt x="10" y="25"/>
                    <a:pt x="10" y="25"/>
                  </a:cubicBezTo>
                  <a:cubicBezTo>
                    <a:pt x="10" y="0"/>
                    <a:pt x="10" y="0"/>
                    <a:pt x="10" y="0"/>
                  </a:cubicBezTo>
                  <a:cubicBezTo>
                    <a:pt x="36" y="0"/>
                    <a:pt x="36" y="0"/>
                    <a:pt x="36" y="0"/>
                  </a:cubicBezTo>
                  <a:cubicBezTo>
                    <a:pt x="36" y="25"/>
                    <a:pt x="36" y="25"/>
                    <a:pt x="36" y="25"/>
                  </a:cubicBezTo>
                  <a:cubicBezTo>
                    <a:pt x="47" y="25"/>
                    <a:pt x="47" y="25"/>
                    <a:pt x="47" y="25"/>
                  </a:cubicBezTo>
                  <a:cubicBezTo>
                    <a:pt x="47" y="42"/>
                    <a:pt x="47" y="42"/>
                    <a:pt x="47" y="42"/>
                  </a:cubicBezTo>
                  <a:cubicBezTo>
                    <a:pt x="36" y="42"/>
                    <a:pt x="36" y="42"/>
                    <a:pt x="36" y="42"/>
                  </a:cubicBezTo>
                  <a:cubicBezTo>
                    <a:pt x="36" y="85"/>
                    <a:pt x="36" y="85"/>
                    <a:pt x="36" y="85"/>
                  </a:cubicBezTo>
                  <a:cubicBezTo>
                    <a:pt x="36" y="91"/>
                    <a:pt x="38" y="93"/>
                    <a:pt x="44" y="93"/>
                  </a:cubicBezTo>
                  <a:cubicBezTo>
                    <a:pt x="45" y="93"/>
                    <a:pt x="46" y="93"/>
                    <a:pt x="47" y="92"/>
                  </a:cubicBezTo>
                  <a:cubicBezTo>
                    <a:pt x="47" y="109"/>
                    <a:pt x="47" y="109"/>
                    <a:pt x="47" y="109"/>
                  </a:cubicBezTo>
                  <a:cubicBezTo>
                    <a:pt x="42" y="110"/>
                    <a:pt x="38" y="110"/>
                    <a:pt x="33" y="110"/>
                  </a:cubicBezTo>
                  <a:cubicBezTo>
                    <a:pt x="15" y="110"/>
                    <a:pt x="10" y="107"/>
                    <a:pt x="10" y="87"/>
                  </a:cubicBez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25"/>
            <p:cNvSpPr>
              <a:spLocks noChangeAspect="1"/>
            </p:cNvSpPr>
            <p:nvPr userDrawn="1"/>
          </p:nvSpPr>
          <p:spPr bwMode="gray">
            <a:xfrm>
              <a:off x="3792" y="298"/>
              <a:ext cx="152" cy="234"/>
            </a:xfrm>
            <a:custGeom>
              <a:avLst/>
              <a:gdLst>
                <a:gd name="T0" fmla="*/ 49 w 76"/>
                <a:gd name="T1" fmla="*/ 41 h 117"/>
                <a:gd name="T2" fmla="*/ 39 w 76"/>
                <a:gd name="T3" fmla="*/ 18 h 117"/>
                <a:gd name="T4" fmla="*/ 27 w 76"/>
                <a:gd name="T5" fmla="*/ 57 h 117"/>
                <a:gd name="T6" fmla="*/ 39 w 76"/>
                <a:gd name="T7" fmla="*/ 99 h 117"/>
                <a:gd name="T8" fmla="*/ 50 w 76"/>
                <a:gd name="T9" fmla="*/ 70 h 117"/>
                <a:gd name="T10" fmla="*/ 76 w 76"/>
                <a:gd name="T11" fmla="*/ 70 h 117"/>
                <a:gd name="T12" fmla="*/ 76 w 76"/>
                <a:gd name="T13" fmla="*/ 74 h 117"/>
                <a:gd name="T14" fmla="*/ 36 w 76"/>
                <a:gd name="T15" fmla="*/ 117 h 117"/>
                <a:gd name="T16" fmla="*/ 0 w 76"/>
                <a:gd name="T17" fmla="*/ 58 h 117"/>
                <a:gd name="T18" fmla="*/ 39 w 76"/>
                <a:gd name="T19" fmla="*/ 0 h 117"/>
                <a:gd name="T20" fmla="*/ 75 w 76"/>
                <a:gd name="T21" fmla="*/ 37 h 117"/>
                <a:gd name="T22" fmla="*/ 75 w 76"/>
                <a:gd name="T23" fmla="*/ 41 h 117"/>
                <a:gd name="T24" fmla="*/ 49 w 76"/>
                <a:gd name="T25" fmla="*/ 4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7">
                  <a:moveTo>
                    <a:pt x="49" y="41"/>
                  </a:moveTo>
                  <a:cubicBezTo>
                    <a:pt x="49" y="25"/>
                    <a:pt x="48" y="18"/>
                    <a:pt x="39" y="18"/>
                  </a:cubicBezTo>
                  <a:cubicBezTo>
                    <a:pt x="28" y="18"/>
                    <a:pt x="27" y="28"/>
                    <a:pt x="27" y="57"/>
                  </a:cubicBezTo>
                  <a:cubicBezTo>
                    <a:pt x="27" y="90"/>
                    <a:pt x="28" y="99"/>
                    <a:pt x="39" y="99"/>
                  </a:cubicBezTo>
                  <a:cubicBezTo>
                    <a:pt x="49" y="99"/>
                    <a:pt x="50" y="88"/>
                    <a:pt x="50" y="70"/>
                  </a:cubicBezTo>
                  <a:cubicBezTo>
                    <a:pt x="76" y="70"/>
                    <a:pt x="76" y="70"/>
                    <a:pt x="76" y="70"/>
                  </a:cubicBezTo>
                  <a:cubicBezTo>
                    <a:pt x="76" y="74"/>
                    <a:pt x="76" y="74"/>
                    <a:pt x="76" y="74"/>
                  </a:cubicBezTo>
                  <a:cubicBezTo>
                    <a:pt x="76" y="99"/>
                    <a:pt x="69" y="117"/>
                    <a:pt x="36" y="117"/>
                  </a:cubicBezTo>
                  <a:cubicBezTo>
                    <a:pt x="3" y="117"/>
                    <a:pt x="0" y="91"/>
                    <a:pt x="0" y="58"/>
                  </a:cubicBezTo>
                  <a:cubicBezTo>
                    <a:pt x="0" y="29"/>
                    <a:pt x="2" y="0"/>
                    <a:pt x="39" y="0"/>
                  </a:cubicBezTo>
                  <a:cubicBezTo>
                    <a:pt x="62" y="0"/>
                    <a:pt x="75" y="10"/>
                    <a:pt x="75" y="37"/>
                  </a:cubicBezTo>
                  <a:cubicBezTo>
                    <a:pt x="75" y="41"/>
                    <a:pt x="75" y="41"/>
                    <a:pt x="75" y="41"/>
                  </a:cubicBezTo>
                  <a:lnTo>
                    <a:pt x="4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6"/>
            <p:cNvSpPr>
              <a:spLocks noChangeAspect="1" noEditPoints="1"/>
            </p:cNvSpPr>
            <p:nvPr userDrawn="1"/>
          </p:nvSpPr>
          <p:spPr bwMode="gray">
            <a:xfrm>
              <a:off x="3958" y="352"/>
              <a:ext cx="136" cy="180"/>
            </a:xfrm>
            <a:custGeom>
              <a:avLst/>
              <a:gdLst>
                <a:gd name="T0" fmla="*/ 25 w 68"/>
                <a:gd name="T1" fmla="*/ 49 h 90"/>
                <a:gd name="T2" fmla="*/ 25 w 68"/>
                <a:gd name="T3" fmla="*/ 54 h 90"/>
                <a:gd name="T4" fmla="*/ 34 w 68"/>
                <a:gd name="T5" fmla="*/ 74 h 90"/>
                <a:gd name="T6" fmla="*/ 44 w 68"/>
                <a:gd name="T7" fmla="*/ 58 h 90"/>
                <a:gd name="T8" fmla="*/ 67 w 68"/>
                <a:gd name="T9" fmla="*/ 58 h 90"/>
                <a:gd name="T10" fmla="*/ 34 w 68"/>
                <a:gd name="T11" fmla="*/ 90 h 90"/>
                <a:gd name="T12" fmla="*/ 0 w 68"/>
                <a:gd name="T13" fmla="*/ 42 h 90"/>
                <a:gd name="T14" fmla="*/ 34 w 68"/>
                <a:gd name="T15" fmla="*/ 0 h 90"/>
                <a:gd name="T16" fmla="*/ 68 w 68"/>
                <a:gd name="T17" fmla="*/ 49 h 90"/>
                <a:gd name="T18" fmla="*/ 25 w 68"/>
                <a:gd name="T19" fmla="*/ 49 h 90"/>
                <a:gd name="T20" fmla="*/ 44 w 68"/>
                <a:gd name="T21" fmla="*/ 34 h 90"/>
                <a:gd name="T22" fmla="*/ 35 w 68"/>
                <a:gd name="T23" fmla="*/ 16 h 90"/>
                <a:gd name="T24" fmla="*/ 25 w 68"/>
                <a:gd name="T25" fmla="*/ 34 h 90"/>
                <a:gd name="T26" fmla="*/ 44 w 68"/>
                <a:gd name="T27"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90">
                  <a:moveTo>
                    <a:pt x="25" y="49"/>
                  </a:moveTo>
                  <a:cubicBezTo>
                    <a:pt x="25" y="54"/>
                    <a:pt x="25" y="54"/>
                    <a:pt x="25" y="54"/>
                  </a:cubicBezTo>
                  <a:cubicBezTo>
                    <a:pt x="25" y="67"/>
                    <a:pt x="27" y="74"/>
                    <a:pt x="34" y="74"/>
                  </a:cubicBezTo>
                  <a:cubicBezTo>
                    <a:pt x="41" y="74"/>
                    <a:pt x="43" y="69"/>
                    <a:pt x="44" y="58"/>
                  </a:cubicBezTo>
                  <a:cubicBezTo>
                    <a:pt x="67" y="58"/>
                    <a:pt x="67" y="58"/>
                    <a:pt x="67" y="58"/>
                  </a:cubicBezTo>
                  <a:cubicBezTo>
                    <a:pt x="67" y="79"/>
                    <a:pt x="55" y="90"/>
                    <a:pt x="34" y="90"/>
                  </a:cubicBezTo>
                  <a:cubicBezTo>
                    <a:pt x="2" y="90"/>
                    <a:pt x="0" y="67"/>
                    <a:pt x="0" y="42"/>
                  </a:cubicBezTo>
                  <a:cubicBezTo>
                    <a:pt x="0" y="18"/>
                    <a:pt x="7" y="0"/>
                    <a:pt x="34" y="0"/>
                  </a:cubicBezTo>
                  <a:cubicBezTo>
                    <a:pt x="66" y="0"/>
                    <a:pt x="68" y="20"/>
                    <a:pt x="68" y="49"/>
                  </a:cubicBezTo>
                  <a:lnTo>
                    <a:pt x="25" y="49"/>
                  </a:lnTo>
                  <a:close/>
                  <a:moveTo>
                    <a:pt x="44" y="34"/>
                  </a:moveTo>
                  <a:cubicBezTo>
                    <a:pt x="44" y="23"/>
                    <a:pt x="42" y="16"/>
                    <a:pt x="35" y="16"/>
                  </a:cubicBezTo>
                  <a:cubicBezTo>
                    <a:pt x="27" y="16"/>
                    <a:pt x="25" y="23"/>
                    <a:pt x="25" y="34"/>
                  </a:cubicBezTo>
                  <a:lnTo>
                    <a:pt x="4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7"/>
            <p:cNvSpPr>
              <a:spLocks noChangeAspect="1"/>
            </p:cNvSpPr>
            <p:nvPr userDrawn="1"/>
          </p:nvSpPr>
          <p:spPr bwMode="gray">
            <a:xfrm>
              <a:off x="4108" y="352"/>
              <a:ext cx="134" cy="174"/>
            </a:xfrm>
            <a:custGeom>
              <a:avLst/>
              <a:gdLst>
                <a:gd name="T0" fmla="*/ 0 w 67"/>
                <a:gd name="T1" fmla="*/ 3 h 87"/>
                <a:gd name="T2" fmla="*/ 24 w 67"/>
                <a:gd name="T3" fmla="*/ 3 h 87"/>
                <a:gd name="T4" fmla="*/ 24 w 67"/>
                <a:gd name="T5" fmla="*/ 13 h 87"/>
                <a:gd name="T6" fmla="*/ 25 w 67"/>
                <a:gd name="T7" fmla="*/ 13 h 87"/>
                <a:gd name="T8" fmla="*/ 45 w 67"/>
                <a:gd name="T9" fmla="*/ 0 h 87"/>
                <a:gd name="T10" fmla="*/ 67 w 67"/>
                <a:gd name="T11" fmla="*/ 24 h 87"/>
                <a:gd name="T12" fmla="*/ 67 w 67"/>
                <a:gd name="T13" fmla="*/ 87 h 87"/>
                <a:gd name="T14" fmla="*/ 42 w 67"/>
                <a:gd name="T15" fmla="*/ 87 h 87"/>
                <a:gd name="T16" fmla="*/ 42 w 67"/>
                <a:gd name="T17" fmla="*/ 30 h 87"/>
                <a:gd name="T18" fmla="*/ 34 w 67"/>
                <a:gd name="T19" fmla="*/ 20 h 87"/>
                <a:gd name="T20" fmla="*/ 25 w 67"/>
                <a:gd name="T21" fmla="*/ 32 h 87"/>
                <a:gd name="T22" fmla="*/ 25 w 67"/>
                <a:gd name="T23" fmla="*/ 87 h 87"/>
                <a:gd name="T24" fmla="*/ 0 w 67"/>
                <a:gd name="T25" fmla="*/ 87 h 87"/>
                <a:gd name="T26" fmla="*/ 0 w 67"/>
                <a:gd name="T27"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7">
                  <a:moveTo>
                    <a:pt x="0" y="3"/>
                  </a:moveTo>
                  <a:cubicBezTo>
                    <a:pt x="24" y="3"/>
                    <a:pt x="24" y="3"/>
                    <a:pt x="24" y="3"/>
                  </a:cubicBezTo>
                  <a:cubicBezTo>
                    <a:pt x="24" y="13"/>
                    <a:pt x="24" y="13"/>
                    <a:pt x="24" y="13"/>
                  </a:cubicBezTo>
                  <a:cubicBezTo>
                    <a:pt x="25" y="13"/>
                    <a:pt x="25" y="13"/>
                    <a:pt x="25" y="13"/>
                  </a:cubicBezTo>
                  <a:cubicBezTo>
                    <a:pt x="28" y="5"/>
                    <a:pt x="36" y="0"/>
                    <a:pt x="45" y="0"/>
                  </a:cubicBezTo>
                  <a:cubicBezTo>
                    <a:pt x="59" y="0"/>
                    <a:pt x="67" y="8"/>
                    <a:pt x="67" y="24"/>
                  </a:cubicBezTo>
                  <a:cubicBezTo>
                    <a:pt x="67" y="87"/>
                    <a:pt x="67" y="87"/>
                    <a:pt x="67" y="87"/>
                  </a:cubicBezTo>
                  <a:cubicBezTo>
                    <a:pt x="42" y="87"/>
                    <a:pt x="42" y="87"/>
                    <a:pt x="42" y="87"/>
                  </a:cubicBezTo>
                  <a:cubicBezTo>
                    <a:pt x="42" y="30"/>
                    <a:pt x="42" y="30"/>
                    <a:pt x="42" y="30"/>
                  </a:cubicBezTo>
                  <a:cubicBezTo>
                    <a:pt x="42" y="23"/>
                    <a:pt x="39" y="20"/>
                    <a:pt x="34" y="20"/>
                  </a:cubicBezTo>
                  <a:cubicBezTo>
                    <a:pt x="29" y="20"/>
                    <a:pt x="25" y="24"/>
                    <a:pt x="25" y="32"/>
                  </a:cubicBezTo>
                  <a:cubicBezTo>
                    <a:pt x="25" y="87"/>
                    <a:pt x="25" y="87"/>
                    <a:pt x="25" y="87"/>
                  </a:cubicBezTo>
                  <a:cubicBezTo>
                    <a:pt x="0" y="87"/>
                    <a:pt x="0" y="87"/>
                    <a:pt x="0" y="87"/>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28"/>
            <p:cNvSpPr>
              <a:spLocks noChangeAspect="1"/>
            </p:cNvSpPr>
            <p:nvPr userDrawn="1"/>
          </p:nvSpPr>
          <p:spPr bwMode="gray">
            <a:xfrm>
              <a:off x="3347" y="566"/>
              <a:ext cx="66" cy="102"/>
            </a:xfrm>
            <a:custGeom>
              <a:avLst/>
              <a:gdLst>
                <a:gd name="T0" fmla="*/ 11 w 33"/>
                <a:gd name="T1" fmla="*/ 35 h 51"/>
                <a:gd name="T2" fmla="*/ 11 w 33"/>
                <a:gd name="T3" fmla="*/ 37 h 51"/>
                <a:gd name="T4" fmla="*/ 16 w 33"/>
                <a:gd name="T5" fmla="*/ 43 h 51"/>
                <a:gd name="T6" fmla="*/ 22 w 33"/>
                <a:gd name="T7" fmla="*/ 37 h 51"/>
                <a:gd name="T8" fmla="*/ 0 w 33"/>
                <a:gd name="T9" fmla="*/ 14 h 51"/>
                <a:gd name="T10" fmla="*/ 17 w 33"/>
                <a:gd name="T11" fmla="*/ 0 h 51"/>
                <a:gd name="T12" fmla="*/ 32 w 33"/>
                <a:gd name="T13" fmla="*/ 13 h 51"/>
                <a:gd name="T14" fmla="*/ 32 w 33"/>
                <a:gd name="T15" fmla="*/ 15 h 51"/>
                <a:gd name="T16" fmla="*/ 21 w 33"/>
                <a:gd name="T17" fmla="*/ 15 h 51"/>
                <a:gd name="T18" fmla="*/ 20 w 33"/>
                <a:gd name="T19" fmla="*/ 9 h 51"/>
                <a:gd name="T20" fmla="*/ 17 w 33"/>
                <a:gd name="T21" fmla="*/ 8 h 51"/>
                <a:gd name="T22" fmla="*/ 12 w 33"/>
                <a:gd name="T23" fmla="*/ 13 h 51"/>
                <a:gd name="T24" fmla="*/ 33 w 33"/>
                <a:gd name="T25" fmla="*/ 35 h 51"/>
                <a:gd name="T26" fmla="*/ 16 w 33"/>
                <a:gd name="T27" fmla="*/ 51 h 51"/>
                <a:gd name="T28" fmla="*/ 0 w 33"/>
                <a:gd name="T29" fmla="*/ 38 h 51"/>
                <a:gd name="T30" fmla="*/ 0 w 33"/>
                <a:gd name="T31" fmla="*/ 35 h 51"/>
                <a:gd name="T32" fmla="*/ 11 w 33"/>
                <a:gd name="T3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1">
                  <a:moveTo>
                    <a:pt x="11" y="35"/>
                  </a:moveTo>
                  <a:cubicBezTo>
                    <a:pt x="11" y="37"/>
                    <a:pt x="11" y="37"/>
                    <a:pt x="11" y="37"/>
                  </a:cubicBezTo>
                  <a:cubicBezTo>
                    <a:pt x="11" y="41"/>
                    <a:pt x="12" y="43"/>
                    <a:pt x="16" y="43"/>
                  </a:cubicBezTo>
                  <a:cubicBezTo>
                    <a:pt x="20" y="43"/>
                    <a:pt x="22" y="40"/>
                    <a:pt x="22" y="37"/>
                  </a:cubicBezTo>
                  <a:cubicBezTo>
                    <a:pt x="22" y="27"/>
                    <a:pt x="0" y="33"/>
                    <a:pt x="0" y="14"/>
                  </a:cubicBezTo>
                  <a:cubicBezTo>
                    <a:pt x="0" y="7"/>
                    <a:pt x="5" y="0"/>
                    <a:pt x="17" y="0"/>
                  </a:cubicBezTo>
                  <a:cubicBezTo>
                    <a:pt x="28" y="0"/>
                    <a:pt x="32" y="6"/>
                    <a:pt x="32" y="13"/>
                  </a:cubicBezTo>
                  <a:cubicBezTo>
                    <a:pt x="32" y="15"/>
                    <a:pt x="32" y="15"/>
                    <a:pt x="32" y="15"/>
                  </a:cubicBezTo>
                  <a:cubicBezTo>
                    <a:pt x="21" y="15"/>
                    <a:pt x="21" y="15"/>
                    <a:pt x="21" y="15"/>
                  </a:cubicBezTo>
                  <a:cubicBezTo>
                    <a:pt x="21" y="12"/>
                    <a:pt x="21" y="10"/>
                    <a:pt x="20" y="9"/>
                  </a:cubicBezTo>
                  <a:cubicBezTo>
                    <a:pt x="19" y="8"/>
                    <a:pt x="18" y="8"/>
                    <a:pt x="17" y="8"/>
                  </a:cubicBezTo>
                  <a:cubicBezTo>
                    <a:pt x="14" y="8"/>
                    <a:pt x="12" y="9"/>
                    <a:pt x="12" y="13"/>
                  </a:cubicBezTo>
                  <a:cubicBezTo>
                    <a:pt x="12" y="23"/>
                    <a:pt x="33" y="18"/>
                    <a:pt x="33" y="35"/>
                  </a:cubicBezTo>
                  <a:cubicBezTo>
                    <a:pt x="33" y="47"/>
                    <a:pt x="27" y="51"/>
                    <a:pt x="16" y="51"/>
                  </a:cubicBezTo>
                  <a:cubicBezTo>
                    <a:pt x="8" y="51"/>
                    <a:pt x="0" y="49"/>
                    <a:pt x="0" y="38"/>
                  </a:cubicBezTo>
                  <a:cubicBezTo>
                    <a:pt x="0" y="35"/>
                    <a:pt x="0" y="35"/>
                    <a:pt x="0" y="35"/>
                  </a:cubicBezTo>
                  <a:lnTo>
                    <a:pt x="1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29"/>
            <p:cNvSpPr>
              <a:spLocks noChangeAspect="1" noEditPoints="1"/>
            </p:cNvSpPr>
            <p:nvPr userDrawn="1"/>
          </p:nvSpPr>
          <p:spPr bwMode="gray">
            <a:xfrm>
              <a:off x="3419" y="590"/>
              <a:ext cx="60" cy="78"/>
            </a:xfrm>
            <a:custGeom>
              <a:avLst/>
              <a:gdLst>
                <a:gd name="T0" fmla="*/ 0 w 30"/>
                <a:gd name="T1" fmla="*/ 20 h 39"/>
                <a:gd name="T2" fmla="*/ 15 w 30"/>
                <a:gd name="T3" fmla="*/ 0 h 39"/>
                <a:gd name="T4" fmla="*/ 30 w 30"/>
                <a:gd name="T5" fmla="*/ 19 h 39"/>
                <a:gd name="T6" fmla="*/ 15 w 30"/>
                <a:gd name="T7" fmla="*/ 39 h 39"/>
                <a:gd name="T8" fmla="*/ 0 w 30"/>
                <a:gd name="T9" fmla="*/ 20 h 39"/>
                <a:gd name="T10" fmla="*/ 15 w 30"/>
                <a:gd name="T11" fmla="*/ 7 h 39"/>
                <a:gd name="T12" fmla="*/ 11 w 30"/>
                <a:gd name="T13" fmla="*/ 19 h 39"/>
                <a:gd name="T14" fmla="*/ 15 w 30"/>
                <a:gd name="T15" fmla="*/ 32 h 39"/>
                <a:gd name="T16" fmla="*/ 19 w 30"/>
                <a:gd name="T17" fmla="*/ 19 h 39"/>
                <a:gd name="T18" fmla="*/ 15 w 30"/>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9">
                  <a:moveTo>
                    <a:pt x="0" y="20"/>
                  </a:moveTo>
                  <a:cubicBezTo>
                    <a:pt x="0" y="8"/>
                    <a:pt x="2" y="0"/>
                    <a:pt x="15" y="0"/>
                  </a:cubicBezTo>
                  <a:cubicBezTo>
                    <a:pt x="29" y="0"/>
                    <a:pt x="30" y="8"/>
                    <a:pt x="30" y="19"/>
                  </a:cubicBezTo>
                  <a:cubicBezTo>
                    <a:pt x="30" y="31"/>
                    <a:pt x="28" y="39"/>
                    <a:pt x="15" y="39"/>
                  </a:cubicBezTo>
                  <a:cubicBezTo>
                    <a:pt x="1" y="39"/>
                    <a:pt x="0" y="31"/>
                    <a:pt x="0" y="20"/>
                  </a:cubicBezTo>
                  <a:moveTo>
                    <a:pt x="15" y="7"/>
                  </a:moveTo>
                  <a:cubicBezTo>
                    <a:pt x="12" y="7"/>
                    <a:pt x="11" y="10"/>
                    <a:pt x="11" y="19"/>
                  </a:cubicBezTo>
                  <a:cubicBezTo>
                    <a:pt x="11" y="29"/>
                    <a:pt x="12" y="32"/>
                    <a:pt x="15" y="32"/>
                  </a:cubicBezTo>
                  <a:cubicBezTo>
                    <a:pt x="19" y="32"/>
                    <a:pt x="19" y="29"/>
                    <a:pt x="19" y="19"/>
                  </a:cubicBezTo>
                  <a:cubicBezTo>
                    <a:pt x="19" y="10"/>
                    <a:pt x="19" y="7"/>
                    <a:pt x="15"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30"/>
            <p:cNvSpPr>
              <a:spLocks noChangeAspect="1"/>
            </p:cNvSpPr>
            <p:nvPr userDrawn="1"/>
          </p:nvSpPr>
          <p:spPr bwMode="gray">
            <a:xfrm>
              <a:off x="3487" y="590"/>
              <a:ext cx="60" cy="78"/>
            </a:xfrm>
            <a:custGeom>
              <a:avLst/>
              <a:gdLst>
                <a:gd name="T0" fmla="*/ 20 w 30"/>
                <a:gd name="T1" fmla="*/ 15 h 39"/>
                <a:gd name="T2" fmla="*/ 15 w 30"/>
                <a:gd name="T3" fmla="*/ 7 h 39"/>
                <a:gd name="T4" fmla="*/ 11 w 30"/>
                <a:gd name="T5" fmla="*/ 19 h 39"/>
                <a:gd name="T6" fmla="*/ 15 w 30"/>
                <a:gd name="T7" fmla="*/ 32 h 39"/>
                <a:gd name="T8" fmla="*/ 20 w 30"/>
                <a:gd name="T9" fmla="*/ 23 h 39"/>
                <a:gd name="T10" fmla="*/ 30 w 30"/>
                <a:gd name="T11" fmla="*/ 23 h 39"/>
                <a:gd name="T12" fmla="*/ 15 w 30"/>
                <a:gd name="T13" fmla="*/ 39 h 39"/>
                <a:gd name="T14" fmla="*/ 0 w 30"/>
                <a:gd name="T15" fmla="*/ 18 h 39"/>
                <a:gd name="T16" fmla="*/ 15 w 30"/>
                <a:gd name="T17" fmla="*/ 0 h 39"/>
                <a:gd name="T18" fmla="*/ 30 w 30"/>
                <a:gd name="T19" fmla="*/ 15 h 39"/>
                <a:gd name="T20" fmla="*/ 20 w 30"/>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20" y="15"/>
                  </a:moveTo>
                  <a:cubicBezTo>
                    <a:pt x="20" y="9"/>
                    <a:pt x="18" y="7"/>
                    <a:pt x="15" y="7"/>
                  </a:cubicBezTo>
                  <a:cubicBezTo>
                    <a:pt x="12" y="7"/>
                    <a:pt x="11" y="12"/>
                    <a:pt x="11" y="19"/>
                  </a:cubicBezTo>
                  <a:cubicBezTo>
                    <a:pt x="11" y="28"/>
                    <a:pt x="12" y="32"/>
                    <a:pt x="15" y="32"/>
                  </a:cubicBezTo>
                  <a:cubicBezTo>
                    <a:pt x="19" y="32"/>
                    <a:pt x="20" y="29"/>
                    <a:pt x="20" y="23"/>
                  </a:cubicBezTo>
                  <a:cubicBezTo>
                    <a:pt x="30" y="23"/>
                    <a:pt x="30" y="23"/>
                    <a:pt x="30" y="23"/>
                  </a:cubicBezTo>
                  <a:cubicBezTo>
                    <a:pt x="30" y="34"/>
                    <a:pt x="25" y="39"/>
                    <a:pt x="15" y="39"/>
                  </a:cubicBezTo>
                  <a:cubicBezTo>
                    <a:pt x="1" y="39"/>
                    <a:pt x="0" y="29"/>
                    <a:pt x="0" y="18"/>
                  </a:cubicBezTo>
                  <a:cubicBezTo>
                    <a:pt x="0" y="8"/>
                    <a:pt x="3" y="0"/>
                    <a:pt x="15" y="0"/>
                  </a:cubicBezTo>
                  <a:cubicBezTo>
                    <a:pt x="27" y="0"/>
                    <a:pt x="30" y="6"/>
                    <a:pt x="30" y="15"/>
                  </a:cubicBez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31"/>
            <p:cNvSpPr>
              <a:spLocks noChangeAspect="1" noEditPoints="1"/>
            </p:cNvSpPr>
            <p:nvPr userDrawn="1"/>
          </p:nvSpPr>
          <p:spPr bwMode="gray">
            <a:xfrm>
              <a:off x="3557" y="566"/>
              <a:ext cx="22" cy="100"/>
            </a:xfrm>
            <a:custGeom>
              <a:avLst/>
              <a:gdLst>
                <a:gd name="T0" fmla="*/ 0 w 22"/>
                <a:gd name="T1" fmla="*/ 0 h 100"/>
                <a:gd name="T2" fmla="*/ 22 w 22"/>
                <a:gd name="T3" fmla="*/ 0 h 100"/>
                <a:gd name="T4" fmla="*/ 22 w 22"/>
                <a:gd name="T5" fmla="*/ 18 h 100"/>
                <a:gd name="T6" fmla="*/ 0 w 22"/>
                <a:gd name="T7" fmla="*/ 18 h 100"/>
                <a:gd name="T8" fmla="*/ 0 w 22"/>
                <a:gd name="T9" fmla="*/ 0 h 100"/>
                <a:gd name="T10" fmla="*/ 0 w 22"/>
                <a:gd name="T11" fmla="*/ 26 h 100"/>
                <a:gd name="T12" fmla="*/ 22 w 22"/>
                <a:gd name="T13" fmla="*/ 26 h 100"/>
                <a:gd name="T14" fmla="*/ 22 w 22"/>
                <a:gd name="T15" fmla="*/ 100 h 100"/>
                <a:gd name="T16" fmla="*/ 0 w 22"/>
                <a:gd name="T17" fmla="*/ 100 h 100"/>
                <a:gd name="T18" fmla="*/ 0 w 22"/>
                <a:gd name="T19"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00">
                  <a:moveTo>
                    <a:pt x="0" y="0"/>
                  </a:moveTo>
                  <a:lnTo>
                    <a:pt x="22" y="0"/>
                  </a:lnTo>
                  <a:lnTo>
                    <a:pt x="22" y="18"/>
                  </a:lnTo>
                  <a:lnTo>
                    <a:pt x="0" y="18"/>
                  </a:lnTo>
                  <a:lnTo>
                    <a:pt x="0" y="0"/>
                  </a:lnTo>
                  <a:close/>
                  <a:moveTo>
                    <a:pt x="0" y="26"/>
                  </a:moveTo>
                  <a:lnTo>
                    <a:pt x="22" y="26"/>
                  </a:lnTo>
                  <a:lnTo>
                    <a:pt x="22" y="100"/>
                  </a:lnTo>
                  <a:lnTo>
                    <a:pt x="0" y="10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32"/>
            <p:cNvSpPr>
              <a:spLocks noChangeAspect="1" noEditPoints="1"/>
            </p:cNvSpPr>
            <p:nvPr userDrawn="1"/>
          </p:nvSpPr>
          <p:spPr bwMode="gray">
            <a:xfrm>
              <a:off x="3589" y="590"/>
              <a:ext cx="60" cy="78"/>
            </a:xfrm>
            <a:custGeom>
              <a:avLst/>
              <a:gdLst>
                <a:gd name="T0" fmla="*/ 1 w 30"/>
                <a:gd name="T1" fmla="*/ 12 h 39"/>
                <a:gd name="T2" fmla="*/ 5 w 30"/>
                <a:gd name="T3" fmla="*/ 2 h 39"/>
                <a:gd name="T4" fmla="*/ 16 w 30"/>
                <a:gd name="T5" fmla="*/ 0 h 39"/>
                <a:gd name="T6" fmla="*/ 29 w 30"/>
                <a:gd name="T7" fmla="*/ 11 h 39"/>
                <a:gd name="T8" fmla="*/ 29 w 30"/>
                <a:gd name="T9" fmla="*/ 30 h 39"/>
                <a:gd name="T10" fmla="*/ 30 w 30"/>
                <a:gd name="T11" fmla="*/ 38 h 39"/>
                <a:gd name="T12" fmla="*/ 20 w 30"/>
                <a:gd name="T13" fmla="*/ 38 h 39"/>
                <a:gd name="T14" fmla="*/ 19 w 30"/>
                <a:gd name="T15" fmla="*/ 34 h 39"/>
                <a:gd name="T16" fmla="*/ 19 w 30"/>
                <a:gd name="T17" fmla="*/ 34 h 39"/>
                <a:gd name="T18" fmla="*/ 10 w 30"/>
                <a:gd name="T19" fmla="*/ 39 h 39"/>
                <a:gd name="T20" fmla="*/ 0 w 30"/>
                <a:gd name="T21" fmla="*/ 28 h 39"/>
                <a:gd name="T22" fmla="*/ 5 w 30"/>
                <a:gd name="T23" fmla="*/ 18 h 39"/>
                <a:gd name="T24" fmla="*/ 15 w 30"/>
                <a:gd name="T25" fmla="*/ 15 h 39"/>
                <a:gd name="T26" fmla="*/ 19 w 30"/>
                <a:gd name="T27" fmla="*/ 11 h 39"/>
                <a:gd name="T28" fmla="*/ 15 w 30"/>
                <a:gd name="T29" fmla="*/ 7 h 39"/>
                <a:gd name="T30" fmla="*/ 11 w 30"/>
                <a:gd name="T31" fmla="*/ 12 h 39"/>
                <a:gd name="T32" fmla="*/ 1 w 30"/>
                <a:gd name="T33" fmla="*/ 12 h 39"/>
                <a:gd name="T34" fmla="*/ 14 w 30"/>
                <a:gd name="T35" fmla="*/ 31 h 39"/>
                <a:gd name="T36" fmla="*/ 19 w 30"/>
                <a:gd name="T37" fmla="*/ 26 h 39"/>
                <a:gd name="T38" fmla="*/ 19 w 30"/>
                <a:gd name="T39" fmla="*/ 20 h 39"/>
                <a:gd name="T40" fmla="*/ 13 w 30"/>
                <a:gd name="T41" fmla="*/ 22 h 39"/>
                <a:gd name="T42" fmla="*/ 11 w 30"/>
                <a:gd name="T43" fmla="*/ 27 h 39"/>
                <a:gd name="T44" fmla="*/ 14 w 30"/>
                <a:gd name="T4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1" y="12"/>
                  </a:moveTo>
                  <a:cubicBezTo>
                    <a:pt x="1" y="7"/>
                    <a:pt x="3" y="4"/>
                    <a:pt x="5" y="2"/>
                  </a:cubicBezTo>
                  <a:cubicBezTo>
                    <a:pt x="8" y="0"/>
                    <a:pt x="11" y="0"/>
                    <a:pt x="16" y="0"/>
                  </a:cubicBezTo>
                  <a:cubicBezTo>
                    <a:pt x="25" y="0"/>
                    <a:pt x="29" y="3"/>
                    <a:pt x="29" y="11"/>
                  </a:cubicBezTo>
                  <a:cubicBezTo>
                    <a:pt x="29" y="30"/>
                    <a:pt x="29" y="30"/>
                    <a:pt x="29" y="30"/>
                  </a:cubicBezTo>
                  <a:cubicBezTo>
                    <a:pt x="29" y="33"/>
                    <a:pt x="29" y="36"/>
                    <a:pt x="30" y="38"/>
                  </a:cubicBezTo>
                  <a:cubicBezTo>
                    <a:pt x="20" y="38"/>
                    <a:pt x="20" y="38"/>
                    <a:pt x="20" y="38"/>
                  </a:cubicBezTo>
                  <a:cubicBezTo>
                    <a:pt x="19" y="37"/>
                    <a:pt x="19" y="35"/>
                    <a:pt x="19" y="34"/>
                  </a:cubicBezTo>
                  <a:cubicBezTo>
                    <a:pt x="19" y="34"/>
                    <a:pt x="19" y="34"/>
                    <a:pt x="19" y="34"/>
                  </a:cubicBezTo>
                  <a:cubicBezTo>
                    <a:pt x="17" y="37"/>
                    <a:pt x="14" y="39"/>
                    <a:pt x="10" y="39"/>
                  </a:cubicBezTo>
                  <a:cubicBezTo>
                    <a:pt x="4" y="39"/>
                    <a:pt x="0" y="36"/>
                    <a:pt x="0" y="28"/>
                  </a:cubicBezTo>
                  <a:cubicBezTo>
                    <a:pt x="0" y="23"/>
                    <a:pt x="2" y="20"/>
                    <a:pt x="5" y="18"/>
                  </a:cubicBezTo>
                  <a:cubicBezTo>
                    <a:pt x="7" y="17"/>
                    <a:pt x="12" y="16"/>
                    <a:pt x="15" y="15"/>
                  </a:cubicBezTo>
                  <a:cubicBezTo>
                    <a:pt x="18" y="14"/>
                    <a:pt x="19" y="14"/>
                    <a:pt x="19" y="11"/>
                  </a:cubicBezTo>
                  <a:cubicBezTo>
                    <a:pt x="19" y="9"/>
                    <a:pt x="18" y="7"/>
                    <a:pt x="15" y="7"/>
                  </a:cubicBezTo>
                  <a:cubicBezTo>
                    <a:pt x="12" y="7"/>
                    <a:pt x="11" y="9"/>
                    <a:pt x="11" y="12"/>
                  </a:cubicBezTo>
                  <a:lnTo>
                    <a:pt x="1" y="12"/>
                  </a:lnTo>
                  <a:close/>
                  <a:moveTo>
                    <a:pt x="14" y="31"/>
                  </a:moveTo>
                  <a:cubicBezTo>
                    <a:pt x="16" y="31"/>
                    <a:pt x="19" y="30"/>
                    <a:pt x="19" y="26"/>
                  </a:cubicBezTo>
                  <a:cubicBezTo>
                    <a:pt x="19" y="23"/>
                    <a:pt x="19" y="21"/>
                    <a:pt x="19" y="20"/>
                  </a:cubicBezTo>
                  <a:cubicBezTo>
                    <a:pt x="15" y="22"/>
                    <a:pt x="14" y="22"/>
                    <a:pt x="13" y="22"/>
                  </a:cubicBezTo>
                  <a:cubicBezTo>
                    <a:pt x="11" y="23"/>
                    <a:pt x="11" y="25"/>
                    <a:pt x="11" y="27"/>
                  </a:cubicBezTo>
                  <a:cubicBezTo>
                    <a:pt x="11" y="30"/>
                    <a:pt x="12" y="31"/>
                    <a:pt x="14"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Rectangle 33"/>
            <p:cNvSpPr>
              <a:spLocks noChangeAspect="1" noChangeArrowheads="1"/>
            </p:cNvSpPr>
            <p:nvPr userDrawn="1"/>
          </p:nvSpPr>
          <p:spPr bwMode="gray">
            <a:xfrm>
              <a:off x="3661" y="568"/>
              <a:ext cx="22"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 name="Freeform 34"/>
            <p:cNvSpPr>
              <a:spLocks noChangeAspect="1" noEditPoints="1"/>
            </p:cNvSpPr>
            <p:nvPr userDrawn="1"/>
          </p:nvSpPr>
          <p:spPr bwMode="gray">
            <a:xfrm>
              <a:off x="3732" y="568"/>
              <a:ext cx="70" cy="98"/>
            </a:xfrm>
            <a:custGeom>
              <a:avLst/>
              <a:gdLst>
                <a:gd name="T0" fmla="*/ 0 w 35"/>
                <a:gd name="T1" fmla="*/ 0 h 49"/>
                <a:gd name="T2" fmla="*/ 20 w 35"/>
                <a:gd name="T3" fmla="*/ 0 h 49"/>
                <a:gd name="T4" fmla="*/ 33 w 35"/>
                <a:gd name="T5" fmla="*/ 13 h 49"/>
                <a:gd name="T6" fmla="*/ 24 w 35"/>
                <a:gd name="T7" fmla="*/ 25 h 49"/>
                <a:gd name="T8" fmla="*/ 24 w 35"/>
                <a:gd name="T9" fmla="*/ 25 h 49"/>
                <a:gd name="T10" fmla="*/ 32 w 35"/>
                <a:gd name="T11" fmla="*/ 37 h 49"/>
                <a:gd name="T12" fmla="*/ 35 w 35"/>
                <a:gd name="T13" fmla="*/ 48 h 49"/>
                <a:gd name="T14" fmla="*/ 35 w 35"/>
                <a:gd name="T15" fmla="*/ 49 h 49"/>
                <a:gd name="T16" fmla="*/ 22 w 35"/>
                <a:gd name="T17" fmla="*/ 49 h 49"/>
                <a:gd name="T18" fmla="*/ 21 w 35"/>
                <a:gd name="T19" fmla="*/ 39 h 49"/>
                <a:gd name="T20" fmla="*/ 16 w 35"/>
                <a:gd name="T21" fmla="*/ 29 h 49"/>
                <a:gd name="T22" fmla="*/ 12 w 35"/>
                <a:gd name="T23" fmla="*/ 29 h 49"/>
                <a:gd name="T24" fmla="*/ 12 w 35"/>
                <a:gd name="T25" fmla="*/ 49 h 49"/>
                <a:gd name="T26" fmla="*/ 0 w 35"/>
                <a:gd name="T27" fmla="*/ 49 h 49"/>
                <a:gd name="T28" fmla="*/ 0 w 35"/>
                <a:gd name="T29" fmla="*/ 0 h 49"/>
                <a:gd name="T30" fmla="*/ 12 w 35"/>
                <a:gd name="T31" fmla="*/ 21 h 49"/>
                <a:gd name="T32" fmla="*/ 15 w 35"/>
                <a:gd name="T33" fmla="*/ 21 h 49"/>
                <a:gd name="T34" fmla="*/ 21 w 35"/>
                <a:gd name="T35" fmla="*/ 14 h 49"/>
                <a:gd name="T36" fmla="*/ 15 w 35"/>
                <a:gd name="T37" fmla="*/ 8 h 49"/>
                <a:gd name="T38" fmla="*/ 12 w 35"/>
                <a:gd name="T39" fmla="*/ 8 h 49"/>
                <a:gd name="T40" fmla="*/ 12 w 35"/>
                <a:gd name="T41"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9">
                  <a:moveTo>
                    <a:pt x="0" y="0"/>
                  </a:moveTo>
                  <a:cubicBezTo>
                    <a:pt x="20" y="0"/>
                    <a:pt x="20" y="0"/>
                    <a:pt x="20" y="0"/>
                  </a:cubicBezTo>
                  <a:cubicBezTo>
                    <a:pt x="29" y="0"/>
                    <a:pt x="33" y="6"/>
                    <a:pt x="33" y="13"/>
                  </a:cubicBezTo>
                  <a:cubicBezTo>
                    <a:pt x="33" y="20"/>
                    <a:pt x="30" y="23"/>
                    <a:pt x="24" y="25"/>
                  </a:cubicBezTo>
                  <a:cubicBezTo>
                    <a:pt x="24" y="25"/>
                    <a:pt x="24" y="25"/>
                    <a:pt x="24" y="25"/>
                  </a:cubicBezTo>
                  <a:cubicBezTo>
                    <a:pt x="32" y="26"/>
                    <a:pt x="32" y="30"/>
                    <a:pt x="32" y="37"/>
                  </a:cubicBezTo>
                  <a:cubicBezTo>
                    <a:pt x="33" y="47"/>
                    <a:pt x="33" y="48"/>
                    <a:pt x="35" y="48"/>
                  </a:cubicBezTo>
                  <a:cubicBezTo>
                    <a:pt x="35" y="49"/>
                    <a:pt x="35" y="49"/>
                    <a:pt x="35" y="49"/>
                  </a:cubicBezTo>
                  <a:cubicBezTo>
                    <a:pt x="22" y="49"/>
                    <a:pt x="22" y="49"/>
                    <a:pt x="22" y="49"/>
                  </a:cubicBezTo>
                  <a:cubicBezTo>
                    <a:pt x="21" y="47"/>
                    <a:pt x="21" y="45"/>
                    <a:pt x="21" y="39"/>
                  </a:cubicBezTo>
                  <a:cubicBezTo>
                    <a:pt x="21" y="31"/>
                    <a:pt x="20" y="29"/>
                    <a:pt x="16" y="29"/>
                  </a:cubicBezTo>
                  <a:cubicBezTo>
                    <a:pt x="12" y="29"/>
                    <a:pt x="12" y="29"/>
                    <a:pt x="12" y="29"/>
                  </a:cubicBezTo>
                  <a:cubicBezTo>
                    <a:pt x="12" y="49"/>
                    <a:pt x="12" y="49"/>
                    <a:pt x="12" y="49"/>
                  </a:cubicBezTo>
                  <a:cubicBezTo>
                    <a:pt x="0" y="49"/>
                    <a:pt x="0" y="49"/>
                    <a:pt x="0" y="49"/>
                  </a:cubicBezTo>
                  <a:lnTo>
                    <a:pt x="0" y="0"/>
                  </a:lnTo>
                  <a:close/>
                  <a:moveTo>
                    <a:pt x="12" y="21"/>
                  </a:moveTo>
                  <a:cubicBezTo>
                    <a:pt x="15" y="21"/>
                    <a:pt x="15" y="21"/>
                    <a:pt x="15" y="21"/>
                  </a:cubicBezTo>
                  <a:cubicBezTo>
                    <a:pt x="20" y="21"/>
                    <a:pt x="21" y="17"/>
                    <a:pt x="21" y="14"/>
                  </a:cubicBezTo>
                  <a:cubicBezTo>
                    <a:pt x="21" y="11"/>
                    <a:pt x="20" y="8"/>
                    <a:pt x="15" y="8"/>
                  </a:cubicBezTo>
                  <a:cubicBezTo>
                    <a:pt x="12" y="8"/>
                    <a:pt x="12" y="8"/>
                    <a:pt x="12" y="8"/>
                  </a:cubicBez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35"/>
            <p:cNvSpPr>
              <a:spLocks noChangeAspect="1" noEditPoints="1"/>
            </p:cNvSpPr>
            <p:nvPr userDrawn="1"/>
          </p:nvSpPr>
          <p:spPr bwMode="gray">
            <a:xfrm>
              <a:off x="3808" y="590"/>
              <a:ext cx="60" cy="78"/>
            </a:xfrm>
            <a:custGeom>
              <a:avLst/>
              <a:gdLst>
                <a:gd name="T0" fmla="*/ 11 w 30"/>
                <a:gd name="T1" fmla="*/ 21 h 39"/>
                <a:gd name="T2" fmla="*/ 11 w 30"/>
                <a:gd name="T3" fmla="*/ 24 h 39"/>
                <a:gd name="T4" fmla="*/ 15 w 30"/>
                <a:gd name="T5" fmla="*/ 32 h 39"/>
                <a:gd name="T6" fmla="*/ 19 w 30"/>
                <a:gd name="T7" fmla="*/ 25 h 39"/>
                <a:gd name="T8" fmla="*/ 30 w 30"/>
                <a:gd name="T9" fmla="*/ 25 h 39"/>
                <a:gd name="T10" fmla="*/ 15 w 30"/>
                <a:gd name="T11" fmla="*/ 39 h 39"/>
                <a:gd name="T12" fmla="*/ 0 w 30"/>
                <a:gd name="T13" fmla="*/ 18 h 39"/>
                <a:gd name="T14" fmla="*/ 15 w 30"/>
                <a:gd name="T15" fmla="*/ 0 h 39"/>
                <a:gd name="T16" fmla="*/ 30 w 30"/>
                <a:gd name="T17" fmla="*/ 21 h 39"/>
                <a:gd name="T18" fmla="*/ 11 w 30"/>
                <a:gd name="T19" fmla="*/ 21 h 39"/>
                <a:gd name="T20" fmla="*/ 19 w 30"/>
                <a:gd name="T21" fmla="*/ 15 h 39"/>
                <a:gd name="T22" fmla="*/ 15 w 30"/>
                <a:gd name="T23" fmla="*/ 7 h 39"/>
                <a:gd name="T24" fmla="*/ 11 w 30"/>
                <a:gd name="T25" fmla="*/ 15 h 39"/>
                <a:gd name="T26" fmla="*/ 19 w 30"/>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11" y="21"/>
                  </a:moveTo>
                  <a:cubicBezTo>
                    <a:pt x="11" y="24"/>
                    <a:pt x="11" y="24"/>
                    <a:pt x="11" y="24"/>
                  </a:cubicBezTo>
                  <a:cubicBezTo>
                    <a:pt x="11" y="29"/>
                    <a:pt x="12" y="32"/>
                    <a:pt x="15" y="32"/>
                  </a:cubicBezTo>
                  <a:cubicBezTo>
                    <a:pt x="18" y="32"/>
                    <a:pt x="19" y="30"/>
                    <a:pt x="19" y="25"/>
                  </a:cubicBezTo>
                  <a:cubicBezTo>
                    <a:pt x="30" y="25"/>
                    <a:pt x="30" y="25"/>
                    <a:pt x="30" y="25"/>
                  </a:cubicBezTo>
                  <a:cubicBezTo>
                    <a:pt x="29" y="35"/>
                    <a:pt x="24" y="39"/>
                    <a:pt x="15" y="39"/>
                  </a:cubicBezTo>
                  <a:cubicBezTo>
                    <a:pt x="1" y="39"/>
                    <a:pt x="0" y="29"/>
                    <a:pt x="0" y="18"/>
                  </a:cubicBezTo>
                  <a:cubicBezTo>
                    <a:pt x="0" y="8"/>
                    <a:pt x="3" y="0"/>
                    <a:pt x="15" y="0"/>
                  </a:cubicBezTo>
                  <a:cubicBezTo>
                    <a:pt x="29" y="0"/>
                    <a:pt x="30" y="9"/>
                    <a:pt x="30" y="21"/>
                  </a:cubicBezTo>
                  <a:lnTo>
                    <a:pt x="11" y="21"/>
                  </a:lnTo>
                  <a:close/>
                  <a:moveTo>
                    <a:pt x="19" y="15"/>
                  </a:moveTo>
                  <a:cubicBezTo>
                    <a:pt x="19" y="10"/>
                    <a:pt x="18" y="7"/>
                    <a:pt x="15" y="7"/>
                  </a:cubicBezTo>
                  <a:cubicBezTo>
                    <a:pt x="12" y="7"/>
                    <a:pt x="11" y="10"/>
                    <a:pt x="11"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36"/>
            <p:cNvSpPr>
              <a:spLocks noChangeAspect="1"/>
            </p:cNvSpPr>
            <p:nvPr userDrawn="1"/>
          </p:nvSpPr>
          <p:spPr bwMode="gray">
            <a:xfrm>
              <a:off x="3874" y="590"/>
              <a:ext cx="56" cy="78"/>
            </a:xfrm>
            <a:custGeom>
              <a:avLst/>
              <a:gdLst>
                <a:gd name="T0" fmla="*/ 10 w 28"/>
                <a:gd name="T1" fmla="*/ 26 h 39"/>
                <a:gd name="T2" fmla="*/ 11 w 28"/>
                <a:gd name="T3" fmla="*/ 30 h 39"/>
                <a:gd name="T4" fmla="*/ 14 w 28"/>
                <a:gd name="T5" fmla="*/ 32 h 39"/>
                <a:gd name="T6" fmla="*/ 18 w 28"/>
                <a:gd name="T7" fmla="*/ 28 h 39"/>
                <a:gd name="T8" fmla="*/ 14 w 28"/>
                <a:gd name="T9" fmla="*/ 24 h 39"/>
                <a:gd name="T10" fmla="*/ 0 w 28"/>
                <a:gd name="T11" fmla="*/ 11 h 39"/>
                <a:gd name="T12" fmla="*/ 14 w 28"/>
                <a:gd name="T13" fmla="*/ 0 h 39"/>
                <a:gd name="T14" fmla="*/ 28 w 28"/>
                <a:gd name="T15" fmla="*/ 10 h 39"/>
                <a:gd name="T16" fmla="*/ 28 w 28"/>
                <a:gd name="T17" fmla="*/ 12 h 39"/>
                <a:gd name="T18" fmla="*/ 18 w 28"/>
                <a:gd name="T19" fmla="*/ 12 h 39"/>
                <a:gd name="T20" fmla="*/ 18 w 28"/>
                <a:gd name="T21" fmla="*/ 11 h 39"/>
                <a:gd name="T22" fmla="*/ 14 w 28"/>
                <a:gd name="T23" fmla="*/ 7 h 39"/>
                <a:gd name="T24" fmla="*/ 11 w 28"/>
                <a:gd name="T25" fmla="*/ 10 h 39"/>
                <a:gd name="T26" fmla="*/ 28 w 28"/>
                <a:gd name="T27" fmla="*/ 27 h 39"/>
                <a:gd name="T28" fmla="*/ 14 w 28"/>
                <a:gd name="T29" fmla="*/ 39 h 39"/>
                <a:gd name="T30" fmla="*/ 0 w 28"/>
                <a:gd name="T31" fmla="*/ 28 h 39"/>
                <a:gd name="T32" fmla="*/ 0 w 28"/>
                <a:gd name="T33" fmla="*/ 26 h 39"/>
                <a:gd name="T34" fmla="*/ 10 w 28"/>
                <a:gd name="T35"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9">
                  <a:moveTo>
                    <a:pt x="10" y="26"/>
                  </a:moveTo>
                  <a:cubicBezTo>
                    <a:pt x="10" y="28"/>
                    <a:pt x="10" y="29"/>
                    <a:pt x="11" y="30"/>
                  </a:cubicBezTo>
                  <a:cubicBezTo>
                    <a:pt x="11" y="31"/>
                    <a:pt x="12" y="32"/>
                    <a:pt x="14" y="32"/>
                  </a:cubicBezTo>
                  <a:cubicBezTo>
                    <a:pt x="17" y="32"/>
                    <a:pt x="18" y="31"/>
                    <a:pt x="18" y="28"/>
                  </a:cubicBezTo>
                  <a:cubicBezTo>
                    <a:pt x="18" y="27"/>
                    <a:pt x="17" y="25"/>
                    <a:pt x="14" y="24"/>
                  </a:cubicBezTo>
                  <a:cubicBezTo>
                    <a:pt x="5" y="21"/>
                    <a:pt x="0" y="19"/>
                    <a:pt x="0" y="11"/>
                  </a:cubicBezTo>
                  <a:cubicBezTo>
                    <a:pt x="0" y="4"/>
                    <a:pt x="5" y="0"/>
                    <a:pt x="14" y="0"/>
                  </a:cubicBezTo>
                  <a:cubicBezTo>
                    <a:pt x="25" y="0"/>
                    <a:pt x="28" y="5"/>
                    <a:pt x="28" y="10"/>
                  </a:cubicBezTo>
                  <a:cubicBezTo>
                    <a:pt x="28" y="12"/>
                    <a:pt x="28" y="12"/>
                    <a:pt x="28" y="12"/>
                  </a:cubicBezTo>
                  <a:cubicBezTo>
                    <a:pt x="18" y="12"/>
                    <a:pt x="18" y="12"/>
                    <a:pt x="18" y="12"/>
                  </a:cubicBezTo>
                  <a:cubicBezTo>
                    <a:pt x="18" y="11"/>
                    <a:pt x="18" y="11"/>
                    <a:pt x="18" y="11"/>
                  </a:cubicBezTo>
                  <a:cubicBezTo>
                    <a:pt x="18" y="8"/>
                    <a:pt x="17" y="7"/>
                    <a:pt x="14" y="7"/>
                  </a:cubicBezTo>
                  <a:cubicBezTo>
                    <a:pt x="11" y="7"/>
                    <a:pt x="11" y="8"/>
                    <a:pt x="11" y="10"/>
                  </a:cubicBezTo>
                  <a:cubicBezTo>
                    <a:pt x="11" y="17"/>
                    <a:pt x="28" y="12"/>
                    <a:pt x="28" y="27"/>
                  </a:cubicBezTo>
                  <a:cubicBezTo>
                    <a:pt x="28" y="34"/>
                    <a:pt x="23" y="39"/>
                    <a:pt x="14" y="39"/>
                  </a:cubicBezTo>
                  <a:cubicBezTo>
                    <a:pt x="4" y="39"/>
                    <a:pt x="0" y="35"/>
                    <a:pt x="0" y="28"/>
                  </a:cubicBezTo>
                  <a:cubicBezTo>
                    <a:pt x="0" y="26"/>
                    <a:pt x="0" y="26"/>
                    <a:pt x="0" y="26"/>
                  </a:cubicBezTo>
                  <a:lnTo>
                    <a:pt x="1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37"/>
            <p:cNvSpPr>
              <a:spLocks noChangeAspect="1" noEditPoints="1"/>
            </p:cNvSpPr>
            <p:nvPr userDrawn="1"/>
          </p:nvSpPr>
          <p:spPr bwMode="gray">
            <a:xfrm>
              <a:off x="3938" y="590"/>
              <a:ext cx="60" cy="78"/>
            </a:xfrm>
            <a:custGeom>
              <a:avLst/>
              <a:gdLst>
                <a:gd name="T0" fmla="*/ 11 w 30"/>
                <a:gd name="T1" fmla="*/ 21 h 39"/>
                <a:gd name="T2" fmla="*/ 11 w 30"/>
                <a:gd name="T3" fmla="*/ 24 h 39"/>
                <a:gd name="T4" fmla="*/ 15 w 30"/>
                <a:gd name="T5" fmla="*/ 32 h 39"/>
                <a:gd name="T6" fmla="*/ 19 w 30"/>
                <a:gd name="T7" fmla="*/ 25 h 39"/>
                <a:gd name="T8" fmla="*/ 30 w 30"/>
                <a:gd name="T9" fmla="*/ 25 h 39"/>
                <a:gd name="T10" fmla="*/ 15 w 30"/>
                <a:gd name="T11" fmla="*/ 39 h 39"/>
                <a:gd name="T12" fmla="*/ 0 w 30"/>
                <a:gd name="T13" fmla="*/ 18 h 39"/>
                <a:gd name="T14" fmla="*/ 15 w 30"/>
                <a:gd name="T15" fmla="*/ 0 h 39"/>
                <a:gd name="T16" fmla="*/ 30 w 30"/>
                <a:gd name="T17" fmla="*/ 21 h 39"/>
                <a:gd name="T18" fmla="*/ 11 w 30"/>
                <a:gd name="T19" fmla="*/ 21 h 39"/>
                <a:gd name="T20" fmla="*/ 19 w 30"/>
                <a:gd name="T21" fmla="*/ 15 h 39"/>
                <a:gd name="T22" fmla="*/ 15 w 30"/>
                <a:gd name="T23" fmla="*/ 7 h 39"/>
                <a:gd name="T24" fmla="*/ 11 w 30"/>
                <a:gd name="T25" fmla="*/ 15 h 39"/>
                <a:gd name="T26" fmla="*/ 19 w 30"/>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11" y="21"/>
                  </a:moveTo>
                  <a:cubicBezTo>
                    <a:pt x="11" y="24"/>
                    <a:pt x="11" y="24"/>
                    <a:pt x="11" y="24"/>
                  </a:cubicBezTo>
                  <a:cubicBezTo>
                    <a:pt x="11" y="29"/>
                    <a:pt x="12" y="32"/>
                    <a:pt x="15" y="32"/>
                  </a:cubicBezTo>
                  <a:cubicBezTo>
                    <a:pt x="18" y="32"/>
                    <a:pt x="19" y="30"/>
                    <a:pt x="19" y="25"/>
                  </a:cubicBezTo>
                  <a:cubicBezTo>
                    <a:pt x="30" y="25"/>
                    <a:pt x="30" y="25"/>
                    <a:pt x="30" y="25"/>
                  </a:cubicBezTo>
                  <a:cubicBezTo>
                    <a:pt x="29" y="35"/>
                    <a:pt x="24" y="39"/>
                    <a:pt x="15" y="39"/>
                  </a:cubicBezTo>
                  <a:cubicBezTo>
                    <a:pt x="1" y="39"/>
                    <a:pt x="0" y="29"/>
                    <a:pt x="0" y="18"/>
                  </a:cubicBezTo>
                  <a:cubicBezTo>
                    <a:pt x="0" y="8"/>
                    <a:pt x="3" y="0"/>
                    <a:pt x="15" y="0"/>
                  </a:cubicBezTo>
                  <a:cubicBezTo>
                    <a:pt x="29" y="0"/>
                    <a:pt x="30" y="9"/>
                    <a:pt x="30" y="21"/>
                  </a:cubicBezTo>
                  <a:lnTo>
                    <a:pt x="11" y="21"/>
                  </a:lnTo>
                  <a:close/>
                  <a:moveTo>
                    <a:pt x="19" y="15"/>
                  </a:moveTo>
                  <a:cubicBezTo>
                    <a:pt x="19" y="10"/>
                    <a:pt x="18" y="7"/>
                    <a:pt x="15" y="7"/>
                  </a:cubicBezTo>
                  <a:cubicBezTo>
                    <a:pt x="12" y="7"/>
                    <a:pt x="11" y="10"/>
                    <a:pt x="11"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38"/>
            <p:cNvSpPr>
              <a:spLocks noChangeAspect="1" noEditPoints="1"/>
            </p:cNvSpPr>
            <p:nvPr userDrawn="1"/>
          </p:nvSpPr>
          <p:spPr bwMode="gray">
            <a:xfrm>
              <a:off x="4004" y="590"/>
              <a:ext cx="60" cy="78"/>
            </a:xfrm>
            <a:custGeom>
              <a:avLst/>
              <a:gdLst>
                <a:gd name="T0" fmla="*/ 1 w 30"/>
                <a:gd name="T1" fmla="*/ 12 h 39"/>
                <a:gd name="T2" fmla="*/ 5 w 30"/>
                <a:gd name="T3" fmla="*/ 2 h 39"/>
                <a:gd name="T4" fmla="*/ 16 w 30"/>
                <a:gd name="T5" fmla="*/ 0 h 39"/>
                <a:gd name="T6" fmla="*/ 29 w 30"/>
                <a:gd name="T7" fmla="*/ 11 h 39"/>
                <a:gd name="T8" fmla="*/ 29 w 30"/>
                <a:gd name="T9" fmla="*/ 30 h 39"/>
                <a:gd name="T10" fmla="*/ 30 w 30"/>
                <a:gd name="T11" fmla="*/ 38 h 39"/>
                <a:gd name="T12" fmla="*/ 20 w 30"/>
                <a:gd name="T13" fmla="*/ 38 h 39"/>
                <a:gd name="T14" fmla="*/ 19 w 30"/>
                <a:gd name="T15" fmla="*/ 34 h 39"/>
                <a:gd name="T16" fmla="*/ 19 w 30"/>
                <a:gd name="T17" fmla="*/ 34 h 39"/>
                <a:gd name="T18" fmla="*/ 10 w 30"/>
                <a:gd name="T19" fmla="*/ 39 h 39"/>
                <a:gd name="T20" fmla="*/ 0 w 30"/>
                <a:gd name="T21" fmla="*/ 28 h 39"/>
                <a:gd name="T22" fmla="*/ 5 w 30"/>
                <a:gd name="T23" fmla="*/ 18 h 39"/>
                <a:gd name="T24" fmla="*/ 15 w 30"/>
                <a:gd name="T25" fmla="*/ 15 h 39"/>
                <a:gd name="T26" fmla="*/ 19 w 30"/>
                <a:gd name="T27" fmla="*/ 11 h 39"/>
                <a:gd name="T28" fmla="*/ 15 w 30"/>
                <a:gd name="T29" fmla="*/ 7 h 39"/>
                <a:gd name="T30" fmla="*/ 11 w 30"/>
                <a:gd name="T31" fmla="*/ 12 h 39"/>
                <a:gd name="T32" fmla="*/ 1 w 30"/>
                <a:gd name="T33" fmla="*/ 12 h 39"/>
                <a:gd name="T34" fmla="*/ 14 w 30"/>
                <a:gd name="T35" fmla="*/ 31 h 39"/>
                <a:gd name="T36" fmla="*/ 19 w 30"/>
                <a:gd name="T37" fmla="*/ 26 h 39"/>
                <a:gd name="T38" fmla="*/ 19 w 30"/>
                <a:gd name="T39" fmla="*/ 20 h 39"/>
                <a:gd name="T40" fmla="*/ 13 w 30"/>
                <a:gd name="T41" fmla="*/ 22 h 39"/>
                <a:gd name="T42" fmla="*/ 11 w 30"/>
                <a:gd name="T43" fmla="*/ 27 h 39"/>
                <a:gd name="T44" fmla="*/ 14 w 30"/>
                <a:gd name="T4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1" y="12"/>
                  </a:moveTo>
                  <a:cubicBezTo>
                    <a:pt x="1" y="7"/>
                    <a:pt x="3" y="4"/>
                    <a:pt x="5" y="2"/>
                  </a:cubicBezTo>
                  <a:cubicBezTo>
                    <a:pt x="8" y="0"/>
                    <a:pt x="11" y="0"/>
                    <a:pt x="16" y="0"/>
                  </a:cubicBezTo>
                  <a:cubicBezTo>
                    <a:pt x="25" y="0"/>
                    <a:pt x="29" y="3"/>
                    <a:pt x="29" y="11"/>
                  </a:cubicBezTo>
                  <a:cubicBezTo>
                    <a:pt x="29" y="30"/>
                    <a:pt x="29" y="30"/>
                    <a:pt x="29" y="30"/>
                  </a:cubicBezTo>
                  <a:cubicBezTo>
                    <a:pt x="29" y="33"/>
                    <a:pt x="29" y="36"/>
                    <a:pt x="30" y="38"/>
                  </a:cubicBezTo>
                  <a:cubicBezTo>
                    <a:pt x="20" y="38"/>
                    <a:pt x="20" y="38"/>
                    <a:pt x="20" y="38"/>
                  </a:cubicBezTo>
                  <a:cubicBezTo>
                    <a:pt x="19" y="37"/>
                    <a:pt x="19" y="35"/>
                    <a:pt x="19" y="34"/>
                  </a:cubicBezTo>
                  <a:cubicBezTo>
                    <a:pt x="19" y="34"/>
                    <a:pt x="19" y="34"/>
                    <a:pt x="19" y="34"/>
                  </a:cubicBezTo>
                  <a:cubicBezTo>
                    <a:pt x="17" y="37"/>
                    <a:pt x="14" y="39"/>
                    <a:pt x="10" y="39"/>
                  </a:cubicBezTo>
                  <a:cubicBezTo>
                    <a:pt x="4" y="39"/>
                    <a:pt x="0" y="36"/>
                    <a:pt x="0" y="28"/>
                  </a:cubicBezTo>
                  <a:cubicBezTo>
                    <a:pt x="0" y="23"/>
                    <a:pt x="2" y="20"/>
                    <a:pt x="5" y="18"/>
                  </a:cubicBezTo>
                  <a:cubicBezTo>
                    <a:pt x="7" y="17"/>
                    <a:pt x="12" y="16"/>
                    <a:pt x="15" y="15"/>
                  </a:cubicBezTo>
                  <a:cubicBezTo>
                    <a:pt x="18" y="14"/>
                    <a:pt x="19" y="14"/>
                    <a:pt x="19" y="11"/>
                  </a:cubicBezTo>
                  <a:cubicBezTo>
                    <a:pt x="19" y="9"/>
                    <a:pt x="18" y="7"/>
                    <a:pt x="15" y="7"/>
                  </a:cubicBezTo>
                  <a:cubicBezTo>
                    <a:pt x="12" y="7"/>
                    <a:pt x="11" y="9"/>
                    <a:pt x="11" y="12"/>
                  </a:cubicBezTo>
                  <a:lnTo>
                    <a:pt x="1" y="12"/>
                  </a:lnTo>
                  <a:close/>
                  <a:moveTo>
                    <a:pt x="14" y="31"/>
                  </a:moveTo>
                  <a:cubicBezTo>
                    <a:pt x="16" y="31"/>
                    <a:pt x="19" y="30"/>
                    <a:pt x="19" y="26"/>
                  </a:cubicBezTo>
                  <a:cubicBezTo>
                    <a:pt x="19" y="23"/>
                    <a:pt x="19" y="21"/>
                    <a:pt x="19" y="20"/>
                  </a:cubicBezTo>
                  <a:cubicBezTo>
                    <a:pt x="15" y="22"/>
                    <a:pt x="14" y="22"/>
                    <a:pt x="13" y="22"/>
                  </a:cubicBezTo>
                  <a:cubicBezTo>
                    <a:pt x="11" y="23"/>
                    <a:pt x="11" y="25"/>
                    <a:pt x="11" y="27"/>
                  </a:cubicBezTo>
                  <a:cubicBezTo>
                    <a:pt x="11" y="30"/>
                    <a:pt x="12" y="31"/>
                    <a:pt x="14"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39"/>
            <p:cNvSpPr>
              <a:spLocks noChangeAspect="1"/>
            </p:cNvSpPr>
            <p:nvPr userDrawn="1"/>
          </p:nvSpPr>
          <p:spPr bwMode="gray">
            <a:xfrm>
              <a:off x="4076" y="590"/>
              <a:ext cx="42" cy="76"/>
            </a:xfrm>
            <a:custGeom>
              <a:avLst/>
              <a:gdLst>
                <a:gd name="T0" fmla="*/ 0 w 21"/>
                <a:gd name="T1" fmla="*/ 1 h 38"/>
                <a:gd name="T2" fmla="*/ 11 w 21"/>
                <a:gd name="T3" fmla="*/ 1 h 38"/>
                <a:gd name="T4" fmla="*/ 11 w 21"/>
                <a:gd name="T5" fmla="*/ 6 h 38"/>
                <a:gd name="T6" fmla="*/ 11 w 21"/>
                <a:gd name="T7" fmla="*/ 6 h 38"/>
                <a:gd name="T8" fmla="*/ 20 w 21"/>
                <a:gd name="T9" fmla="*/ 0 h 38"/>
                <a:gd name="T10" fmla="*/ 21 w 21"/>
                <a:gd name="T11" fmla="*/ 0 h 38"/>
                <a:gd name="T12" fmla="*/ 21 w 21"/>
                <a:gd name="T13" fmla="*/ 10 h 38"/>
                <a:gd name="T14" fmla="*/ 18 w 21"/>
                <a:gd name="T15" fmla="*/ 10 h 38"/>
                <a:gd name="T16" fmla="*/ 11 w 21"/>
                <a:gd name="T17" fmla="*/ 17 h 38"/>
                <a:gd name="T18" fmla="*/ 11 w 21"/>
                <a:gd name="T19" fmla="*/ 38 h 38"/>
                <a:gd name="T20" fmla="*/ 0 w 21"/>
                <a:gd name="T21" fmla="*/ 38 h 38"/>
                <a:gd name="T22" fmla="*/ 0 w 21"/>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8">
                  <a:moveTo>
                    <a:pt x="0" y="1"/>
                  </a:moveTo>
                  <a:cubicBezTo>
                    <a:pt x="11" y="1"/>
                    <a:pt x="11" y="1"/>
                    <a:pt x="11" y="1"/>
                  </a:cubicBezTo>
                  <a:cubicBezTo>
                    <a:pt x="11" y="6"/>
                    <a:pt x="11" y="6"/>
                    <a:pt x="11" y="6"/>
                  </a:cubicBezTo>
                  <a:cubicBezTo>
                    <a:pt x="11" y="6"/>
                    <a:pt x="11" y="6"/>
                    <a:pt x="11" y="6"/>
                  </a:cubicBezTo>
                  <a:cubicBezTo>
                    <a:pt x="12" y="3"/>
                    <a:pt x="15" y="0"/>
                    <a:pt x="20" y="0"/>
                  </a:cubicBezTo>
                  <a:cubicBezTo>
                    <a:pt x="20" y="0"/>
                    <a:pt x="21" y="0"/>
                    <a:pt x="21" y="0"/>
                  </a:cubicBezTo>
                  <a:cubicBezTo>
                    <a:pt x="21" y="10"/>
                    <a:pt x="21" y="10"/>
                    <a:pt x="21" y="10"/>
                  </a:cubicBezTo>
                  <a:cubicBezTo>
                    <a:pt x="20" y="10"/>
                    <a:pt x="19" y="10"/>
                    <a:pt x="18" y="10"/>
                  </a:cubicBezTo>
                  <a:cubicBezTo>
                    <a:pt x="14" y="10"/>
                    <a:pt x="11" y="12"/>
                    <a:pt x="11" y="17"/>
                  </a:cubicBezTo>
                  <a:cubicBezTo>
                    <a:pt x="11" y="38"/>
                    <a:pt x="11" y="38"/>
                    <a:pt x="11"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40"/>
            <p:cNvSpPr>
              <a:spLocks noChangeAspect="1"/>
            </p:cNvSpPr>
            <p:nvPr userDrawn="1"/>
          </p:nvSpPr>
          <p:spPr bwMode="gray">
            <a:xfrm>
              <a:off x="4122" y="590"/>
              <a:ext cx="60" cy="78"/>
            </a:xfrm>
            <a:custGeom>
              <a:avLst/>
              <a:gdLst>
                <a:gd name="T0" fmla="*/ 20 w 30"/>
                <a:gd name="T1" fmla="*/ 15 h 39"/>
                <a:gd name="T2" fmla="*/ 16 w 30"/>
                <a:gd name="T3" fmla="*/ 7 h 39"/>
                <a:gd name="T4" fmla="*/ 11 w 30"/>
                <a:gd name="T5" fmla="*/ 19 h 39"/>
                <a:gd name="T6" fmla="*/ 16 w 30"/>
                <a:gd name="T7" fmla="*/ 32 h 39"/>
                <a:gd name="T8" fmla="*/ 20 w 30"/>
                <a:gd name="T9" fmla="*/ 23 h 39"/>
                <a:gd name="T10" fmla="*/ 30 w 30"/>
                <a:gd name="T11" fmla="*/ 23 h 39"/>
                <a:gd name="T12" fmla="*/ 15 w 30"/>
                <a:gd name="T13" fmla="*/ 39 h 39"/>
                <a:gd name="T14" fmla="*/ 0 w 30"/>
                <a:gd name="T15" fmla="*/ 18 h 39"/>
                <a:gd name="T16" fmla="*/ 15 w 30"/>
                <a:gd name="T17" fmla="*/ 0 h 39"/>
                <a:gd name="T18" fmla="*/ 30 w 30"/>
                <a:gd name="T19" fmla="*/ 15 h 39"/>
                <a:gd name="T20" fmla="*/ 20 w 30"/>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20" y="15"/>
                  </a:moveTo>
                  <a:cubicBezTo>
                    <a:pt x="20" y="9"/>
                    <a:pt x="19" y="7"/>
                    <a:pt x="16" y="7"/>
                  </a:cubicBezTo>
                  <a:cubicBezTo>
                    <a:pt x="12" y="7"/>
                    <a:pt x="11" y="12"/>
                    <a:pt x="11" y="19"/>
                  </a:cubicBezTo>
                  <a:cubicBezTo>
                    <a:pt x="11" y="28"/>
                    <a:pt x="12" y="32"/>
                    <a:pt x="16" y="32"/>
                  </a:cubicBezTo>
                  <a:cubicBezTo>
                    <a:pt x="19" y="32"/>
                    <a:pt x="20" y="29"/>
                    <a:pt x="20" y="23"/>
                  </a:cubicBezTo>
                  <a:cubicBezTo>
                    <a:pt x="30" y="23"/>
                    <a:pt x="30" y="23"/>
                    <a:pt x="30" y="23"/>
                  </a:cubicBezTo>
                  <a:cubicBezTo>
                    <a:pt x="30" y="34"/>
                    <a:pt x="25" y="39"/>
                    <a:pt x="15" y="39"/>
                  </a:cubicBezTo>
                  <a:cubicBezTo>
                    <a:pt x="1" y="39"/>
                    <a:pt x="0" y="29"/>
                    <a:pt x="0" y="18"/>
                  </a:cubicBezTo>
                  <a:cubicBezTo>
                    <a:pt x="0" y="8"/>
                    <a:pt x="3" y="0"/>
                    <a:pt x="15" y="0"/>
                  </a:cubicBezTo>
                  <a:cubicBezTo>
                    <a:pt x="27" y="0"/>
                    <a:pt x="30" y="6"/>
                    <a:pt x="30" y="15"/>
                  </a:cubicBez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41"/>
            <p:cNvSpPr>
              <a:spLocks noChangeAspect="1"/>
            </p:cNvSpPr>
            <p:nvPr userDrawn="1"/>
          </p:nvSpPr>
          <p:spPr bwMode="gray">
            <a:xfrm>
              <a:off x="4192" y="568"/>
              <a:ext cx="58" cy="98"/>
            </a:xfrm>
            <a:custGeom>
              <a:avLst/>
              <a:gdLst>
                <a:gd name="T0" fmla="*/ 0 w 29"/>
                <a:gd name="T1" fmla="*/ 0 h 49"/>
                <a:gd name="T2" fmla="*/ 11 w 29"/>
                <a:gd name="T3" fmla="*/ 0 h 49"/>
                <a:gd name="T4" fmla="*/ 11 w 29"/>
                <a:gd name="T5" fmla="*/ 16 h 49"/>
                <a:gd name="T6" fmla="*/ 11 w 29"/>
                <a:gd name="T7" fmla="*/ 16 h 49"/>
                <a:gd name="T8" fmla="*/ 19 w 29"/>
                <a:gd name="T9" fmla="*/ 11 h 49"/>
                <a:gd name="T10" fmla="*/ 29 w 29"/>
                <a:gd name="T11" fmla="*/ 21 h 49"/>
                <a:gd name="T12" fmla="*/ 29 w 29"/>
                <a:gd name="T13" fmla="*/ 49 h 49"/>
                <a:gd name="T14" fmla="*/ 18 w 29"/>
                <a:gd name="T15" fmla="*/ 49 h 49"/>
                <a:gd name="T16" fmla="*/ 18 w 29"/>
                <a:gd name="T17" fmla="*/ 24 h 49"/>
                <a:gd name="T18" fmla="*/ 15 w 29"/>
                <a:gd name="T19" fmla="*/ 19 h 49"/>
                <a:gd name="T20" fmla="*/ 11 w 29"/>
                <a:gd name="T21" fmla="*/ 25 h 49"/>
                <a:gd name="T22" fmla="*/ 11 w 29"/>
                <a:gd name="T23" fmla="*/ 49 h 49"/>
                <a:gd name="T24" fmla="*/ 0 w 29"/>
                <a:gd name="T25" fmla="*/ 49 h 49"/>
                <a:gd name="T26" fmla="*/ 0 w 2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0" y="0"/>
                  </a:moveTo>
                  <a:cubicBezTo>
                    <a:pt x="11" y="0"/>
                    <a:pt x="11" y="0"/>
                    <a:pt x="11" y="0"/>
                  </a:cubicBezTo>
                  <a:cubicBezTo>
                    <a:pt x="11" y="16"/>
                    <a:pt x="11" y="16"/>
                    <a:pt x="11" y="16"/>
                  </a:cubicBezTo>
                  <a:cubicBezTo>
                    <a:pt x="11" y="16"/>
                    <a:pt x="11" y="16"/>
                    <a:pt x="11" y="16"/>
                  </a:cubicBezTo>
                  <a:cubicBezTo>
                    <a:pt x="13" y="12"/>
                    <a:pt x="16" y="11"/>
                    <a:pt x="19" y="11"/>
                  </a:cubicBezTo>
                  <a:cubicBezTo>
                    <a:pt x="26" y="11"/>
                    <a:pt x="29" y="14"/>
                    <a:pt x="29" y="21"/>
                  </a:cubicBezTo>
                  <a:cubicBezTo>
                    <a:pt x="29" y="49"/>
                    <a:pt x="29" y="49"/>
                    <a:pt x="29" y="49"/>
                  </a:cubicBezTo>
                  <a:cubicBezTo>
                    <a:pt x="18" y="49"/>
                    <a:pt x="18" y="49"/>
                    <a:pt x="18" y="49"/>
                  </a:cubicBezTo>
                  <a:cubicBezTo>
                    <a:pt x="18" y="24"/>
                    <a:pt x="18" y="24"/>
                    <a:pt x="18" y="24"/>
                  </a:cubicBezTo>
                  <a:cubicBezTo>
                    <a:pt x="18" y="21"/>
                    <a:pt x="17" y="19"/>
                    <a:pt x="15" y="19"/>
                  </a:cubicBezTo>
                  <a:cubicBezTo>
                    <a:pt x="13" y="19"/>
                    <a:pt x="11" y="21"/>
                    <a:pt x="11" y="25"/>
                  </a:cubicBezTo>
                  <a:cubicBezTo>
                    <a:pt x="11" y="49"/>
                    <a:pt x="11" y="49"/>
                    <a:pt x="11" y="49"/>
                  </a:cubicBezTo>
                  <a:cubicBezTo>
                    <a:pt x="0" y="49"/>
                    <a:pt x="0" y="49"/>
                    <a:pt x="0"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42"/>
            <p:cNvSpPr>
              <a:spLocks noChangeAspect="1"/>
            </p:cNvSpPr>
            <p:nvPr userDrawn="1"/>
          </p:nvSpPr>
          <p:spPr bwMode="gray">
            <a:xfrm>
              <a:off x="4292" y="570"/>
              <a:ext cx="38" cy="96"/>
            </a:xfrm>
            <a:custGeom>
              <a:avLst/>
              <a:gdLst>
                <a:gd name="T0" fmla="*/ 0 w 19"/>
                <a:gd name="T1" fmla="*/ 11 h 48"/>
                <a:gd name="T2" fmla="*/ 5 w 19"/>
                <a:gd name="T3" fmla="*/ 11 h 48"/>
                <a:gd name="T4" fmla="*/ 5 w 19"/>
                <a:gd name="T5" fmla="*/ 0 h 48"/>
                <a:gd name="T6" fmla="*/ 13 w 19"/>
                <a:gd name="T7" fmla="*/ 0 h 48"/>
                <a:gd name="T8" fmla="*/ 13 w 19"/>
                <a:gd name="T9" fmla="*/ 11 h 48"/>
                <a:gd name="T10" fmla="*/ 19 w 19"/>
                <a:gd name="T11" fmla="*/ 11 h 48"/>
                <a:gd name="T12" fmla="*/ 19 w 19"/>
                <a:gd name="T13" fmla="*/ 17 h 48"/>
                <a:gd name="T14" fmla="*/ 13 w 19"/>
                <a:gd name="T15" fmla="*/ 17 h 48"/>
                <a:gd name="T16" fmla="*/ 13 w 19"/>
                <a:gd name="T17" fmla="*/ 39 h 48"/>
                <a:gd name="T18" fmla="*/ 16 w 19"/>
                <a:gd name="T19" fmla="*/ 43 h 48"/>
                <a:gd name="T20" fmla="*/ 19 w 19"/>
                <a:gd name="T21" fmla="*/ 42 h 48"/>
                <a:gd name="T22" fmla="*/ 19 w 19"/>
                <a:gd name="T23" fmla="*/ 48 h 48"/>
                <a:gd name="T24" fmla="*/ 13 w 19"/>
                <a:gd name="T25" fmla="*/ 48 h 48"/>
                <a:gd name="T26" fmla="*/ 5 w 19"/>
                <a:gd name="T27" fmla="*/ 40 h 48"/>
                <a:gd name="T28" fmla="*/ 5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5" y="11"/>
                    <a:pt x="5" y="11"/>
                    <a:pt x="5" y="11"/>
                  </a:cubicBezTo>
                  <a:cubicBezTo>
                    <a:pt x="5" y="0"/>
                    <a:pt x="5" y="0"/>
                    <a:pt x="5" y="0"/>
                  </a:cubicBezTo>
                  <a:cubicBezTo>
                    <a:pt x="13" y="0"/>
                    <a:pt x="13" y="0"/>
                    <a:pt x="13" y="0"/>
                  </a:cubicBezTo>
                  <a:cubicBezTo>
                    <a:pt x="13" y="11"/>
                    <a:pt x="13" y="11"/>
                    <a:pt x="13" y="11"/>
                  </a:cubicBezTo>
                  <a:cubicBezTo>
                    <a:pt x="19" y="11"/>
                    <a:pt x="19" y="11"/>
                    <a:pt x="19" y="11"/>
                  </a:cubicBezTo>
                  <a:cubicBezTo>
                    <a:pt x="19" y="17"/>
                    <a:pt x="19" y="17"/>
                    <a:pt x="19" y="17"/>
                  </a:cubicBezTo>
                  <a:cubicBezTo>
                    <a:pt x="13" y="17"/>
                    <a:pt x="13" y="17"/>
                    <a:pt x="13" y="17"/>
                  </a:cubicBezTo>
                  <a:cubicBezTo>
                    <a:pt x="13" y="39"/>
                    <a:pt x="13" y="39"/>
                    <a:pt x="13" y="39"/>
                  </a:cubicBezTo>
                  <a:cubicBezTo>
                    <a:pt x="13" y="42"/>
                    <a:pt x="14" y="43"/>
                    <a:pt x="16" y="43"/>
                  </a:cubicBezTo>
                  <a:cubicBezTo>
                    <a:pt x="17" y="43"/>
                    <a:pt x="18" y="43"/>
                    <a:pt x="19" y="42"/>
                  </a:cubicBezTo>
                  <a:cubicBezTo>
                    <a:pt x="19" y="48"/>
                    <a:pt x="19" y="48"/>
                    <a:pt x="19" y="48"/>
                  </a:cubicBezTo>
                  <a:cubicBezTo>
                    <a:pt x="17" y="48"/>
                    <a:pt x="15" y="48"/>
                    <a:pt x="13" y="48"/>
                  </a:cubicBezTo>
                  <a:cubicBezTo>
                    <a:pt x="8" y="48"/>
                    <a:pt x="5" y="47"/>
                    <a:pt x="5" y="40"/>
                  </a:cubicBezTo>
                  <a:cubicBezTo>
                    <a:pt x="5" y="17"/>
                    <a:pt x="5" y="17"/>
                    <a:pt x="5"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43"/>
            <p:cNvSpPr>
              <a:spLocks noChangeAspect="1"/>
            </p:cNvSpPr>
            <p:nvPr userDrawn="1"/>
          </p:nvSpPr>
          <p:spPr bwMode="gray">
            <a:xfrm>
              <a:off x="4338" y="568"/>
              <a:ext cx="51" cy="98"/>
            </a:xfrm>
            <a:custGeom>
              <a:avLst/>
              <a:gdLst>
                <a:gd name="T0" fmla="*/ 0 w 26"/>
                <a:gd name="T1" fmla="*/ 0 h 49"/>
                <a:gd name="T2" fmla="*/ 7 w 26"/>
                <a:gd name="T3" fmla="*/ 0 h 49"/>
                <a:gd name="T4" fmla="*/ 7 w 26"/>
                <a:gd name="T5" fmla="*/ 16 h 49"/>
                <a:gd name="T6" fmla="*/ 7 w 26"/>
                <a:gd name="T7" fmla="*/ 16 h 49"/>
                <a:gd name="T8" fmla="*/ 17 w 26"/>
                <a:gd name="T9" fmla="*/ 11 h 49"/>
                <a:gd name="T10" fmla="*/ 26 w 26"/>
                <a:gd name="T11" fmla="*/ 21 h 49"/>
                <a:gd name="T12" fmla="*/ 26 w 26"/>
                <a:gd name="T13" fmla="*/ 49 h 49"/>
                <a:gd name="T14" fmla="*/ 18 w 26"/>
                <a:gd name="T15" fmla="*/ 49 h 49"/>
                <a:gd name="T16" fmla="*/ 18 w 26"/>
                <a:gd name="T17" fmla="*/ 24 h 49"/>
                <a:gd name="T18" fmla="*/ 13 w 26"/>
                <a:gd name="T19" fmla="*/ 17 h 49"/>
                <a:gd name="T20" fmla="*/ 7 w 26"/>
                <a:gd name="T21" fmla="*/ 24 h 49"/>
                <a:gd name="T22" fmla="*/ 7 w 26"/>
                <a:gd name="T23" fmla="*/ 49 h 49"/>
                <a:gd name="T24" fmla="*/ 0 w 26"/>
                <a:gd name="T25" fmla="*/ 49 h 49"/>
                <a:gd name="T26" fmla="*/ 0 w 26"/>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9">
                  <a:moveTo>
                    <a:pt x="0" y="0"/>
                  </a:moveTo>
                  <a:cubicBezTo>
                    <a:pt x="7" y="0"/>
                    <a:pt x="7" y="0"/>
                    <a:pt x="7" y="0"/>
                  </a:cubicBezTo>
                  <a:cubicBezTo>
                    <a:pt x="7" y="16"/>
                    <a:pt x="7" y="16"/>
                    <a:pt x="7" y="16"/>
                  </a:cubicBezTo>
                  <a:cubicBezTo>
                    <a:pt x="7" y="16"/>
                    <a:pt x="7" y="16"/>
                    <a:pt x="7" y="16"/>
                  </a:cubicBezTo>
                  <a:cubicBezTo>
                    <a:pt x="10" y="13"/>
                    <a:pt x="13" y="11"/>
                    <a:pt x="17" y="11"/>
                  </a:cubicBezTo>
                  <a:cubicBezTo>
                    <a:pt x="22" y="11"/>
                    <a:pt x="26" y="14"/>
                    <a:pt x="26" y="21"/>
                  </a:cubicBezTo>
                  <a:cubicBezTo>
                    <a:pt x="26" y="49"/>
                    <a:pt x="26" y="49"/>
                    <a:pt x="26" y="49"/>
                  </a:cubicBezTo>
                  <a:cubicBezTo>
                    <a:pt x="18" y="49"/>
                    <a:pt x="18" y="49"/>
                    <a:pt x="18" y="49"/>
                  </a:cubicBezTo>
                  <a:cubicBezTo>
                    <a:pt x="18" y="24"/>
                    <a:pt x="18" y="24"/>
                    <a:pt x="18" y="24"/>
                  </a:cubicBezTo>
                  <a:cubicBezTo>
                    <a:pt x="18" y="19"/>
                    <a:pt x="17" y="17"/>
                    <a:pt x="13" y="17"/>
                  </a:cubicBezTo>
                  <a:cubicBezTo>
                    <a:pt x="10" y="17"/>
                    <a:pt x="7" y="19"/>
                    <a:pt x="7" y="24"/>
                  </a:cubicBezTo>
                  <a:cubicBezTo>
                    <a:pt x="7" y="49"/>
                    <a:pt x="7" y="49"/>
                    <a:pt x="7" y="49"/>
                  </a:cubicBezTo>
                  <a:cubicBezTo>
                    <a:pt x="0" y="49"/>
                    <a:pt x="0" y="49"/>
                    <a:pt x="0"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44"/>
            <p:cNvSpPr>
              <a:spLocks noChangeAspect="1" noEditPoints="1"/>
            </p:cNvSpPr>
            <p:nvPr userDrawn="1"/>
          </p:nvSpPr>
          <p:spPr bwMode="gray">
            <a:xfrm>
              <a:off x="4403" y="590"/>
              <a:ext cx="58" cy="78"/>
            </a:xfrm>
            <a:custGeom>
              <a:avLst/>
              <a:gdLst>
                <a:gd name="T0" fmla="*/ 26 w 29"/>
                <a:gd name="T1" fmla="*/ 30 h 39"/>
                <a:gd name="T2" fmla="*/ 28 w 29"/>
                <a:gd name="T3" fmla="*/ 33 h 39"/>
                <a:gd name="T4" fmla="*/ 29 w 29"/>
                <a:gd name="T5" fmla="*/ 33 h 39"/>
                <a:gd name="T6" fmla="*/ 29 w 29"/>
                <a:gd name="T7" fmla="*/ 38 h 39"/>
                <a:gd name="T8" fmla="*/ 25 w 29"/>
                <a:gd name="T9" fmla="*/ 38 h 39"/>
                <a:gd name="T10" fmla="*/ 19 w 29"/>
                <a:gd name="T11" fmla="*/ 34 h 39"/>
                <a:gd name="T12" fmla="*/ 19 w 29"/>
                <a:gd name="T13" fmla="*/ 34 h 39"/>
                <a:gd name="T14" fmla="*/ 10 w 29"/>
                <a:gd name="T15" fmla="*/ 39 h 39"/>
                <a:gd name="T16" fmla="*/ 0 w 29"/>
                <a:gd name="T17" fmla="*/ 29 h 39"/>
                <a:gd name="T18" fmla="*/ 9 w 29"/>
                <a:gd name="T19" fmla="*/ 17 h 39"/>
                <a:gd name="T20" fmla="*/ 14 w 29"/>
                <a:gd name="T21" fmla="*/ 15 h 39"/>
                <a:gd name="T22" fmla="*/ 19 w 29"/>
                <a:gd name="T23" fmla="*/ 11 h 39"/>
                <a:gd name="T24" fmla="*/ 14 w 29"/>
                <a:gd name="T25" fmla="*/ 5 h 39"/>
                <a:gd name="T26" fmla="*/ 8 w 29"/>
                <a:gd name="T27" fmla="*/ 12 h 39"/>
                <a:gd name="T28" fmla="*/ 1 w 29"/>
                <a:gd name="T29" fmla="*/ 12 h 39"/>
                <a:gd name="T30" fmla="*/ 14 w 29"/>
                <a:gd name="T31" fmla="*/ 0 h 39"/>
                <a:gd name="T32" fmla="*/ 26 w 29"/>
                <a:gd name="T33" fmla="*/ 9 h 39"/>
                <a:gd name="T34" fmla="*/ 26 w 29"/>
                <a:gd name="T35" fmla="*/ 30 h 39"/>
                <a:gd name="T36" fmla="*/ 19 w 29"/>
                <a:gd name="T37" fmla="*/ 19 h 39"/>
                <a:gd name="T38" fmla="*/ 10 w 29"/>
                <a:gd name="T39" fmla="*/ 22 h 39"/>
                <a:gd name="T40" fmla="*/ 7 w 29"/>
                <a:gd name="T41" fmla="*/ 28 h 39"/>
                <a:gd name="T42" fmla="*/ 12 w 29"/>
                <a:gd name="T43" fmla="*/ 34 h 39"/>
                <a:gd name="T44" fmla="*/ 19 w 29"/>
                <a:gd name="T45" fmla="*/ 25 h 39"/>
                <a:gd name="T46" fmla="*/ 19 w 29"/>
                <a:gd name="T4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9">
                  <a:moveTo>
                    <a:pt x="26" y="30"/>
                  </a:moveTo>
                  <a:cubicBezTo>
                    <a:pt x="26" y="32"/>
                    <a:pt x="27" y="33"/>
                    <a:pt x="28" y="33"/>
                  </a:cubicBezTo>
                  <a:cubicBezTo>
                    <a:pt x="28" y="33"/>
                    <a:pt x="29" y="33"/>
                    <a:pt x="29" y="33"/>
                  </a:cubicBezTo>
                  <a:cubicBezTo>
                    <a:pt x="29" y="38"/>
                    <a:pt x="29" y="38"/>
                    <a:pt x="29" y="38"/>
                  </a:cubicBezTo>
                  <a:cubicBezTo>
                    <a:pt x="28" y="38"/>
                    <a:pt x="27" y="38"/>
                    <a:pt x="25" y="38"/>
                  </a:cubicBezTo>
                  <a:cubicBezTo>
                    <a:pt x="22" y="38"/>
                    <a:pt x="19" y="37"/>
                    <a:pt x="19" y="34"/>
                  </a:cubicBezTo>
                  <a:cubicBezTo>
                    <a:pt x="19" y="34"/>
                    <a:pt x="19" y="34"/>
                    <a:pt x="19" y="34"/>
                  </a:cubicBezTo>
                  <a:cubicBezTo>
                    <a:pt x="17" y="37"/>
                    <a:pt x="14" y="39"/>
                    <a:pt x="10" y="39"/>
                  </a:cubicBezTo>
                  <a:cubicBezTo>
                    <a:pt x="4" y="39"/>
                    <a:pt x="0" y="36"/>
                    <a:pt x="0" y="29"/>
                  </a:cubicBezTo>
                  <a:cubicBezTo>
                    <a:pt x="0" y="20"/>
                    <a:pt x="3" y="19"/>
                    <a:pt x="9" y="17"/>
                  </a:cubicBezTo>
                  <a:cubicBezTo>
                    <a:pt x="14" y="15"/>
                    <a:pt x="14" y="15"/>
                    <a:pt x="14" y="15"/>
                  </a:cubicBezTo>
                  <a:cubicBezTo>
                    <a:pt x="17" y="15"/>
                    <a:pt x="19" y="14"/>
                    <a:pt x="19" y="11"/>
                  </a:cubicBezTo>
                  <a:cubicBezTo>
                    <a:pt x="19" y="7"/>
                    <a:pt x="17" y="5"/>
                    <a:pt x="14" y="5"/>
                  </a:cubicBezTo>
                  <a:cubicBezTo>
                    <a:pt x="9" y="5"/>
                    <a:pt x="8" y="9"/>
                    <a:pt x="8" y="12"/>
                  </a:cubicBezTo>
                  <a:cubicBezTo>
                    <a:pt x="1" y="12"/>
                    <a:pt x="1" y="12"/>
                    <a:pt x="1" y="12"/>
                  </a:cubicBezTo>
                  <a:cubicBezTo>
                    <a:pt x="1" y="4"/>
                    <a:pt x="4" y="0"/>
                    <a:pt x="14" y="0"/>
                  </a:cubicBezTo>
                  <a:cubicBezTo>
                    <a:pt x="20" y="0"/>
                    <a:pt x="26" y="3"/>
                    <a:pt x="26" y="9"/>
                  </a:cubicBezTo>
                  <a:lnTo>
                    <a:pt x="26" y="30"/>
                  </a:lnTo>
                  <a:close/>
                  <a:moveTo>
                    <a:pt x="19" y="19"/>
                  </a:moveTo>
                  <a:cubicBezTo>
                    <a:pt x="17" y="20"/>
                    <a:pt x="13" y="21"/>
                    <a:pt x="10" y="22"/>
                  </a:cubicBezTo>
                  <a:cubicBezTo>
                    <a:pt x="8" y="23"/>
                    <a:pt x="7" y="25"/>
                    <a:pt x="7" y="28"/>
                  </a:cubicBezTo>
                  <a:cubicBezTo>
                    <a:pt x="7" y="31"/>
                    <a:pt x="9" y="34"/>
                    <a:pt x="12" y="34"/>
                  </a:cubicBezTo>
                  <a:cubicBezTo>
                    <a:pt x="16" y="34"/>
                    <a:pt x="19" y="30"/>
                    <a:pt x="19" y="25"/>
                  </a:cubicBezTo>
                  <a:lnTo>
                    <a:pt x="1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45"/>
            <p:cNvSpPr>
              <a:spLocks noChangeAspect="1"/>
            </p:cNvSpPr>
            <p:nvPr userDrawn="1"/>
          </p:nvSpPr>
          <p:spPr bwMode="gray">
            <a:xfrm>
              <a:off x="4463" y="570"/>
              <a:ext cx="38" cy="96"/>
            </a:xfrm>
            <a:custGeom>
              <a:avLst/>
              <a:gdLst>
                <a:gd name="T0" fmla="*/ 0 w 19"/>
                <a:gd name="T1" fmla="*/ 11 h 48"/>
                <a:gd name="T2" fmla="*/ 5 w 19"/>
                <a:gd name="T3" fmla="*/ 11 h 48"/>
                <a:gd name="T4" fmla="*/ 5 w 19"/>
                <a:gd name="T5" fmla="*/ 0 h 48"/>
                <a:gd name="T6" fmla="*/ 12 w 19"/>
                <a:gd name="T7" fmla="*/ 0 h 48"/>
                <a:gd name="T8" fmla="*/ 12 w 19"/>
                <a:gd name="T9" fmla="*/ 11 h 48"/>
                <a:gd name="T10" fmla="*/ 19 w 19"/>
                <a:gd name="T11" fmla="*/ 11 h 48"/>
                <a:gd name="T12" fmla="*/ 19 w 19"/>
                <a:gd name="T13" fmla="*/ 17 h 48"/>
                <a:gd name="T14" fmla="*/ 12 w 19"/>
                <a:gd name="T15" fmla="*/ 17 h 48"/>
                <a:gd name="T16" fmla="*/ 12 w 19"/>
                <a:gd name="T17" fmla="*/ 39 h 48"/>
                <a:gd name="T18" fmla="*/ 16 w 19"/>
                <a:gd name="T19" fmla="*/ 43 h 48"/>
                <a:gd name="T20" fmla="*/ 19 w 19"/>
                <a:gd name="T21" fmla="*/ 42 h 48"/>
                <a:gd name="T22" fmla="*/ 19 w 19"/>
                <a:gd name="T23" fmla="*/ 48 h 48"/>
                <a:gd name="T24" fmla="*/ 13 w 19"/>
                <a:gd name="T25" fmla="*/ 48 h 48"/>
                <a:gd name="T26" fmla="*/ 5 w 19"/>
                <a:gd name="T27" fmla="*/ 40 h 48"/>
                <a:gd name="T28" fmla="*/ 5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5" y="11"/>
                    <a:pt x="5" y="11"/>
                    <a:pt x="5" y="11"/>
                  </a:cubicBezTo>
                  <a:cubicBezTo>
                    <a:pt x="5" y="0"/>
                    <a:pt x="5" y="0"/>
                    <a:pt x="5" y="0"/>
                  </a:cubicBezTo>
                  <a:cubicBezTo>
                    <a:pt x="12" y="0"/>
                    <a:pt x="12" y="0"/>
                    <a:pt x="12" y="0"/>
                  </a:cubicBezTo>
                  <a:cubicBezTo>
                    <a:pt x="12" y="11"/>
                    <a:pt x="12" y="11"/>
                    <a:pt x="12" y="11"/>
                  </a:cubicBezTo>
                  <a:cubicBezTo>
                    <a:pt x="19" y="11"/>
                    <a:pt x="19" y="11"/>
                    <a:pt x="19" y="11"/>
                  </a:cubicBezTo>
                  <a:cubicBezTo>
                    <a:pt x="19" y="17"/>
                    <a:pt x="19" y="17"/>
                    <a:pt x="19" y="17"/>
                  </a:cubicBezTo>
                  <a:cubicBezTo>
                    <a:pt x="12" y="17"/>
                    <a:pt x="12" y="17"/>
                    <a:pt x="12" y="17"/>
                  </a:cubicBezTo>
                  <a:cubicBezTo>
                    <a:pt x="12" y="39"/>
                    <a:pt x="12" y="39"/>
                    <a:pt x="12" y="39"/>
                  </a:cubicBezTo>
                  <a:cubicBezTo>
                    <a:pt x="12" y="42"/>
                    <a:pt x="13" y="43"/>
                    <a:pt x="16" y="43"/>
                  </a:cubicBezTo>
                  <a:cubicBezTo>
                    <a:pt x="17" y="43"/>
                    <a:pt x="18" y="43"/>
                    <a:pt x="19" y="42"/>
                  </a:cubicBezTo>
                  <a:cubicBezTo>
                    <a:pt x="19" y="48"/>
                    <a:pt x="19" y="48"/>
                    <a:pt x="19" y="48"/>
                  </a:cubicBezTo>
                  <a:cubicBezTo>
                    <a:pt x="17" y="48"/>
                    <a:pt x="15" y="48"/>
                    <a:pt x="13" y="48"/>
                  </a:cubicBezTo>
                  <a:cubicBezTo>
                    <a:pt x="8" y="48"/>
                    <a:pt x="5" y="47"/>
                    <a:pt x="5" y="40"/>
                  </a:cubicBezTo>
                  <a:cubicBezTo>
                    <a:pt x="5" y="17"/>
                    <a:pt x="5" y="17"/>
                    <a:pt x="5"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46"/>
            <p:cNvSpPr>
              <a:spLocks noChangeAspect="1"/>
            </p:cNvSpPr>
            <p:nvPr userDrawn="1"/>
          </p:nvSpPr>
          <p:spPr bwMode="gray">
            <a:xfrm>
              <a:off x="4535" y="592"/>
              <a:ext cx="90" cy="74"/>
            </a:xfrm>
            <a:custGeom>
              <a:avLst/>
              <a:gdLst>
                <a:gd name="T0" fmla="*/ 0 w 90"/>
                <a:gd name="T1" fmla="*/ 0 h 74"/>
                <a:gd name="T2" fmla="*/ 16 w 90"/>
                <a:gd name="T3" fmla="*/ 0 h 74"/>
                <a:gd name="T4" fmla="*/ 26 w 90"/>
                <a:gd name="T5" fmla="*/ 58 h 74"/>
                <a:gd name="T6" fmla="*/ 26 w 90"/>
                <a:gd name="T7" fmla="*/ 58 h 74"/>
                <a:gd name="T8" fmla="*/ 38 w 90"/>
                <a:gd name="T9" fmla="*/ 0 h 74"/>
                <a:gd name="T10" fmla="*/ 54 w 90"/>
                <a:gd name="T11" fmla="*/ 0 h 74"/>
                <a:gd name="T12" fmla="*/ 66 w 90"/>
                <a:gd name="T13" fmla="*/ 58 h 74"/>
                <a:gd name="T14" fmla="*/ 66 w 90"/>
                <a:gd name="T15" fmla="*/ 58 h 74"/>
                <a:gd name="T16" fmla="*/ 76 w 90"/>
                <a:gd name="T17" fmla="*/ 0 h 74"/>
                <a:gd name="T18" fmla="*/ 90 w 90"/>
                <a:gd name="T19" fmla="*/ 0 h 74"/>
                <a:gd name="T20" fmla="*/ 74 w 90"/>
                <a:gd name="T21" fmla="*/ 74 h 74"/>
                <a:gd name="T22" fmla="*/ 58 w 90"/>
                <a:gd name="T23" fmla="*/ 74 h 74"/>
                <a:gd name="T24" fmla="*/ 46 w 90"/>
                <a:gd name="T25" fmla="*/ 16 h 74"/>
                <a:gd name="T26" fmla="*/ 46 w 90"/>
                <a:gd name="T27" fmla="*/ 16 h 74"/>
                <a:gd name="T28" fmla="*/ 34 w 90"/>
                <a:gd name="T29" fmla="*/ 74 h 74"/>
                <a:gd name="T30" fmla="*/ 18 w 90"/>
                <a:gd name="T31" fmla="*/ 74 h 74"/>
                <a:gd name="T32" fmla="*/ 0 w 90"/>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4">
                  <a:moveTo>
                    <a:pt x="0" y="0"/>
                  </a:moveTo>
                  <a:lnTo>
                    <a:pt x="16" y="0"/>
                  </a:lnTo>
                  <a:lnTo>
                    <a:pt x="26" y="58"/>
                  </a:lnTo>
                  <a:lnTo>
                    <a:pt x="26" y="58"/>
                  </a:lnTo>
                  <a:lnTo>
                    <a:pt x="38" y="0"/>
                  </a:lnTo>
                  <a:lnTo>
                    <a:pt x="54" y="0"/>
                  </a:lnTo>
                  <a:lnTo>
                    <a:pt x="66" y="58"/>
                  </a:lnTo>
                  <a:lnTo>
                    <a:pt x="66" y="58"/>
                  </a:lnTo>
                  <a:lnTo>
                    <a:pt x="76" y="0"/>
                  </a:lnTo>
                  <a:lnTo>
                    <a:pt x="90" y="0"/>
                  </a:lnTo>
                  <a:lnTo>
                    <a:pt x="74" y="74"/>
                  </a:lnTo>
                  <a:lnTo>
                    <a:pt x="58" y="74"/>
                  </a:lnTo>
                  <a:lnTo>
                    <a:pt x="46" y="16"/>
                  </a:lnTo>
                  <a:lnTo>
                    <a:pt x="46" y="16"/>
                  </a:lnTo>
                  <a:lnTo>
                    <a:pt x="34" y="74"/>
                  </a:lnTo>
                  <a:lnTo>
                    <a:pt x="18"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47"/>
            <p:cNvSpPr>
              <a:spLocks noChangeAspect="1" noEditPoints="1"/>
            </p:cNvSpPr>
            <p:nvPr userDrawn="1"/>
          </p:nvSpPr>
          <p:spPr bwMode="gray">
            <a:xfrm>
              <a:off x="4631" y="590"/>
              <a:ext cx="56" cy="78"/>
            </a:xfrm>
            <a:custGeom>
              <a:avLst/>
              <a:gdLst>
                <a:gd name="T0" fmla="*/ 14 w 28"/>
                <a:gd name="T1" fmla="*/ 0 h 39"/>
                <a:gd name="T2" fmla="*/ 28 w 28"/>
                <a:gd name="T3" fmla="*/ 20 h 39"/>
                <a:gd name="T4" fmla="*/ 14 w 28"/>
                <a:gd name="T5" fmla="*/ 39 h 39"/>
                <a:gd name="T6" fmla="*/ 0 w 28"/>
                <a:gd name="T7" fmla="*/ 20 h 39"/>
                <a:gd name="T8" fmla="*/ 14 w 28"/>
                <a:gd name="T9" fmla="*/ 0 h 39"/>
                <a:gd name="T10" fmla="*/ 14 w 28"/>
                <a:gd name="T11" fmla="*/ 34 h 39"/>
                <a:gd name="T12" fmla="*/ 20 w 28"/>
                <a:gd name="T13" fmla="*/ 20 h 39"/>
                <a:gd name="T14" fmla="*/ 14 w 28"/>
                <a:gd name="T15" fmla="*/ 6 h 39"/>
                <a:gd name="T16" fmla="*/ 8 w 28"/>
                <a:gd name="T17" fmla="*/ 20 h 39"/>
                <a:gd name="T18" fmla="*/ 14 w 2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14" y="0"/>
                  </a:moveTo>
                  <a:cubicBezTo>
                    <a:pt x="25" y="0"/>
                    <a:pt x="28" y="8"/>
                    <a:pt x="28" y="20"/>
                  </a:cubicBezTo>
                  <a:cubicBezTo>
                    <a:pt x="28" y="31"/>
                    <a:pt x="24" y="39"/>
                    <a:pt x="14" y="39"/>
                  </a:cubicBezTo>
                  <a:cubicBezTo>
                    <a:pt x="4" y="39"/>
                    <a:pt x="0" y="31"/>
                    <a:pt x="0" y="20"/>
                  </a:cubicBezTo>
                  <a:cubicBezTo>
                    <a:pt x="0" y="8"/>
                    <a:pt x="3" y="0"/>
                    <a:pt x="14" y="0"/>
                  </a:cubicBezTo>
                  <a:moveTo>
                    <a:pt x="14" y="34"/>
                  </a:moveTo>
                  <a:cubicBezTo>
                    <a:pt x="19" y="34"/>
                    <a:pt x="20" y="29"/>
                    <a:pt x="20" y="20"/>
                  </a:cubicBezTo>
                  <a:cubicBezTo>
                    <a:pt x="20" y="11"/>
                    <a:pt x="19" y="6"/>
                    <a:pt x="14" y="6"/>
                  </a:cubicBezTo>
                  <a:cubicBezTo>
                    <a:pt x="9" y="6"/>
                    <a:pt x="8" y="11"/>
                    <a:pt x="8" y="20"/>
                  </a:cubicBezTo>
                  <a:cubicBezTo>
                    <a:pt x="8" y="29"/>
                    <a:pt x="9" y="34"/>
                    <a:pt x="14"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48"/>
            <p:cNvSpPr>
              <a:spLocks noChangeAspect="1"/>
            </p:cNvSpPr>
            <p:nvPr userDrawn="1"/>
          </p:nvSpPr>
          <p:spPr bwMode="gray">
            <a:xfrm>
              <a:off x="4699" y="590"/>
              <a:ext cx="36" cy="76"/>
            </a:xfrm>
            <a:custGeom>
              <a:avLst/>
              <a:gdLst>
                <a:gd name="T0" fmla="*/ 0 w 18"/>
                <a:gd name="T1" fmla="*/ 1 h 38"/>
                <a:gd name="T2" fmla="*/ 7 w 18"/>
                <a:gd name="T3" fmla="*/ 1 h 38"/>
                <a:gd name="T4" fmla="*/ 7 w 18"/>
                <a:gd name="T5" fmla="*/ 7 h 38"/>
                <a:gd name="T6" fmla="*/ 7 w 18"/>
                <a:gd name="T7" fmla="*/ 7 h 38"/>
                <a:gd name="T8" fmla="*/ 16 w 18"/>
                <a:gd name="T9" fmla="*/ 0 h 38"/>
                <a:gd name="T10" fmla="*/ 18 w 18"/>
                <a:gd name="T11" fmla="*/ 0 h 38"/>
                <a:gd name="T12" fmla="*/ 18 w 18"/>
                <a:gd name="T13" fmla="*/ 8 h 38"/>
                <a:gd name="T14" fmla="*/ 14 w 18"/>
                <a:gd name="T15" fmla="*/ 8 h 38"/>
                <a:gd name="T16" fmla="*/ 7 w 18"/>
                <a:gd name="T17" fmla="*/ 16 h 38"/>
                <a:gd name="T18" fmla="*/ 7 w 18"/>
                <a:gd name="T19" fmla="*/ 38 h 38"/>
                <a:gd name="T20" fmla="*/ 0 w 18"/>
                <a:gd name="T21" fmla="*/ 38 h 38"/>
                <a:gd name="T22" fmla="*/ 0 w 18"/>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8">
                  <a:moveTo>
                    <a:pt x="0" y="1"/>
                  </a:moveTo>
                  <a:cubicBezTo>
                    <a:pt x="7" y="1"/>
                    <a:pt x="7" y="1"/>
                    <a:pt x="7" y="1"/>
                  </a:cubicBezTo>
                  <a:cubicBezTo>
                    <a:pt x="7" y="7"/>
                    <a:pt x="7" y="7"/>
                    <a:pt x="7" y="7"/>
                  </a:cubicBezTo>
                  <a:cubicBezTo>
                    <a:pt x="7" y="7"/>
                    <a:pt x="7" y="7"/>
                    <a:pt x="7" y="7"/>
                  </a:cubicBezTo>
                  <a:cubicBezTo>
                    <a:pt x="9" y="3"/>
                    <a:pt x="12" y="0"/>
                    <a:pt x="16" y="0"/>
                  </a:cubicBezTo>
                  <a:cubicBezTo>
                    <a:pt x="17" y="0"/>
                    <a:pt x="17" y="0"/>
                    <a:pt x="18" y="0"/>
                  </a:cubicBezTo>
                  <a:cubicBezTo>
                    <a:pt x="18" y="8"/>
                    <a:pt x="18" y="8"/>
                    <a:pt x="18" y="8"/>
                  </a:cubicBezTo>
                  <a:cubicBezTo>
                    <a:pt x="17" y="8"/>
                    <a:pt x="16" y="8"/>
                    <a:pt x="14" y="8"/>
                  </a:cubicBezTo>
                  <a:cubicBezTo>
                    <a:pt x="11" y="8"/>
                    <a:pt x="7" y="9"/>
                    <a:pt x="7" y="16"/>
                  </a:cubicBezTo>
                  <a:cubicBezTo>
                    <a:pt x="7" y="38"/>
                    <a:pt x="7" y="38"/>
                    <a:pt x="7"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49"/>
            <p:cNvSpPr>
              <a:spLocks noChangeAspect="1"/>
            </p:cNvSpPr>
            <p:nvPr userDrawn="1"/>
          </p:nvSpPr>
          <p:spPr bwMode="gray">
            <a:xfrm>
              <a:off x="4741" y="568"/>
              <a:ext cx="58" cy="98"/>
            </a:xfrm>
            <a:custGeom>
              <a:avLst/>
              <a:gdLst>
                <a:gd name="T0" fmla="*/ 0 w 58"/>
                <a:gd name="T1" fmla="*/ 0 h 98"/>
                <a:gd name="T2" fmla="*/ 16 w 58"/>
                <a:gd name="T3" fmla="*/ 0 h 98"/>
                <a:gd name="T4" fmla="*/ 16 w 58"/>
                <a:gd name="T5" fmla="*/ 56 h 98"/>
                <a:gd name="T6" fmla="*/ 16 w 58"/>
                <a:gd name="T7" fmla="*/ 56 h 98"/>
                <a:gd name="T8" fmla="*/ 38 w 58"/>
                <a:gd name="T9" fmla="*/ 24 h 98"/>
                <a:gd name="T10" fmla="*/ 56 w 58"/>
                <a:gd name="T11" fmla="*/ 24 h 98"/>
                <a:gd name="T12" fmla="*/ 34 w 58"/>
                <a:gd name="T13" fmla="*/ 52 h 98"/>
                <a:gd name="T14" fmla="*/ 58 w 58"/>
                <a:gd name="T15" fmla="*/ 98 h 98"/>
                <a:gd name="T16" fmla="*/ 42 w 58"/>
                <a:gd name="T17" fmla="*/ 98 h 98"/>
                <a:gd name="T18" fmla="*/ 24 w 58"/>
                <a:gd name="T19" fmla="*/ 64 h 98"/>
                <a:gd name="T20" fmla="*/ 16 w 58"/>
                <a:gd name="T21" fmla="*/ 74 h 98"/>
                <a:gd name="T22" fmla="*/ 16 w 58"/>
                <a:gd name="T23" fmla="*/ 98 h 98"/>
                <a:gd name="T24" fmla="*/ 0 w 58"/>
                <a:gd name="T25" fmla="*/ 98 h 98"/>
                <a:gd name="T26" fmla="*/ 0 w 58"/>
                <a:gd name="T2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8">
                  <a:moveTo>
                    <a:pt x="0" y="0"/>
                  </a:moveTo>
                  <a:lnTo>
                    <a:pt x="16" y="0"/>
                  </a:lnTo>
                  <a:lnTo>
                    <a:pt x="16" y="56"/>
                  </a:lnTo>
                  <a:lnTo>
                    <a:pt x="16" y="56"/>
                  </a:lnTo>
                  <a:lnTo>
                    <a:pt x="38" y="24"/>
                  </a:lnTo>
                  <a:lnTo>
                    <a:pt x="56" y="24"/>
                  </a:lnTo>
                  <a:lnTo>
                    <a:pt x="34" y="52"/>
                  </a:lnTo>
                  <a:lnTo>
                    <a:pt x="58" y="98"/>
                  </a:lnTo>
                  <a:lnTo>
                    <a:pt x="42" y="98"/>
                  </a:lnTo>
                  <a:lnTo>
                    <a:pt x="24" y="64"/>
                  </a:lnTo>
                  <a:lnTo>
                    <a:pt x="16" y="74"/>
                  </a:lnTo>
                  <a:lnTo>
                    <a:pt x="16" y="98"/>
                  </a:lnTo>
                  <a:lnTo>
                    <a:pt x="0" y="9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50"/>
            <p:cNvSpPr>
              <a:spLocks noChangeAspect="1"/>
            </p:cNvSpPr>
            <p:nvPr userDrawn="1"/>
          </p:nvSpPr>
          <p:spPr bwMode="gray">
            <a:xfrm>
              <a:off x="4805" y="590"/>
              <a:ext cx="50" cy="78"/>
            </a:xfrm>
            <a:custGeom>
              <a:avLst/>
              <a:gdLst>
                <a:gd name="T0" fmla="*/ 18 w 25"/>
                <a:gd name="T1" fmla="*/ 12 h 39"/>
                <a:gd name="T2" fmla="*/ 18 w 25"/>
                <a:gd name="T3" fmla="*/ 11 h 39"/>
                <a:gd name="T4" fmla="*/ 13 w 25"/>
                <a:gd name="T5" fmla="*/ 5 h 39"/>
                <a:gd name="T6" fmla="*/ 7 w 25"/>
                <a:gd name="T7" fmla="*/ 10 h 39"/>
                <a:gd name="T8" fmla="*/ 13 w 25"/>
                <a:gd name="T9" fmla="*/ 15 h 39"/>
                <a:gd name="T10" fmla="*/ 17 w 25"/>
                <a:gd name="T11" fmla="*/ 17 h 39"/>
                <a:gd name="T12" fmla="*/ 25 w 25"/>
                <a:gd name="T13" fmla="*/ 28 h 39"/>
                <a:gd name="T14" fmla="*/ 12 w 25"/>
                <a:gd name="T15" fmla="*/ 39 h 39"/>
                <a:gd name="T16" fmla="*/ 0 w 25"/>
                <a:gd name="T17" fmla="*/ 28 h 39"/>
                <a:gd name="T18" fmla="*/ 0 w 25"/>
                <a:gd name="T19" fmla="*/ 26 h 39"/>
                <a:gd name="T20" fmla="*/ 7 w 25"/>
                <a:gd name="T21" fmla="*/ 26 h 39"/>
                <a:gd name="T22" fmla="*/ 7 w 25"/>
                <a:gd name="T23" fmla="*/ 27 h 39"/>
                <a:gd name="T24" fmla="*/ 12 w 25"/>
                <a:gd name="T25" fmla="*/ 34 h 39"/>
                <a:gd name="T26" fmla="*/ 18 w 25"/>
                <a:gd name="T27" fmla="*/ 29 h 39"/>
                <a:gd name="T28" fmla="*/ 14 w 25"/>
                <a:gd name="T29" fmla="*/ 23 h 39"/>
                <a:gd name="T30" fmla="*/ 8 w 25"/>
                <a:gd name="T31" fmla="*/ 21 h 39"/>
                <a:gd name="T32" fmla="*/ 0 w 25"/>
                <a:gd name="T33" fmla="*/ 10 h 39"/>
                <a:gd name="T34" fmla="*/ 13 w 25"/>
                <a:gd name="T35" fmla="*/ 0 h 39"/>
                <a:gd name="T36" fmla="*/ 25 w 25"/>
                <a:gd name="T37" fmla="*/ 10 h 39"/>
                <a:gd name="T38" fmla="*/ 25 w 25"/>
                <a:gd name="T39" fmla="*/ 12 h 39"/>
                <a:gd name="T40" fmla="*/ 18 w 25"/>
                <a:gd name="T4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8" y="12"/>
                  </a:moveTo>
                  <a:cubicBezTo>
                    <a:pt x="18" y="11"/>
                    <a:pt x="18" y="11"/>
                    <a:pt x="18" y="11"/>
                  </a:cubicBezTo>
                  <a:cubicBezTo>
                    <a:pt x="18" y="8"/>
                    <a:pt x="17" y="5"/>
                    <a:pt x="13" y="5"/>
                  </a:cubicBezTo>
                  <a:cubicBezTo>
                    <a:pt x="10" y="5"/>
                    <a:pt x="7" y="7"/>
                    <a:pt x="7" y="10"/>
                  </a:cubicBezTo>
                  <a:cubicBezTo>
                    <a:pt x="7" y="13"/>
                    <a:pt x="9" y="14"/>
                    <a:pt x="13" y="15"/>
                  </a:cubicBezTo>
                  <a:cubicBezTo>
                    <a:pt x="17" y="17"/>
                    <a:pt x="17" y="17"/>
                    <a:pt x="17" y="17"/>
                  </a:cubicBezTo>
                  <a:cubicBezTo>
                    <a:pt x="23" y="19"/>
                    <a:pt x="25" y="22"/>
                    <a:pt x="25" y="28"/>
                  </a:cubicBezTo>
                  <a:cubicBezTo>
                    <a:pt x="25" y="36"/>
                    <a:pt x="20" y="39"/>
                    <a:pt x="12" y="39"/>
                  </a:cubicBezTo>
                  <a:cubicBezTo>
                    <a:pt x="3" y="39"/>
                    <a:pt x="0" y="35"/>
                    <a:pt x="0" y="28"/>
                  </a:cubicBezTo>
                  <a:cubicBezTo>
                    <a:pt x="0" y="26"/>
                    <a:pt x="0" y="26"/>
                    <a:pt x="0" y="26"/>
                  </a:cubicBezTo>
                  <a:cubicBezTo>
                    <a:pt x="7" y="26"/>
                    <a:pt x="7" y="26"/>
                    <a:pt x="7" y="26"/>
                  </a:cubicBezTo>
                  <a:cubicBezTo>
                    <a:pt x="7" y="27"/>
                    <a:pt x="7" y="27"/>
                    <a:pt x="7" y="27"/>
                  </a:cubicBezTo>
                  <a:cubicBezTo>
                    <a:pt x="7" y="32"/>
                    <a:pt x="8" y="34"/>
                    <a:pt x="12" y="34"/>
                  </a:cubicBezTo>
                  <a:cubicBezTo>
                    <a:pt x="16" y="34"/>
                    <a:pt x="18" y="32"/>
                    <a:pt x="18" y="29"/>
                  </a:cubicBezTo>
                  <a:cubicBezTo>
                    <a:pt x="18" y="26"/>
                    <a:pt x="17" y="24"/>
                    <a:pt x="14" y="23"/>
                  </a:cubicBezTo>
                  <a:cubicBezTo>
                    <a:pt x="8" y="21"/>
                    <a:pt x="8" y="21"/>
                    <a:pt x="8" y="21"/>
                  </a:cubicBezTo>
                  <a:cubicBezTo>
                    <a:pt x="3" y="19"/>
                    <a:pt x="0" y="16"/>
                    <a:pt x="0" y="10"/>
                  </a:cubicBezTo>
                  <a:cubicBezTo>
                    <a:pt x="0" y="3"/>
                    <a:pt x="5" y="0"/>
                    <a:pt x="13" y="0"/>
                  </a:cubicBezTo>
                  <a:cubicBezTo>
                    <a:pt x="22" y="0"/>
                    <a:pt x="25" y="6"/>
                    <a:pt x="25" y="10"/>
                  </a:cubicBezTo>
                  <a:cubicBezTo>
                    <a:pt x="25" y="12"/>
                    <a:pt x="25" y="12"/>
                    <a:pt x="25" y="12"/>
                  </a:cubicBez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51"/>
            <p:cNvSpPr>
              <a:spLocks noChangeAspect="1"/>
            </p:cNvSpPr>
            <p:nvPr userDrawn="1"/>
          </p:nvSpPr>
          <p:spPr bwMode="gray">
            <a:xfrm>
              <a:off x="4895" y="566"/>
              <a:ext cx="36" cy="100"/>
            </a:xfrm>
            <a:custGeom>
              <a:avLst/>
              <a:gdLst>
                <a:gd name="T0" fmla="*/ 5 w 18"/>
                <a:gd name="T1" fmla="*/ 19 h 50"/>
                <a:gd name="T2" fmla="*/ 0 w 18"/>
                <a:gd name="T3" fmla="*/ 19 h 50"/>
                <a:gd name="T4" fmla="*/ 0 w 18"/>
                <a:gd name="T5" fmla="*/ 13 h 50"/>
                <a:gd name="T6" fmla="*/ 5 w 18"/>
                <a:gd name="T7" fmla="*/ 13 h 50"/>
                <a:gd name="T8" fmla="*/ 5 w 18"/>
                <a:gd name="T9" fmla="*/ 10 h 50"/>
                <a:gd name="T10" fmla="*/ 14 w 18"/>
                <a:gd name="T11" fmla="*/ 0 h 50"/>
                <a:gd name="T12" fmla="*/ 18 w 18"/>
                <a:gd name="T13" fmla="*/ 1 h 50"/>
                <a:gd name="T14" fmla="*/ 18 w 18"/>
                <a:gd name="T15" fmla="*/ 6 h 50"/>
                <a:gd name="T16" fmla="*/ 16 w 18"/>
                <a:gd name="T17" fmla="*/ 6 h 50"/>
                <a:gd name="T18" fmla="*/ 12 w 18"/>
                <a:gd name="T19" fmla="*/ 10 h 50"/>
                <a:gd name="T20" fmla="*/ 12 w 18"/>
                <a:gd name="T21" fmla="*/ 13 h 50"/>
                <a:gd name="T22" fmla="*/ 18 w 18"/>
                <a:gd name="T23" fmla="*/ 13 h 50"/>
                <a:gd name="T24" fmla="*/ 18 w 18"/>
                <a:gd name="T25" fmla="*/ 19 h 50"/>
                <a:gd name="T26" fmla="*/ 12 w 18"/>
                <a:gd name="T27" fmla="*/ 19 h 50"/>
                <a:gd name="T28" fmla="*/ 12 w 18"/>
                <a:gd name="T29" fmla="*/ 50 h 50"/>
                <a:gd name="T30" fmla="*/ 5 w 18"/>
                <a:gd name="T31" fmla="*/ 50 h 50"/>
                <a:gd name="T32" fmla="*/ 5 w 18"/>
                <a:gd name="T33"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50">
                  <a:moveTo>
                    <a:pt x="5" y="19"/>
                  </a:moveTo>
                  <a:cubicBezTo>
                    <a:pt x="0" y="19"/>
                    <a:pt x="0" y="19"/>
                    <a:pt x="0" y="19"/>
                  </a:cubicBezTo>
                  <a:cubicBezTo>
                    <a:pt x="0" y="13"/>
                    <a:pt x="0" y="13"/>
                    <a:pt x="0" y="13"/>
                  </a:cubicBezTo>
                  <a:cubicBezTo>
                    <a:pt x="5" y="13"/>
                    <a:pt x="5" y="13"/>
                    <a:pt x="5" y="13"/>
                  </a:cubicBezTo>
                  <a:cubicBezTo>
                    <a:pt x="5" y="10"/>
                    <a:pt x="5" y="10"/>
                    <a:pt x="5" y="10"/>
                  </a:cubicBezTo>
                  <a:cubicBezTo>
                    <a:pt x="5" y="3"/>
                    <a:pt x="8" y="0"/>
                    <a:pt x="14" y="0"/>
                  </a:cubicBezTo>
                  <a:cubicBezTo>
                    <a:pt x="16" y="0"/>
                    <a:pt x="17" y="0"/>
                    <a:pt x="18" y="1"/>
                  </a:cubicBezTo>
                  <a:cubicBezTo>
                    <a:pt x="18" y="6"/>
                    <a:pt x="18" y="6"/>
                    <a:pt x="18" y="6"/>
                  </a:cubicBezTo>
                  <a:cubicBezTo>
                    <a:pt x="16" y="6"/>
                    <a:pt x="16" y="6"/>
                    <a:pt x="16" y="6"/>
                  </a:cubicBezTo>
                  <a:cubicBezTo>
                    <a:pt x="13" y="6"/>
                    <a:pt x="12" y="7"/>
                    <a:pt x="12" y="10"/>
                  </a:cubicBezTo>
                  <a:cubicBezTo>
                    <a:pt x="12" y="13"/>
                    <a:pt x="12" y="13"/>
                    <a:pt x="12" y="13"/>
                  </a:cubicBezTo>
                  <a:cubicBezTo>
                    <a:pt x="18" y="13"/>
                    <a:pt x="18" y="13"/>
                    <a:pt x="18" y="13"/>
                  </a:cubicBezTo>
                  <a:cubicBezTo>
                    <a:pt x="18" y="19"/>
                    <a:pt x="18" y="19"/>
                    <a:pt x="18" y="19"/>
                  </a:cubicBezTo>
                  <a:cubicBezTo>
                    <a:pt x="12" y="19"/>
                    <a:pt x="12" y="19"/>
                    <a:pt x="12" y="19"/>
                  </a:cubicBezTo>
                  <a:cubicBezTo>
                    <a:pt x="12" y="50"/>
                    <a:pt x="12" y="50"/>
                    <a:pt x="12" y="50"/>
                  </a:cubicBezTo>
                  <a:cubicBezTo>
                    <a:pt x="5" y="50"/>
                    <a:pt x="5" y="50"/>
                    <a:pt x="5" y="50"/>
                  </a:cubicBezTo>
                  <a:lnTo>
                    <a:pt x="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52"/>
            <p:cNvSpPr>
              <a:spLocks noChangeAspect="1" noEditPoints="1"/>
            </p:cNvSpPr>
            <p:nvPr userDrawn="1"/>
          </p:nvSpPr>
          <p:spPr bwMode="gray">
            <a:xfrm>
              <a:off x="4935" y="590"/>
              <a:ext cx="56" cy="78"/>
            </a:xfrm>
            <a:custGeom>
              <a:avLst/>
              <a:gdLst>
                <a:gd name="T0" fmla="*/ 14 w 28"/>
                <a:gd name="T1" fmla="*/ 0 h 39"/>
                <a:gd name="T2" fmla="*/ 28 w 28"/>
                <a:gd name="T3" fmla="*/ 20 h 39"/>
                <a:gd name="T4" fmla="*/ 14 w 28"/>
                <a:gd name="T5" fmla="*/ 39 h 39"/>
                <a:gd name="T6" fmla="*/ 0 w 28"/>
                <a:gd name="T7" fmla="*/ 20 h 39"/>
                <a:gd name="T8" fmla="*/ 14 w 28"/>
                <a:gd name="T9" fmla="*/ 0 h 39"/>
                <a:gd name="T10" fmla="*/ 14 w 28"/>
                <a:gd name="T11" fmla="*/ 34 h 39"/>
                <a:gd name="T12" fmla="*/ 20 w 28"/>
                <a:gd name="T13" fmla="*/ 20 h 39"/>
                <a:gd name="T14" fmla="*/ 14 w 28"/>
                <a:gd name="T15" fmla="*/ 6 h 39"/>
                <a:gd name="T16" fmla="*/ 8 w 28"/>
                <a:gd name="T17" fmla="*/ 20 h 39"/>
                <a:gd name="T18" fmla="*/ 14 w 2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14" y="0"/>
                  </a:moveTo>
                  <a:cubicBezTo>
                    <a:pt x="25" y="0"/>
                    <a:pt x="28" y="8"/>
                    <a:pt x="28" y="20"/>
                  </a:cubicBezTo>
                  <a:cubicBezTo>
                    <a:pt x="28" y="31"/>
                    <a:pt x="24" y="39"/>
                    <a:pt x="14" y="39"/>
                  </a:cubicBezTo>
                  <a:cubicBezTo>
                    <a:pt x="4" y="39"/>
                    <a:pt x="0" y="31"/>
                    <a:pt x="0" y="20"/>
                  </a:cubicBezTo>
                  <a:cubicBezTo>
                    <a:pt x="0" y="8"/>
                    <a:pt x="3" y="0"/>
                    <a:pt x="14" y="0"/>
                  </a:cubicBezTo>
                  <a:moveTo>
                    <a:pt x="14" y="34"/>
                  </a:moveTo>
                  <a:cubicBezTo>
                    <a:pt x="19" y="34"/>
                    <a:pt x="20" y="29"/>
                    <a:pt x="20" y="20"/>
                  </a:cubicBezTo>
                  <a:cubicBezTo>
                    <a:pt x="20" y="11"/>
                    <a:pt x="19" y="6"/>
                    <a:pt x="14" y="6"/>
                  </a:cubicBezTo>
                  <a:cubicBezTo>
                    <a:pt x="9" y="6"/>
                    <a:pt x="8" y="11"/>
                    <a:pt x="8" y="20"/>
                  </a:cubicBezTo>
                  <a:cubicBezTo>
                    <a:pt x="8" y="29"/>
                    <a:pt x="9" y="34"/>
                    <a:pt x="14"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53"/>
            <p:cNvSpPr>
              <a:spLocks noChangeAspect="1"/>
            </p:cNvSpPr>
            <p:nvPr userDrawn="1"/>
          </p:nvSpPr>
          <p:spPr bwMode="gray">
            <a:xfrm>
              <a:off x="5003" y="590"/>
              <a:ext cx="34" cy="76"/>
            </a:xfrm>
            <a:custGeom>
              <a:avLst/>
              <a:gdLst>
                <a:gd name="T0" fmla="*/ 0 w 17"/>
                <a:gd name="T1" fmla="*/ 1 h 38"/>
                <a:gd name="T2" fmla="*/ 7 w 17"/>
                <a:gd name="T3" fmla="*/ 1 h 38"/>
                <a:gd name="T4" fmla="*/ 7 w 17"/>
                <a:gd name="T5" fmla="*/ 7 h 38"/>
                <a:gd name="T6" fmla="*/ 7 w 17"/>
                <a:gd name="T7" fmla="*/ 7 h 38"/>
                <a:gd name="T8" fmla="*/ 16 w 17"/>
                <a:gd name="T9" fmla="*/ 0 h 38"/>
                <a:gd name="T10" fmla="*/ 17 w 17"/>
                <a:gd name="T11" fmla="*/ 0 h 38"/>
                <a:gd name="T12" fmla="*/ 17 w 17"/>
                <a:gd name="T13" fmla="*/ 8 h 38"/>
                <a:gd name="T14" fmla="*/ 14 w 17"/>
                <a:gd name="T15" fmla="*/ 8 h 38"/>
                <a:gd name="T16" fmla="*/ 7 w 17"/>
                <a:gd name="T17" fmla="*/ 16 h 38"/>
                <a:gd name="T18" fmla="*/ 7 w 17"/>
                <a:gd name="T19" fmla="*/ 38 h 38"/>
                <a:gd name="T20" fmla="*/ 0 w 17"/>
                <a:gd name="T21" fmla="*/ 38 h 38"/>
                <a:gd name="T22" fmla="*/ 0 w 17"/>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38">
                  <a:moveTo>
                    <a:pt x="0" y="1"/>
                  </a:moveTo>
                  <a:cubicBezTo>
                    <a:pt x="7" y="1"/>
                    <a:pt x="7" y="1"/>
                    <a:pt x="7" y="1"/>
                  </a:cubicBezTo>
                  <a:cubicBezTo>
                    <a:pt x="7" y="7"/>
                    <a:pt x="7" y="7"/>
                    <a:pt x="7" y="7"/>
                  </a:cubicBezTo>
                  <a:cubicBezTo>
                    <a:pt x="7" y="7"/>
                    <a:pt x="7" y="7"/>
                    <a:pt x="7" y="7"/>
                  </a:cubicBezTo>
                  <a:cubicBezTo>
                    <a:pt x="9" y="3"/>
                    <a:pt x="11" y="0"/>
                    <a:pt x="16" y="0"/>
                  </a:cubicBezTo>
                  <a:cubicBezTo>
                    <a:pt x="17" y="0"/>
                    <a:pt x="17" y="0"/>
                    <a:pt x="17" y="0"/>
                  </a:cubicBezTo>
                  <a:cubicBezTo>
                    <a:pt x="17" y="8"/>
                    <a:pt x="17" y="8"/>
                    <a:pt x="17" y="8"/>
                  </a:cubicBezTo>
                  <a:cubicBezTo>
                    <a:pt x="17" y="8"/>
                    <a:pt x="16" y="8"/>
                    <a:pt x="14" y="8"/>
                  </a:cubicBezTo>
                  <a:cubicBezTo>
                    <a:pt x="11" y="8"/>
                    <a:pt x="7" y="9"/>
                    <a:pt x="7" y="16"/>
                  </a:cubicBezTo>
                  <a:cubicBezTo>
                    <a:pt x="7" y="38"/>
                    <a:pt x="7" y="38"/>
                    <a:pt x="7"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54"/>
            <p:cNvSpPr>
              <a:spLocks noChangeAspect="1"/>
            </p:cNvSpPr>
            <p:nvPr userDrawn="1"/>
          </p:nvSpPr>
          <p:spPr bwMode="gray">
            <a:xfrm>
              <a:off x="5074" y="590"/>
              <a:ext cx="52" cy="78"/>
            </a:xfrm>
            <a:custGeom>
              <a:avLst/>
              <a:gdLst>
                <a:gd name="T0" fmla="*/ 18 w 26"/>
                <a:gd name="T1" fmla="*/ 12 h 39"/>
                <a:gd name="T2" fmla="*/ 18 w 26"/>
                <a:gd name="T3" fmla="*/ 11 h 39"/>
                <a:gd name="T4" fmla="*/ 13 w 26"/>
                <a:gd name="T5" fmla="*/ 5 h 39"/>
                <a:gd name="T6" fmla="*/ 8 w 26"/>
                <a:gd name="T7" fmla="*/ 10 h 39"/>
                <a:gd name="T8" fmla="*/ 13 w 26"/>
                <a:gd name="T9" fmla="*/ 15 h 39"/>
                <a:gd name="T10" fmla="*/ 18 w 26"/>
                <a:gd name="T11" fmla="*/ 17 h 39"/>
                <a:gd name="T12" fmla="*/ 26 w 26"/>
                <a:gd name="T13" fmla="*/ 28 h 39"/>
                <a:gd name="T14" fmla="*/ 12 w 26"/>
                <a:gd name="T15" fmla="*/ 39 h 39"/>
                <a:gd name="T16" fmla="*/ 0 w 26"/>
                <a:gd name="T17" fmla="*/ 28 h 39"/>
                <a:gd name="T18" fmla="*/ 0 w 26"/>
                <a:gd name="T19" fmla="*/ 26 h 39"/>
                <a:gd name="T20" fmla="*/ 7 w 26"/>
                <a:gd name="T21" fmla="*/ 26 h 39"/>
                <a:gd name="T22" fmla="*/ 7 w 26"/>
                <a:gd name="T23" fmla="*/ 27 h 39"/>
                <a:gd name="T24" fmla="*/ 12 w 26"/>
                <a:gd name="T25" fmla="*/ 34 h 39"/>
                <a:gd name="T26" fmla="*/ 19 w 26"/>
                <a:gd name="T27" fmla="*/ 29 h 39"/>
                <a:gd name="T28" fmla="*/ 14 w 26"/>
                <a:gd name="T29" fmla="*/ 23 h 39"/>
                <a:gd name="T30" fmla="*/ 8 w 26"/>
                <a:gd name="T31" fmla="*/ 21 h 39"/>
                <a:gd name="T32" fmla="*/ 0 w 26"/>
                <a:gd name="T33" fmla="*/ 10 h 39"/>
                <a:gd name="T34" fmla="*/ 13 w 26"/>
                <a:gd name="T35" fmla="*/ 0 h 39"/>
                <a:gd name="T36" fmla="*/ 25 w 26"/>
                <a:gd name="T37" fmla="*/ 10 h 39"/>
                <a:gd name="T38" fmla="*/ 25 w 26"/>
                <a:gd name="T39" fmla="*/ 12 h 39"/>
                <a:gd name="T40" fmla="*/ 18 w 26"/>
                <a:gd name="T4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9">
                  <a:moveTo>
                    <a:pt x="18" y="12"/>
                  </a:moveTo>
                  <a:cubicBezTo>
                    <a:pt x="18" y="11"/>
                    <a:pt x="18" y="11"/>
                    <a:pt x="18" y="11"/>
                  </a:cubicBezTo>
                  <a:cubicBezTo>
                    <a:pt x="18" y="8"/>
                    <a:pt x="17" y="5"/>
                    <a:pt x="13" y="5"/>
                  </a:cubicBezTo>
                  <a:cubicBezTo>
                    <a:pt x="10" y="5"/>
                    <a:pt x="8" y="7"/>
                    <a:pt x="8" y="10"/>
                  </a:cubicBezTo>
                  <a:cubicBezTo>
                    <a:pt x="8" y="13"/>
                    <a:pt x="9" y="14"/>
                    <a:pt x="13" y="15"/>
                  </a:cubicBezTo>
                  <a:cubicBezTo>
                    <a:pt x="18" y="17"/>
                    <a:pt x="18" y="17"/>
                    <a:pt x="18" y="17"/>
                  </a:cubicBezTo>
                  <a:cubicBezTo>
                    <a:pt x="23" y="19"/>
                    <a:pt x="26" y="22"/>
                    <a:pt x="26" y="28"/>
                  </a:cubicBezTo>
                  <a:cubicBezTo>
                    <a:pt x="26" y="36"/>
                    <a:pt x="20" y="39"/>
                    <a:pt x="12" y="39"/>
                  </a:cubicBezTo>
                  <a:cubicBezTo>
                    <a:pt x="3" y="39"/>
                    <a:pt x="0" y="35"/>
                    <a:pt x="0" y="28"/>
                  </a:cubicBezTo>
                  <a:cubicBezTo>
                    <a:pt x="0" y="26"/>
                    <a:pt x="0" y="26"/>
                    <a:pt x="0" y="26"/>
                  </a:cubicBezTo>
                  <a:cubicBezTo>
                    <a:pt x="7" y="26"/>
                    <a:pt x="7" y="26"/>
                    <a:pt x="7" y="26"/>
                  </a:cubicBezTo>
                  <a:cubicBezTo>
                    <a:pt x="7" y="27"/>
                    <a:pt x="7" y="27"/>
                    <a:pt x="7" y="27"/>
                  </a:cubicBezTo>
                  <a:cubicBezTo>
                    <a:pt x="7" y="32"/>
                    <a:pt x="8" y="34"/>
                    <a:pt x="12" y="34"/>
                  </a:cubicBezTo>
                  <a:cubicBezTo>
                    <a:pt x="17" y="34"/>
                    <a:pt x="19" y="32"/>
                    <a:pt x="19" y="29"/>
                  </a:cubicBezTo>
                  <a:cubicBezTo>
                    <a:pt x="19" y="26"/>
                    <a:pt x="17" y="24"/>
                    <a:pt x="14" y="23"/>
                  </a:cubicBezTo>
                  <a:cubicBezTo>
                    <a:pt x="8" y="21"/>
                    <a:pt x="8" y="21"/>
                    <a:pt x="8" y="21"/>
                  </a:cubicBezTo>
                  <a:cubicBezTo>
                    <a:pt x="3" y="19"/>
                    <a:pt x="0" y="16"/>
                    <a:pt x="0" y="10"/>
                  </a:cubicBezTo>
                  <a:cubicBezTo>
                    <a:pt x="0" y="3"/>
                    <a:pt x="6" y="0"/>
                    <a:pt x="13" y="0"/>
                  </a:cubicBezTo>
                  <a:cubicBezTo>
                    <a:pt x="23" y="0"/>
                    <a:pt x="25" y="6"/>
                    <a:pt x="25" y="10"/>
                  </a:cubicBezTo>
                  <a:cubicBezTo>
                    <a:pt x="25" y="12"/>
                    <a:pt x="25" y="12"/>
                    <a:pt x="25" y="12"/>
                  </a:cubicBez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55"/>
            <p:cNvSpPr>
              <a:spLocks noChangeAspect="1" noEditPoints="1"/>
            </p:cNvSpPr>
            <p:nvPr userDrawn="1"/>
          </p:nvSpPr>
          <p:spPr bwMode="gray">
            <a:xfrm>
              <a:off x="5134" y="590"/>
              <a:ext cx="54" cy="78"/>
            </a:xfrm>
            <a:custGeom>
              <a:avLst/>
              <a:gdLst>
                <a:gd name="T0" fmla="*/ 13 w 27"/>
                <a:gd name="T1" fmla="*/ 0 h 39"/>
                <a:gd name="T2" fmla="*/ 27 w 27"/>
                <a:gd name="T3" fmla="*/ 20 h 39"/>
                <a:gd name="T4" fmla="*/ 13 w 27"/>
                <a:gd name="T5" fmla="*/ 39 h 39"/>
                <a:gd name="T6" fmla="*/ 0 w 27"/>
                <a:gd name="T7" fmla="*/ 20 h 39"/>
                <a:gd name="T8" fmla="*/ 13 w 27"/>
                <a:gd name="T9" fmla="*/ 0 h 39"/>
                <a:gd name="T10" fmla="*/ 13 w 27"/>
                <a:gd name="T11" fmla="*/ 34 h 39"/>
                <a:gd name="T12" fmla="*/ 20 w 27"/>
                <a:gd name="T13" fmla="*/ 20 h 39"/>
                <a:gd name="T14" fmla="*/ 13 w 27"/>
                <a:gd name="T15" fmla="*/ 6 h 39"/>
                <a:gd name="T16" fmla="*/ 7 w 27"/>
                <a:gd name="T17" fmla="*/ 20 h 39"/>
                <a:gd name="T18" fmla="*/ 13 w 27"/>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9">
                  <a:moveTo>
                    <a:pt x="13" y="0"/>
                  </a:moveTo>
                  <a:cubicBezTo>
                    <a:pt x="24" y="0"/>
                    <a:pt x="27" y="8"/>
                    <a:pt x="27" y="20"/>
                  </a:cubicBezTo>
                  <a:cubicBezTo>
                    <a:pt x="27" y="31"/>
                    <a:pt x="24" y="39"/>
                    <a:pt x="13" y="39"/>
                  </a:cubicBezTo>
                  <a:cubicBezTo>
                    <a:pt x="3" y="39"/>
                    <a:pt x="0" y="31"/>
                    <a:pt x="0" y="20"/>
                  </a:cubicBezTo>
                  <a:cubicBezTo>
                    <a:pt x="0" y="8"/>
                    <a:pt x="3" y="0"/>
                    <a:pt x="13" y="0"/>
                  </a:cubicBezTo>
                  <a:moveTo>
                    <a:pt x="13" y="34"/>
                  </a:moveTo>
                  <a:cubicBezTo>
                    <a:pt x="19" y="34"/>
                    <a:pt x="20" y="29"/>
                    <a:pt x="20" y="20"/>
                  </a:cubicBezTo>
                  <a:cubicBezTo>
                    <a:pt x="20" y="11"/>
                    <a:pt x="19" y="6"/>
                    <a:pt x="13" y="6"/>
                  </a:cubicBezTo>
                  <a:cubicBezTo>
                    <a:pt x="8" y="6"/>
                    <a:pt x="7" y="11"/>
                    <a:pt x="7" y="20"/>
                  </a:cubicBezTo>
                  <a:cubicBezTo>
                    <a:pt x="7" y="29"/>
                    <a:pt x="8" y="34"/>
                    <a:pt x="13"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56"/>
            <p:cNvSpPr>
              <a:spLocks noChangeAspect="1"/>
            </p:cNvSpPr>
            <p:nvPr userDrawn="1"/>
          </p:nvSpPr>
          <p:spPr bwMode="gray">
            <a:xfrm>
              <a:off x="5198" y="590"/>
              <a:ext cx="52" cy="78"/>
            </a:xfrm>
            <a:custGeom>
              <a:avLst/>
              <a:gdLst>
                <a:gd name="T0" fmla="*/ 26 w 26"/>
                <a:gd name="T1" fmla="*/ 25 h 39"/>
                <a:gd name="T2" fmla="*/ 13 w 26"/>
                <a:gd name="T3" fmla="*/ 39 h 39"/>
                <a:gd name="T4" fmla="*/ 0 w 26"/>
                <a:gd name="T5" fmla="*/ 20 h 39"/>
                <a:gd name="T6" fmla="*/ 13 w 26"/>
                <a:gd name="T7" fmla="*/ 0 h 39"/>
                <a:gd name="T8" fmla="*/ 26 w 26"/>
                <a:gd name="T9" fmla="*/ 13 h 39"/>
                <a:gd name="T10" fmla="*/ 19 w 26"/>
                <a:gd name="T11" fmla="*/ 13 h 39"/>
                <a:gd name="T12" fmla="*/ 13 w 26"/>
                <a:gd name="T13" fmla="*/ 6 h 39"/>
                <a:gd name="T14" fmla="*/ 7 w 26"/>
                <a:gd name="T15" fmla="*/ 20 h 39"/>
                <a:gd name="T16" fmla="*/ 13 w 26"/>
                <a:gd name="T17" fmla="*/ 34 h 39"/>
                <a:gd name="T18" fmla="*/ 19 w 26"/>
                <a:gd name="T19" fmla="*/ 25 h 39"/>
                <a:gd name="T20" fmla="*/ 26 w 26"/>
                <a:gd name="T2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6" y="25"/>
                  </a:moveTo>
                  <a:cubicBezTo>
                    <a:pt x="25" y="33"/>
                    <a:pt x="22" y="39"/>
                    <a:pt x="13" y="39"/>
                  </a:cubicBezTo>
                  <a:cubicBezTo>
                    <a:pt x="3" y="39"/>
                    <a:pt x="0" y="31"/>
                    <a:pt x="0" y="20"/>
                  </a:cubicBezTo>
                  <a:cubicBezTo>
                    <a:pt x="0" y="8"/>
                    <a:pt x="3" y="0"/>
                    <a:pt x="13" y="0"/>
                  </a:cubicBezTo>
                  <a:cubicBezTo>
                    <a:pt x="24" y="0"/>
                    <a:pt x="26" y="9"/>
                    <a:pt x="26" y="13"/>
                  </a:cubicBezTo>
                  <a:cubicBezTo>
                    <a:pt x="19" y="13"/>
                    <a:pt x="19" y="13"/>
                    <a:pt x="19" y="13"/>
                  </a:cubicBezTo>
                  <a:cubicBezTo>
                    <a:pt x="19" y="10"/>
                    <a:pt x="18" y="5"/>
                    <a:pt x="13" y="6"/>
                  </a:cubicBezTo>
                  <a:cubicBezTo>
                    <a:pt x="8" y="6"/>
                    <a:pt x="7" y="11"/>
                    <a:pt x="7" y="20"/>
                  </a:cubicBezTo>
                  <a:cubicBezTo>
                    <a:pt x="7" y="28"/>
                    <a:pt x="8" y="34"/>
                    <a:pt x="13" y="34"/>
                  </a:cubicBezTo>
                  <a:cubicBezTo>
                    <a:pt x="17" y="34"/>
                    <a:pt x="19" y="30"/>
                    <a:pt x="19" y="25"/>
                  </a:cubicBezTo>
                  <a:lnTo>
                    <a:pt x="2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57"/>
            <p:cNvSpPr>
              <a:spLocks noChangeAspect="1" noEditPoints="1"/>
            </p:cNvSpPr>
            <p:nvPr userDrawn="1"/>
          </p:nvSpPr>
          <p:spPr bwMode="gray">
            <a:xfrm>
              <a:off x="5262" y="566"/>
              <a:ext cx="14" cy="100"/>
            </a:xfrm>
            <a:custGeom>
              <a:avLst/>
              <a:gdLst>
                <a:gd name="T0" fmla="*/ 0 w 14"/>
                <a:gd name="T1" fmla="*/ 0 h 100"/>
                <a:gd name="T2" fmla="*/ 14 w 14"/>
                <a:gd name="T3" fmla="*/ 0 h 100"/>
                <a:gd name="T4" fmla="*/ 14 w 14"/>
                <a:gd name="T5" fmla="*/ 16 h 100"/>
                <a:gd name="T6" fmla="*/ 0 w 14"/>
                <a:gd name="T7" fmla="*/ 16 h 100"/>
                <a:gd name="T8" fmla="*/ 0 w 14"/>
                <a:gd name="T9" fmla="*/ 0 h 100"/>
                <a:gd name="T10" fmla="*/ 0 w 14"/>
                <a:gd name="T11" fmla="*/ 26 h 100"/>
                <a:gd name="T12" fmla="*/ 14 w 14"/>
                <a:gd name="T13" fmla="*/ 26 h 100"/>
                <a:gd name="T14" fmla="*/ 14 w 14"/>
                <a:gd name="T15" fmla="*/ 100 h 100"/>
                <a:gd name="T16" fmla="*/ 0 w 14"/>
                <a:gd name="T17" fmla="*/ 100 h 100"/>
                <a:gd name="T18" fmla="*/ 0 w 14"/>
                <a:gd name="T19"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0">
                  <a:moveTo>
                    <a:pt x="0" y="0"/>
                  </a:moveTo>
                  <a:lnTo>
                    <a:pt x="14" y="0"/>
                  </a:lnTo>
                  <a:lnTo>
                    <a:pt x="14" y="16"/>
                  </a:lnTo>
                  <a:lnTo>
                    <a:pt x="0" y="16"/>
                  </a:lnTo>
                  <a:lnTo>
                    <a:pt x="0" y="0"/>
                  </a:lnTo>
                  <a:close/>
                  <a:moveTo>
                    <a:pt x="0" y="26"/>
                  </a:moveTo>
                  <a:lnTo>
                    <a:pt x="14" y="26"/>
                  </a:lnTo>
                  <a:lnTo>
                    <a:pt x="14" y="100"/>
                  </a:lnTo>
                  <a:lnTo>
                    <a:pt x="0" y="10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58"/>
            <p:cNvSpPr>
              <a:spLocks noChangeAspect="1" noEditPoints="1"/>
            </p:cNvSpPr>
            <p:nvPr userDrawn="1"/>
          </p:nvSpPr>
          <p:spPr bwMode="gray">
            <a:xfrm>
              <a:off x="5290" y="590"/>
              <a:ext cx="54" cy="78"/>
            </a:xfrm>
            <a:custGeom>
              <a:avLst/>
              <a:gdLst>
                <a:gd name="T0" fmla="*/ 7 w 27"/>
                <a:gd name="T1" fmla="*/ 21 h 39"/>
                <a:gd name="T2" fmla="*/ 7 w 27"/>
                <a:gd name="T3" fmla="*/ 23 h 39"/>
                <a:gd name="T4" fmla="*/ 13 w 27"/>
                <a:gd name="T5" fmla="*/ 34 h 39"/>
                <a:gd name="T6" fmla="*/ 19 w 27"/>
                <a:gd name="T7" fmla="*/ 26 h 39"/>
                <a:gd name="T8" fmla="*/ 26 w 27"/>
                <a:gd name="T9" fmla="*/ 26 h 39"/>
                <a:gd name="T10" fmla="*/ 13 w 27"/>
                <a:gd name="T11" fmla="*/ 39 h 39"/>
                <a:gd name="T12" fmla="*/ 0 w 27"/>
                <a:gd name="T13" fmla="*/ 20 h 39"/>
                <a:gd name="T14" fmla="*/ 14 w 27"/>
                <a:gd name="T15" fmla="*/ 0 h 39"/>
                <a:gd name="T16" fmla="*/ 27 w 27"/>
                <a:gd name="T17" fmla="*/ 17 h 39"/>
                <a:gd name="T18" fmla="*/ 27 w 27"/>
                <a:gd name="T19" fmla="*/ 21 h 39"/>
                <a:gd name="T20" fmla="*/ 7 w 27"/>
                <a:gd name="T21" fmla="*/ 21 h 39"/>
                <a:gd name="T22" fmla="*/ 19 w 27"/>
                <a:gd name="T23" fmla="*/ 15 h 39"/>
                <a:gd name="T24" fmla="*/ 19 w 27"/>
                <a:gd name="T25" fmla="*/ 13 h 39"/>
                <a:gd name="T26" fmla="*/ 13 w 27"/>
                <a:gd name="T27" fmla="*/ 5 h 39"/>
                <a:gd name="T28" fmla="*/ 7 w 27"/>
                <a:gd name="T29" fmla="*/ 15 h 39"/>
                <a:gd name="T30" fmla="*/ 7 w 27"/>
                <a:gd name="T31" fmla="*/ 15 h 39"/>
                <a:gd name="T32" fmla="*/ 19 w 27"/>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9">
                  <a:moveTo>
                    <a:pt x="7" y="21"/>
                  </a:moveTo>
                  <a:cubicBezTo>
                    <a:pt x="7" y="23"/>
                    <a:pt x="7" y="23"/>
                    <a:pt x="7" y="23"/>
                  </a:cubicBezTo>
                  <a:cubicBezTo>
                    <a:pt x="7" y="28"/>
                    <a:pt x="8" y="34"/>
                    <a:pt x="13" y="34"/>
                  </a:cubicBezTo>
                  <a:cubicBezTo>
                    <a:pt x="19" y="34"/>
                    <a:pt x="19" y="28"/>
                    <a:pt x="19" y="26"/>
                  </a:cubicBezTo>
                  <a:cubicBezTo>
                    <a:pt x="26" y="26"/>
                    <a:pt x="26" y="26"/>
                    <a:pt x="26" y="26"/>
                  </a:cubicBezTo>
                  <a:cubicBezTo>
                    <a:pt x="26" y="34"/>
                    <a:pt x="21" y="39"/>
                    <a:pt x="13" y="39"/>
                  </a:cubicBezTo>
                  <a:cubicBezTo>
                    <a:pt x="7" y="39"/>
                    <a:pt x="0" y="37"/>
                    <a:pt x="0" y="20"/>
                  </a:cubicBezTo>
                  <a:cubicBezTo>
                    <a:pt x="0" y="10"/>
                    <a:pt x="2" y="0"/>
                    <a:pt x="14" y="0"/>
                  </a:cubicBezTo>
                  <a:cubicBezTo>
                    <a:pt x="24" y="0"/>
                    <a:pt x="27" y="6"/>
                    <a:pt x="27" y="17"/>
                  </a:cubicBezTo>
                  <a:cubicBezTo>
                    <a:pt x="27" y="21"/>
                    <a:pt x="27" y="21"/>
                    <a:pt x="27" y="21"/>
                  </a:cubicBezTo>
                  <a:lnTo>
                    <a:pt x="7" y="21"/>
                  </a:lnTo>
                  <a:close/>
                  <a:moveTo>
                    <a:pt x="19" y="15"/>
                  </a:moveTo>
                  <a:cubicBezTo>
                    <a:pt x="19" y="13"/>
                    <a:pt x="19" y="13"/>
                    <a:pt x="19" y="13"/>
                  </a:cubicBezTo>
                  <a:cubicBezTo>
                    <a:pt x="19" y="9"/>
                    <a:pt x="18" y="5"/>
                    <a:pt x="13" y="5"/>
                  </a:cubicBezTo>
                  <a:cubicBezTo>
                    <a:pt x="9" y="5"/>
                    <a:pt x="7" y="10"/>
                    <a:pt x="7" y="15"/>
                  </a:cubicBezTo>
                  <a:cubicBezTo>
                    <a:pt x="7" y="15"/>
                    <a:pt x="7" y="15"/>
                    <a:pt x="7"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59"/>
            <p:cNvSpPr>
              <a:spLocks noChangeAspect="1"/>
            </p:cNvSpPr>
            <p:nvPr userDrawn="1"/>
          </p:nvSpPr>
          <p:spPr bwMode="gray">
            <a:xfrm>
              <a:off x="5348" y="570"/>
              <a:ext cx="38" cy="96"/>
            </a:xfrm>
            <a:custGeom>
              <a:avLst/>
              <a:gdLst>
                <a:gd name="T0" fmla="*/ 0 w 19"/>
                <a:gd name="T1" fmla="*/ 11 h 48"/>
                <a:gd name="T2" fmla="*/ 6 w 19"/>
                <a:gd name="T3" fmla="*/ 11 h 48"/>
                <a:gd name="T4" fmla="*/ 6 w 19"/>
                <a:gd name="T5" fmla="*/ 0 h 48"/>
                <a:gd name="T6" fmla="*/ 13 w 19"/>
                <a:gd name="T7" fmla="*/ 0 h 48"/>
                <a:gd name="T8" fmla="*/ 13 w 19"/>
                <a:gd name="T9" fmla="*/ 11 h 48"/>
                <a:gd name="T10" fmla="*/ 19 w 19"/>
                <a:gd name="T11" fmla="*/ 11 h 48"/>
                <a:gd name="T12" fmla="*/ 19 w 19"/>
                <a:gd name="T13" fmla="*/ 17 h 48"/>
                <a:gd name="T14" fmla="*/ 13 w 19"/>
                <a:gd name="T15" fmla="*/ 17 h 48"/>
                <a:gd name="T16" fmla="*/ 13 w 19"/>
                <a:gd name="T17" fmla="*/ 39 h 48"/>
                <a:gd name="T18" fmla="*/ 16 w 19"/>
                <a:gd name="T19" fmla="*/ 43 h 48"/>
                <a:gd name="T20" fmla="*/ 19 w 19"/>
                <a:gd name="T21" fmla="*/ 42 h 48"/>
                <a:gd name="T22" fmla="*/ 19 w 19"/>
                <a:gd name="T23" fmla="*/ 48 h 48"/>
                <a:gd name="T24" fmla="*/ 13 w 19"/>
                <a:gd name="T25" fmla="*/ 48 h 48"/>
                <a:gd name="T26" fmla="*/ 6 w 19"/>
                <a:gd name="T27" fmla="*/ 40 h 48"/>
                <a:gd name="T28" fmla="*/ 6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6" y="11"/>
                    <a:pt x="6" y="11"/>
                    <a:pt x="6" y="11"/>
                  </a:cubicBezTo>
                  <a:cubicBezTo>
                    <a:pt x="6" y="0"/>
                    <a:pt x="6" y="0"/>
                    <a:pt x="6" y="0"/>
                  </a:cubicBezTo>
                  <a:cubicBezTo>
                    <a:pt x="13" y="0"/>
                    <a:pt x="13" y="0"/>
                    <a:pt x="13" y="0"/>
                  </a:cubicBezTo>
                  <a:cubicBezTo>
                    <a:pt x="13" y="11"/>
                    <a:pt x="13" y="11"/>
                    <a:pt x="13" y="11"/>
                  </a:cubicBezTo>
                  <a:cubicBezTo>
                    <a:pt x="19" y="11"/>
                    <a:pt x="19" y="11"/>
                    <a:pt x="19" y="11"/>
                  </a:cubicBezTo>
                  <a:cubicBezTo>
                    <a:pt x="19" y="17"/>
                    <a:pt x="19" y="17"/>
                    <a:pt x="19" y="17"/>
                  </a:cubicBezTo>
                  <a:cubicBezTo>
                    <a:pt x="13" y="17"/>
                    <a:pt x="13" y="17"/>
                    <a:pt x="13" y="17"/>
                  </a:cubicBezTo>
                  <a:cubicBezTo>
                    <a:pt x="13" y="39"/>
                    <a:pt x="13" y="39"/>
                    <a:pt x="13" y="39"/>
                  </a:cubicBezTo>
                  <a:cubicBezTo>
                    <a:pt x="13" y="42"/>
                    <a:pt x="14" y="43"/>
                    <a:pt x="16" y="43"/>
                  </a:cubicBezTo>
                  <a:cubicBezTo>
                    <a:pt x="17" y="43"/>
                    <a:pt x="18" y="43"/>
                    <a:pt x="19" y="42"/>
                  </a:cubicBezTo>
                  <a:cubicBezTo>
                    <a:pt x="19" y="48"/>
                    <a:pt x="19" y="48"/>
                    <a:pt x="19" y="48"/>
                  </a:cubicBezTo>
                  <a:cubicBezTo>
                    <a:pt x="17" y="48"/>
                    <a:pt x="15" y="48"/>
                    <a:pt x="13" y="48"/>
                  </a:cubicBezTo>
                  <a:cubicBezTo>
                    <a:pt x="8" y="48"/>
                    <a:pt x="6" y="47"/>
                    <a:pt x="6" y="40"/>
                  </a:cubicBezTo>
                  <a:cubicBezTo>
                    <a:pt x="6" y="17"/>
                    <a:pt x="6" y="17"/>
                    <a:pt x="6"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60"/>
            <p:cNvSpPr>
              <a:spLocks noChangeAspect="1"/>
            </p:cNvSpPr>
            <p:nvPr userDrawn="1"/>
          </p:nvSpPr>
          <p:spPr bwMode="gray">
            <a:xfrm>
              <a:off x="5388" y="592"/>
              <a:ext cx="56" cy="100"/>
            </a:xfrm>
            <a:custGeom>
              <a:avLst/>
              <a:gdLst>
                <a:gd name="T0" fmla="*/ 8 w 28"/>
                <a:gd name="T1" fmla="*/ 0 h 50"/>
                <a:gd name="T2" fmla="*/ 14 w 28"/>
                <a:gd name="T3" fmla="*/ 28 h 50"/>
                <a:gd name="T4" fmla="*/ 14 w 28"/>
                <a:gd name="T5" fmla="*/ 28 h 50"/>
                <a:gd name="T6" fmla="*/ 20 w 28"/>
                <a:gd name="T7" fmla="*/ 0 h 50"/>
                <a:gd name="T8" fmla="*/ 28 w 28"/>
                <a:gd name="T9" fmla="*/ 0 h 50"/>
                <a:gd name="T10" fmla="*/ 18 w 28"/>
                <a:gd name="T11" fmla="*/ 38 h 50"/>
                <a:gd name="T12" fmla="*/ 5 w 28"/>
                <a:gd name="T13" fmla="*/ 50 h 50"/>
                <a:gd name="T14" fmla="*/ 2 w 28"/>
                <a:gd name="T15" fmla="*/ 49 h 50"/>
                <a:gd name="T16" fmla="*/ 2 w 28"/>
                <a:gd name="T17" fmla="*/ 44 h 50"/>
                <a:gd name="T18" fmla="*/ 4 w 28"/>
                <a:gd name="T19" fmla="*/ 44 h 50"/>
                <a:gd name="T20" fmla="*/ 9 w 28"/>
                <a:gd name="T21" fmla="*/ 41 h 50"/>
                <a:gd name="T22" fmla="*/ 10 w 28"/>
                <a:gd name="T23" fmla="*/ 38 h 50"/>
                <a:gd name="T24" fmla="*/ 0 w 28"/>
                <a:gd name="T25" fmla="*/ 0 h 50"/>
                <a:gd name="T26" fmla="*/ 8 w 28"/>
                <a:gd name="T2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0">
                  <a:moveTo>
                    <a:pt x="8" y="0"/>
                  </a:moveTo>
                  <a:cubicBezTo>
                    <a:pt x="14" y="28"/>
                    <a:pt x="14" y="28"/>
                    <a:pt x="14" y="28"/>
                  </a:cubicBezTo>
                  <a:cubicBezTo>
                    <a:pt x="14" y="28"/>
                    <a:pt x="14" y="28"/>
                    <a:pt x="14" y="28"/>
                  </a:cubicBezTo>
                  <a:cubicBezTo>
                    <a:pt x="20" y="0"/>
                    <a:pt x="20" y="0"/>
                    <a:pt x="20" y="0"/>
                  </a:cubicBezTo>
                  <a:cubicBezTo>
                    <a:pt x="28" y="0"/>
                    <a:pt x="28" y="0"/>
                    <a:pt x="28" y="0"/>
                  </a:cubicBezTo>
                  <a:cubicBezTo>
                    <a:pt x="18" y="38"/>
                    <a:pt x="18" y="38"/>
                    <a:pt x="18" y="38"/>
                  </a:cubicBezTo>
                  <a:cubicBezTo>
                    <a:pt x="15" y="49"/>
                    <a:pt x="13" y="50"/>
                    <a:pt x="5" y="50"/>
                  </a:cubicBezTo>
                  <a:cubicBezTo>
                    <a:pt x="4" y="50"/>
                    <a:pt x="3" y="50"/>
                    <a:pt x="2" y="49"/>
                  </a:cubicBezTo>
                  <a:cubicBezTo>
                    <a:pt x="2" y="44"/>
                    <a:pt x="2" y="44"/>
                    <a:pt x="2" y="44"/>
                  </a:cubicBezTo>
                  <a:cubicBezTo>
                    <a:pt x="3" y="44"/>
                    <a:pt x="4" y="44"/>
                    <a:pt x="4" y="44"/>
                  </a:cubicBezTo>
                  <a:cubicBezTo>
                    <a:pt x="7" y="44"/>
                    <a:pt x="9" y="43"/>
                    <a:pt x="9" y="41"/>
                  </a:cubicBezTo>
                  <a:cubicBezTo>
                    <a:pt x="10" y="38"/>
                    <a:pt x="10" y="38"/>
                    <a:pt x="10" y="38"/>
                  </a:cubicBezTo>
                  <a:cubicBezTo>
                    <a:pt x="0" y="0"/>
                    <a:pt x="0" y="0"/>
                    <a:pt x="0" y="0"/>
                  </a:cubicBez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title" hasCustomPrompt="1"/>
          </p:nvPr>
        </p:nvSpPr>
        <p:spPr bwMode="gray">
          <a:xfrm>
            <a:off x="542925" y="802800"/>
            <a:ext cx="4986139" cy="827087"/>
          </a:xfrm>
        </p:spPr>
        <p:txBody>
          <a:bodyPr/>
          <a:lstStyle>
            <a:lvl1pPr>
              <a:defRPr sz="5400" b="1"/>
            </a:lvl1pPr>
          </a:lstStyle>
          <a:p>
            <a:r>
              <a:rPr lang="en-US" dirty="0" smtClean="0"/>
              <a:t>Contact</a:t>
            </a:r>
            <a:endParaRPr lang="en-GB" dirty="0"/>
          </a:p>
        </p:txBody>
      </p:sp>
      <p:sp>
        <p:nvSpPr>
          <p:cNvPr id="3" name="Line 26"/>
          <p:cNvSpPr>
            <a:spLocks noChangeShapeType="1"/>
          </p:cNvSpPr>
          <p:nvPr userDrawn="1"/>
        </p:nvSpPr>
        <p:spPr bwMode="gray">
          <a:xfrm>
            <a:off x="542925" y="1900800"/>
            <a:ext cx="46116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endParaRPr lang="en-GB"/>
          </a:p>
        </p:txBody>
      </p:sp>
      <p:sp>
        <p:nvSpPr>
          <p:cNvPr id="4" name="Line 26"/>
          <p:cNvSpPr>
            <a:spLocks noChangeShapeType="1"/>
          </p:cNvSpPr>
          <p:nvPr userDrawn="1"/>
        </p:nvSpPr>
        <p:spPr bwMode="gray">
          <a:xfrm>
            <a:off x="542925" y="1900800"/>
            <a:ext cx="4611600" cy="0"/>
          </a:xfrm>
          <a:prstGeom prst="line">
            <a:avLst/>
          </a:prstGeom>
          <a:noFill/>
          <a:ln w="101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nchor="ctr" anchorCtr="1">
            <a:spAutoFit/>
          </a:bodyPr>
          <a:lstStyle/>
          <a:p>
            <a:endParaRPr lang="en-GB"/>
          </a:p>
        </p:txBody>
      </p:sp>
      <p:sp>
        <p:nvSpPr>
          <p:cNvPr id="128" name="Text Placeholder 127"/>
          <p:cNvSpPr>
            <a:spLocks noGrp="1"/>
          </p:cNvSpPr>
          <p:nvPr>
            <p:ph type="body" sz="quarter" idx="10" hasCustomPrompt="1"/>
          </p:nvPr>
        </p:nvSpPr>
        <p:spPr>
          <a:xfrm>
            <a:off x="542924" y="2091600"/>
            <a:ext cx="4986139" cy="1152525"/>
          </a:xfrm>
        </p:spPr>
        <p:txBody>
          <a:bodyPr/>
          <a:lstStyle>
            <a:lvl1pPr>
              <a:defRPr sz="2400"/>
            </a:lvl1pPr>
            <a:lvl2pPr marL="0" indent="0">
              <a:spcBef>
                <a:spcPts val="600"/>
              </a:spcBef>
              <a:spcAft>
                <a:spcPts val="200"/>
              </a:spcAft>
              <a:buNone/>
              <a:defRPr sz="1600" b="1"/>
            </a:lvl2pPr>
            <a:lvl3pPr marL="0" indent="0">
              <a:spcBef>
                <a:spcPts val="600"/>
              </a:spcBef>
              <a:spcAft>
                <a:spcPts val="200"/>
              </a:spcAft>
              <a:buNone/>
              <a:tabLst/>
              <a:defRPr sz="1600"/>
            </a:lvl3pPr>
          </a:lstStyle>
          <a:p>
            <a:pPr lvl="0"/>
            <a:r>
              <a:rPr lang="en-US" dirty="0" smtClean="0"/>
              <a:t>Click to edit text</a:t>
            </a:r>
          </a:p>
          <a:p>
            <a:pPr lvl="1"/>
            <a:r>
              <a:rPr lang="en-US" dirty="0" smtClean="0"/>
              <a:t>Second level</a:t>
            </a:r>
          </a:p>
          <a:p>
            <a:pPr lvl="2"/>
            <a:r>
              <a:rPr lang="en-US" dirty="0" smtClean="0"/>
              <a:t>Third level</a:t>
            </a:r>
            <a:endParaRPr lang="en-GB" dirty="0"/>
          </a:p>
        </p:txBody>
      </p:sp>
      <p:pic>
        <p:nvPicPr>
          <p:cNvPr id="45" name="Picture 44" descr="natcen panel triangle uk ma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9144" y="620688"/>
            <a:ext cx="3241019" cy="5705872"/>
          </a:xfrm>
          <a:prstGeom prst="rect">
            <a:avLst/>
          </a:prstGeom>
        </p:spPr>
      </p:pic>
    </p:spTree>
    <p:extLst>
      <p:ext uri="{BB962C8B-B14F-4D97-AF65-F5344CB8AC3E}">
        <p14:creationId xmlns:p14="http://schemas.microsoft.com/office/powerpoint/2010/main" val="345401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w section (purple)">
    <p:bg>
      <p:bgPr>
        <a:solidFill>
          <a:schemeClr val="bg2"/>
        </a:solidFill>
        <a:effectLst/>
      </p:bgPr>
    </p:bg>
    <p:spTree>
      <p:nvGrpSpPr>
        <p:cNvPr id="1" name=""/>
        <p:cNvGrpSpPr/>
        <p:nvPr/>
      </p:nvGrpSpPr>
      <p:grpSpPr>
        <a:xfrm>
          <a:off x="0" y="0"/>
          <a:ext cx="0" cy="0"/>
          <a:chOff x="0" y="0"/>
          <a:chExt cx="0" cy="0"/>
        </a:xfrm>
      </p:grpSpPr>
      <p:sp>
        <p:nvSpPr>
          <p:cNvPr id="38914" name="Title Placeholder 1"/>
          <p:cNvSpPr>
            <a:spLocks noGrp="1"/>
          </p:cNvSpPr>
          <p:nvPr>
            <p:ph type="ctrTitle" hasCustomPrompt="1"/>
          </p:nvPr>
        </p:nvSpPr>
        <p:spPr bwMode="gray">
          <a:xfrm>
            <a:off x="542924" y="2466000"/>
            <a:ext cx="5490000" cy="1470025"/>
          </a:xfrm>
        </p:spPr>
        <p:txBody>
          <a:bodyPr/>
          <a:lstStyle>
            <a:lvl1pPr>
              <a:defRPr sz="5400" b="1" smtClean="0"/>
            </a:lvl1pPr>
          </a:lstStyle>
          <a:p>
            <a:pPr lvl="0"/>
            <a:r>
              <a:rPr lang="en-GB" altLang="en-US" noProof="0" dirty="0" smtClean="0"/>
              <a:t>Section heading goes here</a:t>
            </a:r>
          </a:p>
        </p:txBody>
      </p:sp>
      <p:sp>
        <p:nvSpPr>
          <p:cNvPr id="3" name="Text Placeholder 2"/>
          <p:cNvSpPr>
            <a:spLocks noGrp="1"/>
          </p:cNvSpPr>
          <p:nvPr>
            <p:ph type="subTitle" idx="1" hasCustomPrompt="1"/>
          </p:nvPr>
        </p:nvSpPr>
        <p:spPr bwMode="gray">
          <a:xfrm>
            <a:off x="7208392" y="3909600"/>
            <a:ext cx="2353208" cy="3317831"/>
          </a:xfrm>
        </p:spPr>
        <p:txBody>
          <a:bodyPr wrap="none">
            <a:spAutoFit/>
          </a:bodyPr>
          <a:lstStyle>
            <a:lvl1pPr algn="r">
              <a:defRPr lang="en-GB" altLang="en-US" sz="22000" b="1" kern="1200" noProof="0" dirty="0" smtClean="0">
                <a:solidFill>
                  <a:srgbClr val="5A244E"/>
                </a:solidFill>
                <a:latin typeface="+mn-lt"/>
                <a:ea typeface="+mn-ea"/>
                <a:cs typeface="Arial" panose="020B0604020202020204" pitchFamily="34" charset="0"/>
              </a:defRPr>
            </a:lvl1pPr>
          </a:lstStyle>
          <a:p>
            <a:pPr lvl="0"/>
            <a:r>
              <a:rPr lang="en-GB" altLang="en-US" noProof="0" dirty="0" smtClean="0"/>
              <a:t>#.</a:t>
            </a:r>
          </a:p>
        </p:txBody>
      </p:sp>
      <p:sp>
        <p:nvSpPr>
          <p:cNvPr id="130" name="Rectangle 14"/>
          <p:cNvSpPr>
            <a:spLocks noChangeArrowheads="1"/>
          </p:cNvSpPr>
          <p:nvPr userDrawn="1"/>
        </p:nvSpPr>
        <p:spPr bwMode="gray">
          <a:xfrm>
            <a:off x="542925" y="6094800"/>
            <a:ext cx="4618800" cy="158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85849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 section (turquoise)">
    <p:bg>
      <p:bgPr>
        <a:solidFill>
          <a:schemeClr val="accent1"/>
        </a:solidFill>
        <a:effectLst/>
      </p:bgPr>
    </p:bg>
    <p:spTree>
      <p:nvGrpSpPr>
        <p:cNvPr id="1" name=""/>
        <p:cNvGrpSpPr/>
        <p:nvPr/>
      </p:nvGrpSpPr>
      <p:grpSpPr>
        <a:xfrm>
          <a:off x="0" y="0"/>
          <a:ext cx="0" cy="0"/>
          <a:chOff x="0" y="0"/>
          <a:chExt cx="0" cy="0"/>
        </a:xfrm>
      </p:grpSpPr>
      <p:sp>
        <p:nvSpPr>
          <p:cNvPr id="38914" name="Title Placeholder 1"/>
          <p:cNvSpPr>
            <a:spLocks noGrp="1"/>
          </p:cNvSpPr>
          <p:nvPr>
            <p:ph type="ctrTitle" hasCustomPrompt="1"/>
          </p:nvPr>
        </p:nvSpPr>
        <p:spPr bwMode="gray">
          <a:xfrm>
            <a:off x="542924" y="2466000"/>
            <a:ext cx="5490000" cy="1470025"/>
          </a:xfrm>
        </p:spPr>
        <p:txBody>
          <a:bodyPr/>
          <a:lstStyle>
            <a:lvl1pPr>
              <a:defRPr sz="5400" b="1" smtClean="0"/>
            </a:lvl1pPr>
          </a:lstStyle>
          <a:p>
            <a:pPr lvl="0"/>
            <a:r>
              <a:rPr lang="en-GB" altLang="en-US" noProof="0" dirty="0" smtClean="0"/>
              <a:t>Section heading goes here</a:t>
            </a:r>
          </a:p>
        </p:txBody>
      </p:sp>
      <p:sp>
        <p:nvSpPr>
          <p:cNvPr id="3" name="Text Placeholder 2"/>
          <p:cNvSpPr>
            <a:spLocks noGrp="1"/>
          </p:cNvSpPr>
          <p:nvPr>
            <p:ph type="subTitle" idx="1" hasCustomPrompt="1"/>
          </p:nvPr>
        </p:nvSpPr>
        <p:spPr bwMode="gray">
          <a:xfrm>
            <a:off x="7208392" y="3909600"/>
            <a:ext cx="2353208" cy="3317831"/>
          </a:xfrm>
        </p:spPr>
        <p:txBody>
          <a:bodyPr wrap="none">
            <a:spAutoFit/>
          </a:bodyPr>
          <a:lstStyle>
            <a:lvl1pPr algn="r">
              <a:defRPr sz="22000" b="1" smtClean="0">
                <a:solidFill>
                  <a:srgbClr val="156B66"/>
                </a:solidFill>
                <a:latin typeface="+mn-lt"/>
              </a:defRPr>
            </a:lvl1pPr>
          </a:lstStyle>
          <a:p>
            <a:pPr lvl="0"/>
            <a:r>
              <a:rPr lang="en-GB" altLang="en-US" noProof="0" dirty="0" smtClean="0"/>
              <a:t>#.</a:t>
            </a:r>
          </a:p>
        </p:txBody>
      </p:sp>
      <p:sp>
        <p:nvSpPr>
          <p:cNvPr id="130" name="Rectangle 14"/>
          <p:cNvSpPr>
            <a:spLocks noChangeArrowheads="1"/>
          </p:cNvSpPr>
          <p:nvPr userDrawn="1"/>
        </p:nvSpPr>
        <p:spPr bwMode="gray">
          <a:xfrm>
            <a:off x="542925" y="6094800"/>
            <a:ext cx="4618800" cy="158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 section (yellow)">
    <p:bg>
      <p:bgPr>
        <a:solidFill>
          <a:schemeClr val="accent3"/>
        </a:solidFill>
        <a:effectLst/>
      </p:bgPr>
    </p:bg>
    <p:spTree>
      <p:nvGrpSpPr>
        <p:cNvPr id="1" name=""/>
        <p:cNvGrpSpPr/>
        <p:nvPr/>
      </p:nvGrpSpPr>
      <p:grpSpPr>
        <a:xfrm>
          <a:off x="0" y="0"/>
          <a:ext cx="0" cy="0"/>
          <a:chOff x="0" y="0"/>
          <a:chExt cx="0" cy="0"/>
        </a:xfrm>
      </p:grpSpPr>
      <p:sp>
        <p:nvSpPr>
          <p:cNvPr id="38914" name="Title Placeholder 1"/>
          <p:cNvSpPr>
            <a:spLocks noGrp="1"/>
          </p:cNvSpPr>
          <p:nvPr>
            <p:ph type="ctrTitle" hasCustomPrompt="1"/>
          </p:nvPr>
        </p:nvSpPr>
        <p:spPr bwMode="gray">
          <a:xfrm>
            <a:off x="542924" y="2466000"/>
            <a:ext cx="5490000" cy="1470025"/>
          </a:xfrm>
        </p:spPr>
        <p:txBody>
          <a:bodyPr/>
          <a:lstStyle>
            <a:lvl1pPr>
              <a:defRPr sz="5400" b="1" smtClean="0"/>
            </a:lvl1pPr>
          </a:lstStyle>
          <a:p>
            <a:pPr lvl="0"/>
            <a:r>
              <a:rPr lang="en-GB" altLang="en-US" noProof="0" dirty="0" smtClean="0"/>
              <a:t>Section heading goes here</a:t>
            </a:r>
          </a:p>
        </p:txBody>
      </p:sp>
      <p:sp>
        <p:nvSpPr>
          <p:cNvPr id="3" name="Text Placeholder 2"/>
          <p:cNvSpPr>
            <a:spLocks noGrp="1"/>
          </p:cNvSpPr>
          <p:nvPr>
            <p:ph type="subTitle" idx="1" hasCustomPrompt="1"/>
          </p:nvPr>
        </p:nvSpPr>
        <p:spPr bwMode="gray">
          <a:xfrm>
            <a:off x="7208392" y="3909600"/>
            <a:ext cx="2353208" cy="3317831"/>
          </a:xfrm>
        </p:spPr>
        <p:txBody>
          <a:bodyPr wrap="none">
            <a:spAutoFit/>
          </a:bodyPr>
          <a:lstStyle>
            <a:lvl1pPr algn="r">
              <a:defRPr sz="22000" b="1" smtClean="0">
                <a:solidFill>
                  <a:srgbClr val="8B5A32"/>
                </a:solidFill>
                <a:latin typeface="+mn-lt"/>
              </a:defRPr>
            </a:lvl1pPr>
          </a:lstStyle>
          <a:p>
            <a:pPr lvl="0"/>
            <a:r>
              <a:rPr lang="en-GB" altLang="en-US" noProof="0" dirty="0" smtClean="0"/>
              <a:t>#.</a:t>
            </a:r>
          </a:p>
        </p:txBody>
      </p:sp>
      <p:sp>
        <p:nvSpPr>
          <p:cNvPr id="130" name="Rectangle 14"/>
          <p:cNvSpPr>
            <a:spLocks noChangeArrowheads="1"/>
          </p:cNvSpPr>
          <p:nvPr userDrawn="1"/>
        </p:nvSpPr>
        <p:spPr bwMode="gray">
          <a:xfrm>
            <a:off x="542925" y="6094800"/>
            <a:ext cx="4618800" cy="158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439422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w section (pink)">
    <p:bg>
      <p:bgPr>
        <a:solidFill>
          <a:schemeClr val="accent5"/>
        </a:solidFill>
        <a:effectLst/>
      </p:bgPr>
    </p:bg>
    <p:spTree>
      <p:nvGrpSpPr>
        <p:cNvPr id="1" name=""/>
        <p:cNvGrpSpPr/>
        <p:nvPr/>
      </p:nvGrpSpPr>
      <p:grpSpPr>
        <a:xfrm>
          <a:off x="0" y="0"/>
          <a:ext cx="0" cy="0"/>
          <a:chOff x="0" y="0"/>
          <a:chExt cx="0" cy="0"/>
        </a:xfrm>
      </p:grpSpPr>
      <p:sp>
        <p:nvSpPr>
          <p:cNvPr id="38914" name="Title Placeholder 1"/>
          <p:cNvSpPr>
            <a:spLocks noGrp="1"/>
          </p:cNvSpPr>
          <p:nvPr>
            <p:ph type="ctrTitle" hasCustomPrompt="1"/>
          </p:nvPr>
        </p:nvSpPr>
        <p:spPr bwMode="gray">
          <a:xfrm>
            <a:off x="542924" y="2466000"/>
            <a:ext cx="5490000" cy="1470025"/>
          </a:xfrm>
        </p:spPr>
        <p:txBody>
          <a:bodyPr/>
          <a:lstStyle>
            <a:lvl1pPr>
              <a:defRPr sz="5400" b="1" smtClean="0"/>
            </a:lvl1pPr>
          </a:lstStyle>
          <a:p>
            <a:pPr lvl="0"/>
            <a:r>
              <a:rPr lang="en-GB" altLang="en-US" noProof="0" dirty="0" smtClean="0"/>
              <a:t>Section heading goes here</a:t>
            </a:r>
          </a:p>
        </p:txBody>
      </p:sp>
      <p:sp>
        <p:nvSpPr>
          <p:cNvPr id="3" name="Text Placeholder 2"/>
          <p:cNvSpPr>
            <a:spLocks noGrp="1"/>
          </p:cNvSpPr>
          <p:nvPr>
            <p:ph type="subTitle" idx="1" hasCustomPrompt="1"/>
          </p:nvPr>
        </p:nvSpPr>
        <p:spPr bwMode="gray">
          <a:xfrm>
            <a:off x="7208392" y="3909600"/>
            <a:ext cx="2353208" cy="3317831"/>
          </a:xfrm>
        </p:spPr>
        <p:txBody>
          <a:bodyPr wrap="none">
            <a:spAutoFit/>
          </a:bodyPr>
          <a:lstStyle>
            <a:lvl1pPr algn="r">
              <a:defRPr sz="22000" b="1" smtClean="0">
                <a:solidFill>
                  <a:srgbClr val="891441"/>
                </a:solidFill>
                <a:latin typeface="+mn-lt"/>
              </a:defRPr>
            </a:lvl1pPr>
          </a:lstStyle>
          <a:p>
            <a:pPr lvl="0"/>
            <a:r>
              <a:rPr lang="en-GB" altLang="en-US" noProof="0" dirty="0" smtClean="0"/>
              <a:t>#.</a:t>
            </a:r>
          </a:p>
        </p:txBody>
      </p:sp>
      <p:sp>
        <p:nvSpPr>
          <p:cNvPr id="130" name="Rectangle 14"/>
          <p:cNvSpPr>
            <a:spLocks noChangeArrowheads="1"/>
          </p:cNvSpPr>
          <p:nvPr userDrawn="1"/>
        </p:nvSpPr>
        <p:spPr bwMode="gray">
          <a:xfrm>
            <a:off x="542925" y="6094800"/>
            <a:ext cx="4618800" cy="158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4696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purple)">
    <p:spTree>
      <p:nvGrpSpPr>
        <p:cNvPr id="1" name=""/>
        <p:cNvGrpSpPr/>
        <p:nvPr/>
      </p:nvGrpSpPr>
      <p:grpSpPr>
        <a:xfrm>
          <a:off x="0" y="0"/>
          <a:ext cx="0" cy="0"/>
          <a:chOff x="0" y="0"/>
          <a:chExt cx="0" cy="0"/>
        </a:xfrm>
      </p:grpSpPr>
      <p:sp>
        <p:nvSpPr>
          <p:cNvPr id="3" name="Rectangle 2"/>
          <p:cNvSpPr/>
          <p:nvPr userDrawn="1"/>
        </p:nvSpPr>
        <p:spPr>
          <a:xfrm>
            <a:off x="-16735" y="0"/>
            <a:ext cx="1441343"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smtClean="0">
              <a:solidFill>
                <a:schemeClr val="tx1"/>
              </a:solidFill>
            </a:endParaRPr>
          </a:p>
        </p:txBody>
      </p:sp>
      <p:sp>
        <p:nvSpPr>
          <p:cNvPr id="8" name="Title 1"/>
          <p:cNvSpPr>
            <a:spLocks noGrp="1"/>
          </p:cNvSpPr>
          <p:nvPr>
            <p:ph type="title" hasCustomPrompt="1"/>
          </p:nvPr>
        </p:nvSpPr>
        <p:spPr bwMode="gray">
          <a:xfrm>
            <a:off x="1640632" y="458788"/>
            <a:ext cx="5805760" cy="827087"/>
          </a:xfrm>
        </p:spPr>
        <p:txBody>
          <a:bodyPr/>
          <a:lstStyle>
            <a:lvl1pPr>
              <a:defRPr/>
            </a:lvl1pPr>
          </a:lstStyle>
          <a:p>
            <a:r>
              <a:rPr lang="en-US" dirty="0" smtClean="0"/>
              <a:t>Click to edit page title</a:t>
            </a:r>
            <a:endParaRPr lang="en-GB" dirty="0"/>
          </a:p>
        </p:txBody>
      </p:sp>
      <p:sp>
        <p:nvSpPr>
          <p:cNvPr id="9" name="Rectangle 7"/>
          <p:cNvSpPr txBox="1">
            <a:spLocks noChangeArrowheads="1"/>
          </p:cNvSpPr>
          <p:nvPr userDrawn="1"/>
        </p:nvSpPr>
        <p:spPr bwMode="gray">
          <a:xfrm>
            <a:off x="9323511" y="6453336"/>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4" name="Text Placeholder 3"/>
          <p:cNvSpPr>
            <a:spLocks noGrp="1"/>
          </p:cNvSpPr>
          <p:nvPr>
            <p:ph type="body" sz="quarter" idx="10" hasCustomPrompt="1"/>
          </p:nvPr>
        </p:nvSpPr>
        <p:spPr>
          <a:xfrm>
            <a:off x="1640632" y="1556792"/>
            <a:ext cx="7058025" cy="4968875"/>
          </a:xfrm>
        </p:spPr>
        <p:txBody>
          <a:bodyPr/>
          <a:lstStyle/>
          <a:p>
            <a:pPr lvl="0"/>
            <a:r>
              <a:rPr lang="en-GB" dirty="0" smtClean="0"/>
              <a:t>Click to edit text </a:t>
            </a:r>
          </a:p>
        </p:txBody>
      </p:sp>
      <p:pic>
        <p:nvPicPr>
          <p:cNvPr id="2" name="Picture 1" descr="natcen panel brand triangles-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00000">
            <a:off x="8617392" y="-35400"/>
            <a:ext cx="1136576" cy="1136576"/>
          </a:xfrm>
          <a:prstGeom prst="rect">
            <a:avLst/>
          </a:prstGeom>
        </p:spPr>
      </p:pic>
    </p:spTree>
    <p:extLst>
      <p:ext uri="{BB962C8B-B14F-4D97-AF65-F5344CB8AC3E}">
        <p14:creationId xmlns:p14="http://schemas.microsoft.com/office/powerpoint/2010/main" val="354403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turquoise)">
    <p:spTree>
      <p:nvGrpSpPr>
        <p:cNvPr id="1" name=""/>
        <p:cNvGrpSpPr/>
        <p:nvPr/>
      </p:nvGrpSpPr>
      <p:grpSpPr>
        <a:xfrm>
          <a:off x="0" y="0"/>
          <a:ext cx="0" cy="0"/>
          <a:chOff x="0" y="0"/>
          <a:chExt cx="0" cy="0"/>
        </a:xfrm>
      </p:grpSpPr>
      <p:sp>
        <p:nvSpPr>
          <p:cNvPr id="3" name="Rectangle 2"/>
          <p:cNvSpPr/>
          <p:nvPr userDrawn="1"/>
        </p:nvSpPr>
        <p:spPr>
          <a:xfrm>
            <a:off x="-16735" y="0"/>
            <a:ext cx="1441343" cy="685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smtClean="0">
              <a:solidFill>
                <a:schemeClr val="tx1"/>
              </a:solidFill>
            </a:endParaRPr>
          </a:p>
        </p:txBody>
      </p:sp>
      <p:sp>
        <p:nvSpPr>
          <p:cNvPr id="8" name="Title 1"/>
          <p:cNvSpPr>
            <a:spLocks noGrp="1"/>
          </p:cNvSpPr>
          <p:nvPr>
            <p:ph type="title" hasCustomPrompt="1"/>
          </p:nvPr>
        </p:nvSpPr>
        <p:spPr bwMode="gray">
          <a:xfrm>
            <a:off x="1640632" y="458788"/>
            <a:ext cx="5805760" cy="827087"/>
          </a:xfrm>
        </p:spPr>
        <p:txBody>
          <a:bodyPr/>
          <a:lstStyle>
            <a:lvl1pPr>
              <a:defRPr/>
            </a:lvl1pPr>
          </a:lstStyle>
          <a:p>
            <a:r>
              <a:rPr lang="en-US" dirty="0" smtClean="0"/>
              <a:t>Click to edit page title</a:t>
            </a:r>
            <a:endParaRPr lang="en-GB" dirty="0"/>
          </a:p>
        </p:txBody>
      </p:sp>
      <p:sp>
        <p:nvSpPr>
          <p:cNvPr id="9" name="Rectangle 7"/>
          <p:cNvSpPr txBox="1">
            <a:spLocks noChangeArrowheads="1"/>
          </p:cNvSpPr>
          <p:nvPr userDrawn="1"/>
        </p:nvSpPr>
        <p:spPr bwMode="gray">
          <a:xfrm>
            <a:off x="9323511" y="6453336"/>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11" name="Text Placeholder 3"/>
          <p:cNvSpPr>
            <a:spLocks noGrp="1"/>
          </p:cNvSpPr>
          <p:nvPr>
            <p:ph type="body" sz="quarter" idx="10" hasCustomPrompt="1"/>
          </p:nvPr>
        </p:nvSpPr>
        <p:spPr>
          <a:xfrm>
            <a:off x="1640632" y="1556792"/>
            <a:ext cx="7058025" cy="4968875"/>
          </a:xfrm>
        </p:spPr>
        <p:txBody>
          <a:bodyPr/>
          <a:lstStyle/>
          <a:p>
            <a:pPr lvl="0"/>
            <a:r>
              <a:rPr lang="en-GB" dirty="0" smtClean="0"/>
              <a:t>Click to edit text </a:t>
            </a:r>
          </a:p>
        </p:txBody>
      </p:sp>
      <p:pic>
        <p:nvPicPr>
          <p:cNvPr id="7" name="Picture 6" descr="natcen panel brand triangles-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00000">
            <a:off x="8617392" y="-35400"/>
            <a:ext cx="1136576" cy="1136576"/>
          </a:xfrm>
          <a:prstGeom prst="rect">
            <a:avLst/>
          </a:prstGeom>
        </p:spPr>
      </p:pic>
    </p:spTree>
    <p:extLst>
      <p:ext uri="{BB962C8B-B14F-4D97-AF65-F5344CB8AC3E}">
        <p14:creationId xmlns:p14="http://schemas.microsoft.com/office/powerpoint/2010/main" val="426737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yellow)">
    <p:spTree>
      <p:nvGrpSpPr>
        <p:cNvPr id="1" name=""/>
        <p:cNvGrpSpPr/>
        <p:nvPr/>
      </p:nvGrpSpPr>
      <p:grpSpPr>
        <a:xfrm>
          <a:off x="0" y="0"/>
          <a:ext cx="0" cy="0"/>
          <a:chOff x="0" y="0"/>
          <a:chExt cx="0" cy="0"/>
        </a:xfrm>
      </p:grpSpPr>
      <p:sp>
        <p:nvSpPr>
          <p:cNvPr id="3" name="Rectangle 2"/>
          <p:cNvSpPr/>
          <p:nvPr userDrawn="1"/>
        </p:nvSpPr>
        <p:spPr>
          <a:xfrm>
            <a:off x="-16735" y="0"/>
            <a:ext cx="1441343" cy="6858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US" dirty="0" smtClean="0">
              <a:solidFill>
                <a:schemeClr val="tx1"/>
              </a:solidFill>
            </a:endParaRPr>
          </a:p>
        </p:txBody>
      </p:sp>
      <p:sp>
        <p:nvSpPr>
          <p:cNvPr id="8" name="Title 1"/>
          <p:cNvSpPr>
            <a:spLocks noGrp="1"/>
          </p:cNvSpPr>
          <p:nvPr>
            <p:ph type="title" hasCustomPrompt="1"/>
          </p:nvPr>
        </p:nvSpPr>
        <p:spPr bwMode="gray">
          <a:xfrm>
            <a:off x="1640632" y="458788"/>
            <a:ext cx="5805760" cy="827087"/>
          </a:xfrm>
        </p:spPr>
        <p:txBody>
          <a:bodyPr/>
          <a:lstStyle>
            <a:lvl1pPr>
              <a:defRPr/>
            </a:lvl1pPr>
          </a:lstStyle>
          <a:p>
            <a:r>
              <a:rPr lang="en-US" dirty="0" smtClean="0"/>
              <a:t>Click to edit page title</a:t>
            </a:r>
            <a:endParaRPr lang="en-GB" dirty="0"/>
          </a:p>
        </p:txBody>
      </p:sp>
      <p:sp>
        <p:nvSpPr>
          <p:cNvPr id="9" name="Rectangle 7"/>
          <p:cNvSpPr txBox="1">
            <a:spLocks noChangeArrowheads="1"/>
          </p:cNvSpPr>
          <p:nvPr userDrawn="1"/>
        </p:nvSpPr>
        <p:spPr bwMode="gray">
          <a:xfrm>
            <a:off x="9323511" y="6453336"/>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
        <p:nvSpPr>
          <p:cNvPr id="11" name="Text Placeholder 3"/>
          <p:cNvSpPr>
            <a:spLocks noGrp="1"/>
          </p:cNvSpPr>
          <p:nvPr>
            <p:ph type="body" sz="quarter" idx="10" hasCustomPrompt="1"/>
          </p:nvPr>
        </p:nvSpPr>
        <p:spPr>
          <a:xfrm>
            <a:off x="1640632" y="1556792"/>
            <a:ext cx="7058025" cy="4968875"/>
          </a:xfrm>
        </p:spPr>
        <p:txBody>
          <a:bodyPr/>
          <a:lstStyle/>
          <a:p>
            <a:pPr lvl="0"/>
            <a:r>
              <a:rPr lang="en-GB" dirty="0" smtClean="0"/>
              <a:t>Click to edit text </a:t>
            </a:r>
          </a:p>
        </p:txBody>
      </p:sp>
      <p:pic>
        <p:nvPicPr>
          <p:cNvPr id="7" name="Picture 6" descr="natcen panel brand triangles-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00000">
            <a:off x="8617392" y="-35400"/>
            <a:ext cx="1136576" cy="1136576"/>
          </a:xfrm>
          <a:prstGeom prst="rect">
            <a:avLst/>
          </a:prstGeom>
        </p:spPr>
      </p:pic>
    </p:spTree>
    <p:extLst>
      <p:ext uri="{BB962C8B-B14F-4D97-AF65-F5344CB8AC3E}">
        <p14:creationId xmlns:p14="http://schemas.microsoft.com/office/powerpoint/2010/main" val="233622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gray">
          <a:xfrm>
            <a:off x="542925" y="458788"/>
            <a:ext cx="69754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dirty="0" smtClean="0"/>
              <a:t>Click to edit page title</a:t>
            </a:r>
          </a:p>
        </p:txBody>
      </p:sp>
      <p:sp>
        <p:nvSpPr>
          <p:cNvPr id="3" name="Text Placeholder 2"/>
          <p:cNvSpPr>
            <a:spLocks noGrp="1"/>
          </p:cNvSpPr>
          <p:nvPr>
            <p:ph type="body" idx="1"/>
          </p:nvPr>
        </p:nvSpPr>
        <p:spPr bwMode="gray">
          <a:xfrm>
            <a:off x="542925" y="1628775"/>
            <a:ext cx="697547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smtClean="0"/>
              <a:t>Click to edit text</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a:p>
            <a:pPr lvl="5"/>
            <a:r>
              <a:rPr lang="en-GB" altLang="en-US" dirty="0" smtClean="0"/>
              <a:t>Sixth level</a:t>
            </a:r>
          </a:p>
          <a:p>
            <a:pPr lvl="6"/>
            <a:r>
              <a:rPr lang="en-GB" altLang="en-US" dirty="0" smtClean="0"/>
              <a:t>Seventh level</a:t>
            </a:r>
          </a:p>
          <a:p>
            <a:pPr lvl="7"/>
            <a:r>
              <a:rPr lang="en-GB" altLang="en-US" dirty="0" smtClean="0"/>
              <a:t>Eighth level</a:t>
            </a:r>
          </a:p>
          <a:p>
            <a:pPr lvl="8"/>
            <a:r>
              <a:rPr lang="en-GB" altLang="en-US" dirty="0" smtClean="0"/>
              <a:t>Ninth level</a:t>
            </a:r>
          </a:p>
        </p:txBody>
      </p:sp>
      <p:sp>
        <p:nvSpPr>
          <p:cNvPr id="18" name="Rectangle 7"/>
          <p:cNvSpPr txBox="1">
            <a:spLocks noChangeArrowheads="1"/>
          </p:cNvSpPr>
          <p:nvPr/>
        </p:nvSpPr>
        <p:spPr bwMode="gray">
          <a:xfrm>
            <a:off x="9323511" y="6453336"/>
            <a:ext cx="454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GB"/>
            </a:defPPr>
            <a:lvl1pPr algn="ctr">
              <a:defRPr sz="1600">
                <a:latin typeface="+mn-lt"/>
              </a:defRPr>
            </a:lvl1pPr>
          </a:lstStyle>
          <a:p>
            <a:pPr lvl="0"/>
            <a:fld id="{98BCE53F-7DE5-4CED-9F01-280903A30F02}" type="slidenum">
              <a:rPr lang="en-GB" altLang="en-US" smtClean="0"/>
              <a:pPr lvl="0"/>
              <a:t>‹#›</a:t>
            </a:fld>
            <a:endParaRPr lang="en-GB" altLang="en-US"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6" r:id="rId3"/>
    <p:sldLayoutId id="2147483691" r:id="rId4"/>
    <p:sldLayoutId id="2147483697" r:id="rId5"/>
    <p:sldLayoutId id="2147483698" r:id="rId6"/>
    <p:sldLayoutId id="2147483723" r:id="rId7"/>
    <p:sldLayoutId id="2147483724" r:id="rId8"/>
    <p:sldLayoutId id="2147483725" r:id="rId9"/>
    <p:sldLayoutId id="2147483726" r:id="rId10"/>
    <p:sldLayoutId id="2147483719" r:id="rId11"/>
    <p:sldLayoutId id="2147483720" r:id="rId12"/>
    <p:sldLayoutId id="2147483721" r:id="rId13"/>
    <p:sldLayoutId id="2147483722" r:id="rId14"/>
    <p:sldLayoutId id="2147483708" r:id="rId15"/>
    <p:sldLayoutId id="2147483715" r:id="rId16"/>
    <p:sldLayoutId id="2147483716" r:id="rId17"/>
    <p:sldLayoutId id="2147483717" r:id="rId18"/>
    <p:sldLayoutId id="2147483703" r:id="rId19"/>
    <p:sldLayoutId id="2147483727" r:id="rId20"/>
    <p:sldLayoutId id="2147483728" r:id="rId21"/>
    <p:sldLayoutId id="2147483729" r:id="rId22"/>
    <p:sldLayoutId id="2147483707" r:id="rId23"/>
  </p:sldLayoutIdLst>
  <p:hf hdr="0" ftr="0" dt="0"/>
  <p:txStyles>
    <p:titleStyle>
      <a:lvl1pPr algn="l" rtl="0" eaLnBrk="1" fontAlgn="base" hangingPunct="1">
        <a:spcBef>
          <a:spcPct val="0"/>
        </a:spcBef>
        <a:spcAft>
          <a:spcPct val="0"/>
        </a:spcAft>
        <a:defRPr sz="3800" kern="1200">
          <a:solidFill>
            <a:schemeClr val="tx1"/>
          </a:solidFill>
          <a:latin typeface="+mj-lt"/>
          <a:ea typeface="+mj-ea"/>
          <a:cs typeface="+mj-cs"/>
        </a:defRPr>
      </a:lvl1pPr>
      <a:lvl2pPr algn="l" rtl="0" eaLnBrk="1" fontAlgn="base" hangingPunct="1">
        <a:spcBef>
          <a:spcPct val="0"/>
        </a:spcBef>
        <a:spcAft>
          <a:spcPct val="0"/>
        </a:spcAft>
        <a:defRPr sz="3800">
          <a:solidFill>
            <a:schemeClr val="tx1"/>
          </a:solidFill>
          <a:latin typeface="HelveticaNeue LT 67 MdCn" pitchFamily="34" charset="0"/>
        </a:defRPr>
      </a:lvl2pPr>
      <a:lvl3pPr algn="l" rtl="0" eaLnBrk="1" fontAlgn="base" hangingPunct="1">
        <a:spcBef>
          <a:spcPct val="0"/>
        </a:spcBef>
        <a:spcAft>
          <a:spcPct val="0"/>
        </a:spcAft>
        <a:defRPr sz="3800">
          <a:solidFill>
            <a:schemeClr val="tx1"/>
          </a:solidFill>
          <a:latin typeface="HelveticaNeue LT 67 MdCn" pitchFamily="34" charset="0"/>
        </a:defRPr>
      </a:lvl3pPr>
      <a:lvl4pPr algn="l" rtl="0" eaLnBrk="1" fontAlgn="base" hangingPunct="1">
        <a:spcBef>
          <a:spcPct val="0"/>
        </a:spcBef>
        <a:spcAft>
          <a:spcPct val="0"/>
        </a:spcAft>
        <a:defRPr sz="3800">
          <a:solidFill>
            <a:schemeClr val="tx1"/>
          </a:solidFill>
          <a:latin typeface="HelveticaNeue LT 67 MdCn" pitchFamily="34" charset="0"/>
        </a:defRPr>
      </a:lvl4pPr>
      <a:lvl5pPr algn="l" rtl="0" eaLnBrk="1" fontAlgn="base" hangingPunct="1">
        <a:spcBef>
          <a:spcPct val="0"/>
        </a:spcBef>
        <a:spcAft>
          <a:spcPct val="0"/>
        </a:spcAft>
        <a:defRPr sz="3800">
          <a:solidFill>
            <a:schemeClr val="tx1"/>
          </a:solidFill>
          <a:latin typeface="HelveticaNeue LT 67 MdCn" pitchFamily="34" charset="0"/>
        </a:defRPr>
      </a:lvl5pPr>
      <a:lvl6pPr marL="457200" algn="l" rtl="0" eaLnBrk="1" fontAlgn="base" hangingPunct="1">
        <a:spcBef>
          <a:spcPct val="0"/>
        </a:spcBef>
        <a:spcAft>
          <a:spcPct val="0"/>
        </a:spcAft>
        <a:defRPr sz="3800">
          <a:solidFill>
            <a:schemeClr val="tx1"/>
          </a:solidFill>
          <a:latin typeface="HelveticaNeue LT 67 MdCn" pitchFamily="34" charset="0"/>
        </a:defRPr>
      </a:lvl6pPr>
      <a:lvl7pPr marL="914400" algn="l" rtl="0" eaLnBrk="1" fontAlgn="base" hangingPunct="1">
        <a:spcBef>
          <a:spcPct val="0"/>
        </a:spcBef>
        <a:spcAft>
          <a:spcPct val="0"/>
        </a:spcAft>
        <a:defRPr sz="3800">
          <a:solidFill>
            <a:schemeClr val="tx1"/>
          </a:solidFill>
          <a:latin typeface="HelveticaNeue LT 67 MdCn" pitchFamily="34" charset="0"/>
        </a:defRPr>
      </a:lvl7pPr>
      <a:lvl8pPr marL="1371600" algn="l" rtl="0" eaLnBrk="1" fontAlgn="base" hangingPunct="1">
        <a:spcBef>
          <a:spcPct val="0"/>
        </a:spcBef>
        <a:spcAft>
          <a:spcPct val="0"/>
        </a:spcAft>
        <a:defRPr sz="3800">
          <a:solidFill>
            <a:schemeClr val="tx1"/>
          </a:solidFill>
          <a:latin typeface="HelveticaNeue LT 67 MdCn" pitchFamily="34" charset="0"/>
        </a:defRPr>
      </a:lvl8pPr>
      <a:lvl9pPr marL="1828800" algn="l" rtl="0" eaLnBrk="1" fontAlgn="base" hangingPunct="1">
        <a:spcBef>
          <a:spcPct val="0"/>
        </a:spcBef>
        <a:spcAft>
          <a:spcPct val="0"/>
        </a:spcAft>
        <a:defRPr sz="3800">
          <a:solidFill>
            <a:schemeClr val="tx1"/>
          </a:solidFill>
          <a:latin typeface="HelveticaNeue LT 67 MdCn" pitchFamily="34" charset="0"/>
        </a:defRPr>
      </a:lvl9pPr>
    </p:titleStyle>
    <p:bodyStyle>
      <a:lvl1pPr algn="l" rtl="0" eaLnBrk="1" fontAlgn="base" hangingPunct="1">
        <a:lnSpc>
          <a:spcPct val="98000"/>
        </a:lnSpc>
        <a:spcBef>
          <a:spcPct val="0"/>
        </a:spcBef>
        <a:spcAft>
          <a:spcPts val="900"/>
        </a:spcAft>
        <a:buFont typeface="HelveticaNeue LT 55 Roman" pitchFamily="34" charset="0"/>
        <a:defRPr sz="2200" kern="1200">
          <a:solidFill>
            <a:schemeClr val="tx1"/>
          </a:solidFill>
          <a:latin typeface="+mn-lt"/>
          <a:ea typeface="+mn-ea"/>
          <a:cs typeface="+mn-cs"/>
        </a:defRPr>
      </a:lvl1pPr>
      <a:lvl2pPr marL="265113" indent="-265113" algn="l" rtl="0" eaLnBrk="1" fontAlgn="base" hangingPunct="1">
        <a:lnSpc>
          <a:spcPct val="98000"/>
        </a:lnSpc>
        <a:spcBef>
          <a:spcPct val="0"/>
        </a:spcBef>
        <a:spcAft>
          <a:spcPts val="900"/>
        </a:spcAft>
        <a:buClr>
          <a:schemeClr val="bg2"/>
        </a:buClr>
        <a:buSzPct val="85000"/>
        <a:buFont typeface="Wingdings" pitchFamily="2" charset="2"/>
        <a:buChar char="n"/>
        <a:defRPr sz="2200" kern="1200">
          <a:solidFill>
            <a:schemeClr val="tx1"/>
          </a:solidFill>
          <a:latin typeface="+mn-lt"/>
          <a:ea typeface="+mn-ea"/>
          <a:cs typeface="+mn-cs"/>
        </a:defRPr>
      </a:lvl2pPr>
      <a:lvl3pPr marL="533400" indent="-266700" algn="l" rtl="0" eaLnBrk="1" fontAlgn="base" hangingPunct="1">
        <a:lnSpc>
          <a:spcPct val="98000"/>
        </a:lnSpc>
        <a:spcBef>
          <a:spcPct val="0"/>
        </a:spcBef>
        <a:spcAft>
          <a:spcPts val="600"/>
        </a:spcAft>
        <a:buClr>
          <a:schemeClr val="bg2"/>
        </a:buClr>
        <a:buSzPct val="70000"/>
        <a:buFont typeface="Wingdings" pitchFamily="2" charset="2"/>
        <a:buChar char="n"/>
        <a:defRPr sz="2000" kern="1200">
          <a:solidFill>
            <a:schemeClr val="tx1"/>
          </a:solidFill>
          <a:latin typeface="+mn-lt"/>
          <a:ea typeface="+mn-ea"/>
          <a:cs typeface="+mn-cs"/>
        </a:defRPr>
      </a:lvl3pPr>
      <a:lvl4pPr marL="801688" indent="-266700" algn="l" rtl="0" eaLnBrk="1" fontAlgn="base" hangingPunct="1">
        <a:lnSpc>
          <a:spcPct val="98000"/>
        </a:lnSpc>
        <a:spcBef>
          <a:spcPct val="0"/>
        </a:spcBef>
        <a:spcAft>
          <a:spcPts val="600"/>
        </a:spcAft>
        <a:buSzPct val="70000"/>
        <a:buFont typeface="Wingdings" pitchFamily="2" charset="2"/>
        <a:buChar char="n"/>
        <a:defRPr kern="1200">
          <a:solidFill>
            <a:schemeClr val="tx1"/>
          </a:solidFill>
          <a:latin typeface="+mn-lt"/>
          <a:ea typeface="+mn-ea"/>
          <a:cs typeface="+mn-cs"/>
        </a:defRPr>
      </a:lvl4pPr>
      <a:lvl5pPr marL="1069975" indent="-266700" algn="l" rtl="0" eaLnBrk="1" fontAlgn="base" hangingPunct="1">
        <a:lnSpc>
          <a:spcPct val="98000"/>
        </a:lnSpc>
        <a:spcBef>
          <a:spcPct val="0"/>
        </a:spcBef>
        <a:spcAft>
          <a:spcPts val="600"/>
        </a:spcAft>
        <a:buSzPct val="70000"/>
        <a:buFont typeface="Wingdings" pitchFamily="2" charset="2"/>
        <a:buChar char="n"/>
        <a:defRPr kern="1200">
          <a:solidFill>
            <a:schemeClr val="tx1"/>
          </a:solidFill>
          <a:latin typeface="+mn-lt"/>
          <a:ea typeface="+mn-ea"/>
          <a:cs typeface="+mn-cs"/>
        </a:defRPr>
      </a:lvl5pPr>
      <a:lvl6pPr marL="1349375" indent="-271463" algn="l" defTabSz="914400" rtl="0" eaLnBrk="1" latinLnBrk="0" hangingPunct="1">
        <a:lnSpc>
          <a:spcPct val="98000"/>
        </a:lnSpc>
        <a:spcBef>
          <a:spcPts val="0"/>
        </a:spcBef>
        <a:spcAft>
          <a:spcPts val="600"/>
        </a:spcAft>
        <a:buSzPct val="70000"/>
        <a:buFont typeface="Wingdings" panose="05000000000000000000" pitchFamily="2" charset="2"/>
        <a:buChar char="n"/>
        <a:defRPr sz="1800" b="0" kern="1200">
          <a:solidFill>
            <a:schemeClr val="tx1"/>
          </a:solidFill>
          <a:latin typeface="+mn-lt"/>
          <a:ea typeface="+mn-ea"/>
          <a:cs typeface="+mn-cs"/>
        </a:defRPr>
      </a:lvl6pPr>
      <a:lvl7pPr marL="1611313" indent="-261938" algn="l" defTabSz="914400" rtl="0" eaLnBrk="1" latinLnBrk="0" hangingPunct="1">
        <a:lnSpc>
          <a:spcPct val="98000"/>
        </a:lnSpc>
        <a:spcBef>
          <a:spcPts val="0"/>
        </a:spcBef>
        <a:spcAft>
          <a:spcPts val="600"/>
        </a:spcAft>
        <a:buSzPct val="70000"/>
        <a:buFont typeface="Wingdings" panose="05000000000000000000" pitchFamily="2" charset="2"/>
        <a:buChar char="n"/>
        <a:defRPr sz="1800" b="0" kern="1200">
          <a:solidFill>
            <a:schemeClr val="tx1"/>
          </a:solidFill>
          <a:latin typeface="+mn-lt"/>
          <a:ea typeface="+mn-ea"/>
          <a:cs typeface="+mn-cs"/>
        </a:defRPr>
      </a:lvl7pPr>
      <a:lvl8pPr marL="1882775" indent="-271463" algn="l" defTabSz="914400" rtl="0" eaLnBrk="1" latinLnBrk="0" hangingPunct="1">
        <a:lnSpc>
          <a:spcPct val="98000"/>
        </a:lnSpc>
        <a:spcBef>
          <a:spcPts val="0"/>
        </a:spcBef>
        <a:spcAft>
          <a:spcPts val="600"/>
        </a:spcAft>
        <a:buSzPct val="70000"/>
        <a:buFont typeface="Wingdings" panose="05000000000000000000" pitchFamily="2" charset="2"/>
        <a:buChar char="n"/>
        <a:defRPr sz="1800" b="0" kern="1200" baseline="0">
          <a:solidFill>
            <a:schemeClr val="tx1"/>
          </a:solidFill>
          <a:latin typeface="+mn-lt"/>
          <a:ea typeface="+mn-ea"/>
          <a:cs typeface="+mn-cs"/>
        </a:defRPr>
      </a:lvl8pPr>
      <a:lvl9pPr marL="2154238" indent="-271463" algn="l" defTabSz="914400" rtl="0" eaLnBrk="1" latinLnBrk="0" hangingPunct="1">
        <a:lnSpc>
          <a:spcPct val="98000"/>
        </a:lnSpc>
        <a:spcBef>
          <a:spcPts val="0"/>
        </a:spcBef>
        <a:spcAft>
          <a:spcPts val="600"/>
        </a:spcAft>
        <a:buSzPct val="70000"/>
        <a:buFont typeface="Wingdings" panose="05000000000000000000" pitchFamily="2" charset="2"/>
        <a:buChar char="n"/>
        <a:defRPr sz="18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www.natcen.ac.uk/media/1484228/Developing-the-NatCen-Panel-V2.pdf" TargetMode="External"/><Relationship Id="rId2" Type="http://schemas.openxmlformats.org/officeDocument/2006/relationships/notesSlide" Target="../notesSlides/notesSlide39.xml"/><Relationship Id="rId1" Type="http://schemas.openxmlformats.org/officeDocument/2006/relationships/slideLayout" Target="../slideLayouts/slideLayout23.xml"/><Relationship Id="rId4" Type="http://schemas.openxmlformats.org/officeDocument/2006/relationships/hyperlink" Target="mailto:Curtis.jessop@natcen.ac.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70" name="Rectangle 30"/>
          <p:cNvSpPr>
            <a:spLocks noGrp="1"/>
          </p:cNvSpPr>
          <p:nvPr>
            <p:ph type="ctrTitle"/>
          </p:nvPr>
        </p:nvSpPr>
        <p:spPr>
          <a:xfrm>
            <a:off x="459642" y="2738611"/>
            <a:ext cx="5706220" cy="1470025"/>
          </a:xfrm>
        </p:spPr>
        <p:txBody>
          <a:bodyPr/>
          <a:lstStyle/>
          <a:p>
            <a:r>
              <a:rPr lang="en-GB" dirty="0"/>
              <a:t>Developing </a:t>
            </a:r>
            <a:r>
              <a:rPr lang="en-GB" dirty="0" smtClean="0"/>
              <a:t>the </a:t>
            </a:r>
            <a:r>
              <a:rPr lang="en-GB" dirty="0" err="1" smtClean="0"/>
              <a:t>NatCen</a:t>
            </a:r>
            <a:r>
              <a:rPr lang="en-GB" dirty="0" smtClean="0"/>
              <a:t> Panel</a:t>
            </a:r>
            <a:endParaRPr lang="en-GB" altLang="en-US" dirty="0"/>
          </a:p>
        </p:txBody>
      </p:sp>
      <p:grpSp>
        <p:nvGrpSpPr>
          <p:cNvPr id="5" name="Group 61"/>
          <p:cNvGrpSpPr>
            <a:grpSpLocks noChangeAspect="1"/>
          </p:cNvGrpSpPr>
          <p:nvPr/>
        </p:nvGrpSpPr>
        <p:grpSpPr bwMode="gray">
          <a:xfrm>
            <a:off x="560388" y="615950"/>
            <a:ext cx="3292475" cy="619125"/>
            <a:chOff x="3347" y="298"/>
            <a:chExt cx="2097" cy="394"/>
          </a:xfrm>
        </p:grpSpPr>
        <p:sp>
          <p:nvSpPr>
            <p:cNvPr id="6" name="Freeform 22"/>
            <p:cNvSpPr>
              <a:spLocks noChangeAspect="1"/>
            </p:cNvSpPr>
            <p:nvPr userDrawn="1"/>
          </p:nvSpPr>
          <p:spPr bwMode="gray">
            <a:xfrm>
              <a:off x="3351" y="304"/>
              <a:ext cx="154" cy="222"/>
            </a:xfrm>
            <a:custGeom>
              <a:avLst/>
              <a:gdLst>
                <a:gd name="T0" fmla="*/ 0 w 154"/>
                <a:gd name="T1" fmla="*/ 0 h 222"/>
                <a:gd name="T2" fmla="*/ 60 w 154"/>
                <a:gd name="T3" fmla="*/ 0 h 222"/>
                <a:gd name="T4" fmla="*/ 104 w 154"/>
                <a:gd name="T5" fmla="*/ 144 h 222"/>
                <a:gd name="T6" fmla="*/ 104 w 154"/>
                <a:gd name="T7" fmla="*/ 144 h 222"/>
                <a:gd name="T8" fmla="*/ 104 w 154"/>
                <a:gd name="T9" fmla="*/ 0 h 222"/>
                <a:gd name="T10" fmla="*/ 154 w 154"/>
                <a:gd name="T11" fmla="*/ 0 h 222"/>
                <a:gd name="T12" fmla="*/ 154 w 154"/>
                <a:gd name="T13" fmla="*/ 222 h 222"/>
                <a:gd name="T14" fmla="*/ 94 w 154"/>
                <a:gd name="T15" fmla="*/ 222 h 222"/>
                <a:gd name="T16" fmla="*/ 48 w 154"/>
                <a:gd name="T17" fmla="*/ 68 h 222"/>
                <a:gd name="T18" fmla="*/ 46 w 154"/>
                <a:gd name="T19" fmla="*/ 68 h 222"/>
                <a:gd name="T20" fmla="*/ 46 w 154"/>
                <a:gd name="T21" fmla="*/ 222 h 222"/>
                <a:gd name="T22" fmla="*/ 0 w 154"/>
                <a:gd name="T23" fmla="*/ 222 h 222"/>
                <a:gd name="T24" fmla="*/ 0 w 154"/>
                <a:gd name="T2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222">
                  <a:moveTo>
                    <a:pt x="0" y="0"/>
                  </a:moveTo>
                  <a:lnTo>
                    <a:pt x="60" y="0"/>
                  </a:lnTo>
                  <a:lnTo>
                    <a:pt x="104" y="144"/>
                  </a:lnTo>
                  <a:lnTo>
                    <a:pt x="104" y="144"/>
                  </a:lnTo>
                  <a:lnTo>
                    <a:pt x="104" y="0"/>
                  </a:lnTo>
                  <a:lnTo>
                    <a:pt x="154" y="0"/>
                  </a:lnTo>
                  <a:lnTo>
                    <a:pt x="154" y="222"/>
                  </a:lnTo>
                  <a:lnTo>
                    <a:pt x="94" y="222"/>
                  </a:lnTo>
                  <a:lnTo>
                    <a:pt x="48" y="68"/>
                  </a:lnTo>
                  <a:lnTo>
                    <a:pt x="46" y="68"/>
                  </a:lnTo>
                  <a:lnTo>
                    <a:pt x="46" y="222"/>
                  </a:lnTo>
                  <a:lnTo>
                    <a:pt x="0" y="22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23"/>
            <p:cNvSpPr>
              <a:spLocks noChangeAspect="1" noEditPoints="1"/>
            </p:cNvSpPr>
            <p:nvPr userDrawn="1"/>
          </p:nvSpPr>
          <p:spPr bwMode="gray">
            <a:xfrm>
              <a:off x="3523" y="352"/>
              <a:ext cx="136" cy="180"/>
            </a:xfrm>
            <a:custGeom>
              <a:avLst/>
              <a:gdLst>
                <a:gd name="T0" fmla="*/ 2 w 68"/>
                <a:gd name="T1" fmla="*/ 29 h 90"/>
                <a:gd name="T2" fmla="*/ 12 w 68"/>
                <a:gd name="T3" fmla="*/ 6 h 90"/>
                <a:gd name="T4" fmla="*/ 35 w 68"/>
                <a:gd name="T5" fmla="*/ 0 h 90"/>
                <a:gd name="T6" fmla="*/ 65 w 68"/>
                <a:gd name="T7" fmla="*/ 25 h 90"/>
                <a:gd name="T8" fmla="*/ 65 w 68"/>
                <a:gd name="T9" fmla="*/ 69 h 90"/>
                <a:gd name="T10" fmla="*/ 68 w 68"/>
                <a:gd name="T11" fmla="*/ 87 h 90"/>
                <a:gd name="T12" fmla="*/ 44 w 68"/>
                <a:gd name="T13" fmla="*/ 87 h 90"/>
                <a:gd name="T14" fmla="*/ 43 w 68"/>
                <a:gd name="T15" fmla="*/ 78 h 90"/>
                <a:gd name="T16" fmla="*/ 42 w 68"/>
                <a:gd name="T17" fmla="*/ 78 h 90"/>
                <a:gd name="T18" fmla="*/ 22 w 68"/>
                <a:gd name="T19" fmla="*/ 90 h 90"/>
                <a:gd name="T20" fmla="*/ 0 w 68"/>
                <a:gd name="T21" fmla="*/ 64 h 90"/>
                <a:gd name="T22" fmla="*/ 10 w 68"/>
                <a:gd name="T23" fmla="*/ 42 h 90"/>
                <a:gd name="T24" fmla="*/ 33 w 68"/>
                <a:gd name="T25" fmla="*/ 35 h 90"/>
                <a:gd name="T26" fmla="*/ 42 w 68"/>
                <a:gd name="T27" fmla="*/ 25 h 90"/>
                <a:gd name="T28" fmla="*/ 34 w 68"/>
                <a:gd name="T29" fmla="*/ 17 h 90"/>
                <a:gd name="T30" fmla="*/ 25 w 68"/>
                <a:gd name="T31" fmla="*/ 29 h 90"/>
                <a:gd name="T32" fmla="*/ 2 w 68"/>
                <a:gd name="T33" fmla="*/ 29 h 90"/>
                <a:gd name="T34" fmla="*/ 32 w 68"/>
                <a:gd name="T35" fmla="*/ 72 h 90"/>
                <a:gd name="T36" fmla="*/ 42 w 68"/>
                <a:gd name="T37" fmla="*/ 60 h 90"/>
                <a:gd name="T38" fmla="*/ 42 w 68"/>
                <a:gd name="T39" fmla="*/ 46 h 90"/>
                <a:gd name="T40" fmla="*/ 28 w 68"/>
                <a:gd name="T41" fmla="*/ 52 h 90"/>
                <a:gd name="T42" fmla="*/ 24 w 68"/>
                <a:gd name="T43" fmla="*/ 61 h 90"/>
                <a:gd name="T44" fmla="*/ 32 w 68"/>
                <a:gd name="T45" fmla="*/ 7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0">
                  <a:moveTo>
                    <a:pt x="2" y="29"/>
                  </a:moveTo>
                  <a:cubicBezTo>
                    <a:pt x="2" y="17"/>
                    <a:pt x="6" y="10"/>
                    <a:pt x="12" y="6"/>
                  </a:cubicBezTo>
                  <a:cubicBezTo>
                    <a:pt x="18" y="2"/>
                    <a:pt x="25" y="0"/>
                    <a:pt x="35" y="0"/>
                  </a:cubicBezTo>
                  <a:cubicBezTo>
                    <a:pt x="56" y="0"/>
                    <a:pt x="65" y="8"/>
                    <a:pt x="65" y="25"/>
                  </a:cubicBezTo>
                  <a:cubicBezTo>
                    <a:pt x="65" y="69"/>
                    <a:pt x="65" y="69"/>
                    <a:pt x="65" y="69"/>
                  </a:cubicBezTo>
                  <a:cubicBezTo>
                    <a:pt x="65" y="75"/>
                    <a:pt x="65" y="84"/>
                    <a:pt x="68" y="87"/>
                  </a:cubicBezTo>
                  <a:cubicBezTo>
                    <a:pt x="44" y="87"/>
                    <a:pt x="44" y="87"/>
                    <a:pt x="44" y="87"/>
                  </a:cubicBezTo>
                  <a:cubicBezTo>
                    <a:pt x="43" y="84"/>
                    <a:pt x="43" y="81"/>
                    <a:pt x="43" y="78"/>
                  </a:cubicBezTo>
                  <a:cubicBezTo>
                    <a:pt x="42" y="78"/>
                    <a:pt x="42" y="78"/>
                    <a:pt x="42" y="78"/>
                  </a:cubicBezTo>
                  <a:cubicBezTo>
                    <a:pt x="39" y="85"/>
                    <a:pt x="31" y="90"/>
                    <a:pt x="22" y="90"/>
                  </a:cubicBezTo>
                  <a:cubicBezTo>
                    <a:pt x="8" y="90"/>
                    <a:pt x="0" y="82"/>
                    <a:pt x="0" y="64"/>
                  </a:cubicBezTo>
                  <a:cubicBezTo>
                    <a:pt x="0" y="54"/>
                    <a:pt x="4" y="46"/>
                    <a:pt x="10" y="42"/>
                  </a:cubicBezTo>
                  <a:cubicBezTo>
                    <a:pt x="16" y="39"/>
                    <a:pt x="26" y="37"/>
                    <a:pt x="33" y="35"/>
                  </a:cubicBezTo>
                  <a:cubicBezTo>
                    <a:pt x="41" y="33"/>
                    <a:pt x="42" y="32"/>
                    <a:pt x="42" y="25"/>
                  </a:cubicBezTo>
                  <a:cubicBezTo>
                    <a:pt x="42" y="20"/>
                    <a:pt x="40" y="17"/>
                    <a:pt x="34" y="17"/>
                  </a:cubicBezTo>
                  <a:cubicBezTo>
                    <a:pt x="27" y="17"/>
                    <a:pt x="25" y="21"/>
                    <a:pt x="25" y="29"/>
                  </a:cubicBezTo>
                  <a:lnTo>
                    <a:pt x="2" y="29"/>
                  </a:lnTo>
                  <a:close/>
                  <a:moveTo>
                    <a:pt x="32" y="72"/>
                  </a:moveTo>
                  <a:cubicBezTo>
                    <a:pt x="37" y="72"/>
                    <a:pt x="42" y="69"/>
                    <a:pt x="42" y="60"/>
                  </a:cubicBezTo>
                  <a:cubicBezTo>
                    <a:pt x="42" y="53"/>
                    <a:pt x="42" y="49"/>
                    <a:pt x="42" y="46"/>
                  </a:cubicBezTo>
                  <a:cubicBezTo>
                    <a:pt x="34" y="50"/>
                    <a:pt x="30" y="50"/>
                    <a:pt x="28" y="52"/>
                  </a:cubicBezTo>
                  <a:cubicBezTo>
                    <a:pt x="25" y="54"/>
                    <a:pt x="24" y="56"/>
                    <a:pt x="24" y="61"/>
                  </a:cubicBezTo>
                  <a:cubicBezTo>
                    <a:pt x="24" y="68"/>
                    <a:pt x="27" y="72"/>
                    <a:pt x="32" y="7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24"/>
            <p:cNvSpPr>
              <a:spLocks noChangeAspect="1"/>
            </p:cNvSpPr>
            <p:nvPr userDrawn="1"/>
          </p:nvSpPr>
          <p:spPr bwMode="gray">
            <a:xfrm>
              <a:off x="3671" y="308"/>
              <a:ext cx="93" cy="220"/>
            </a:xfrm>
            <a:custGeom>
              <a:avLst/>
              <a:gdLst>
                <a:gd name="T0" fmla="*/ 10 w 47"/>
                <a:gd name="T1" fmla="*/ 42 h 110"/>
                <a:gd name="T2" fmla="*/ 0 w 47"/>
                <a:gd name="T3" fmla="*/ 42 h 110"/>
                <a:gd name="T4" fmla="*/ 0 w 47"/>
                <a:gd name="T5" fmla="*/ 25 h 110"/>
                <a:gd name="T6" fmla="*/ 10 w 47"/>
                <a:gd name="T7" fmla="*/ 25 h 110"/>
                <a:gd name="T8" fmla="*/ 10 w 47"/>
                <a:gd name="T9" fmla="*/ 0 h 110"/>
                <a:gd name="T10" fmla="*/ 36 w 47"/>
                <a:gd name="T11" fmla="*/ 0 h 110"/>
                <a:gd name="T12" fmla="*/ 36 w 47"/>
                <a:gd name="T13" fmla="*/ 25 h 110"/>
                <a:gd name="T14" fmla="*/ 47 w 47"/>
                <a:gd name="T15" fmla="*/ 25 h 110"/>
                <a:gd name="T16" fmla="*/ 47 w 47"/>
                <a:gd name="T17" fmla="*/ 42 h 110"/>
                <a:gd name="T18" fmla="*/ 36 w 47"/>
                <a:gd name="T19" fmla="*/ 42 h 110"/>
                <a:gd name="T20" fmla="*/ 36 w 47"/>
                <a:gd name="T21" fmla="*/ 85 h 110"/>
                <a:gd name="T22" fmla="*/ 44 w 47"/>
                <a:gd name="T23" fmla="*/ 93 h 110"/>
                <a:gd name="T24" fmla="*/ 47 w 47"/>
                <a:gd name="T25" fmla="*/ 92 h 110"/>
                <a:gd name="T26" fmla="*/ 47 w 47"/>
                <a:gd name="T27" fmla="*/ 109 h 110"/>
                <a:gd name="T28" fmla="*/ 33 w 47"/>
                <a:gd name="T29" fmla="*/ 110 h 110"/>
                <a:gd name="T30" fmla="*/ 10 w 47"/>
                <a:gd name="T31" fmla="*/ 87 h 110"/>
                <a:gd name="T32" fmla="*/ 10 w 47"/>
                <a:gd name="T33"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10">
                  <a:moveTo>
                    <a:pt x="10" y="42"/>
                  </a:moveTo>
                  <a:cubicBezTo>
                    <a:pt x="0" y="42"/>
                    <a:pt x="0" y="42"/>
                    <a:pt x="0" y="42"/>
                  </a:cubicBezTo>
                  <a:cubicBezTo>
                    <a:pt x="0" y="25"/>
                    <a:pt x="0" y="25"/>
                    <a:pt x="0" y="25"/>
                  </a:cubicBezTo>
                  <a:cubicBezTo>
                    <a:pt x="10" y="25"/>
                    <a:pt x="10" y="25"/>
                    <a:pt x="10" y="25"/>
                  </a:cubicBezTo>
                  <a:cubicBezTo>
                    <a:pt x="10" y="0"/>
                    <a:pt x="10" y="0"/>
                    <a:pt x="10" y="0"/>
                  </a:cubicBezTo>
                  <a:cubicBezTo>
                    <a:pt x="36" y="0"/>
                    <a:pt x="36" y="0"/>
                    <a:pt x="36" y="0"/>
                  </a:cubicBezTo>
                  <a:cubicBezTo>
                    <a:pt x="36" y="25"/>
                    <a:pt x="36" y="25"/>
                    <a:pt x="36" y="25"/>
                  </a:cubicBezTo>
                  <a:cubicBezTo>
                    <a:pt x="47" y="25"/>
                    <a:pt x="47" y="25"/>
                    <a:pt x="47" y="25"/>
                  </a:cubicBezTo>
                  <a:cubicBezTo>
                    <a:pt x="47" y="42"/>
                    <a:pt x="47" y="42"/>
                    <a:pt x="47" y="42"/>
                  </a:cubicBezTo>
                  <a:cubicBezTo>
                    <a:pt x="36" y="42"/>
                    <a:pt x="36" y="42"/>
                    <a:pt x="36" y="42"/>
                  </a:cubicBezTo>
                  <a:cubicBezTo>
                    <a:pt x="36" y="85"/>
                    <a:pt x="36" y="85"/>
                    <a:pt x="36" y="85"/>
                  </a:cubicBezTo>
                  <a:cubicBezTo>
                    <a:pt x="36" y="91"/>
                    <a:pt x="38" y="93"/>
                    <a:pt x="44" y="93"/>
                  </a:cubicBezTo>
                  <a:cubicBezTo>
                    <a:pt x="45" y="93"/>
                    <a:pt x="46" y="93"/>
                    <a:pt x="47" y="92"/>
                  </a:cubicBezTo>
                  <a:cubicBezTo>
                    <a:pt x="47" y="109"/>
                    <a:pt x="47" y="109"/>
                    <a:pt x="47" y="109"/>
                  </a:cubicBezTo>
                  <a:cubicBezTo>
                    <a:pt x="42" y="110"/>
                    <a:pt x="38" y="110"/>
                    <a:pt x="33" y="110"/>
                  </a:cubicBezTo>
                  <a:cubicBezTo>
                    <a:pt x="15" y="110"/>
                    <a:pt x="10" y="107"/>
                    <a:pt x="10" y="87"/>
                  </a:cubicBez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25"/>
            <p:cNvSpPr>
              <a:spLocks noChangeAspect="1"/>
            </p:cNvSpPr>
            <p:nvPr userDrawn="1"/>
          </p:nvSpPr>
          <p:spPr bwMode="gray">
            <a:xfrm>
              <a:off x="3792" y="298"/>
              <a:ext cx="152" cy="234"/>
            </a:xfrm>
            <a:custGeom>
              <a:avLst/>
              <a:gdLst>
                <a:gd name="T0" fmla="*/ 49 w 76"/>
                <a:gd name="T1" fmla="*/ 41 h 117"/>
                <a:gd name="T2" fmla="*/ 39 w 76"/>
                <a:gd name="T3" fmla="*/ 18 h 117"/>
                <a:gd name="T4" fmla="*/ 27 w 76"/>
                <a:gd name="T5" fmla="*/ 57 h 117"/>
                <a:gd name="T6" fmla="*/ 39 w 76"/>
                <a:gd name="T7" fmla="*/ 99 h 117"/>
                <a:gd name="T8" fmla="*/ 50 w 76"/>
                <a:gd name="T9" fmla="*/ 70 h 117"/>
                <a:gd name="T10" fmla="*/ 76 w 76"/>
                <a:gd name="T11" fmla="*/ 70 h 117"/>
                <a:gd name="T12" fmla="*/ 76 w 76"/>
                <a:gd name="T13" fmla="*/ 74 h 117"/>
                <a:gd name="T14" fmla="*/ 36 w 76"/>
                <a:gd name="T15" fmla="*/ 117 h 117"/>
                <a:gd name="T16" fmla="*/ 0 w 76"/>
                <a:gd name="T17" fmla="*/ 58 h 117"/>
                <a:gd name="T18" fmla="*/ 39 w 76"/>
                <a:gd name="T19" fmla="*/ 0 h 117"/>
                <a:gd name="T20" fmla="*/ 75 w 76"/>
                <a:gd name="T21" fmla="*/ 37 h 117"/>
                <a:gd name="T22" fmla="*/ 75 w 76"/>
                <a:gd name="T23" fmla="*/ 41 h 117"/>
                <a:gd name="T24" fmla="*/ 49 w 76"/>
                <a:gd name="T25" fmla="*/ 4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7">
                  <a:moveTo>
                    <a:pt x="49" y="41"/>
                  </a:moveTo>
                  <a:cubicBezTo>
                    <a:pt x="49" y="25"/>
                    <a:pt x="48" y="18"/>
                    <a:pt x="39" y="18"/>
                  </a:cubicBezTo>
                  <a:cubicBezTo>
                    <a:pt x="28" y="18"/>
                    <a:pt x="27" y="28"/>
                    <a:pt x="27" y="57"/>
                  </a:cubicBezTo>
                  <a:cubicBezTo>
                    <a:pt x="27" y="90"/>
                    <a:pt x="28" y="99"/>
                    <a:pt x="39" y="99"/>
                  </a:cubicBezTo>
                  <a:cubicBezTo>
                    <a:pt x="49" y="99"/>
                    <a:pt x="50" y="88"/>
                    <a:pt x="50" y="70"/>
                  </a:cubicBezTo>
                  <a:cubicBezTo>
                    <a:pt x="76" y="70"/>
                    <a:pt x="76" y="70"/>
                    <a:pt x="76" y="70"/>
                  </a:cubicBezTo>
                  <a:cubicBezTo>
                    <a:pt x="76" y="74"/>
                    <a:pt x="76" y="74"/>
                    <a:pt x="76" y="74"/>
                  </a:cubicBezTo>
                  <a:cubicBezTo>
                    <a:pt x="76" y="99"/>
                    <a:pt x="69" y="117"/>
                    <a:pt x="36" y="117"/>
                  </a:cubicBezTo>
                  <a:cubicBezTo>
                    <a:pt x="3" y="117"/>
                    <a:pt x="0" y="91"/>
                    <a:pt x="0" y="58"/>
                  </a:cubicBezTo>
                  <a:cubicBezTo>
                    <a:pt x="0" y="29"/>
                    <a:pt x="2" y="0"/>
                    <a:pt x="39" y="0"/>
                  </a:cubicBezTo>
                  <a:cubicBezTo>
                    <a:pt x="62" y="0"/>
                    <a:pt x="75" y="10"/>
                    <a:pt x="75" y="37"/>
                  </a:cubicBezTo>
                  <a:cubicBezTo>
                    <a:pt x="75" y="41"/>
                    <a:pt x="75" y="41"/>
                    <a:pt x="75" y="41"/>
                  </a:cubicBezTo>
                  <a:lnTo>
                    <a:pt x="4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6"/>
            <p:cNvSpPr>
              <a:spLocks noChangeAspect="1" noEditPoints="1"/>
            </p:cNvSpPr>
            <p:nvPr userDrawn="1"/>
          </p:nvSpPr>
          <p:spPr bwMode="gray">
            <a:xfrm>
              <a:off x="3958" y="352"/>
              <a:ext cx="136" cy="180"/>
            </a:xfrm>
            <a:custGeom>
              <a:avLst/>
              <a:gdLst>
                <a:gd name="T0" fmla="*/ 25 w 68"/>
                <a:gd name="T1" fmla="*/ 49 h 90"/>
                <a:gd name="T2" fmla="*/ 25 w 68"/>
                <a:gd name="T3" fmla="*/ 54 h 90"/>
                <a:gd name="T4" fmla="*/ 34 w 68"/>
                <a:gd name="T5" fmla="*/ 74 h 90"/>
                <a:gd name="T6" fmla="*/ 44 w 68"/>
                <a:gd name="T7" fmla="*/ 58 h 90"/>
                <a:gd name="T8" fmla="*/ 67 w 68"/>
                <a:gd name="T9" fmla="*/ 58 h 90"/>
                <a:gd name="T10" fmla="*/ 34 w 68"/>
                <a:gd name="T11" fmla="*/ 90 h 90"/>
                <a:gd name="T12" fmla="*/ 0 w 68"/>
                <a:gd name="T13" fmla="*/ 42 h 90"/>
                <a:gd name="T14" fmla="*/ 34 w 68"/>
                <a:gd name="T15" fmla="*/ 0 h 90"/>
                <a:gd name="T16" fmla="*/ 68 w 68"/>
                <a:gd name="T17" fmla="*/ 49 h 90"/>
                <a:gd name="T18" fmla="*/ 25 w 68"/>
                <a:gd name="T19" fmla="*/ 49 h 90"/>
                <a:gd name="T20" fmla="*/ 44 w 68"/>
                <a:gd name="T21" fmla="*/ 34 h 90"/>
                <a:gd name="T22" fmla="*/ 35 w 68"/>
                <a:gd name="T23" fmla="*/ 16 h 90"/>
                <a:gd name="T24" fmla="*/ 25 w 68"/>
                <a:gd name="T25" fmla="*/ 34 h 90"/>
                <a:gd name="T26" fmla="*/ 44 w 68"/>
                <a:gd name="T27"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90">
                  <a:moveTo>
                    <a:pt x="25" y="49"/>
                  </a:moveTo>
                  <a:cubicBezTo>
                    <a:pt x="25" y="54"/>
                    <a:pt x="25" y="54"/>
                    <a:pt x="25" y="54"/>
                  </a:cubicBezTo>
                  <a:cubicBezTo>
                    <a:pt x="25" y="67"/>
                    <a:pt x="27" y="74"/>
                    <a:pt x="34" y="74"/>
                  </a:cubicBezTo>
                  <a:cubicBezTo>
                    <a:pt x="41" y="74"/>
                    <a:pt x="43" y="69"/>
                    <a:pt x="44" y="58"/>
                  </a:cubicBezTo>
                  <a:cubicBezTo>
                    <a:pt x="67" y="58"/>
                    <a:pt x="67" y="58"/>
                    <a:pt x="67" y="58"/>
                  </a:cubicBezTo>
                  <a:cubicBezTo>
                    <a:pt x="67" y="79"/>
                    <a:pt x="55" y="90"/>
                    <a:pt x="34" y="90"/>
                  </a:cubicBezTo>
                  <a:cubicBezTo>
                    <a:pt x="2" y="90"/>
                    <a:pt x="0" y="67"/>
                    <a:pt x="0" y="42"/>
                  </a:cubicBezTo>
                  <a:cubicBezTo>
                    <a:pt x="0" y="18"/>
                    <a:pt x="7" y="0"/>
                    <a:pt x="34" y="0"/>
                  </a:cubicBezTo>
                  <a:cubicBezTo>
                    <a:pt x="66" y="0"/>
                    <a:pt x="68" y="20"/>
                    <a:pt x="68" y="49"/>
                  </a:cubicBezTo>
                  <a:lnTo>
                    <a:pt x="25" y="49"/>
                  </a:lnTo>
                  <a:close/>
                  <a:moveTo>
                    <a:pt x="44" y="34"/>
                  </a:moveTo>
                  <a:cubicBezTo>
                    <a:pt x="44" y="23"/>
                    <a:pt x="42" y="16"/>
                    <a:pt x="35" y="16"/>
                  </a:cubicBezTo>
                  <a:cubicBezTo>
                    <a:pt x="27" y="16"/>
                    <a:pt x="25" y="23"/>
                    <a:pt x="25" y="34"/>
                  </a:cubicBezTo>
                  <a:lnTo>
                    <a:pt x="4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7"/>
            <p:cNvSpPr>
              <a:spLocks noChangeAspect="1"/>
            </p:cNvSpPr>
            <p:nvPr userDrawn="1"/>
          </p:nvSpPr>
          <p:spPr bwMode="gray">
            <a:xfrm>
              <a:off x="4108" y="352"/>
              <a:ext cx="134" cy="174"/>
            </a:xfrm>
            <a:custGeom>
              <a:avLst/>
              <a:gdLst>
                <a:gd name="T0" fmla="*/ 0 w 67"/>
                <a:gd name="T1" fmla="*/ 3 h 87"/>
                <a:gd name="T2" fmla="*/ 24 w 67"/>
                <a:gd name="T3" fmla="*/ 3 h 87"/>
                <a:gd name="T4" fmla="*/ 24 w 67"/>
                <a:gd name="T5" fmla="*/ 13 h 87"/>
                <a:gd name="T6" fmla="*/ 25 w 67"/>
                <a:gd name="T7" fmla="*/ 13 h 87"/>
                <a:gd name="T8" fmla="*/ 45 w 67"/>
                <a:gd name="T9" fmla="*/ 0 h 87"/>
                <a:gd name="T10" fmla="*/ 67 w 67"/>
                <a:gd name="T11" fmla="*/ 24 h 87"/>
                <a:gd name="T12" fmla="*/ 67 w 67"/>
                <a:gd name="T13" fmla="*/ 87 h 87"/>
                <a:gd name="T14" fmla="*/ 42 w 67"/>
                <a:gd name="T15" fmla="*/ 87 h 87"/>
                <a:gd name="T16" fmla="*/ 42 w 67"/>
                <a:gd name="T17" fmla="*/ 30 h 87"/>
                <a:gd name="T18" fmla="*/ 34 w 67"/>
                <a:gd name="T19" fmla="*/ 20 h 87"/>
                <a:gd name="T20" fmla="*/ 25 w 67"/>
                <a:gd name="T21" fmla="*/ 32 h 87"/>
                <a:gd name="T22" fmla="*/ 25 w 67"/>
                <a:gd name="T23" fmla="*/ 87 h 87"/>
                <a:gd name="T24" fmla="*/ 0 w 67"/>
                <a:gd name="T25" fmla="*/ 87 h 87"/>
                <a:gd name="T26" fmla="*/ 0 w 67"/>
                <a:gd name="T27"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7">
                  <a:moveTo>
                    <a:pt x="0" y="3"/>
                  </a:moveTo>
                  <a:cubicBezTo>
                    <a:pt x="24" y="3"/>
                    <a:pt x="24" y="3"/>
                    <a:pt x="24" y="3"/>
                  </a:cubicBezTo>
                  <a:cubicBezTo>
                    <a:pt x="24" y="13"/>
                    <a:pt x="24" y="13"/>
                    <a:pt x="24" y="13"/>
                  </a:cubicBezTo>
                  <a:cubicBezTo>
                    <a:pt x="25" y="13"/>
                    <a:pt x="25" y="13"/>
                    <a:pt x="25" y="13"/>
                  </a:cubicBezTo>
                  <a:cubicBezTo>
                    <a:pt x="28" y="5"/>
                    <a:pt x="36" y="0"/>
                    <a:pt x="45" y="0"/>
                  </a:cubicBezTo>
                  <a:cubicBezTo>
                    <a:pt x="59" y="0"/>
                    <a:pt x="67" y="8"/>
                    <a:pt x="67" y="24"/>
                  </a:cubicBezTo>
                  <a:cubicBezTo>
                    <a:pt x="67" y="87"/>
                    <a:pt x="67" y="87"/>
                    <a:pt x="67" y="87"/>
                  </a:cubicBezTo>
                  <a:cubicBezTo>
                    <a:pt x="42" y="87"/>
                    <a:pt x="42" y="87"/>
                    <a:pt x="42" y="87"/>
                  </a:cubicBezTo>
                  <a:cubicBezTo>
                    <a:pt x="42" y="30"/>
                    <a:pt x="42" y="30"/>
                    <a:pt x="42" y="30"/>
                  </a:cubicBezTo>
                  <a:cubicBezTo>
                    <a:pt x="42" y="23"/>
                    <a:pt x="39" y="20"/>
                    <a:pt x="34" y="20"/>
                  </a:cubicBezTo>
                  <a:cubicBezTo>
                    <a:pt x="29" y="20"/>
                    <a:pt x="25" y="24"/>
                    <a:pt x="25" y="32"/>
                  </a:cubicBezTo>
                  <a:cubicBezTo>
                    <a:pt x="25" y="87"/>
                    <a:pt x="25" y="87"/>
                    <a:pt x="25" y="87"/>
                  </a:cubicBezTo>
                  <a:cubicBezTo>
                    <a:pt x="0" y="87"/>
                    <a:pt x="0" y="87"/>
                    <a:pt x="0" y="87"/>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28"/>
            <p:cNvSpPr>
              <a:spLocks noChangeAspect="1"/>
            </p:cNvSpPr>
            <p:nvPr userDrawn="1"/>
          </p:nvSpPr>
          <p:spPr bwMode="gray">
            <a:xfrm>
              <a:off x="3347" y="566"/>
              <a:ext cx="66" cy="102"/>
            </a:xfrm>
            <a:custGeom>
              <a:avLst/>
              <a:gdLst>
                <a:gd name="T0" fmla="*/ 11 w 33"/>
                <a:gd name="T1" fmla="*/ 35 h 51"/>
                <a:gd name="T2" fmla="*/ 11 w 33"/>
                <a:gd name="T3" fmla="*/ 37 h 51"/>
                <a:gd name="T4" fmla="*/ 16 w 33"/>
                <a:gd name="T5" fmla="*/ 43 h 51"/>
                <a:gd name="T6" fmla="*/ 22 w 33"/>
                <a:gd name="T7" fmla="*/ 37 h 51"/>
                <a:gd name="T8" fmla="*/ 0 w 33"/>
                <a:gd name="T9" fmla="*/ 14 h 51"/>
                <a:gd name="T10" fmla="*/ 17 w 33"/>
                <a:gd name="T11" fmla="*/ 0 h 51"/>
                <a:gd name="T12" fmla="*/ 32 w 33"/>
                <a:gd name="T13" fmla="*/ 13 h 51"/>
                <a:gd name="T14" fmla="*/ 32 w 33"/>
                <a:gd name="T15" fmla="*/ 15 h 51"/>
                <a:gd name="T16" fmla="*/ 21 w 33"/>
                <a:gd name="T17" fmla="*/ 15 h 51"/>
                <a:gd name="T18" fmla="*/ 20 w 33"/>
                <a:gd name="T19" fmla="*/ 9 h 51"/>
                <a:gd name="T20" fmla="*/ 17 w 33"/>
                <a:gd name="T21" fmla="*/ 8 h 51"/>
                <a:gd name="T22" fmla="*/ 12 w 33"/>
                <a:gd name="T23" fmla="*/ 13 h 51"/>
                <a:gd name="T24" fmla="*/ 33 w 33"/>
                <a:gd name="T25" fmla="*/ 35 h 51"/>
                <a:gd name="T26" fmla="*/ 16 w 33"/>
                <a:gd name="T27" fmla="*/ 51 h 51"/>
                <a:gd name="T28" fmla="*/ 0 w 33"/>
                <a:gd name="T29" fmla="*/ 38 h 51"/>
                <a:gd name="T30" fmla="*/ 0 w 33"/>
                <a:gd name="T31" fmla="*/ 35 h 51"/>
                <a:gd name="T32" fmla="*/ 11 w 33"/>
                <a:gd name="T3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1">
                  <a:moveTo>
                    <a:pt x="11" y="35"/>
                  </a:moveTo>
                  <a:cubicBezTo>
                    <a:pt x="11" y="37"/>
                    <a:pt x="11" y="37"/>
                    <a:pt x="11" y="37"/>
                  </a:cubicBezTo>
                  <a:cubicBezTo>
                    <a:pt x="11" y="41"/>
                    <a:pt x="12" y="43"/>
                    <a:pt x="16" y="43"/>
                  </a:cubicBezTo>
                  <a:cubicBezTo>
                    <a:pt x="20" y="43"/>
                    <a:pt x="22" y="40"/>
                    <a:pt x="22" y="37"/>
                  </a:cubicBezTo>
                  <a:cubicBezTo>
                    <a:pt x="22" y="27"/>
                    <a:pt x="0" y="33"/>
                    <a:pt x="0" y="14"/>
                  </a:cubicBezTo>
                  <a:cubicBezTo>
                    <a:pt x="0" y="7"/>
                    <a:pt x="5" y="0"/>
                    <a:pt x="17" y="0"/>
                  </a:cubicBezTo>
                  <a:cubicBezTo>
                    <a:pt x="28" y="0"/>
                    <a:pt x="32" y="6"/>
                    <a:pt x="32" y="13"/>
                  </a:cubicBezTo>
                  <a:cubicBezTo>
                    <a:pt x="32" y="15"/>
                    <a:pt x="32" y="15"/>
                    <a:pt x="32" y="15"/>
                  </a:cubicBezTo>
                  <a:cubicBezTo>
                    <a:pt x="21" y="15"/>
                    <a:pt x="21" y="15"/>
                    <a:pt x="21" y="15"/>
                  </a:cubicBezTo>
                  <a:cubicBezTo>
                    <a:pt x="21" y="12"/>
                    <a:pt x="21" y="10"/>
                    <a:pt x="20" y="9"/>
                  </a:cubicBezTo>
                  <a:cubicBezTo>
                    <a:pt x="19" y="8"/>
                    <a:pt x="18" y="8"/>
                    <a:pt x="17" y="8"/>
                  </a:cubicBezTo>
                  <a:cubicBezTo>
                    <a:pt x="14" y="8"/>
                    <a:pt x="12" y="9"/>
                    <a:pt x="12" y="13"/>
                  </a:cubicBezTo>
                  <a:cubicBezTo>
                    <a:pt x="12" y="23"/>
                    <a:pt x="33" y="18"/>
                    <a:pt x="33" y="35"/>
                  </a:cubicBezTo>
                  <a:cubicBezTo>
                    <a:pt x="33" y="47"/>
                    <a:pt x="27" y="51"/>
                    <a:pt x="16" y="51"/>
                  </a:cubicBezTo>
                  <a:cubicBezTo>
                    <a:pt x="8" y="51"/>
                    <a:pt x="0" y="49"/>
                    <a:pt x="0" y="38"/>
                  </a:cubicBezTo>
                  <a:cubicBezTo>
                    <a:pt x="0" y="35"/>
                    <a:pt x="0" y="35"/>
                    <a:pt x="0" y="35"/>
                  </a:cubicBezTo>
                  <a:lnTo>
                    <a:pt x="1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29"/>
            <p:cNvSpPr>
              <a:spLocks noChangeAspect="1" noEditPoints="1"/>
            </p:cNvSpPr>
            <p:nvPr userDrawn="1"/>
          </p:nvSpPr>
          <p:spPr bwMode="gray">
            <a:xfrm>
              <a:off x="3419" y="590"/>
              <a:ext cx="60" cy="78"/>
            </a:xfrm>
            <a:custGeom>
              <a:avLst/>
              <a:gdLst>
                <a:gd name="T0" fmla="*/ 0 w 30"/>
                <a:gd name="T1" fmla="*/ 20 h 39"/>
                <a:gd name="T2" fmla="*/ 15 w 30"/>
                <a:gd name="T3" fmla="*/ 0 h 39"/>
                <a:gd name="T4" fmla="*/ 30 w 30"/>
                <a:gd name="T5" fmla="*/ 19 h 39"/>
                <a:gd name="T6" fmla="*/ 15 w 30"/>
                <a:gd name="T7" fmla="*/ 39 h 39"/>
                <a:gd name="T8" fmla="*/ 0 w 30"/>
                <a:gd name="T9" fmla="*/ 20 h 39"/>
                <a:gd name="T10" fmla="*/ 15 w 30"/>
                <a:gd name="T11" fmla="*/ 7 h 39"/>
                <a:gd name="T12" fmla="*/ 11 w 30"/>
                <a:gd name="T13" fmla="*/ 19 h 39"/>
                <a:gd name="T14" fmla="*/ 15 w 30"/>
                <a:gd name="T15" fmla="*/ 32 h 39"/>
                <a:gd name="T16" fmla="*/ 19 w 30"/>
                <a:gd name="T17" fmla="*/ 19 h 39"/>
                <a:gd name="T18" fmla="*/ 15 w 30"/>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9">
                  <a:moveTo>
                    <a:pt x="0" y="20"/>
                  </a:moveTo>
                  <a:cubicBezTo>
                    <a:pt x="0" y="8"/>
                    <a:pt x="2" y="0"/>
                    <a:pt x="15" y="0"/>
                  </a:cubicBezTo>
                  <a:cubicBezTo>
                    <a:pt x="29" y="0"/>
                    <a:pt x="30" y="8"/>
                    <a:pt x="30" y="19"/>
                  </a:cubicBezTo>
                  <a:cubicBezTo>
                    <a:pt x="30" y="31"/>
                    <a:pt x="28" y="39"/>
                    <a:pt x="15" y="39"/>
                  </a:cubicBezTo>
                  <a:cubicBezTo>
                    <a:pt x="1" y="39"/>
                    <a:pt x="0" y="31"/>
                    <a:pt x="0" y="20"/>
                  </a:cubicBezTo>
                  <a:moveTo>
                    <a:pt x="15" y="7"/>
                  </a:moveTo>
                  <a:cubicBezTo>
                    <a:pt x="12" y="7"/>
                    <a:pt x="11" y="10"/>
                    <a:pt x="11" y="19"/>
                  </a:cubicBezTo>
                  <a:cubicBezTo>
                    <a:pt x="11" y="29"/>
                    <a:pt x="12" y="32"/>
                    <a:pt x="15" y="32"/>
                  </a:cubicBezTo>
                  <a:cubicBezTo>
                    <a:pt x="19" y="32"/>
                    <a:pt x="19" y="29"/>
                    <a:pt x="19" y="19"/>
                  </a:cubicBezTo>
                  <a:cubicBezTo>
                    <a:pt x="19" y="10"/>
                    <a:pt x="19" y="7"/>
                    <a:pt x="15"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30"/>
            <p:cNvSpPr>
              <a:spLocks noChangeAspect="1"/>
            </p:cNvSpPr>
            <p:nvPr userDrawn="1"/>
          </p:nvSpPr>
          <p:spPr bwMode="gray">
            <a:xfrm>
              <a:off x="3487" y="590"/>
              <a:ext cx="60" cy="78"/>
            </a:xfrm>
            <a:custGeom>
              <a:avLst/>
              <a:gdLst>
                <a:gd name="T0" fmla="*/ 20 w 30"/>
                <a:gd name="T1" fmla="*/ 15 h 39"/>
                <a:gd name="T2" fmla="*/ 15 w 30"/>
                <a:gd name="T3" fmla="*/ 7 h 39"/>
                <a:gd name="T4" fmla="*/ 11 w 30"/>
                <a:gd name="T5" fmla="*/ 19 h 39"/>
                <a:gd name="T6" fmla="*/ 15 w 30"/>
                <a:gd name="T7" fmla="*/ 32 h 39"/>
                <a:gd name="T8" fmla="*/ 20 w 30"/>
                <a:gd name="T9" fmla="*/ 23 h 39"/>
                <a:gd name="T10" fmla="*/ 30 w 30"/>
                <a:gd name="T11" fmla="*/ 23 h 39"/>
                <a:gd name="T12" fmla="*/ 15 w 30"/>
                <a:gd name="T13" fmla="*/ 39 h 39"/>
                <a:gd name="T14" fmla="*/ 0 w 30"/>
                <a:gd name="T15" fmla="*/ 18 h 39"/>
                <a:gd name="T16" fmla="*/ 15 w 30"/>
                <a:gd name="T17" fmla="*/ 0 h 39"/>
                <a:gd name="T18" fmla="*/ 30 w 30"/>
                <a:gd name="T19" fmla="*/ 15 h 39"/>
                <a:gd name="T20" fmla="*/ 20 w 30"/>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20" y="15"/>
                  </a:moveTo>
                  <a:cubicBezTo>
                    <a:pt x="20" y="9"/>
                    <a:pt x="18" y="7"/>
                    <a:pt x="15" y="7"/>
                  </a:cubicBezTo>
                  <a:cubicBezTo>
                    <a:pt x="12" y="7"/>
                    <a:pt x="11" y="12"/>
                    <a:pt x="11" y="19"/>
                  </a:cubicBezTo>
                  <a:cubicBezTo>
                    <a:pt x="11" y="28"/>
                    <a:pt x="12" y="32"/>
                    <a:pt x="15" y="32"/>
                  </a:cubicBezTo>
                  <a:cubicBezTo>
                    <a:pt x="19" y="32"/>
                    <a:pt x="20" y="29"/>
                    <a:pt x="20" y="23"/>
                  </a:cubicBezTo>
                  <a:cubicBezTo>
                    <a:pt x="30" y="23"/>
                    <a:pt x="30" y="23"/>
                    <a:pt x="30" y="23"/>
                  </a:cubicBezTo>
                  <a:cubicBezTo>
                    <a:pt x="30" y="34"/>
                    <a:pt x="25" y="39"/>
                    <a:pt x="15" y="39"/>
                  </a:cubicBezTo>
                  <a:cubicBezTo>
                    <a:pt x="1" y="39"/>
                    <a:pt x="0" y="29"/>
                    <a:pt x="0" y="18"/>
                  </a:cubicBezTo>
                  <a:cubicBezTo>
                    <a:pt x="0" y="8"/>
                    <a:pt x="3" y="0"/>
                    <a:pt x="15" y="0"/>
                  </a:cubicBezTo>
                  <a:cubicBezTo>
                    <a:pt x="27" y="0"/>
                    <a:pt x="30" y="6"/>
                    <a:pt x="30" y="15"/>
                  </a:cubicBez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31"/>
            <p:cNvSpPr>
              <a:spLocks noChangeAspect="1" noEditPoints="1"/>
            </p:cNvSpPr>
            <p:nvPr userDrawn="1"/>
          </p:nvSpPr>
          <p:spPr bwMode="gray">
            <a:xfrm>
              <a:off x="3557" y="566"/>
              <a:ext cx="22" cy="100"/>
            </a:xfrm>
            <a:custGeom>
              <a:avLst/>
              <a:gdLst>
                <a:gd name="T0" fmla="*/ 0 w 22"/>
                <a:gd name="T1" fmla="*/ 0 h 100"/>
                <a:gd name="T2" fmla="*/ 22 w 22"/>
                <a:gd name="T3" fmla="*/ 0 h 100"/>
                <a:gd name="T4" fmla="*/ 22 w 22"/>
                <a:gd name="T5" fmla="*/ 18 h 100"/>
                <a:gd name="T6" fmla="*/ 0 w 22"/>
                <a:gd name="T7" fmla="*/ 18 h 100"/>
                <a:gd name="T8" fmla="*/ 0 w 22"/>
                <a:gd name="T9" fmla="*/ 0 h 100"/>
                <a:gd name="T10" fmla="*/ 0 w 22"/>
                <a:gd name="T11" fmla="*/ 26 h 100"/>
                <a:gd name="T12" fmla="*/ 22 w 22"/>
                <a:gd name="T13" fmla="*/ 26 h 100"/>
                <a:gd name="T14" fmla="*/ 22 w 22"/>
                <a:gd name="T15" fmla="*/ 100 h 100"/>
                <a:gd name="T16" fmla="*/ 0 w 22"/>
                <a:gd name="T17" fmla="*/ 100 h 100"/>
                <a:gd name="T18" fmla="*/ 0 w 22"/>
                <a:gd name="T19"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00">
                  <a:moveTo>
                    <a:pt x="0" y="0"/>
                  </a:moveTo>
                  <a:lnTo>
                    <a:pt x="22" y="0"/>
                  </a:lnTo>
                  <a:lnTo>
                    <a:pt x="22" y="18"/>
                  </a:lnTo>
                  <a:lnTo>
                    <a:pt x="0" y="18"/>
                  </a:lnTo>
                  <a:lnTo>
                    <a:pt x="0" y="0"/>
                  </a:lnTo>
                  <a:close/>
                  <a:moveTo>
                    <a:pt x="0" y="26"/>
                  </a:moveTo>
                  <a:lnTo>
                    <a:pt x="22" y="26"/>
                  </a:lnTo>
                  <a:lnTo>
                    <a:pt x="22" y="100"/>
                  </a:lnTo>
                  <a:lnTo>
                    <a:pt x="0" y="10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32"/>
            <p:cNvSpPr>
              <a:spLocks noChangeAspect="1" noEditPoints="1"/>
            </p:cNvSpPr>
            <p:nvPr userDrawn="1"/>
          </p:nvSpPr>
          <p:spPr bwMode="gray">
            <a:xfrm>
              <a:off x="3589" y="590"/>
              <a:ext cx="60" cy="78"/>
            </a:xfrm>
            <a:custGeom>
              <a:avLst/>
              <a:gdLst>
                <a:gd name="T0" fmla="*/ 1 w 30"/>
                <a:gd name="T1" fmla="*/ 12 h 39"/>
                <a:gd name="T2" fmla="*/ 5 w 30"/>
                <a:gd name="T3" fmla="*/ 2 h 39"/>
                <a:gd name="T4" fmla="*/ 16 w 30"/>
                <a:gd name="T5" fmla="*/ 0 h 39"/>
                <a:gd name="T6" fmla="*/ 29 w 30"/>
                <a:gd name="T7" fmla="*/ 11 h 39"/>
                <a:gd name="T8" fmla="*/ 29 w 30"/>
                <a:gd name="T9" fmla="*/ 30 h 39"/>
                <a:gd name="T10" fmla="*/ 30 w 30"/>
                <a:gd name="T11" fmla="*/ 38 h 39"/>
                <a:gd name="T12" fmla="*/ 20 w 30"/>
                <a:gd name="T13" fmla="*/ 38 h 39"/>
                <a:gd name="T14" fmla="*/ 19 w 30"/>
                <a:gd name="T15" fmla="*/ 34 h 39"/>
                <a:gd name="T16" fmla="*/ 19 w 30"/>
                <a:gd name="T17" fmla="*/ 34 h 39"/>
                <a:gd name="T18" fmla="*/ 10 w 30"/>
                <a:gd name="T19" fmla="*/ 39 h 39"/>
                <a:gd name="T20" fmla="*/ 0 w 30"/>
                <a:gd name="T21" fmla="*/ 28 h 39"/>
                <a:gd name="T22" fmla="*/ 5 w 30"/>
                <a:gd name="T23" fmla="*/ 18 h 39"/>
                <a:gd name="T24" fmla="*/ 15 w 30"/>
                <a:gd name="T25" fmla="*/ 15 h 39"/>
                <a:gd name="T26" fmla="*/ 19 w 30"/>
                <a:gd name="T27" fmla="*/ 11 h 39"/>
                <a:gd name="T28" fmla="*/ 15 w 30"/>
                <a:gd name="T29" fmla="*/ 7 h 39"/>
                <a:gd name="T30" fmla="*/ 11 w 30"/>
                <a:gd name="T31" fmla="*/ 12 h 39"/>
                <a:gd name="T32" fmla="*/ 1 w 30"/>
                <a:gd name="T33" fmla="*/ 12 h 39"/>
                <a:gd name="T34" fmla="*/ 14 w 30"/>
                <a:gd name="T35" fmla="*/ 31 h 39"/>
                <a:gd name="T36" fmla="*/ 19 w 30"/>
                <a:gd name="T37" fmla="*/ 26 h 39"/>
                <a:gd name="T38" fmla="*/ 19 w 30"/>
                <a:gd name="T39" fmla="*/ 20 h 39"/>
                <a:gd name="T40" fmla="*/ 13 w 30"/>
                <a:gd name="T41" fmla="*/ 22 h 39"/>
                <a:gd name="T42" fmla="*/ 11 w 30"/>
                <a:gd name="T43" fmla="*/ 27 h 39"/>
                <a:gd name="T44" fmla="*/ 14 w 30"/>
                <a:gd name="T4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1" y="12"/>
                  </a:moveTo>
                  <a:cubicBezTo>
                    <a:pt x="1" y="7"/>
                    <a:pt x="3" y="4"/>
                    <a:pt x="5" y="2"/>
                  </a:cubicBezTo>
                  <a:cubicBezTo>
                    <a:pt x="8" y="0"/>
                    <a:pt x="11" y="0"/>
                    <a:pt x="16" y="0"/>
                  </a:cubicBezTo>
                  <a:cubicBezTo>
                    <a:pt x="25" y="0"/>
                    <a:pt x="29" y="3"/>
                    <a:pt x="29" y="11"/>
                  </a:cubicBezTo>
                  <a:cubicBezTo>
                    <a:pt x="29" y="30"/>
                    <a:pt x="29" y="30"/>
                    <a:pt x="29" y="30"/>
                  </a:cubicBezTo>
                  <a:cubicBezTo>
                    <a:pt x="29" y="33"/>
                    <a:pt x="29" y="36"/>
                    <a:pt x="30" y="38"/>
                  </a:cubicBezTo>
                  <a:cubicBezTo>
                    <a:pt x="20" y="38"/>
                    <a:pt x="20" y="38"/>
                    <a:pt x="20" y="38"/>
                  </a:cubicBezTo>
                  <a:cubicBezTo>
                    <a:pt x="19" y="37"/>
                    <a:pt x="19" y="35"/>
                    <a:pt x="19" y="34"/>
                  </a:cubicBezTo>
                  <a:cubicBezTo>
                    <a:pt x="19" y="34"/>
                    <a:pt x="19" y="34"/>
                    <a:pt x="19" y="34"/>
                  </a:cubicBezTo>
                  <a:cubicBezTo>
                    <a:pt x="17" y="37"/>
                    <a:pt x="14" y="39"/>
                    <a:pt x="10" y="39"/>
                  </a:cubicBezTo>
                  <a:cubicBezTo>
                    <a:pt x="4" y="39"/>
                    <a:pt x="0" y="36"/>
                    <a:pt x="0" y="28"/>
                  </a:cubicBezTo>
                  <a:cubicBezTo>
                    <a:pt x="0" y="23"/>
                    <a:pt x="2" y="20"/>
                    <a:pt x="5" y="18"/>
                  </a:cubicBezTo>
                  <a:cubicBezTo>
                    <a:pt x="7" y="17"/>
                    <a:pt x="12" y="16"/>
                    <a:pt x="15" y="15"/>
                  </a:cubicBezTo>
                  <a:cubicBezTo>
                    <a:pt x="18" y="14"/>
                    <a:pt x="19" y="14"/>
                    <a:pt x="19" y="11"/>
                  </a:cubicBezTo>
                  <a:cubicBezTo>
                    <a:pt x="19" y="9"/>
                    <a:pt x="18" y="7"/>
                    <a:pt x="15" y="7"/>
                  </a:cubicBezTo>
                  <a:cubicBezTo>
                    <a:pt x="12" y="7"/>
                    <a:pt x="11" y="9"/>
                    <a:pt x="11" y="12"/>
                  </a:cubicBezTo>
                  <a:lnTo>
                    <a:pt x="1" y="12"/>
                  </a:lnTo>
                  <a:close/>
                  <a:moveTo>
                    <a:pt x="14" y="31"/>
                  </a:moveTo>
                  <a:cubicBezTo>
                    <a:pt x="16" y="31"/>
                    <a:pt x="19" y="30"/>
                    <a:pt x="19" y="26"/>
                  </a:cubicBezTo>
                  <a:cubicBezTo>
                    <a:pt x="19" y="23"/>
                    <a:pt x="19" y="21"/>
                    <a:pt x="19" y="20"/>
                  </a:cubicBezTo>
                  <a:cubicBezTo>
                    <a:pt x="15" y="22"/>
                    <a:pt x="14" y="22"/>
                    <a:pt x="13" y="22"/>
                  </a:cubicBezTo>
                  <a:cubicBezTo>
                    <a:pt x="11" y="23"/>
                    <a:pt x="11" y="25"/>
                    <a:pt x="11" y="27"/>
                  </a:cubicBezTo>
                  <a:cubicBezTo>
                    <a:pt x="11" y="30"/>
                    <a:pt x="12" y="31"/>
                    <a:pt x="14"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Rectangle 33"/>
            <p:cNvSpPr>
              <a:spLocks noChangeAspect="1" noChangeArrowheads="1"/>
            </p:cNvSpPr>
            <p:nvPr userDrawn="1"/>
          </p:nvSpPr>
          <p:spPr bwMode="gray">
            <a:xfrm>
              <a:off x="3661" y="568"/>
              <a:ext cx="22" cy="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 name="Freeform 34"/>
            <p:cNvSpPr>
              <a:spLocks noChangeAspect="1" noEditPoints="1"/>
            </p:cNvSpPr>
            <p:nvPr userDrawn="1"/>
          </p:nvSpPr>
          <p:spPr bwMode="gray">
            <a:xfrm>
              <a:off x="3732" y="568"/>
              <a:ext cx="70" cy="98"/>
            </a:xfrm>
            <a:custGeom>
              <a:avLst/>
              <a:gdLst>
                <a:gd name="T0" fmla="*/ 0 w 35"/>
                <a:gd name="T1" fmla="*/ 0 h 49"/>
                <a:gd name="T2" fmla="*/ 20 w 35"/>
                <a:gd name="T3" fmla="*/ 0 h 49"/>
                <a:gd name="T4" fmla="*/ 33 w 35"/>
                <a:gd name="T5" fmla="*/ 13 h 49"/>
                <a:gd name="T6" fmla="*/ 24 w 35"/>
                <a:gd name="T7" fmla="*/ 25 h 49"/>
                <a:gd name="T8" fmla="*/ 24 w 35"/>
                <a:gd name="T9" fmla="*/ 25 h 49"/>
                <a:gd name="T10" fmla="*/ 32 w 35"/>
                <a:gd name="T11" fmla="*/ 37 h 49"/>
                <a:gd name="T12" fmla="*/ 35 w 35"/>
                <a:gd name="T13" fmla="*/ 48 h 49"/>
                <a:gd name="T14" fmla="*/ 35 w 35"/>
                <a:gd name="T15" fmla="*/ 49 h 49"/>
                <a:gd name="T16" fmla="*/ 22 w 35"/>
                <a:gd name="T17" fmla="*/ 49 h 49"/>
                <a:gd name="T18" fmla="*/ 21 w 35"/>
                <a:gd name="T19" fmla="*/ 39 h 49"/>
                <a:gd name="T20" fmla="*/ 16 w 35"/>
                <a:gd name="T21" fmla="*/ 29 h 49"/>
                <a:gd name="T22" fmla="*/ 12 w 35"/>
                <a:gd name="T23" fmla="*/ 29 h 49"/>
                <a:gd name="T24" fmla="*/ 12 w 35"/>
                <a:gd name="T25" fmla="*/ 49 h 49"/>
                <a:gd name="T26" fmla="*/ 0 w 35"/>
                <a:gd name="T27" fmla="*/ 49 h 49"/>
                <a:gd name="T28" fmla="*/ 0 w 35"/>
                <a:gd name="T29" fmla="*/ 0 h 49"/>
                <a:gd name="T30" fmla="*/ 12 w 35"/>
                <a:gd name="T31" fmla="*/ 21 h 49"/>
                <a:gd name="T32" fmla="*/ 15 w 35"/>
                <a:gd name="T33" fmla="*/ 21 h 49"/>
                <a:gd name="T34" fmla="*/ 21 w 35"/>
                <a:gd name="T35" fmla="*/ 14 h 49"/>
                <a:gd name="T36" fmla="*/ 15 w 35"/>
                <a:gd name="T37" fmla="*/ 8 h 49"/>
                <a:gd name="T38" fmla="*/ 12 w 35"/>
                <a:gd name="T39" fmla="*/ 8 h 49"/>
                <a:gd name="T40" fmla="*/ 12 w 35"/>
                <a:gd name="T41" fmla="*/ 2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9">
                  <a:moveTo>
                    <a:pt x="0" y="0"/>
                  </a:moveTo>
                  <a:cubicBezTo>
                    <a:pt x="20" y="0"/>
                    <a:pt x="20" y="0"/>
                    <a:pt x="20" y="0"/>
                  </a:cubicBezTo>
                  <a:cubicBezTo>
                    <a:pt x="29" y="0"/>
                    <a:pt x="33" y="6"/>
                    <a:pt x="33" y="13"/>
                  </a:cubicBezTo>
                  <a:cubicBezTo>
                    <a:pt x="33" y="20"/>
                    <a:pt x="30" y="23"/>
                    <a:pt x="24" y="25"/>
                  </a:cubicBezTo>
                  <a:cubicBezTo>
                    <a:pt x="24" y="25"/>
                    <a:pt x="24" y="25"/>
                    <a:pt x="24" y="25"/>
                  </a:cubicBezTo>
                  <a:cubicBezTo>
                    <a:pt x="32" y="26"/>
                    <a:pt x="32" y="30"/>
                    <a:pt x="32" y="37"/>
                  </a:cubicBezTo>
                  <a:cubicBezTo>
                    <a:pt x="33" y="47"/>
                    <a:pt x="33" y="48"/>
                    <a:pt x="35" y="48"/>
                  </a:cubicBezTo>
                  <a:cubicBezTo>
                    <a:pt x="35" y="49"/>
                    <a:pt x="35" y="49"/>
                    <a:pt x="35" y="49"/>
                  </a:cubicBezTo>
                  <a:cubicBezTo>
                    <a:pt x="22" y="49"/>
                    <a:pt x="22" y="49"/>
                    <a:pt x="22" y="49"/>
                  </a:cubicBezTo>
                  <a:cubicBezTo>
                    <a:pt x="21" y="47"/>
                    <a:pt x="21" y="45"/>
                    <a:pt x="21" y="39"/>
                  </a:cubicBezTo>
                  <a:cubicBezTo>
                    <a:pt x="21" y="31"/>
                    <a:pt x="20" y="29"/>
                    <a:pt x="16" y="29"/>
                  </a:cubicBezTo>
                  <a:cubicBezTo>
                    <a:pt x="12" y="29"/>
                    <a:pt x="12" y="29"/>
                    <a:pt x="12" y="29"/>
                  </a:cubicBezTo>
                  <a:cubicBezTo>
                    <a:pt x="12" y="49"/>
                    <a:pt x="12" y="49"/>
                    <a:pt x="12" y="49"/>
                  </a:cubicBezTo>
                  <a:cubicBezTo>
                    <a:pt x="0" y="49"/>
                    <a:pt x="0" y="49"/>
                    <a:pt x="0" y="49"/>
                  </a:cubicBezTo>
                  <a:lnTo>
                    <a:pt x="0" y="0"/>
                  </a:lnTo>
                  <a:close/>
                  <a:moveTo>
                    <a:pt x="12" y="21"/>
                  </a:moveTo>
                  <a:cubicBezTo>
                    <a:pt x="15" y="21"/>
                    <a:pt x="15" y="21"/>
                    <a:pt x="15" y="21"/>
                  </a:cubicBezTo>
                  <a:cubicBezTo>
                    <a:pt x="20" y="21"/>
                    <a:pt x="21" y="17"/>
                    <a:pt x="21" y="14"/>
                  </a:cubicBezTo>
                  <a:cubicBezTo>
                    <a:pt x="21" y="11"/>
                    <a:pt x="20" y="8"/>
                    <a:pt x="15" y="8"/>
                  </a:cubicBezTo>
                  <a:cubicBezTo>
                    <a:pt x="12" y="8"/>
                    <a:pt x="12" y="8"/>
                    <a:pt x="12" y="8"/>
                  </a:cubicBez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35"/>
            <p:cNvSpPr>
              <a:spLocks noChangeAspect="1" noEditPoints="1"/>
            </p:cNvSpPr>
            <p:nvPr userDrawn="1"/>
          </p:nvSpPr>
          <p:spPr bwMode="gray">
            <a:xfrm>
              <a:off x="3808" y="590"/>
              <a:ext cx="60" cy="78"/>
            </a:xfrm>
            <a:custGeom>
              <a:avLst/>
              <a:gdLst>
                <a:gd name="T0" fmla="*/ 11 w 30"/>
                <a:gd name="T1" fmla="*/ 21 h 39"/>
                <a:gd name="T2" fmla="*/ 11 w 30"/>
                <a:gd name="T3" fmla="*/ 24 h 39"/>
                <a:gd name="T4" fmla="*/ 15 w 30"/>
                <a:gd name="T5" fmla="*/ 32 h 39"/>
                <a:gd name="T6" fmla="*/ 19 w 30"/>
                <a:gd name="T7" fmla="*/ 25 h 39"/>
                <a:gd name="T8" fmla="*/ 30 w 30"/>
                <a:gd name="T9" fmla="*/ 25 h 39"/>
                <a:gd name="T10" fmla="*/ 15 w 30"/>
                <a:gd name="T11" fmla="*/ 39 h 39"/>
                <a:gd name="T12" fmla="*/ 0 w 30"/>
                <a:gd name="T13" fmla="*/ 18 h 39"/>
                <a:gd name="T14" fmla="*/ 15 w 30"/>
                <a:gd name="T15" fmla="*/ 0 h 39"/>
                <a:gd name="T16" fmla="*/ 30 w 30"/>
                <a:gd name="T17" fmla="*/ 21 h 39"/>
                <a:gd name="T18" fmla="*/ 11 w 30"/>
                <a:gd name="T19" fmla="*/ 21 h 39"/>
                <a:gd name="T20" fmla="*/ 19 w 30"/>
                <a:gd name="T21" fmla="*/ 15 h 39"/>
                <a:gd name="T22" fmla="*/ 15 w 30"/>
                <a:gd name="T23" fmla="*/ 7 h 39"/>
                <a:gd name="T24" fmla="*/ 11 w 30"/>
                <a:gd name="T25" fmla="*/ 15 h 39"/>
                <a:gd name="T26" fmla="*/ 19 w 30"/>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11" y="21"/>
                  </a:moveTo>
                  <a:cubicBezTo>
                    <a:pt x="11" y="24"/>
                    <a:pt x="11" y="24"/>
                    <a:pt x="11" y="24"/>
                  </a:cubicBezTo>
                  <a:cubicBezTo>
                    <a:pt x="11" y="29"/>
                    <a:pt x="12" y="32"/>
                    <a:pt x="15" y="32"/>
                  </a:cubicBezTo>
                  <a:cubicBezTo>
                    <a:pt x="18" y="32"/>
                    <a:pt x="19" y="30"/>
                    <a:pt x="19" y="25"/>
                  </a:cubicBezTo>
                  <a:cubicBezTo>
                    <a:pt x="30" y="25"/>
                    <a:pt x="30" y="25"/>
                    <a:pt x="30" y="25"/>
                  </a:cubicBezTo>
                  <a:cubicBezTo>
                    <a:pt x="29" y="35"/>
                    <a:pt x="24" y="39"/>
                    <a:pt x="15" y="39"/>
                  </a:cubicBezTo>
                  <a:cubicBezTo>
                    <a:pt x="1" y="39"/>
                    <a:pt x="0" y="29"/>
                    <a:pt x="0" y="18"/>
                  </a:cubicBezTo>
                  <a:cubicBezTo>
                    <a:pt x="0" y="8"/>
                    <a:pt x="3" y="0"/>
                    <a:pt x="15" y="0"/>
                  </a:cubicBezTo>
                  <a:cubicBezTo>
                    <a:pt x="29" y="0"/>
                    <a:pt x="30" y="9"/>
                    <a:pt x="30" y="21"/>
                  </a:cubicBezTo>
                  <a:lnTo>
                    <a:pt x="11" y="21"/>
                  </a:lnTo>
                  <a:close/>
                  <a:moveTo>
                    <a:pt x="19" y="15"/>
                  </a:moveTo>
                  <a:cubicBezTo>
                    <a:pt x="19" y="10"/>
                    <a:pt x="18" y="7"/>
                    <a:pt x="15" y="7"/>
                  </a:cubicBezTo>
                  <a:cubicBezTo>
                    <a:pt x="12" y="7"/>
                    <a:pt x="11" y="10"/>
                    <a:pt x="11"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36"/>
            <p:cNvSpPr>
              <a:spLocks noChangeAspect="1"/>
            </p:cNvSpPr>
            <p:nvPr userDrawn="1"/>
          </p:nvSpPr>
          <p:spPr bwMode="gray">
            <a:xfrm>
              <a:off x="3874" y="590"/>
              <a:ext cx="56" cy="78"/>
            </a:xfrm>
            <a:custGeom>
              <a:avLst/>
              <a:gdLst>
                <a:gd name="T0" fmla="*/ 10 w 28"/>
                <a:gd name="T1" fmla="*/ 26 h 39"/>
                <a:gd name="T2" fmla="*/ 11 w 28"/>
                <a:gd name="T3" fmla="*/ 30 h 39"/>
                <a:gd name="T4" fmla="*/ 14 w 28"/>
                <a:gd name="T5" fmla="*/ 32 h 39"/>
                <a:gd name="T6" fmla="*/ 18 w 28"/>
                <a:gd name="T7" fmla="*/ 28 h 39"/>
                <a:gd name="T8" fmla="*/ 14 w 28"/>
                <a:gd name="T9" fmla="*/ 24 h 39"/>
                <a:gd name="T10" fmla="*/ 0 w 28"/>
                <a:gd name="T11" fmla="*/ 11 h 39"/>
                <a:gd name="T12" fmla="*/ 14 w 28"/>
                <a:gd name="T13" fmla="*/ 0 h 39"/>
                <a:gd name="T14" fmla="*/ 28 w 28"/>
                <a:gd name="T15" fmla="*/ 10 h 39"/>
                <a:gd name="T16" fmla="*/ 28 w 28"/>
                <a:gd name="T17" fmla="*/ 12 h 39"/>
                <a:gd name="T18" fmla="*/ 18 w 28"/>
                <a:gd name="T19" fmla="*/ 12 h 39"/>
                <a:gd name="T20" fmla="*/ 18 w 28"/>
                <a:gd name="T21" fmla="*/ 11 h 39"/>
                <a:gd name="T22" fmla="*/ 14 w 28"/>
                <a:gd name="T23" fmla="*/ 7 h 39"/>
                <a:gd name="T24" fmla="*/ 11 w 28"/>
                <a:gd name="T25" fmla="*/ 10 h 39"/>
                <a:gd name="T26" fmla="*/ 28 w 28"/>
                <a:gd name="T27" fmla="*/ 27 h 39"/>
                <a:gd name="T28" fmla="*/ 14 w 28"/>
                <a:gd name="T29" fmla="*/ 39 h 39"/>
                <a:gd name="T30" fmla="*/ 0 w 28"/>
                <a:gd name="T31" fmla="*/ 28 h 39"/>
                <a:gd name="T32" fmla="*/ 0 w 28"/>
                <a:gd name="T33" fmla="*/ 26 h 39"/>
                <a:gd name="T34" fmla="*/ 10 w 28"/>
                <a:gd name="T35"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9">
                  <a:moveTo>
                    <a:pt x="10" y="26"/>
                  </a:moveTo>
                  <a:cubicBezTo>
                    <a:pt x="10" y="28"/>
                    <a:pt x="10" y="29"/>
                    <a:pt x="11" y="30"/>
                  </a:cubicBezTo>
                  <a:cubicBezTo>
                    <a:pt x="11" y="31"/>
                    <a:pt x="12" y="32"/>
                    <a:pt x="14" y="32"/>
                  </a:cubicBezTo>
                  <a:cubicBezTo>
                    <a:pt x="17" y="32"/>
                    <a:pt x="18" y="31"/>
                    <a:pt x="18" y="28"/>
                  </a:cubicBezTo>
                  <a:cubicBezTo>
                    <a:pt x="18" y="27"/>
                    <a:pt x="17" y="25"/>
                    <a:pt x="14" y="24"/>
                  </a:cubicBezTo>
                  <a:cubicBezTo>
                    <a:pt x="5" y="21"/>
                    <a:pt x="0" y="19"/>
                    <a:pt x="0" y="11"/>
                  </a:cubicBezTo>
                  <a:cubicBezTo>
                    <a:pt x="0" y="4"/>
                    <a:pt x="5" y="0"/>
                    <a:pt x="14" y="0"/>
                  </a:cubicBezTo>
                  <a:cubicBezTo>
                    <a:pt x="25" y="0"/>
                    <a:pt x="28" y="5"/>
                    <a:pt x="28" y="10"/>
                  </a:cubicBezTo>
                  <a:cubicBezTo>
                    <a:pt x="28" y="12"/>
                    <a:pt x="28" y="12"/>
                    <a:pt x="28" y="12"/>
                  </a:cubicBezTo>
                  <a:cubicBezTo>
                    <a:pt x="18" y="12"/>
                    <a:pt x="18" y="12"/>
                    <a:pt x="18" y="12"/>
                  </a:cubicBezTo>
                  <a:cubicBezTo>
                    <a:pt x="18" y="11"/>
                    <a:pt x="18" y="11"/>
                    <a:pt x="18" y="11"/>
                  </a:cubicBezTo>
                  <a:cubicBezTo>
                    <a:pt x="18" y="8"/>
                    <a:pt x="17" y="7"/>
                    <a:pt x="14" y="7"/>
                  </a:cubicBezTo>
                  <a:cubicBezTo>
                    <a:pt x="11" y="7"/>
                    <a:pt x="11" y="8"/>
                    <a:pt x="11" y="10"/>
                  </a:cubicBezTo>
                  <a:cubicBezTo>
                    <a:pt x="11" y="17"/>
                    <a:pt x="28" y="12"/>
                    <a:pt x="28" y="27"/>
                  </a:cubicBezTo>
                  <a:cubicBezTo>
                    <a:pt x="28" y="34"/>
                    <a:pt x="23" y="39"/>
                    <a:pt x="14" y="39"/>
                  </a:cubicBezTo>
                  <a:cubicBezTo>
                    <a:pt x="4" y="39"/>
                    <a:pt x="0" y="35"/>
                    <a:pt x="0" y="28"/>
                  </a:cubicBezTo>
                  <a:cubicBezTo>
                    <a:pt x="0" y="26"/>
                    <a:pt x="0" y="26"/>
                    <a:pt x="0" y="26"/>
                  </a:cubicBezTo>
                  <a:lnTo>
                    <a:pt x="1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37"/>
            <p:cNvSpPr>
              <a:spLocks noChangeAspect="1" noEditPoints="1"/>
            </p:cNvSpPr>
            <p:nvPr userDrawn="1"/>
          </p:nvSpPr>
          <p:spPr bwMode="gray">
            <a:xfrm>
              <a:off x="3938" y="590"/>
              <a:ext cx="60" cy="78"/>
            </a:xfrm>
            <a:custGeom>
              <a:avLst/>
              <a:gdLst>
                <a:gd name="T0" fmla="*/ 11 w 30"/>
                <a:gd name="T1" fmla="*/ 21 h 39"/>
                <a:gd name="T2" fmla="*/ 11 w 30"/>
                <a:gd name="T3" fmla="*/ 24 h 39"/>
                <a:gd name="T4" fmla="*/ 15 w 30"/>
                <a:gd name="T5" fmla="*/ 32 h 39"/>
                <a:gd name="T6" fmla="*/ 19 w 30"/>
                <a:gd name="T7" fmla="*/ 25 h 39"/>
                <a:gd name="T8" fmla="*/ 30 w 30"/>
                <a:gd name="T9" fmla="*/ 25 h 39"/>
                <a:gd name="T10" fmla="*/ 15 w 30"/>
                <a:gd name="T11" fmla="*/ 39 h 39"/>
                <a:gd name="T12" fmla="*/ 0 w 30"/>
                <a:gd name="T13" fmla="*/ 18 h 39"/>
                <a:gd name="T14" fmla="*/ 15 w 30"/>
                <a:gd name="T15" fmla="*/ 0 h 39"/>
                <a:gd name="T16" fmla="*/ 30 w 30"/>
                <a:gd name="T17" fmla="*/ 21 h 39"/>
                <a:gd name="T18" fmla="*/ 11 w 30"/>
                <a:gd name="T19" fmla="*/ 21 h 39"/>
                <a:gd name="T20" fmla="*/ 19 w 30"/>
                <a:gd name="T21" fmla="*/ 15 h 39"/>
                <a:gd name="T22" fmla="*/ 15 w 30"/>
                <a:gd name="T23" fmla="*/ 7 h 39"/>
                <a:gd name="T24" fmla="*/ 11 w 30"/>
                <a:gd name="T25" fmla="*/ 15 h 39"/>
                <a:gd name="T26" fmla="*/ 19 w 30"/>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9">
                  <a:moveTo>
                    <a:pt x="11" y="21"/>
                  </a:moveTo>
                  <a:cubicBezTo>
                    <a:pt x="11" y="24"/>
                    <a:pt x="11" y="24"/>
                    <a:pt x="11" y="24"/>
                  </a:cubicBezTo>
                  <a:cubicBezTo>
                    <a:pt x="11" y="29"/>
                    <a:pt x="12" y="32"/>
                    <a:pt x="15" y="32"/>
                  </a:cubicBezTo>
                  <a:cubicBezTo>
                    <a:pt x="18" y="32"/>
                    <a:pt x="19" y="30"/>
                    <a:pt x="19" y="25"/>
                  </a:cubicBezTo>
                  <a:cubicBezTo>
                    <a:pt x="30" y="25"/>
                    <a:pt x="30" y="25"/>
                    <a:pt x="30" y="25"/>
                  </a:cubicBezTo>
                  <a:cubicBezTo>
                    <a:pt x="29" y="35"/>
                    <a:pt x="24" y="39"/>
                    <a:pt x="15" y="39"/>
                  </a:cubicBezTo>
                  <a:cubicBezTo>
                    <a:pt x="1" y="39"/>
                    <a:pt x="0" y="29"/>
                    <a:pt x="0" y="18"/>
                  </a:cubicBezTo>
                  <a:cubicBezTo>
                    <a:pt x="0" y="8"/>
                    <a:pt x="3" y="0"/>
                    <a:pt x="15" y="0"/>
                  </a:cubicBezTo>
                  <a:cubicBezTo>
                    <a:pt x="29" y="0"/>
                    <a:pt x="30" y="9"/>
                    <a:pt x="30" y="21"/>
                  </a:cubicBezTo>
                  <a:lnTo>
                    <a:pt x="11" y="21"/>
                  </a:lnTo>
                  <a:close/>
                  <a:moveTo>
                    <a:pt x="19" y="15"/>
                  </a:moveTo>
                  <a:cubicBezTo>
                    <a:pt x="19" y="10"/>
                    <a:pt x="18" y="7"/>
                    <a:pt x="15" y="7"/>
                  </a:cubicBezTo>
                  <a:cubicBezTo>
                    <a:pt x="12" y="7"/>
                    <a:pt x="11" y="10"/>
                    <a:pt x="11"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38"/>
            <p:cNvSpPr>
              <a:spLocks noChangeAspect="1" noEditPoints="1"/>
            </p:cNvSpPr>
            <p:nvPr userDrawn="1"/>
          </p:nvSpPr>
          <p:spPr bwMode="gray">
            <a:xfrm>
              <a:off x="4004" y="590"/>
              <a:ext cx="60" cy="78"/>
            </a:xfrm>
            <a:custGeom>
              <a:avLst/>
              <a:gdLst>
                <a:gd name="T0" fmla="*/ 1 w 30"/>
                <a:gd name="T1" fmla="*/ 12 h 39"/>
                <a:gd name="T2" fmla="*/ 5 w 30"/>
                <a:gd name="T3" fmla="*/ 2 h 39"/>
                <a:gd name="T4" fmla="*/ 16 w 30"/>
                <a:gd name="T5" fmla="*/ 0 h 39"/>
                <a:gd name="T6" fmla="*/ 29 w 30"/>
                <a:gd name="T7" fmla="*/ 11 h 39"/>
                <a:gd name="T8" fmla="*/ 29 w 30"/>
                <a:gd name="T9" fmla="*/ 30 h 39"/>
                <a:gd name="T10" fmla="*/ 30 w 30"/>
                <a:gd name="T11" fmla="*/ 38 h 39"/>
                <a:gd name="T12" fmla="*/ 20 w 30"/>
                <a:gd name="T13" fmla="*/ 38 h 39"/>
                <a:gd name="T14" fmla="*/ 19 w 30"/>
                <a:gd name="T15" fmla="*/ 34 h 39"/>
                <a:gd name="T16" fmla="*/ 19 w 30"/>
                <a:gd name="T17" fmla="*/ 34 h 39"/>
                <a:gd name="T18" fmla="*/ 10 w 30"/>
                <a:gd name="T19" fmla="*/ 39 h 39"/>
                <a:gd name="T20" fmla="*/ 0 w 30"/>
                <a:gd name="T21" fmla="*/ 28 h 39"/>
                <a:gd name="T22" fmla="*/ 5 w 30"/>
                <a:gd name="T23" fmla="*/ 18 h 39"/>
                <a:gd name="T24" fmla="*/ 15 w 30"/>
                <a:gd name="T25" fmla="*/ 15 h 39"/>
                <a:gd name="T26" fmla="*/ 19 w 30"/>
                <a:gd name="T27" fmla="*/ 11 h 39"/>
                <a:gd name="T28" fmla="*/ 15 w 30"/>
                <a:gd name="T29" fmla="*/ 7 h 39"/>
                <a:gd name="T30" fmla="*/ 11 w 30"/>
                <a:gd name="T31" fmla="*/ 12 h 39"/>
                <a:gd name="T32" fmla="*/ 1 w 30"/>
                <a:gd name="T33" fmla="*/ 12 h 39"/>
                <a:gd name="T34" fmla="*/ 14 w 30"/>
                <a:gd name="T35" fmla="*/ 31 h 39"/>
                <a:gd name="T36" fmla="*/ 19 w 30"/>
                <a:gd name="T37" fmla="*/ 26 h 39"/>
                <a:gd name="T38" fmla="*/ 19 w 30"/>
                <a:gd name="T39" fmla="*/ 20 h 39"/>
                <a:gd name="T40" fmla="*/ 13 w 30"/>
                <a:gd name="T41" fmla="*/ 22 h 39"/>
                <a:gd name="T42" fmla="*/ 11 w 30"/>
                <a:gd name="T43" fmla="*/ 27 h 39"/>
                <a:gd name="T44" fmla="*/ 14 w 30"/>
                <a:gd name="T4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1" y="12"/>
                  </a:moveTo>
                  <a:cubicBezTo>
                    <a:pt x="1" y="7"/>
                    <a:pt x="3" y="4"/>
                    <a:pt x="5" y="2"/>
                  </a:cubicBezTo>
                  <a:cubicBezTo>
                    <a:pt x="8" y="0"/>
                    <a:pt x="11" y="0"/>
                    <a:pt x="16" y="0"/>
                  </a:cubicBezTo>
                  <a:cubicBezTo>
                    <a:pt x="25" y="0"/>
                    <a:pt x="29" y="3"/>
                    <a:pt x="29" y="11"/>
                  </a:cubicBezTo>
                  <a:cubicBezTo>
                    <a:pt x="29" y="30"/>
                    <a:pt x="29" y="30"/>
                    <a:pt x="29" y="30"/>
                  </a:cubicBezTo>
                  <a:cubicBezTo>
                    <a:pt x="29" y="33"/>
                    <a:pt x="29" y="36"/>
                    <a:pt x="30" y="38"/>
                  </a:cubicBezTo>
                  <a:cubicBezTo>
                    <a:pt x="20" y="38"/>
                    <a:pt x="20" y="38"/>
                    <a:pt x="20" y="38"/>
                  </a:cubicBezTo>
                  <a:cubicBezTo>
                    <a:pt x="19" y="37"/>
                    <a:pt x="19" y="35"/>
                    <a:pt x="19" y="34"/>
                  </a:cubicBezTo>
                  <a:cubicBezTo>
                    <a:pt x="19" y="34"/>
                    <a:pt x="19" y="34"/>
                    <a:pt x="19" y="34"/>
                  </a:cubicBezTo>
                  <a:cubicBezTo>
                    <a:pt x="17" y="37"/>
                    <a:pt x="14" y="39"/>
                    <a:pt x="10" y="39"/>
                  </a:cubicBezTo>
                  <a:cubicBezTo>
                    <a:pt x="4" y="39"/>
                    <a:pt x="0" y="36"/>
                    <a:pt x="0" y="28"/>
                  </a:cubicBezTo>
                  <a:cubicBezTo>
                    <a:pt x="0" y="23"/>
                    <a:pt x="2" y="20"/>
                    <a:pt x="5" y="18"/>
                  </a:cubicBezTo>
                  <a:cubicBezTo>
                    <a:pt x="7" y="17"/>
                    <a:pt x="12" y="16"/>
                    <a:pt x="15" y="15"/>
                  </a:cubicBezTo>
                  <a:cubicBezTo>
                    <a:pt x="18" y="14"/>
                    <a:pt x="19" y="14"/>
                    <a:pt x="19" y="11"/>
                  </a:cubicBezTo>
                  <a:cubicBezTo>
                    <a:pt x="19" y="9"/>
                    <a:pt x="18" y="7"/>
                    <a:pt x="15" y="7"/>
                  </a:cubicBezTo>
                  <a:cubicBezTo>
                    <a:pt x="12" y="7"/>
                    <a:pt x="11" y="9"/>
                    <a:pt x="11" y="12"/>
                  </a:cubicBezTo>
                  <a:lnTo>
                    <a:pt x="1" y="12"/>
                  </a:lnTo>
                  <a:close/>
                  <a:moveTo>
                    <a:pt x="14" y="31"/>
                  </a:moveTo>
                  <a:cubicBezTo>
                    <a:pt x="16" y="31"/>
                    <a:pt x="19" y="30"/>
                    <a:pt x="19" y="26"/>
                  </a:cubicBezTo>
                  <a:cubicBezTo>
                    <a:pt x="19" y="23"/>
                    <a:pt x="19" y="21"/>
                    <a:pt x="19" y="20"/>
                  </a:cubicBezTo>
                  <a:cubicBezTo>
                    <a:pt x="15" y="22"/>
                    <a:pt x="14" y="22"/>
                    <a:pt x="13" y="22"/>
                  </a:cubicBezTo>
                  <a:cubicBezTo>
                    <a:pt x="11" y="23"/>
                    <a:pt x="11" y="25"/>
                    <a:pt x="11" y="27"/>
                  </a:cubicBezTo>
                  <a:cubicBezTo>
                    <a:pt x="11" y="30"/>
                    <a:pt x="12" y="31"/>
                    <a:pt x="14"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39"/>
            <p:cNvSpPr>
              <a:spLocks noChangeAspect="1"/>
            </p:cNvSpPr>
            <p:nvPr userDrawn="1"/>
          </p:nvSpPr>
          <p:spPr bwMode="gray">
            <a:xfrm>
              <a:off x="4076" y="590"/>
              <a:ext cx="42" cy="76"/>
            </a:xfrm>
            <a:custGeom>
              <a:avLst/>
              <a:gdLst>
                <a:gd name="T0" fmla="*/ 0 w 21"/>
                <a:gd name="T1" fmla="*/ 1 h 38"/>
                <a:gd name="T2" fmla="*/ 11 w 21"/>
                <a:gd name="T3" fmla="*/ 1 h 38"/>
                <a:gd name="T4" fmla="*/ 11 w 21"/>
                <a:gd name="T5" fmla="*/ 6 h 38"/>
                <a:gd name="T6" fmla="*/ 11 w 21"/>
                <a:gd name="T7" fmla="*/ 6 h 38"/>
                <a:gd name="T8" fmla="*/ 20 w 21"/>
                <a:gd name="T9" fmla="*/ 0 h 38"/>
                <a:gd name="T10" fmla="*/ 21 w 21"/>
                <a:gd name="T11" fmla="*/ 0 h 38"/>
                <a:gd name="T12" fmla="*/ 21 w 21"/>
                <a:gd name="T13" fmla="*/ 10 h 38"/>
                <a:gd name="T14" fmla="*/ 18 w 21"/>
                <a:gd name="T15" fmla="*/ 10 h 38"/>
                <a:gd name="T16" fmla="*/ 11 w 21"/>
                <a:gd name="T17" fmla="*/ 17 h 38"/>
                <a:gd name="T18" fmla="*/ 11 w 21"/>
                <a:gd name="T19" fmla="*/ 38 h 38"/>
                <a:gd name="T20" fmla="*/ 0 w 21"/>
                <a:gd name="T21" fmla="*/ 38 h 38"/>
                <a:gd name="T22" fmla="*/ 0 w 21"/>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8">
                  <a:moveTo>
                    <a:pt x="0" y="1"/>
                  </a:moveTo>
                  <a:cubicBezTo>
                    <a:pt x="11" y="1"/>
                    <a:pt x="11" y="1"/>
                    <a:pt x="11" y="1"/>
                  </a:cubicBezTo>
                  <a:cubicBezTo>
                    <a:pt x="11" y="6"/>
                    <a:pt x="11" y="6"/>
                    <a:pt x="11" y="6"/>
                  </a:cubicBezTo>
                  <a:cubicBezTo>
                    <a:pt x="11" y="6"/>
                    <a:pt x="11" y="6"/>
                    <a:pt x="11" y="6"/>
                  </a:cubicBezTo>
                  <a:cubicBezTo>
                    <a:pt x="12" y="3"/>
                    <a:pt x="15" y="0"/>
                    <a:pt x="20" y="0"/>
                  </a:cubicBezTo>
                  <a:cubicBezTo>
                    <a:pt x="20" y="0"/>
                    <a:pt x="21" y="0"/>
                    <a:pt x="21" y="0"/>
                  </a:cubicBezTo>
                  <a:cubicBezTo>
                    <a:pt x="21" y="10"/>
                    <a:pt x="21" y="10"/>
                    <a:pt x="21" y="10"/>
                  </a:cubicBezTo>
                  <a:cubicBezTo>
                    <a:pt x="20" y="10"/>
                    <a:pt x="19" y="10"/>
                    <a:pt x="18" y="10"/>
                  </a:cubicBezTo>
                  <a:cubicBezTo>
                    <a:pt x="14" y="10"/>
                    <a:pt x="11" y="12"/>
                    <a:pt x="11" y="17"/>
                  </a:cubicBezTo>
                  <a:cubicBezTo>
                    <a:pt x="11" y="38"/>
                    <a:pt x="11" y="38"/>
                    <a:pt x="11"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40"/>
            <p:cNvSpPr>
              <a:spLocks noChangeAspect="1"/>
            </p:cNvSpPr>
            <p:nvPr userDrawn="1"/>
          </p:nvSpPr>
          <p:spPr bwMode="gray">
            <a:xfrm>
              <a:off x="4122" y="590"/>
              <a:ext cx="60" cy="78"/>
            </a:xfrm>
            <a:custGeom>
              <a:avLst/>
              <a:gdLst>
                <a:gd name="T0" fmla="*/ 20 w 30"/>
                <a:gd name="T1" fmla="*/ 15 h 39"/>
                <a:gd name="T2" fmla="*/ 16 w 30"/>
                <a:gd name="T3" fmla="*/ 7 h 39"/>
                <a:gd name="T4" fmla="*/ 11 w 30"/>
                <a:gd name="T5" fmla="*/ 19 h 39"/>
                <a:gd name="T6" fmla="*/ 16 w 30"/>
                <a:gd name="T7" fmla="*/ 32 h 39"/>
                <a:gd name="T8" fmla="*/ 20 w 30"/>
                <a:gd name="T9" fmla="*/ 23 h 39"/>
                <a:gd name="T10" fmla="*/ 30 w 30"/>
                <a:gd name="T11" fmla="*/ 23 h 39"/>
                <a:gd name="T12" fmla="*/ 15 w 30"/>
                <a:gd name="T13" fmla="*/ 39 h 39"/>
                <a:gd name="T14" fmla="*/ 0 w 30"/>
                <a:gd name="T15" fmla="*/ 18 h 39"/>
                <a:gd name="T16" fmla="*/ 15 w 30"/>
                <a:gd name="T17" fmla="*/ 0 h 39"/>
                <a:gd name="T18" fmla="*/ 30 w 30"/>
                <a:gd name="T19" fmla="*/ 15 h 39"/>
                <a:gd name="T20" fmla="*/ 20 w 30"/>
                <a:gd name="T2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9">
                  <a:moveTo>
                    <a:pt x="20" y="15"/>
                  </a:moveTo>
                  <a:cubicBezTo>
                    <a:pt x="20" y="9"/>
                    <a:pt x="19" y="7"/>
                    <a:pt x="16" y="7"/>
                  </a:cubicBezTo>
                  <a:cubicBezTo>
                    <a:pt x="12" y="7"/>
                    <a:pt x="11" y="12"/>
                    <a:pt x="11" y="19"/>
                  </a:cubicBezTo>
                  <a:cubicBezTo>
                    <a:pt x="11" y="28"/>
                    <a:pt x="12" y="32"/>
                    <a:pt x="16" y="32"/>
                  </a:cubicBezTo>
                  <a:cubicBezTo>
                    <a:pt x="19" y="32"/>
                    <a:pt x="20" y="29"/>
                    <a:pt x="20" y="23"/>
                  </a:cubicBezTo>
                  <a:cubicBezTo>
                    <a:pt x="30" y="23"/>
                    <a:pt x="30" y="23"/>
                    <a:pt x="30" y="23"/>
                  </a:cubicBezTo>
                  <a:cubicBezTo>
                    <a:pt x="30" y="34"/>
                    <a:pt x="25" y="39"/>
                    <a:pt x="15" y="39"/>
                  </a:cubicBezTo>
                  <a:cubicBezTo>
                    <a:pt x="1" y="39"/>
                    <a:pt x="0" y="29"/>
                    <a:pt x="0" y="18"/>
                  </a:cubicBezTo>
                  <a:cubicBezTo>
                    <a:pt x="0" y="8"/>
                    <a:pt x="3" y="0"/>
                    <a:pt x="15" y="0"/>
                  </a:cubicBezTo>
                  <a:cubicBezTo>
                    <a:pt x="27" y="0"/>
                    <a:pt x="30" y="6"/>
                    <a:pt x="30" y="15"/>
                  </a:cubicBez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41"/>
            <p:cNvSpPr>
              <a:spLocks noChangeAspect="1"/>
            </p:cNvSpPr>
            <p:nvPr userDrawn="1"/>
          </p:nvSpPr>
          <p:spPr bwMode="gray">
            <a:xfrm>
              <a:off x="4192" y="568"/>
              <a:ext cx="58" cy="98"/>
            </a:xfrm>
            <a:custGeom>
              <a:avLst/>
              <a:gdLst>
                <a:gd name="T0" fmla="*/ 0 w 29"/>
                <a:gd name="T1" fmla="*/ 0 h 49"/>
                <a:gd name="T2" fmla="*/ 11 w 29"/>
                <a:gd name="T3" fmla="*/ 0 h 49"/>
                <a:gd name="T4" fmla="*/ 11 w 29"/>
                <a:gd name="T5" fmla="*/ 16 h 49"/>
                <a:gd name="T6" fmla="*/ 11 w 29"/>
                <a:gd name="T7" fmla="*/ 16 h 49"/>
                <a:gd name="T8" fmla="*/ 19 w 29"/>
                <a:gd name="T9" fmla="*/ 11 h 49"/>
                <a:gd name="T10" fmla="*/ 29 w 29"/>
                <a:gd name="T11" fmla="*/ 21 h 49"/>
                <a:gd name="T12" fmla="*/ 29 w 29"/>
                <a:gd name="T13" fmla="*/ 49 h 49"/>
                <a:gd name="T14" fmla="*/ 18 w 29"/>
                <a:gd name="T15" fmla="*/ 49 h 49"/>
                <a:gd name="T16" fmla="*/ 18 w 29"/>
                <a:gd name="T17" fmla="*/ 24 h 49"/>
                <a:gd name="T18" fmla="*/ 15 w 29"/>
                <a:gd name="T19" fmla="*/ 19 h 49"/>
                <a:gd name="T20" fmla="*/ 11 w 29"/>
                <a:gd name="T21" fmla="*/ 25 h 49"/>
                <a:gd name="T22" fmla="*/ 11 w 29"/>
                <a:gd name="T23" fmla="*/ 49 h 49"/>
                <a:gd name="T24" fmla="*/ 0 w 29"/>
                <a:gd name="T25" fmla="*/ 49 h 49"/>
                <a:gd name="T26" fmla="*/ 0 w 29"/>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49">
                  <a:moveTo>
                    <a:pt x="0" y="0"/>
                  </a:moveTo>
                  <a:cubicBezTo>
                    <a:pt x="11" y="0"/>
                    <a:pt x="11" y="0"/>
                    <a:pt x="11" y="0"/>
                  </a:cubicBezTo>
                  <a:cubicBezTo>
                    <a:pt x="11" y="16"/>
                    <a:pt x="11" y="16"/>
                    <a:pt x="11" y="16"/>
                  </a:cubicBezTo>
                  <a:cubicBezTo>
                    <a:pt x="11" y="16"/>
                    <a:pt x="11" y="16"/>
                    <a:pt x="11" y="16"/>
                  </a:cubicBezTo>
                  <a:cubicBezTo>
                    <a:pt x="13" y="12"/>
                    <a:pt x="16" y="11"/>
                    <a:pt x="19" y="11"/>
                  </a:cubicBezTo>
                  <a:cubicBezTo>
                    <a:pt x="26" y="11"/>
                    <a:pt x="29" y="14"/>
                    <a:pt x="29" y="21"/>
                  </a:cubicBezTo>
                  <a:cubicBezTo>
                    <a:pt x="29" y="49"/>
                    <a:pt x="29" y="49"/>
                    <a:pt x="29" y="49"/>
                  </a:cubicBezTo>
                  <a:cubicBezTo>
                    <a:pt x="18" y="49"/>
                    <a:pt x="18" y="49"/>
                    <a:pt x="18" y="49"/>
                  </a:cubicBezTo>
                  <a:cubicBezTo>
                    <a:pt x="18" y="24"/>
                    <a:pt x="18" y="24"/>
                    <a:pt x="18" y="24"/>
                  </a:cubicBezTo>
                  <a:cubicBezTo>
                    <a:pt x="18" y="21"/>
                    <a:pt x="17" y="19"/>
                    <a:pt x="15" y="19"/>
                  </a:cubicBezTo>
                  <a:cubicBezTo>
                    <a:pt x="13" y="19"/>
                    <a:pt x="11" y="21"/>
                    <a:pt x="11" y="25"/>
                  </a:cubicBezTo>
                  <a:cubicBezTo>
                    <a:pt x="11" y="49"/>
                    <a:pt x="11" y="49"/>
                    <a:pt x="11" y="49"/>
                  </a:cubicBezTo>
                  <a:cubicBezTo>
                    <a:pt x="0" y="49"/>
                    <a:pt x="0" y="49"/>
                    <a:pt x="0"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42"/>
            <p:cNvSpPr>
              <a:spLocks noChangeAspect="1"/>
            </p:cNvSpPr>
            <p:nvPr userDrawn="1"/>
          </p:nvSpPr>
          <p:spPr bwMode="gray">
            <a:xfrm>
              <a:off x="4292" y="570"/>
              <a:ext cx="38" cy="96"/>
            </a:xfrm>
            <a:custGeom>
              <a:avLst/>
              <a:gdLst>
                <a:gd name="T0" fmla="*/ 0 w 19"/>
                <a:gd name="T1" fmla="*/ 11 h 48"/>
                <a:gd name="T2" fmla="*/ 5 w 19"/>
                <a:gd name="T3" fmla="*/ 11 h 48"/>
                <a:gd name="T4" fmla="*/ 5 w 19"/>
                <a:gd name="T5" fmla="*/ 0 h 48"/>
                <a:gd name="T6" fmla="*/ 13 w 19"/>
                <a:gd name="T7" fmla="*/ 0 h 48"/>
                <a:gd name="T8" fmla="*/ 13 w 19"/>
                <a:gd name="T9" fmla="*/ 11 h 48"/>
                <a:gd name="T10" fmla="*/ 19 w 19"/>
                <a:gd name="T11" fmla="*/ 11 h 48"/>
                <a:gd name="T12" fmla="*/ 19 w 19"/>
                <a:gd name="T13" fmla="*/ 17 h 48"/>
                <a:gd name="T14" fmla="*/ 13 w 19"/>
                <a:gd name="T15" fmla="*/ 17 h 48"/>
                <a:gd name="T16" fmla="*/ 13 w 19"/>
                <a:gd name="T17" fmla="*/ 39 h 48"/>
                <a:gd name="T18" fmla="*/ 16 w 19"/>
                <a:gd name="T19" fmla="*/ 43 h 48"/>
                <a:gd name="T20" fmla="*/ 19 w 19"/>
                <a:gd name="T21" fmla="*/ 42 h 48"/>
                <a:gd name="T22" fmla="*/ 19 w 19"/>
                <a:gd name="T23" fmla="*/ 48 h 48"/>
                <a:gd name="T24" fmla="*/ 13 w 19"/>
                <a:gd name="T25" fmla="*/ 48 h 48"/>
                <a:gd name="T26" fmla="*/ 5 w 19"/>
                <a:gd name="T27" fmla="*/ 40 h 48"/>
                <a:gd name="T28" fmla="*/ 5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5" y="11"/>
                    <a:pt x="5" y="11"/>
                    <a:pt x="5" y="11"/>
                  </a:cubicBezTo>
                  <a:cubicBezTo>
                    <a:pt x="5" y="0"/>
                    <a:pt x="5" y="0"/>
                    <a:pt x="5" y="0"/>
                  </a:cubicBezTo>
                  <a:cubicBezTo>
                    <a:pt x="13" y="0"/>
                    <a:pt x="13" y="0"/>
                    <a:pt x="13" y="0"/>
                  </a:cubicBezTo>
                  <a:cubicBezTo>
                    <a:pt x="13" y="11"/>
                    <a:pt x="13" y="11"/>
                    <a:pt x="13" y="11"/>
                  </a:cubicBezTo>
                  <a:cubicBezTo>
                    <a:pt x="19" y="11"/>
                    <a:pt x="19" y="11"/>
                    <a:pt x="19" y="11"/>
                  </a:cubicBezTo>
                  <a:cubicBezTo>
                    <a:pt x="19" y="17"/>
                    <a:pt x="19" y="17"/>
                    <a:pt x="19" y="17"/>
                  </a:cubicBezTo>
                  <a:cubicBezTo>
                    <a:pt x="13" y="17"/>
                    <a:pt x="13" y="17"/>
                    <a:pt x="13" y="17"/>
                  </a:cubicBezTo>
                  <a:cubicBezTo>
                    <a:pt x="13" y="39"/>
                    <a:pt x="13" y="39"/>
                    <a:pt x="13" y="39"/>
                  </a:cubicBezTo>
                  <a:cubicBezTo>
                    <a:pt x="13" y="42"/>
                    <a:pt x="14" y="43"/>
                    <a:pt x="16" y="43"/>
                  </a:cubicBezTo>
                  <a:cubicBezTo>
                    <a:pt x="17" y="43"/>
                    <a:pt x="18" y="43"/>
                    <a:pt x="19" y="42"/>
                  </a:cubicBezTo>
                  <a:cubicBezTo>
                    <a:pt x="19" y="48"/>
                    <a:pt x="19" y="48"/>
                    <a:pt x="19" y="48"/>
                  </a:cubicBezTo>
                  <a:cubicBezTo>
                    <a:pt x="17" y="48"/>
                    <a:pt x="15" y="48"/>
                    <a:pt x="13" y="48"/>
                  </a:cubicBezTo>
                  <a:cubicBezTo>
                    <a:pt x="8" y="48"/>
                    <a:pt x="5" y="47"/>
                    <a:pt x="5" y="40"/>
                  </a:cubicBezTo>
                  <a:cubicBezTo>
                    <a:pt x="5" y="17"/>
                    <a:pt x="5" y="17"/>
                    <a:pt x="5"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43"/>
            <p:cNvSpPr>
              <a:spLocks noChangeAspect="1"/>
            </p:cNvSpPr>
            <p:nvPr userDrawn="1"/>
          </p:nvSpPr>
          <p:spPr bwMode="gray">
            <a:xfrm>
              <a:off x="4338" y="568"/>
              <a:ext cx="51" cy="98"/>
            </a:xfrm>
            <a:custGeom>
              <a:avLst/>
              <a:gdLst>
                <a:gd name="T0" fmla="*/ 0 w 26"/>
                <a:gd name="T1" fmla="*/ 0 h 49"/>
                <a:gd name="T2" fmla="*/ 7 w 26"/>
                <a:gd name="T3" fmla="*/ 0 h 49"/>
                <a:gd name="T4" fmla="*/ 7 w 26"/>
                <a:gd name="T5" fmla="*/ 16 h 49"/>
                <a:gd name="T6" fmla="*/ 7 w 26"/>
                <a:gd name="T7" fmla="*/ 16 h 49"/>
                <a:gd name="T8" fmla="*/ 17 w 26"/>
                <a:gd name="T9" fmla="*/ 11 h 49"/>
                <a:gd name="T10" fmla="*/ 26 w 26"/>
                <a:gd name="T11" fmla="*/ 21 h 49"/>
                <a:gd name="T12" fmla="*/ 26 w 26"/>
                <a:gd name="T13" fmla="*/ 49 h 49"/>
                <a:gd name="T14" fmla="*/ 18 w 26"/>
                <a:gd name="T15" fmla="*/ 49 h 49"/>
                <a:gd name="T16" fmla="*/ 18 w 26"/>
                <a:gd name="T17" fmla="*/ 24 h 49"/>
                <a:gd name="T18" fmla="*/ 13 w 26"/>
                <a:gd name="T19" fmla="*/ 17 h 49"/>
                <a:gd name="T20" fmla="*/ 7 w 26"/>
                <a:gd name="T21" fmla="*/ 24 h 49"/>
                <a:gd name="T22" fmla="*/ 7 w 26"/>
                <a:gd name="T23" fmla="*/ 49 h 49"/>
                <a:gd name="T24" fmla="*/ 0 w 26"/>
                <a:gd name="T25" fmla="*/ 49 h 49"/>
                <a:gd name="T26" fmla="*/ 0 w 26"/>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9">
                  <a:moveTo>
                    <a:pt x="0" y="0"/>
                  </a:moveTo>
                  <a:cubicBezTo>
                    <a:pt x="7" y="0"/>
                    <a:pt x="7" y="0"/>
                    <a:pt x="7" y="0"/>
                  </a:cubicBezTo>
                  <a:cubicBezTo>
                    <a:pt x="7" y="16"/>
                    <a:pt x="7" y="16"/>
                    <a:pt x="7" y="16"/>
                  </a:cubicBezTo>
                  <a:cubicBezTo>
                    <a:pt x="7" y="16"/>
                    <a:pt x="7" y="16"/>
                    <a:pt x="7" y="16"/>
                  </a:cubicBezTo>
                  <a:cubicBezTo>
                    <a:pt x="10" y="13"/>
                    <a:pt x="13" y="11"/>
                    <a:pt x="17" y="11"/>
                  </a:cubicBezTo>
                  <a:cubicBezTo>
                    <a:pt x="22" y="11"/>
                    <a:pt x="26" y="14"/>
                    <a:pt x="26" y="21"/>
                  </a:cubicBezTo>
                  <a:cubicBezTo>
                    <a:pt x="26" y="49"/>
                    <a:pt x="26" y="49"/>
                    <a:pt x="26" y="49"/>
                  </a:cubicBezTo>
                  <a:cubicBezTo>
                    <a:pt x="18" y="49"/>
                    <a:pt x="18" y="49"/>
                    <a:pt x="18" y="49"/>
                  </a:cubicBezTo>
                  <a:cubicBezTo>
                    <a:pt x="18" y="24"/>
                    <a:pt x="18" y="24"/>
                    <a:pt x="18" y="24"/>
                  </a:cubicBezTo>
                  <a:cubicBezTo>
                    <a:pt x="18" y="19"/>
                    <a:pt x="17" y="17"/>
                    <a:pt x="13" y="17"/>
                  </a:cubicBezTo>
                  <a:cubicBezTo>
                    <a:pt x="10" y="17"/>
                    <a:pt x="7" y="19"/>
                    <a:pt x="7" y="24"/>
                  </a:cubicBezTo>
                  <a:cubicBezTo>
                    <a:pt x="7" y="49"/>
                    <a:pt x="7" y="49"/>
                    <a:pt x="7" y="49"/>
                  </a:cubicBezTo>
                  <a:cubicBezTo>
                    <a:pt x="0" y="49"/>
                    <a:pt x="0" y="49"/>
                    <a:pt x="0"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44"/>
            <p:cNvSpPr>
              <a:spLocks noChangeAspect="1" noEditPoints="1"/>
            </p:cNvSpPr>
            <p:nvPr userDrawn="1"/>
          </p:nvSpPr>
          <p:spPr bwMode="gray">
            <a:xfrm>
              <a:off x="4403" y="590"/>
              <a:ext cx="58" cy="78"/>
            </a:xfrm>
            <a:custGeom>
              <a:avLst/>
              <a:gdLst>
                <a:gd name="T0" fmla="*/ 26 w 29"/>
                <a:gd name="T1" fmla="*/ 30 h 39"/>
                <a:gd name="T2" fmla="*/ 28 w 29"/>
                <a:gd name="T3" fmla="*/ 33 h 39"/>
                <a:gd name="T4" fmla="*/ 29 w 29"/>
                <a:gd name="T5" fmla="*/ 33 h 39"/>
                <a:gd name="T6" fmla="*/ 29 w 29"/>
                <a:gd name="T7" fmla="*/ 38 h 39"/>
                <a:gd name="T8" fmla="*/ 25 w 29"/>
                <a:gd name="T9" fmla="*/ 38 h 39"/>
                <a:gd name="T10" fmla="*/ 19 w 29"/>
                <a:gd name="T11" fmla="*/ 34 h 39"/>
                <a:gd name="T12" fmla="*/ 19 w 29"/>
                <a:gd name="T13" fmla="*/ 34 h 39"/>
                <a:gd name="T14" fmla="*/ 10 w 29"/>
                <a:gd name="T15" fmla="*/ 39 h 39"/>
                <a:gd name="T16" fmla="*/ 0 w 29"/>
                <a:gd name="T17" fmla="*/ 29 h 39"/>
                <a:gd name="T18" fmla="*/ 9 w 29"/>
                <a:gd name="T19" fmla="*/ 17 h 39"/>
                <a:gd name="T20" fmla="*/ 14 w 29"/>
                <a:gd name="T21" fmla="*/ 15 h 39"/>
                <a:gd name="T22" fmla="*/ 19 w 29"/>
                <a:gd name="T23" fmla="*/ 11 h 39"/>
                <a:gd name="T24" fmla="*/ 14 w 29"/>
                <a:gd name="T25" fmla="*/ 5 h 39"/>
                <a:gd name="T26" fmla="*/ 8 w 29"/>
                <a:gd name="T27" fmla="*/ 12 h 39"/>
                <a:gd name="T28" fmla="*/ 1 w 29"/>
                <a:gd name="T29" fmla="*/ 12 h 39"/>
                <a:gd name="T30" fmla="*/ 14 w 29"/>
                <a:gd name="T31" fmla="*/ 0 h 39"/>
                <a:gd name="T32" fmla="*/ 26 w 29"/>
                <a:gd name="T33" fmla="*/ 9 h 39"/>
                <a:gd name="T34" fmla="*/ 26 w 29"/>
                <a:gd name="T35" fmla="*/ 30 h 39"/>
                <a:gd name="T36" fmla="*/ 19 w 29"/>
                <a:gd name="T37" fmla="*/ 19 h 39"/>
                <a:gd name="T38" fmla="*/ 10 w 29"/>
                <a:gd name="T39" fmla="*/ 22 h 39"/>
                <a:gd name="T40" fmla="*/ 7 w 29"/>
                <a:gd name="T41" fmla="*/ 28 h 39"/>
                <a:gd name="T42" fmla="*/ 12 w 29"/>
                <a:gd name="T43" fmla="*/ 34 h 39"/>
                <a:gd name="T44" fmla="*/ 19 w 29"/>
                <a:gd name="T45" fmla="*/ 25 h 39"/>
                <a:gd name="T46" fmla="*/ 19 w 29"/>
                <a:gd name="T47"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9">
                  <a:moveTo>
                    <a:pt x="26" y="30"/>
                  </a:moveTo>
                  <a:cubicBezTo>
                    <a:pt x="26" y="32"/>
                    <a:pt x="27" y="33"/>
                    <a:pt x="28" y="33"/>
                  </a:cubicBezTo>
                  <a:cubicBezTo>
                    <a:pt x="28" y="33"/>
                    <a:pt x="29" y="33"/>
                    <a:pt x="29" y="33"/>
                  </a:cubicBezTo>
                  <a:cubicBezTo>
                    <a:pt x="29" y="38"/>
                    <a:pt x="29" y="38"/>
                    <a:pt x="29" y="38"/>
                  </a:cubicBezTo>
                  <a:cubicBezTo>
                    <a:pt x="28" y="38"/>
                    <a:pt x="27" y="38"/>
                    <a:pt x="25" y="38"/>
                  </a:cubicBezTo>
                  <a:cubicBezTo>
                    <a:pt x="22" y="38"/>
                    <a:pt x="19" y="37"/>
                    <a:pt x="19" y="34"/>
                  </a:cubicBezTo>
                  <a:cubicBezTo>
                    <a:pt x="19" y="34"/>
                    <a:pt x="19" y="34"/>
                    <a:pt x="19" y="34"/>
                  </a:cubicBezTo>
                  <a:cubicBezTo>
                    <a:pt x="17" y="37"/>
                    <a:pt x="14" y="39"/>
                    <a:pt x="10" y="39"/>
                  </a:cubicBezTo>
                  <a:cubicBezTo>
                    <a:pt x="4" y="39"/>
                    <a:pt x="0" y="36"/>
                    <a:pt x="0" y="29"/>
                  </a:cubicBezTo>
                  <a:cubicBezTo>
                    <a:pt x="0" y="20"/>
                    <a:pt x="3" y="19"/>
                    <a:pt x="9" y="17"/>
                  </a:cubicBezTo>
                  <a:cubicBezTo>
                    <a:pt x="14" y="15"/>
                    <a:pt x="14" y="15"/>
                    <a:pt x="14" y="15"/>
                  </a:cubicBezTo>
                  <a:cubicBezTo>
                    <a:pt x="17" y="15"/>
                    <a:pt x="19" y="14"/>
                    <a:pt x="19" y="11"/>
                  </a:cubicBezTo>
                  <a:cubicBezTo>
                    <a:pt x="19" y="7"/>
                    <a:pt x="17" y="5"/>
                    <a:pt x="14" y="5"/>
                  </a:cubicBezTo>
                  <a:cubicBezTo>
                    <a:pt x="9" y="5"/>
                    <a:pt x="8" y="9"/>
                    <a:pt x="8" y="12"/>
                  </a:cubicBezTo>
                  <a:cubicBezTo>
                    <a:pt x="1" y="12"/>
                    <a:pt x="1" y="12"/>
                    <a:pt x="1" y="12"/>
                  </a:cubicBezTo>
                  <a:cubicBezTo>
                    <a:pt x="1" y="4"/>
                    <a:pt x="4" y="0"/>
                    <a:pt x="14" y="0"/>
                  </a:cubicBezTo>
                  <a:cubicBezTo>
                    <a:pt x="20" y="0"/>
                    <a:pt x="26" y="3"/>
                    <a:pt x="26" y="9"/>
                  </a:cubicBezTo>
                  <a:lnTo>
                    <a:pt x="26" y="30"/>
                  </a:lnTo>
                  <a:close/>
                  <a:moveTo>
                    <a:pt x="19" y="19"/>
                  </a:moveTo>
                  <a:cubicBezTo>
                    <a:pt x="17" y="20"/>
                    <a:pt x="13" y="21"/>
                    <a:pt x="10" y="22"/>
                  </a:cubicBezTo>
                  <a:cubicBezTo>
                    <a:pt x="8" y="23"/>
                    <a:pt x="7" y="25"/>
                    <a:pt x="7" y="28"/>
                  </a:cubicBezTo>
                  <a:cubicBezTo>
                    <a:pt x="7" y="31"/>
                    <a:pt x="9" y="34"/>
                    <a:pt x="12" y="34"/>
                  </a:cubicBezTo>
                  <a:cubicBezTo>
                    <a:pt x="16" y="34"/>
                    <a:pt x="19" y="30"/>
                    <a:pt x="19" y="25"/>
                  </a:cubicBezTo>
                  <a:lnTo>
                    <a:pt x="1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45"/>
            <p:cNvSpPr>
              <a:spLocks noChangeAspect="1"/>
            </p:cNvSpPr>
            <p:nvPr userDrawn="1"/>
          </p:nvSpPr>
          <p:spPr bwMode="gray">
            <a:xfrm>
              <a:off x="4463" y="570"/>
              <a:ext cx="38" cy="96"/>
            </a:xfrm>
            <a:custGeom>
              <a:avLst/>
              <a:gdLst>
                <a:gd name="T0" fmla="*/ 0 w 19"/>
                <a:gd name="T1" fmla="*/ 11 h 48"/>
                <a:gd name="T2" fmla="*/ 5 w 19"/>
                <a:gd name="T3" fmla="*/ 11 h 48"/>
                <a:gd name="T4" fmla="*/ 5 w 19"/>
                <a:gd name="T5" fmla="*/ 0 h 48"/>
                <a:gd name="T6" fmla="*/ 12 w 19"/>
                <a:gd name="T7" fmla="*/ 0 h 48"/>
                <a:gd name="T8" fmla="*/ 12 w 19"/>
                <a:gd name="T9" fmla="*/ 11 h 48"/>
                <a:gd name="T10" fmla="*/ 19 w 19"/>
                <a:gd name="T11" fmla="*/ 11 h 48"/>
                <a:gd name="T12" fmla="*/ 19 w 19"/>
                <a:gd name="T13" fmla="*/ 17 h 48"/>
                <a:gd name="T14" fmla="*/ 12 w 19"/>
                <a:gd name="T15" fmla="*/ 17 h 48"/>
                <a:gd name="T16" fmla="*/ 12 w 19"/>
                <a:gd name="T17" fmla="*/ 39 h 48"/>
                <a:gd name="T18" fmla="*/ 16 w 19"/>
                <a:gd name="T19" fmla="*/ 43 h 48"/>
                <a:gd name="T20" fmla="*/ 19 w 19"/>
                <a:gd name="T21" fmla="*/ 42 h 48"/>
                <a:gd name="T22" fmla="*/ 19 w 19"/>
                <a:gd name="T23" fmla="*/ 48 h 48"/>
                <a:gd name="T24" fmla="*/ 13 w 19"/>
                <a:gd name="T25" fmla="*/ 48 h 48"/>
                <a:gd name="T26" fmla="*/ 5 w 19"/>
                <a:gd name="T27" fmla="*/ 40 h 48"/>
                <a:gd name="T28" fmla="*/ 5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5" y="11"/>
                    <a:pt x="5" y="11"/>
                    <a:pt x="5" y="11"/>
                  </a:cubicBezTo>
                  <a:cubicBezTo>
                    <a:pt x="5" y="0"/>
                    <a:pt x="5" y="0"/>
                    <a:pt x="5" y="0"/>
                  </a:cubicBezTo>
                  <a:cubicBezTo>
                    <a:pt x="12" y="0"/>
                    <a:pt x="12" y="0"/>
                    <a:pt x="12" y="0"/>
                  </a:cubicBezTo>
                  <a:cubicBezTo>
                    <a:pt x="12" y="11"/>
                    <a:pt x="12" y="11"/>
                    <a:pt x="12" y="11"/>
                  </a:cubicBezTo>
                  <a:cubicBezTo>
                    <a:pt x="19" y="11"/>
                    <a:pt x="19" y="11"/>
                    <a:pt x="19" y="11"/>
                  </a:cubicBezTo>
                  <a:cubicBezTo>
                    <a:pt x="19" y="17"/>
                    <a:pt x="19" y="17"/>
                    <a:pt x="19" y="17"/>
                  </a:cubicBezTo>
                  <a:cubicBezTo>
                    <a:pt x="12" y="17"/>
                    <a:pt x="12" y="17"/>
                    <a:pt x="12" y="17"/>
                  </a:cubicBezTo>
                  <a:cubicBezTo>
                    <a:pt x="12" y="39"/>
                    <a:pt x="12" y="39"/>
                    <a:pt x="12" y="39"/>
                  </a:cubicBezTo>
                  <a:cubicBezTo>
                    <a:pt x="12" y="42"/>
                    <a:pt x="13" y="43"/>
                    <a:pt x="16" y="43"/>
                  </a:cubicBezTo>
                  <a:cubicBezTo>
                    <a:pt x="17" y="43"/>
                    <a:pt x="18" y="43"/>
                    <a:pt x="19" y="42"/>
                  </a:cubicBezTo>
                  <a:cubicBezTo>
                    <a:pt x="19" y="48"/>
                    <a:pt x="19" y="48"/>
                    <a:pt x="19" y="48"/>
                  </a:cubicBezTo>
                  <a:cubicBezTo>
                    <a:pt x="17" y="48"/>
                    <a:pt x="15" y="48"/>
                    <a:pt x="13" y="48"/>
                  </a:cubicBezTo>
                  <a:cubicBezTo>
                    <a:pt x="8" y="48"/>
                    <a:pt x="5" y="47"/>
                    <a:pt x="5" y="40"/>
                  </a:cubicBezTo>
                  <a:cubicBezTo>
                    <a:pt x="5" y="17"/>
                    <a:pt x="5" y="17"/>
                    <a:pt x="5"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46"/>
            <p:cNvSpPr>
              <a:spLocks noChangeAspect="1"/>
            </p:cNvSpPr>
            <p:nvPr userDrawn="1"/>
          </p:nvSpPr>
          <p:spPr bwMode="gray">
            <a:xfrm>
              <a:off x="4535" y="592"/>
              <a:ext cx="90" cy="74"/>
            </a:xfrm>
            <a:custGeom>
              <a:avLst/>
              <a:gdLst>
                <a:gd name="T0" fmla="*/ 0 w 90"/>
                <a:gd name="T1" fmla="*/ 0 h 74"/>
                <a:gd name="T2" fmla="*/ 16 w 90"/>
                <a:gd name="T3" fmla="*/ 0 h 74"/>
                <a:gd name="T4" fmla="*/ 26 w 90"/>
                <a:gd name="T5" fmla="*/ 58 h 74"/>
                <a:gd name="T6" fmla="*/ 26 w 90"/>
                <a:gd name="T7" fmla="*/ 58 h 74"/>
                <a:gd name="T8" fmla="*/ 38 w 90"/>
                <a:gd name="T9" fmla="*/ 0 h 74"/>
                <a:gd name="T10" fmla="*/ 54 w 90"/>
                <a:gd name="T11" fmla="*/ 0 h 74"/>
                <a:gd name="T12" fmla="*/ 66 w 90"/>
                <a:gd name="T13" fmla="*/ 58 h 74"/>
                <a:gd name="T14" fmla="*/ 66 w 90"/>
                <a:gd name="T15" fmla="*/ 58 h 74"/>
                <a:gd name="T16" fmla="*/ 76 w 90"/>
                <a:gd name="T17" fmla="*/ 0 h 74"/>
                <a:gd name="T18" fmla="*/ 90 w 90"/>
                <a:gd name="T19" fmla="*/ 0 h 74"/>
                <a:gd name="T20" fmla="*/ 74 w 90"/>
                <a:gd name="T21" fmla="*/ 74 h 74"/>
                <a:gd name="T22" fmla="*/ 58 w 90"/>
                <a:gd name="T23" fmla="*/ 74 h 74"/>
                <a:gd name="T24" fmla="*/ 46 w 90"/>
                <a:gd name="T25" fmla="*/ 16 h 74"/>
                <a:gd name="T26" fmla="*/ 46 w 90"/>
                <a:gd name="T27" fmla="*/ 16 h 74"/>
                <a:gd name="T28" fmla="*/ 34 w 90"/>
                <a:gd name="T29" fmla="*/ 74 h 74"/>
                <a:gd name="T30" fmla="*/ 18 w 90"/>
                <a:gd name="T31" fmla="*/ 74 h 74"/>
                <a:gd name="T32" fmla="*/ 0 w 90"/>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4">
                  <a:moveTo>
                    <a:pt x="0" y="0"/>
                  </a:moveTo>
                  <a:lnTo>
                    <a:pt x="16" y="0"/>
                  </a:lnTo>
                  <a:lnTo>
                    <a:pt x="26" y="58"/>
                  </a:lnTo>
                  <a:lnTo>
                    <a:pt x="26" y="58"/>
                  </a:lnTo>
                  <a:lnTo>
                    <a:pt x="38" y="0"/>
                  </a:lnTo>
                  <a:lnTo>
                    <a:pt x="54" y="0"/>
                  </a:lnTo>
                  <a:lnTo>
                    <a:pt x="66" y="58"/>
                  </a:lnTo>
                  <a:lnTo>
                    <a:pt x="66" y="58"/>
                  </a:lnTo>
                  <a:lnTo>
                    <a:pt x="76" y="0"/>
                  </a:lnTo>
                  <a:lnTo>
                    <a:pt x="90" y="0"/>
                  </a:lnTo>
                  <a:lnTo>
                    <a:pt x="74" y="74"/>
                  </a:lnTo>
                  <a:lnTo>
                    <a:pt x="58" y="74"/>
                  </a:lnTo>
                  <a:lnTo>
                    <a:pt x="46" y="16"/>
                  </a:lnTo>
                  <a:lnTo>
                    <a:pt x="46" y="16"/>
                  </a:lnTo>
                  <a:lnTo>
                    <a:pt x="34" y="74"/>
                  </a:lnTo>
                  <a:lnTo>
                    <a:pt x="18"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47"/>
            <p:cNvSpPr>
              <a:spLocks noChangeAspect="1" noEditPoints="1"/>
            </p:cNvSpPr>
            <p:nvPr userDrawn="1"/>
          </p:nvSpPr>
          <p:spPr bwMode="gray">
            <a:xfrm>
              <a:off x="4631" y="590"/>
              <a:ext cx="56" cy="78"/>
            </a:xfrm>
            <a:custGeom>
              <a:avLst/>
              <a:gdLst>
                <a:gd name="T0" fmla="*/ 14 w 28"/>
                <a:gd name="T1" fmla="*/ 0 h 39"/>
                <a:gd name="T2" fmla="*/ 28 w 28"/>
                <a:gd name="T3" fmla="*/ 20 h 39"/>
                <a:gd name="T4" fmla="*/ 14 w 28"/>
                <a:gd name="T5" fmla="*/ 39 h 39"/>
                <a:gd name="T6" fmla="*/ 0 w 28"/>
                <a:gd name="T7" fmla="*/ 20 h 39"/>
                <a:gd name="T8" fmla="*/ 14 w 28"/>
                <a:gd name="T9" fmla="*/ 0 h 39"/>
                <a:gd name="T10" fmla="*/ 14 w 28"/>
                <a:gd name="T11" fmla="*/ 34 h 39"/>
                <a:gd name="T12" fmla="*/ 20 w 28"/>
                <a:gd name="T13" fmla="*/ 20 h 39"/>
                <a:gd name="T14" fmla="*/ 14 w 28"/>
                <a:gd name="T15" fmla="*/ 6 h 39"/>
                <a:gd name="T16" fmla="*/ 8 w 28"/>
                <a:gd name="T17" fmla="*/ 20 h 39"/>
                <a:gd name="T18" fmla="*/ 14 w 2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14" y="0"/>
                  </a:moveTo>
                  <a:cubicBezTo>
                    <a:pt x="25" y="0"/>
                    <a:pt x="28" y="8"/>
                    <a:pt x="28" y="20"/>
                  </a:cubicBezTo>
                  <a:cubicBezTo>
                    <a:pt x="28" y="31"/>
                    <a:pt x="24" y="39"/>
                    <a:pt x="14" y="39"/>
                  </a:cubicBezTo>
                  <a:cubicBezTo>
                    <a:pt x="4" y="39"/>
                    <a:pt x="0" y="31"/>
                    <a:pt x="0" y="20"/>
                  </a:cubicBezTo>
                  <a:cubicBezTo>
                    <a:pt x="0" y="8"/>
                    <a:pt x="3" y="0"/>
                    <a:pt x="14" y="0"/>
                  </a:cubicBezTo>
                  <a:moveTo>
                    <a:pt x="14" y="34"/>
                  </a:moveTo>
                  <a:cubicBezTo>
                    <a:pt x="19" y="34"/>
                    <a:pt x="20" y="29"/>
                    <a:pt x="20" y="20"/>
                  </a:cubicBezTo>
                  <a:cubicBezTo>
                    <a:pt x="20" y="11"/>
                    <a:pt x="19" y="6"/>
                    <a:pt x="14" y="6"/>
                  </a:cubicBezTo>
                  <a:cubicBezTo>
                    <a:pt x="9" y="6"/>
                    <a:pt x="8" y="11"/>
                    <a:pt x="8" y="20"/>
                  </a:cubicBezTo>
                  <a:cubicBezTo>
                    <a:pt x="8" y="29"/>
                    <a:pt x="9" y="34"/>
                    <a:pt x="14"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48"/>
            <p:cNvSpPr>
              <a:spLocks noChangeAspect="1"/>
            </p:cNvSpPr>
            <p:nvPr userDrawn="1"/>
          </p:nvSpPr>
          <p:spPr bwMode="gray">
            <a:xfrm>
              <a:off x="4699" y="590"/>
              <a:ext cx="36" cy="76"/>
            </a:xfrm>
            <a:custGeom>
              <a:avLst/>
              <a:gdLst>
                <a:gd name="T0" fmla="*/ 0 w 18"/>
                <a:gd name="T1" fmla="*/ 1 h 38"/>
                <a:gd name="T2" fmla="*/ 7 w 18"/>
                <a:gd name="T3" fmla="*/ 1 h 38"/>
                <a:gd name="T4" fmla="*/ 7 w 18"/>
                <a:gd name="T5" fmla="*/ 7 h 38"/>
                <a:gd name="T6" fmla="*/ 7 w 18"/>
                <a:gd name="T7" fmla="*/ 7 h 38"/>
                <a:gd name="T8" fmla="*/ 16 w 18"/>
                <a:gd name="T9" fmla="*/ 0 h 38"/>
                <a:gd name="T10" fmla="*/ 18 w 18"/>
                <a:gd name="T11" fmla="*/ 0 h 38"/>
                <a:gd name="T12" fmla="*/ 18 w 18"/>
                <a:gd name="T13" fmla="*/ 8 h 38"/>
                <a:gd name="T14" fmla="*/ 14 w 18"/>
                <a:gd name="T15" fmla="*/ 8 h 38"/>
                <a:gd name="T16" fmla="*/ 7 w 18"/>
                <a:gd name="T17" fmla="*/ 16 h 38"/>
                <a:gd name="T18" fmla="*/ 7 w 18"/>
                <a:gd name="T19" fmla="*/ 38 h 38"/>
                <a:gd name="T20" fmla="*/ 0 w 18"/>
                <a:gd name="T21" fmla="*/ 38 h 38"/>
                <a:gd name="T22" fmla="*/ 0 w 18"/>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38">
                  <a:moveTo>
                    <a:pt x="0" y="1"/>
                  </a:moveTo>
                  <a:cubicBezTo>
                    <a:pt x="7" y="1"/>
                    <a:pt x="7" y="1"/>
                    <a:pt x="7" y="1"/>
                  </a:cubicBezTo>
                  <a:cubicBezTo>
                    <a:pt x="7" y="7"/>
                    <a:pt x="7" y="7"/>
                    <a:pt x="7" y="7"/>
                  </a:cubicBezTo>
                  <a:cubicBezTo>
                    <a:pt x="7" y="7"/>
                    <a:pt x="7" y="7"/>
                    <a:pt x="7" y="7"/>
                  </a:cubicBezTo>
                  <a:cubicBezTo>
                    <a:pt x="9" y="3"/>
                    <a:pt x="12" y="0"/>
                    <a:pt x="16" y="0"/>
                  </a:cubicBezTo>
                  <a:cubicBezTo>
                    <a:pt x="17" y="0"/>
                    <a:pt x="17" y="0"/>
                    <a:pt x="18" y="0"/>
                  </a:cubicBezTo>
                  <a:cubicBezTo>
                    <a:pt x="18" y="8"/>
                    <a:pt x="18" y="8"/>
                    <a:pt x="18" y="8"/>
                  </a:cubicBezTo>
                  <a:cubicBezTo>
                    <a:pt x="17" y="8"/>
                    <a:pt x="16" y="8"/>
                    <a:pt x="14" y="8"/>
                  </a:cubicBezTo>
                  <a:cubicBezTo>
                    <a:pt x="11" y="8"/>
                    <a:pt x="7" y="9"/>
                    <a:pt x="7" y="16"/>
                  </a:cubicBezTo>
                  <a:cubicBezTo>
                    <a:pt x="7" y="38"/>
                    <a:pt x="7" y="38"/>
                    <a:pt x="7"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49"/>
            <p:cNvSpPr>
              <a:spLocks noChangeAspect="1"/>
            </p:cNvSpPr>
            <p:nvPr userDrawn="1"/>
          </p:nvSpPr>
          <p:spPr bwMode="gray">
            <a:xfrm>
              <a:off x="4741" y="568"/>
              <a:ext cx="58" cy="98"/>
            </a:xfrm>
            <a:custGeom>
              <a:avLst/>
              <a:gdLst>
                <a:gd name="T0" fmla="*/ 0 w 58"/>
                <a:gd name="T1" fmla="*/ 0 h 98"/>
                <a:gd name="T2" fmla="*/ 16 w 58"/>
                <a:gd name="T3" fmla="*/ 0 h 98"/>
                <a:gd name="T4" fmla="*/ 16 w 58"/>
                <a:gd name="T5" fmla="*/ 56 h 98"/>
                <a:gd name="T6" fmla="*/ 16 w 58"/>
                <a:gd name="T7" fmla="*/ 56 h 98"/>
                <a:gd name="T8" fmla="*/ 38 w 58"/>
                <a:gd name="T9" fmla="*/ 24 h 98"/>
                <a:gd name="T10" fmla="*/ 56 w 58"/>
                <a:gd name="T11" fmla="*/ 24 h 98"/>
                <a:gd name="T12" fmla="*/ 34 w 58"/>
                <a:gd name="T13" fmla="*/ 52 h 98"/>
                <a:gd name="T14" fmla="*/ 58 w 58"/>
                <a:gd name="T15" fmla="*/ 98 h 98"/>
                <a:gd name="T16" fmla="*/ 42 w 58"/>
                <a:gd name="T17" fmla="*/ 98 h 98"/>
                <a:gd name="T18" fmla="*/ 24 w 58"/>
                <a:gd name="T19" fmla="*/ 64 h 98"/>
                <a:gd name="T20" fmla="*/ 16 w 58"/>
                <a:gd name="T21" fmla="*/ 74 h 98"/>
                <a:gd name="T22" fmla="*/ 16 w 58"/>
                <a:gd name="T23" fmla="*/ 98 h 98"/>
                <a:gd name="T24" fmla="*/ 0 w 58"/>
                <a:gd name="T25" fmla="*/ 98 h 98"/>
                <a:gd name="T26" fmla="*/ 0 w 58"/>
                <a:gd name="T2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98">
                  <a:moveTo>
                    <a:pt x="0" y="0"/>
                  </a:moveTo>
                  <a:lnTo>
                    <a:pt x="16" y="0"/>
                  </a:lnTo>
                  <a:lnTo>
                    <a:pt x="16" y="56"/>
                  </a:lnTo>
                  <a:lnTo>
                    <a:pt x="16" y="56"/>
                  </a:lnTo>
                  <a:lnTo>
                    <a:pt x="38" y="24"/>
                  </a:lnTo>
                  <a:lnTo>
                    <a:pt x="56" y="24"/>
                  </a:lnTo>
                  <a:lnTo>
                    <a:pt x="34" y="52"/>
                  </a:lnTo>
                  <a:lnTo>
                    <a:pt x="58" y="98"/>
                  </a:lnTo>
                  <a:lnTo>
                    <a:pt x="42" y="98"/>
                  </a:lnTo>
                  <a:lnTo>
                    <a:pt x="24" y="64"/>
                  </a:lnTo>
                  <a:lnTo>
                    <a:pt x="16" y="74"/>
                  </a:lnTo>
                  <a:lnTo>
                    <a:pt x="16" y="98"/>
                  </a:lnTo>
                  <a:lnTo>
                    <a:pt x="0" y="9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50"/>
            <p:cNvSpPr>
              <a:spLocks noChangeAspect="1"/>
            </p:cNvSpPr>
            <p:nvPr userDrawn="1"/>
          </p:nvSpPr>
          <p:spPr bwMode="gray">
            <a:xfrm>
              <a:off x="4805" y="590"/>
              <a:ext cx="50" cy="78"/>
            </a:xfrm>
            <a:custGeom>
              <a:avLst/>
              <a:gdLst>
                <a:gd name="T0" fmla="*/ 18 w 25"/>
                <a:gd name="T1" fmla="*/ 12 h 39"/>
                <a:gd name="T2" fmla="*/ 18 w 25"/>
                <a:gd name="T3" fmla="*/ 11 h 39"/>
                <a:gd name="T4" fmla="*/ 13 w 25"/>
                <a:gd name="T5" fmla="*/ 5 h 39"/>
                <a:gd name="T6" fmla="*/ 7 w 25"/>
                <a:gd name="T7" fmla="*/ 10 h 39"/>
                <a:gd name="T8" fmla="*/ 13 w 25"/>
                <a:gd name="T9" fmla="*/ 15 h 39"/>
                <a:gd name="T10" fmla="*/ 17 w 25"/>
                <a:gd name="T11" fmla="*/ 17 h 39"/>
                <a:gd name="T12" fmla="*/ 25 w 25"/>
                <a:gd name="T13" fmla="*/ 28 h 39"/>
                <a:gd name="T14" fmla="*/ 12 w 25"/>
                <a:gd name="T15" fmla="*/ 39 h 39"/>
                <a:gd name="T16" fmla="*/ 0 w 25"/>
                <a:gd name="T17" fmla="*/ 28 h 39"/>
                <a:gd name="T18" fmla="*/ 0 w 25"/>
                <a:gd name="T19" fmla="*/ 26 h 39"/>
                <a:gd name="T20" fmla="*/ 7 w 25"/>
                <a:gd name="T21" fmla="*/ 26 h 39"/>
                <a:gd name="T22" fmla="*/ 7 w 25"/>
                <a:gd name="T23" fmla="*/ 27 h 39"/>
                <a:gd name="T24" fmla="*/ 12 w 25"/>
                <a:gd name="T25" fmla="*/ 34 h 39"/>
                <a:gd name="T26" fmla="*/ 18 w 25"/>
                <a:gd name="T27" fmla="*/ 29 h 39"/>
                <a:gd name="T28" fmla="*/ 14 w 25"/>
                <a:gd name="T29" fmla="*/ 23 h 39"/>
                <a:gd name="T30" fmla="*/ 8 w 25"/>
                <a:gd name="T31" fmla="*/ 21 h 39"/>
                <a:gd name="T32" fmla="*/ 0 w 25"/>
                <a:gd name="T33" fmla="*/ 10 h 39"/>
                <a:gd name="T34" fmla="*/ 13 w 25"/>
                <a:gd name="T35" fmla="*/ 0 h 39"/>
                <a:gd name="T36" fmla="*/ 25 w 25"/>
                <a:gd name="T37" fmla="*/ 10 h 39"/>
                <a:gd name="T38" fmla="*/ 25 w 25"/>
                <a:gd name="T39" fmla="*/ 12 h 39"/>
                <a:gd name="T40" fmla="*/ 18 w 25"/>
                <a:gd name="T4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8" y="12"/>
                  </a:moveTo>
                  <a:cubicBezTo>
                    <a:pt x="18" y="11"/>
                    <a:pt x="18" y="11"/>
                    <a:pt x="18" y="11"/>
                  </a:cubicBezTo>
                  <a:cubicBezTo>
                    <a:pt x="18" y="8"/>
                    <a:pt x="17" y="5"/>
                    <a:pt x="13" y="5"/>
                  </a:cubicBezTo>
                  <a:cubicBezTo>
                    <a:pt x="10" y="5"/>
                    <a:pt x="7" y="7"/>
                    <a:pt x="7" y="10"/>
                  </a:cubicBezTo>
                  <a:cubicBezTo>
                    <a:pt x="7" y="13"/>
                    <a:pt x="9" y="14"/>
                    <a:pt x="13" y="15"/>
                  </a:cubicBezTo>
                  <a:cubicBezTo>
                    <a:pt x="17" y="17"/>
                    <a:pt x="17" y="17"/>
                    <a:pt x="17" y="17"/>
                  </a:cubicBezTo>
                  <a:cubicBezTo>
                    <a:pt x="23" y="19"/>
                    <a:pt x="25" y="22"/>
                    <a:pt x="25" y="28"/>
                  </a:cubicBezTo>
                  <a:cubicBezTo>
                    <a:pt x="25" y="36"/>
                    <a:pt x="20" y="39"/>
                    <a:pt x="12" y="39"/>
                  </a:cubicBezTo>
                  <a:cubicBezTo>
                    <a:pt x="3" y="39"/>
                    <a:pt x="0" y="35"/>
                    <a:pt x="0" y="28"/>
                  </a:cubicBezTo>
                  <a:cubicBezTo>
                    <a:pt x="0" y="26"/>
                    <a:pt x="0" y="26"/>
                    <a:pt x="0" y="26"/>
                  </a:cubicBezTo>
                  <a:cubicBezTo>
                    <a:pt x="7" y="26"/>
                    <a:pt x="7" y="26"/>
                    <a:pt x="7" y="26"/>
                  </a:cubicBezTo>
                  <a:cubicBezTo>
                    <a:pt x="7" y="27"/>
                    <a:pt x="7" y="27"/>
                    <a:pt x="7" y="27"/>
                  </a:cubicBezTo>
                  <a:cubicBezTo>
                    <a:pt x="7" y="32"/>
                    <a:pt x="8" y="34"/>
                    <a:pt x="12" y="34"/>
                  </a:cubicBezTo>
                  <a:cubicBezTo>
                    <a:pt x="16" y="34"/>
                    <a:pt x="18" y="32"/>
                    <a:pt x="18" y="29"/>
                  </a:cubicBezTo>
                  <a:cubicBezTo>
                    <a:pt x="18" y="26"/>
                    <a:pt x="17" y="24"/>
                    <a:pt x="14" y="23"/>
                  </a:cubicBezTo>
                  <a:cubicBezTo>
                    <a:pt x="8" y="21"/>
                    <a:pt x="8" y="21"/>
                    <a:pt x="8" y="21"/>
                  </a:cubicBezTo>
                  <a:cubicBezTo>
                    <a:pt x="3" y="19"/>
                    <a:pt x="0" y="16"/>
                    <a:pt x="0" y="10"/>
                  </a:cubicBezTo>
                  <a:cubicBezTo>
                    <a:pt x="0" y="3"/>
                    <a:pt x="5" y="0"/>
                    <a:pt x="13" y="0"/>
                  </a:cubicBezTo>
                  <a:cubicBezTo>
                    <a:pt x="22" y="0"/>
                    <a:pt x="25" y="6"/>
                    <a:pt x="25" y="10"/>
                  </a:cubicBezTo>
                  <a:cubicBezTo>
                    <a:pt x="25" y="12"/>
                    <a:pt x="25" y="12"/>
                    <a:pt x="25" y="12"/>
                  </a:cubicBez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51"/>
            <p:cNvSpPr>
              <a:spLocks noChangeAspect="1"/>
            </p:cNvSpPr>
            <p:nvPr userDrawn="1"/>
          </p:nvSpPr>
          <p:spPr bwMode="gray">
            <a:xfrm>
              <a:off x="4895" y="566"/>
              <a:ext cx="36" cy="100"/>
            </a:xfrm>
            <a:custGeom>
              <a:avLst/>
              <a:gdLst>
                <a:gd name="T0" fmla="*/ 5 w 18"/>
                <a:gd name="T1" fmla="*/ 19 h 50"/>
                <a:gd name="T2" fmla="*/ 0 w 18"/>
                <a:gd name="T3" fmla="*/ 19 h 50"/>
                <a:gd name="T4" fmla="*/ 0 w 18"/>
                <a:gd name="T5" fmla="*/ 13 h 50"/>
                <a:gd name="T6" fmla="*/ 5 w 18"/>
                <a:gd name="T7" fmla="*/ 13 h 50"/>
                <a:gd name="T8" fmla="*/ 5 w 18"/>
                <a:gd name="T9" fmla="*/ 10 h 50"/>
                <a:gd name="T10" fmla="*/ 14 w 18"/>
                <a:gd name="T11" fmla="*/ 0 h 50"/>
                <a:gd name="T12" fmla="*/ 18 w 18"/>
                <a:gd name="T13" fmla="*/ 1 h 50"/>
                <a:gd name="T14" fmla="*/ 18 w 18"/>
                <a:gd name="T15" fmla="*/ 6 h 50"/>
                <a:gd name="T16" fmla="*/ 16 w 18"/>
                <a:gd name="T17" fmla="*/ 6 h 50"/>
                <a:gd name="T18" fmla="*/ 12 w 18"/>
                <a:gd name="T19" fmla="*/ 10 h 50"/>
                <a:gd name="T20" fmla="*/ 12 w 18"/>
                <a:gd name="T21" fmla="*/ 13 h 50"/>
                <a:gd name="T22" fmla="*/ 18 w 18"/>
                <a:gd name="T23" fmla="*/ 13 h 50"/>
                <a:gd name="T24" fmla="*/ 18 w 18"/>
                <a:gd name="T25" fmla="*/ 19 h 50"/>
                <a:gd name="T26" fmla="*/ 12 w 18"/>
                <a:gd name="T27" fmla="*/ 19 h 50"/>
                <a:gd name="T28" fmla="*/ 12 w 18"/>
                <a:gd name="T29" fmla="*/ 50 h 50"/>
                <a:gd name="T30" fmla="*/ 5 w 18"/>
                <a:gd name="T31" fmla="*/ 50 h 50"/>
                <a:gd name="T32" fmla="*/ 5 w 18"/>
                <a:gd name="T33"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50">
                  <a:moveTo>
                    <a:pt x="5" y="19"/>
                  </a:moveTo>
                  <a:cubicBezTo>
                    <a:pt x="0" y="19"/>
                    <a:pt x="0" y="19"/>
                    <a:pt x="0" y="19"/>
                  </a:cubicBezTo>
                  <a:cubicBezTo>
                    <a:pt x="0" y="13"/>
                    <a:pt x="0" y="13"/>
                    <a:pt x="0" y="13"/>
                  </a:cubicBezTo>
                  <a:cubicBezTo>
                    <a:pt x="5" y="13"/>
                    <a:pt x="5" y="13"/>
                    <a:pt x="5" y="13"/>
                  </a:cubicBezTo>
                  <a:cubicBezTo>
                    <a:pt x="5" y="10"/>
                    <a:pt x="5" y="10"/>
                    <a:pt x="5" y="10"/>
                  </a:cubicBezTo>
                  <a:cubicBezTo>
                    <a:pt x="5" y="3"/>
                    <a:pt x="8" y="0"/>
                    <a:pt x="14" y="0"/>
                  </a:cubicBezTo>
                  <a:cubicBezTo>
                    <a:pt x="16" y="0"/>
                    <a:pt x="17" y="0"/>
                    <a:pt x="18" y="1"/>
                  </a:cubicBezTo>
                  <a:cubicBezTo>
                    <a:pt x="18" y="6"/>
                    <a:pt x="18" y="6"/>
                    <a:pt x="18" y="6"/>
                  </a:cubicBezTo>
                  <a:cubicBezTo>
                    <a:pt x="16" y="6"/>
                    <a:pt x="16" y="6"/>
                    <a:pt x="16" y="6"/>
                  </a:cubicBezTo>
                  <a:cubicBezTo>
                    <a:pt x="13" y="6"/>
                    <a:pt x="12" y="7"/>
                    <a:pt x="12" y="10"/>
                  </a:cubicBezTo>
                  <a:cubicBezTo>
                    <a:pt x="12" y="13"/>
                    <a:pt x="12" y="13"/>
                    <a:pt x="12" y="13"/>
                  </a:cubicBezTo>
                  <a:cubicBezTo>
                    <a:pt x="18" y="13"/>
                    <a:pt x="18" y="13"/>
                    <a:pt x="18" y="13"/>
                  </a:cubicBezTo>
                  <a:cubicBezTo>
                    <a:pt x="18" y="19"/>
                    <a:pt x="18" y="19"/>
                    <a:pt x="18" y="19"/>
                  </a:cubicBezTo>
                  <a:cubicBezTo>
                    <a:pt x="12" y="19"/>
                    <a:pt x="12" y="19"/>
                    <a:pt x="12" y="19"/>
                  </a:cubicBezTo>
                  <a:cubicBezTo>
                    <a:pt x="12" y="50"/>
                    <a:pt x="12" y="50"/>
                    <a:pt x="12" y="50"/>
                  </a:cubicBezTo>
                  <a:cubicBezTo>
                    <a:pt x="5" y="50"/>
                    <a:pt x="5" y="50"/>
                    <a:pt x="5" y="50"/>
                  </a:cubicBezTo>
                  <a:lnTo>
                    <a:pt x="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52"/>
            <p:cNvSpPr>
              <a:spLocks noChangeAspect="1" noEditPoints="1"/>
            </p:cNvSpPr>
            <p:nvPr userDrawn="1"/>
          </p:nvSpPr>
          <p:spPr bwMode="gray">
            <a:xfrm>
              <a:off x="4935" y="590"/>
              <a:ext cx="56" cy="78"/>
            </a:xfrm>
            <a:custGeom>
              <a:avLst/>
              <a:gdLst>
                <a:gd name="T0" fmla="*/ 14 w 28"/>
                <a:gd name="T1" fmla="*/ 0 h 39"/>
                <a:gd name="T2" fmla="*/ 28 w 28"/>
                <a:gd name="T3" fmla="*/ 20 h 39"/>
                <a:gd name="T4" fmla="*/ 14 w 28"/>
                <a:gd name="T5" fmla="*/ 39 h 39"/>
                <a:gd name="T6" fmla="*/ 0 w 28"/>
                <a:gd name="T7" fmla="*/ 20 h 39"/>
                <a:gd name="T8" fmla="*/ 14 w 28"/>
                <a:gd name="T9" fmla="*/ 0 h 39"/>
                <a:gd name="T10" fmla="*/ 14 w 28"/>
                <a:gd name="T11" fmla="*/ 34 h 39"/>
                <a:gd name="T12" fmla="*/ 20 w 28"/>
                <a:gd name="T13" fmla="*/ 20 h 39"/>
                <a:gd name="T14" fmla="*/ 14 w 28"/>
                <a:gd name="T15" fmla="*/ 6 h 39"/>
                <a:gd name="T16" fmla="*/ 8 w 28"/>
                <a:gd name="T17" fmla="*/ 20 h 39"/>
                <a:gd name="T18" fmla="*/ 14 w 2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9">
                  <a:moveTo>
                    <a:pt x="14" y="0"/>
                  </a:moveTo>
                  <a:cubicBezTo>
                    <a:pt x="25" y="0"/>
                    <a:pt x="28" y="8"/>
                    <a:pt x="28" y="20"/>
                  </a:cubicBezTo>
                  <a:cubicBezTo>
                    <a:pt x="28" y="31"/>
                    <a:pt x="24" y="39"/>
                    <a:pt x="14" y="39"/>
                  </a:cubicBezTo>
                  <a:cubicBezTo>
                    <a:pt x="4" y="39"/>
                    <a:pt x="0" y="31"/>
                    <a:pt x="0" y="20"/>
                  </a:cubicBezTo>
                  <a:cubicBezTo>
                    <a:pt x="0" y="8"/>
                    <a:pt x="3" y="0"/>
                    <a:pt x="14" y="0"/>
                  </a:cubicBezTo>
                  <a:moveTo>
                    <a:pt x="14" y="34"/>
                  </a:moveTo>
                  <a:cubicBezTo>
                    <a:pt x="19" y="34"/>
                    <a:pt x="20" y="29"/>
                    <a:pt x="20" y="20"/>
                  </a:cubicBezTo>
                  <a:cubicBezTo>
                    <a:pt x="20" y="11"/>
                    <a:pt x="19" y="6"/>
                    <a:pt x="14" y="6"/>
                  </a:cubicBezTo>
                  <a:cubicBezTo>
                    <a:pt x="9" y="6"/>
                    <a:pt x="8" y="11"/>
                    <a:pt x="8" y="20"/>
                  </a:cubicBezTo>
                  <a:cubicBezTo>
                    <a:pt x="8" y="29"/>
                    <a:pt x="9" y="34"/>
                    <a:pt x="14"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53"/>
            <p:cNvSpPr>
              <a:spLocks noChangeAspect="1"/>
            </p:cNvSpPr>
            <p:nvPr userDrawn="1"/>
          </p:nvSpPr>
          <p:spPr bwMode="gray">
            <a:xfrm>
              <a:off x="5003" y="590"/>
              <a:ext cx="34" cy="76"/>
            </a:xfrm>
            <a:custGeom>
              <a:avLst/>
              <a:gdLst>
                <a:gd name="T0" fmla="*/ 0 w 17"/>
                <a:gd name="T1" fmla="*/ 1 h 38"/>
                <a:gd name="T2" fmla="*/ 7 w 17"/>
                <a:gd name="T3" fmla="*/ 1 h 38"/>
                <a:gd name="T4" fmla="*/ 7 w 17"/>
                <a:gd name="T5" fmla="*/ 7 h 38"/>
                <a:gd name="T6" fmla="*/ 7 w 17"/>
                <a:gd name="T7" fmla="*/ 7 h 38"/>
                <a:gd name="T8" fmla="*/ 16 w 17"/>
                <a:gd name="T9" fmla="*/ 0 h 38"/>
                <a:gd name="T10" fmla="*/ 17 w 17"/>
                <a:gd name="T11" fmla="*/ 0 h 38"/>
                <a:gd name="T12" fmla="*/ 17 w 17"/>
                <a:gd name="T13" fmla="*/ 8 h 38"/>
                <a:gd name="T14" fmla="*/ 14 w 17"/>
                <a:gd name="T15" fmla="*/ 8 h 38"/>
                <a:gd name="T16" fmla="*/ 7 w 17"/>
                <a:gd name="T17" fmla="*/ 16 h 38"/>
                <a:gd name="T18" fmla="*/ 7 w 17"/>
                <a:gd name="T19" fmla="*/ 38 h 38"/>
                <a:gd name="T20" fmla="*/ 0 w 17"/>
                <a:gd name="T21" fmla="*/ 38 h 38"/>
                <a:gd name="T22" fmla="*/ 0 w 17"/>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38">
                  <a:moveTo>
                    <a:pt x="0" y="1"/>
                  </a:moveTo>
                  <a:cubicBezTo>
                    <a:pt x="7" y="1"/>
                    <a:pt x="7" y="1"/>
                    <a:pt x="7" y="1"/>
                  </a:cubicBezTo>
                  <a:cubicBezTo>
                    <a:pt x="7" y="7"/>
                    <a:pt x="7" y="7"/>
                    <a:pt x="7" y="7"/>
                  </a:cubicBezTo>
                  <a:cubicBezTo>
                    <a:pt x="7" y="7"/>
                    <a:pt x="7" y="7"/>
                    <a:pt x="7" y="7"/>
                  </a:cubicBezTo>
                  <a:cubicBezTo>
                    <a:pt x="9" y="3"/>
                    <a:pt x="11" y="0"/>
                    <a:pt x="16" y="0"/>
                  </a:cubicBezTo>
                  <a:cubicBezTo>
                    <a:pt x="17" y="0"/>
                    <a:pt x="17" y="0"/>
                    <a:pt x="17" y="0"/>
                  </a:cubicBezTo>
                  <a:cubicBezTo>
                    <a:pt x="17" y="8"/>
                    <a:pt x="17" y="8"/>
                    <a:pt x="17" y="8"/>
                  </a:cubicBezTo>
                  <a:cubicBezTo>
                    <a:pt x="17" y="8"/>
                    <a:pt x="16" y="8"/>
                    <a:pt x="14" y="8"/>
                  </a:cubicBezTo>
                  <a:cubicBezTo>
                    <a:pt x="11" y="8"/>
                    <a:pt x="7" y="9"/>
                    <a:pt x="7" y="16"/>
                  </a:cubicBezTo>
                  <a:cubicBezTo>
                    <a:pt x="7" y="38"/>
                    <a:pt x="7" y="38"/>
                    <a:pt x="7" y="38"/>
                  </a:cubicBezTo>
                  <a:cubicBezTo>
                    <a:pt x="0" y="38"/>
                    <a:pt x="0" y="38"/>
                    <a:pt x="0" y="38"/>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54"/>
            <p:cNvSpPr>
              <a:spLocks noChangeAspect="1"/>
            </p:cNvSpPr>
            <p:nvPr userDrawn="1"/>
          </p:nvSpPr>
          <p:spPr bwMode="gray">
            <a:xfrm>
              <a:off x="5074" y="590"/>
              <a:ext cx="52" cy="78"/>
            </a:xfrm>
            <a:custGeom>
              <a:avLst/>
              <a:gdLst>
                <a:gd name="T0" fmla="*/ 18 w 26"/>
                <a:gd name="T1" fmla="*/ 12 h 39"/>
                <a:gd name="T2" fmla="*/ 18 w 26"/>
                <a:gd name="T3" fmla="*/ 11 h 39"/>
                <a:gd name="T4" fmla="*/ 13 w 26"/>
                <a:gd name="T5" fmla="*/ 5 h 39"/>
                <a:gd name="T6" fmla="*/ 8 w 26"/>
                <a:gd name="T7" fmla="*/ 10 h 39"/>
                <a:gd name="T8" fmla="*/ 13 w 26"/>
                <a:gd name="T9" fmla="*/ 15 h 39"/>
                <a:gd name="T10" fmla="*/ 18 w 26"/>
                <a:gd name="T11" fmla="*/ 17 h 39"/>
                <a:gd name="T12" fmla="*/ 26 w 26"/>
                <a:gd name="T13" fmla="*/ 28 h 39"/>
                <a:gd name="T14" fmla="*/ 12 w 26"/>
                <a:gd name="T15" fmla="*/ 39 h 39"/>
                <a:gd name="T16" fmla="*/ 0 w 26"/>
                <a:gd name="T17" fmla="*/ 28 h 39"/>
                <a:gd name="T18" fmla="*/ 0 w 26"/>
                <a:gd name="T19" fmla="*/ 26 h 39"/>
                <a:gd name="T20" fmla="*/ 7 w 26"/>
                <a:gd name="T21" fmla="*/ 26 h 39"/>
                <a:gd name="T22" fmla="*/ 7 w 26"/>
                <a:gd name="T23" fmla="*/ 27 h 39"/>
                <a:gd name="T24" fmla="*/ 12 w 26"/>
                <a:gd name="T25" fmla="*/ 34 h 39"/>
                <a:gd name="T26" fmla="*/ 19 w 26"/>
                <a:gd name="T27" fmla="*/ 29 h 39"/>
                <a:gd name="T28" fmla="*/ 14 w 26"/>
                <a:gd name="T29" fmla="*/ 23 h 39"/>
                <a:gd name="T30" fmla="*/ 8 w 26"/>
                <a:gd name="T31" fmla="*/ 21 h 39"/>
                <a:gd name="T32" fmla="*/ 0 w 26"/>
                <a:gd name="T33" fmla="*/ 10 h 39"/>
                <a:gd name="T34" fmla="*/ 13 w 26"/>
                <a:gd name="T35" fmla="*/ 0 h 39"/>
                <a:gd name="T36" fmla="*/ 25 w 26"/>
                <a:gd name="T37" fmla="*/ 10 h 39"/>
                <a:gd name="T38" fmla="*/ 25 w 26"/>
                <a:gd name="T39" fmla="*/ 12 h 39"/>
                <a:gd name="T40" fmla="*/ 18 w 26"/>
                <a:gd name="T41"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9">
                  <a:moveTo>
                    <a:pt x="18" y="12"/>
                  </a:moveTo>
                  <a:cubicBezTo>
                    <a:pt x="18" y="11"/>
                    <a:pt x="18" y="11"/>
                    <a:pt x="18" y="11"/>
                  </a:cubicBezTo>
                  <a:cubicBezTo>
                    <a:pt x="18" y="8"/>
                    <a:pt x="17" y="5"/>
                    <a:pt x="13" y="5"/>
                  </a:cubicBezTo>
                  <a:cubicBezTo>
                    <a:pt x="10" y="5"/>
                    <a:pt x="8" y="7"/>
                    <a:pt x="8" y="10"/>
                  </a:cubicBezTo>
                  <a:cubicBezTo>
                    <a:pt x="8" y="13"/>
                    <a:pt x="9" y="14"/>
                    <a:pt x="13" y="15"/>
                  </a:cubicBezTo>
                  <a:cubicBezTo>
                    <a:pt x="18" y="17"/>
                    <a:pt x="18" y="17"/>
                    <a:pt x="18" y="17"/>
                  </a:cubicBezTo>
                  <a:cubicBezTo>
                    <a:pt x="23" y="19"/>
                    <a:pt x="26" y="22"/>
                    <a:pt x="26" y="28"/>
                  </a:cubicBezTo>
                  <a:cubicBezTo>
                    <a:pt x="26" y="36"/>
                    <a:pt x="20" y="39"/>
                    <a:pt x="12" y="39"/>
                  </a:cubicBezTo>
                  <a:cubicBezTo>
                    <a:pt x="3" y="39"/>
                    <a:pt x="0" y="35"/>
                    <a:pt x="0" y="28"/>
                  </a:cubicBezTo>
                  <a:cubicBezTo>
                    <a:pt x="0" y="26"/>
                    <a:pt x="0" y="26"/>
                    <a:pt x="0" y="26"/>
                  </a:cubicBezTo>
                  <a:cubicBezTo>
                    <a:pt x="7" y="26"/>
                    <a:pt x="7" y="26"/>
                    <a:pt x="7" y="26"/>
                  </a:cubicBezTo>
                  <a:cubicBezTo>
                    <a:pt x="7" y="27"/>
                    <a:pt x="7" y="27"/>
                    <a:pt x="7" y="27"/>
                  </a:cubicBezTo>
                  <a:cubicBezTo>
                    <a:pt x="7" y="32"/>
                    <a:pt x="8" y="34"/>
                    <a:pt x="12" y="34"/>
                  </a:cubicBezTo>
                  <a:cubicBezTo>
                    <a:pt x="17" y="34"/>
                    <a:pt x="19" y="32"/>
                    <a:pt x="19" y="29"/>
                  </a:cubicBezTo>
                  <a:cubicBezTo>
                    <a:pt x="19" y="26"/>
                    <a:pt x="17" y="24"/>
                    <a:pt x="14" y="23"/>
                  </a:cubicBezTo>
                  <a:cubicBezTo>
                    <a:pt x="8" y="21"/>
                    <a:pt x="8" y="21"/>
                    <a:pt x="8" y="21"/>
                  </a:cubicBezTo>
                  <a:cubicBezTo>
                    <a:pt x="3" y="19"/>
                    <a:pt x="0" y="16"/>
                    <a:pt x="0" y="10"/>
                  </a:cubicBezTo>
                  <a:cubicBezTo>
                    <a:pt x="0" y="3"/>
                    <a:pt x="6" y="0"/>
                    <a:pt x="13" y="0"/>
                  </a:cubicBezTo>
                  <a:cubicBezTo>
                    <a:pt x="23" y="0"/>
                    <a:pt x="25" y="6"/>
                    <a:pt x="25" y="10"/>
                  </a:cubicBezTo>
                  <a:cubicBezTo>
                    <a:pt x="25" y="12"/>
                    <a:pt x="25" y="12"/>
                    <a:pt x="25" y="12"/>
                  </a:cubicBez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55"/>
            <p:cNvSpPr>
              <a:spLocks noChangeAspect="1" noEditPoints="1"/>
            </p:cNvSpPr>
            <p:nvPr userDrawn="1"/>
          </p:nvSpPr>
          <p:spPr bwMode="gray">
            <a:xfrm>
              <a:off x="5134" y="590"/>
              <a:ext cx="54" cy="78"/>
            </a:xfrm>
            <a:custGeom>
              <a:avLst/>
              <a:gdLst>
                <a:gd name="T0" fmla="*/ 13 w 27"/>
                <a:gd name="T1" fmla="*/ 0 h 39"/>
                <a:gd name="T2" fmla="*/ 27 w 27"/>
                <a:gd name="T3" fmla="*/ 20 h 39"/>
                <a:gd name="T4" fmla="*/ 13 w 27"/>
                <a:gd name="T5" fmla="*/ 39 h 39"/>
                <a:gd name="T6" fmla="*/ 0 w 27"/>
                <a:gd name="T7" fmla="*/ 20 h 39"/>
                <a:gd name="T8" fmla="*/ 13 w 27"/>
                <a:gd name="T9" fmla="*/ 0 h 39"/>
                <a:gd name="T10" fmla="*/ 13 w 27"/>
                <a:gd name="T11" fmla="*/ 34 h 39"/>
                <a:gd name="T12" fmla="*/ 20 w 27"/>
                <a:gd name="T13" fmla="*/ 20 h 39"/>
                <a:gd name="T14" fmla="*/ 13 w 27"/>
                <a:gd name="T15" fmla="*/ 6 h 39"/>
                <a:gd name="T16" fmla="*/ 7 w 27"/>
                <a:gd name="T17" fmla="*/ 20 h 39"/>
                <a:gd name="T18" fmla="*/ 13 w 27"/>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9">
                  <a:moveTo>
                    <a:pt x="13" y="0"/>
                  </a:moveTo>
                  <a:cubicBezTo>
                    <a:pt x="24" y="0"/>
                    <a:pt x="27" y="8"/>
                    <a:pt x="27" y="20"/>
                  </a:cubicBezTo>
                  <a:cubicBezTo>
                    <a:pt x="27" y="31"/>
                    <a:pt x="24" y="39"/>
                    <a:pt x="13" y="39"/>
                  </a:cubicBezTo>
                  <a:cubicBezTo>
                    <a:pt x="3" y="39"/>
                    <a:pt x="0" y="31"/>
                    <a:pt x="0" y="20"/>
                  </a:cubicBezTo>
                  <a:cubicBezTo>
                    <a:pt x="0" y="8"/>
                    <a:pt x="3" y="0"/>
                    <a:pt x="13" y="0"/>
                  </a:cubicBezTo>
                  <a:moveTo>
                    <a:pt x="13" y="34"/>
                  </a:moveTo>
                  <a:cubicBezTo>
                    <a:pt x="19" y="34"/>
                    <a:pt x="20" y="29"/>
                    <a:pt x="20" y="20"/>
                  </a:cubicBezTo>
                  <a:cubicBezTo>
                    <a:pt x="20" y="11"/>
                    <a:pt x="19" y="6"/>
                    <a:pt x="13" y="6"/>
                  </a:cubicBezTo>
                  <a:cubicBezTo>
                    <a:pt x="8" y="6"/>
                    <a:pt x="7" y="11"/>
                    <a:pt x="7" y="20"/>
                  </a:cubicBezTo>
                  <a:cubicBezTo>
                    <a:pt x="7" y="29"/>
                    <a:pt x="8" y="34"/>
                    <a:pt x="13"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56"/>
            <p:cNvSpPr>
              <a:spLocks noChangeAspect="1"/>
            </p:cNvSpPr>
            <p:nvPr userDrawn="1"/>
          </p:nvSpPr>
          <p:spPr bwMode="gray">
            <a:xfrm>
              <a:off x="5198" y="590"/>
              <a:ext cx="52" cy="78"/>
            </a:xfrm>
            <a:custGeom>
              <a:avLst/>
              <a:gdLst>
                <a:gd name="T0" fmla="*/ 26 w 26"/>
                <a:gd name="T1" fmla="*/ 25 h 39"/>
                <a:gd name="T2" fmla="*/ 13 w 26"/>
                <a:gd name="T3" fmla="*/ 39 h 39"/>
                <a:gd name="T4" fmla="*/ 0 w 26"/>
                <a:gd name="T5" fmla="*/ 20 h 39"/>
                <a:gd name="T6" fmla="*/ 13 w 26"/>
                <a:gd name="T7" fmla="*/ 0 h 39"/>
                <a:gd name="T8" fmla="*/ 26 w 26"/>
                <a:gd name="T9" fmla="*/ 13 h 39"/>
                <a:gd name="T10" fmla="*/ 19 w 26"/>
                <a:gd name="T11" fmla="*/ 13 h 39"/>
                <a:gd name="T12" fmla="*/ 13 w 26"/>
                <a:gd name="T13" fmla="*/ 6 h 39"/>
                <a:gd name="T14" fmla="*/ 7 w 26"/>
                <a:gd name="T15" fmla="*/ 20 h 39"/>
                <a:gd name="T16" fmla="*/ 13 w 26"/>
                <a:gd name="T17" fmla="*/ 34 h 39"/>
                <a:gd name="T18" fmla="*/ 19 w 26"/>
                <a:gd name="T19" fmla="*/ 25 h 39"/>
                <a:gd name="T20" fmla="*/ 26 w 26"/>
                <a:gd name="T2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6" y="25"/>
                  </a:moveTo>
                  <a:cubicBezTo>
                    <a:pt x="25" y="33"/>
                    <a:pt x="22" y="39"/>
                    <a:pt x="13" y="39"/>
                  </a:cubicBezTo>
                  <a:cubicBezTo>
                    <a:pt x="3" y="39"/>
                    <a:pt x="0" y="31"/>
                    <a:pt x="0" y="20"/>
                  </a:cubicBezTo>
                  <a:cubicBezTo>
                    <a:pt x="0" y="8"/>
                    <a:pt x="3" y="0"/>
                    <a:pt x="13" y="0"/>
                  </a:cubicBezTo>
                  <a:cubicBezTo>
                    <a:pt x="24" y="0"/>
                    <a:pt x="26" y="9"/>
                    <a:pt x="26" y="13"/>
                  </a:cubicBezTo>
                  <a:cubicBezTo>
                    <a:pt x="19" y="13"/>
                    <a:pt x="19" y="13"/>
                    <a:pt x="19" y="13"/>
                  </a:cubicBezTo>
                  <a:cubicBezTo>
                    <a:pt x="19" y="10"/>
                    <a:pt x="18" y="5"/>
                    <a:pt x="13" y="6"/>
                  </a:cubicBezTo>
                  <a:cubicBezTo>
                    <a:pt x="8" y="6"/>
                    <a:pt x="7" y="11"/>
                    <a:pt x="7" y="20"/>
                  </a:cubicBezTo>
                  <a:cubicBezTo>
                    <a:pt x="7" y="28"/>
                    <a:pt x="8" y="34"/>
                    <a:pt x="13" y="34"/>
                  </a:cubicBezTo>
                  <a:cubicBezTo>
                    <a:pt x="17" y="34"/>
                    <a:pt x="19" y="30"/>
                    <a:pt x="19" y="25"/>
                  </a:cubicBezTo>
                  <a:lnTo>
                    <a:pt x="2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57"/>
            <p:cNvSpPr>
              <a:spLocks noChangeAspect="1" noEditPoints="1"/>
            </p:cNvSpPr>
            <p:nvPr userDrawn="1"/>
          </p:nvSpPr>
          <p:spPr bwMode="gray">
            <a:xfrm>
              <a:off x="5262" y="566"/>
              <a:ext cx="14" cy="100"/>
            </a:xfrm>
            <a:custGeom>
              <a:avLst/>
              <a:gdLst>
                <a:gd name="T0" fmla="*/ 0 w 14"/>
                <a:gd name="T1" fmla="*/ 0 h 100"/>
                <a:gd name="T2" fmla="*/ 14 w 14"/>
                <a:gd name="T3" fmla="*/ 0 h 100"/>
                <a:gd name="T4" fmla="*/ 14 w 14"/>
                <a:gd name="T5" fmla="*/ 16 h 100"/>
                <a:gd name="T6" fmla="*/ 0 w 14"/>
                <a:gd name="T7" fmla="*/ 16 h 100"/>
                <a:gd name="T8" fmla="*/ 0 w 14"/>
                <a:gd name="T9" fmla="*/ 0 h 100"/>
                <a:gd name="T10" fmla="*/ 0 w 14"/>
                <a:gd name="T11" fmla="*/ 26 h 100"/>
                <a:gd name="T12" fmla="*/ 14 w 14"/>
                <a:gd name="T13" fmla="*/ 26 h 100"/>
                <a:gd name="T14" fmla="*/ 14 w 14"/>
                <a:gd name="T15" fmla="*/ 100 h 100"/>
                <a:gd name="T16" fmla="*/ 0 w 14"/>
                <a:gd name="T17" fmla="*/ 100 h 100"/>
                <a:gd name="T18" fmla="*/ 0 w 14"/>
                <a:gd name="T19"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0">
                  <a:moveTo>
                    <a:pt x="0" y="0"/>
                  </a:moveTo>
                  <a:lnTo>
                    <a:pt x="14" y="0"/>
                  </a:lnTo>
                  <a:lnTo>
                    <a:pt x="14" y="16"/>
                  </a:lnTo>
                  <a:lnTo>
                    <a:pt x="0" y="16"/>
                  </a:lnTo>
                  <a:lnTo>
                    <a:pt x="0" y="0"/>
                  </a:lnTo>
                  <a:close/>
                  <a:moveTo>
                    <a:pt x="0" y="26"/>
                  </a:moveTo>
                  <a:lnTo>
                    <a:pt x="14" y="26"/>
                  </a:lnTo>
                  <a:lnTo>
                    <a:pt x="14" y="100"/>
                  </a:lnTo>
                  <a:lnTo>
                    <a:pt x="0" y="10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58"/>
            <p:cNvSpPr>
              <a:spLocks noChangeAspect="1" noEditPoints="1"/>
            </p:cNvSpPr>
            <p:nvPr userDrawn="1"/>
          </p:nvSpPr>
          <p:spPr bwMode="gray">
            <a:xfrm>
              <a:off x="5290" y="590"/>
              <a:ext cx="54" cy="78"/>
            </a:xfrm>
            <a:custGeom>
              <a:avLst/>
              <a:gdLst>
                <a:gd name="T0" fmla="*/ 7 w 27"/>
                <a:gd name="T1" fmla="*/ 21 h 39"/>
                <a:gd name="T2" fmla="*/ 7 w 27"/>
                <a:gd name="T3" fmla="*/ 23 h 39"/>
                <a:gd name="T4" fmla="*/ 13 w 27"/>
                <a:gd name="T5" fmla="*/ 34 h 39"/>
                <a:gd name="T6" fmla="*/ 19 w 27"/>
                <a:gd name="T7" fmla="*/ 26 h 39"/>
                <a:gd name="T8" fmla="*/ 26 w 27"/>
                <a:gd name="T9" fmla="*/ 26 h 39"/>
                <a:gd name="T10" fmla="*/ 13 w 27"/>
                <a:gd name="T11" fmla="*/ 39 h 39"/>
                <a:gd name="T12" fmla="*/ 0 w 27"/>
                <a:gd name="T13" fmla="*/ 20 h 39"/>
                <a:gd name="T14" fmla="*/ 14 w 27"/>
                <a:gd name="T15" fmla="*/ 0 h 39"/>
                <a:gd name="T16" fmla="*/ 27 w 27"/>
                <a:gd name="T17" fmla="*/ 17 h 39"/>
                <a:gd name="T18" fmla="*/ 27 w 27"/>
                <a:gd name="T19" fmla="*/ 21 h 39"/>
                <a:gd name="T20" fmla="*/ 7 w 27"/>
                <a:gd name="T21" fmla="*/ 21 h 39"/>
                <a:gd name="T22" fmla="*/ 19 w 27"/>
                <a:gd name="T23" fmla="*/ 15 h 39"/>
                <a:gd name="T24" fmla="*/ 19 w 27"/>
                <a:gd name="T25" fmla="*/ 13 h 39"/>
                <a:gd name="T26" fmla="*/ 13 w 27"/>
                <a:gd name="T27" fmla="*/ 5 h 39"/>
                <a:gd name="T28" fmla="*/ 7 w 27"/>
                <a:gd name="T29" fmla="*/ 15 h 39"/>
                <a:gd name="T30" fmla="*/ 7 w 27"/>
                <a:gd name="T31" fmla="*/ 15 h 39"/>
                <a:gd name="T32" fmla="*/ 19 w 27"/>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9">
                  <a:moveTo>
                    <a:pt x="7" y="21"/>
                  </a:moveTo>
                  <a:cubicBezTo>
                    <a:pt x="7" y="23"/>
                    <a:pt x="7" y="23"/>
                    <a:pt x="7" y="23"/>
                  </a:cubicBezTo>
                  <a:cubicBezTo>
                    <a:pt x="7" y="28"/>
                    <a:pt x="8" y="34"/>
                    <a:pt x="13" y="34"/>
                  </a:cubicBezTo>
                  <a:cubicBezTo>
                    <a:pt x="19" y="34"/>
                    <a:pt x="19" y="28"/>
                    <a:pt x="19" y="26"/>
                  </a:cubicBezTo>
                  <a:cubicBezTo>
                    <a:pt x="26" y="26"/>
                    <a:pt x="26" y="26"/>
                    <a:pt x="26" y="26"/>
                  </a:cubicBezTo>
                  <a:cubicBezTo>
                    <a:pt x="26" y="34"/>
                    <a:pt x="21" y="39"/>
                    <a:pt x="13" y="39"/>
                  </a:cubicBezTo>
                  <a:cubicBezTo>
                    <a:pt x="7" y="39"/>
                    <a:pt x="0" y="37"/>
                    <a:pt x="0" y="20"/>
                  </a:cubicBezTo>
                  <a:cubicBezTo>
                    <a:pt x="0" y="10"/>
                    <a:pt x="2" y="0"/>
                    <a:pt x="14" y="0"/>
                  </a:cubicBezTo>
                  <a:cubicBezTo>
                    <a:pt x="24" y="0"/>
                    <a:pt x="27" y="6"/>
                    <a:pt x="27" y="17"/>
                  </a:cubicBezTo>
                  <a:cubicBezTo>
                    <a:pt x="27" y="21"/>
                    <a:pt x="27" y="21"/>
                    <a:pt x="27" y="21"/>
                  </a:cubicBezTo>
                  <a:lnTo>
                    <a:pt x="7" y="21"/>
                  </a:lnTo>
                  <a:close/>
                  <a:moveTo>
                    <a:pt x="19" y="15"/>
                  </a:moveTo>
                  <a:cubicBezTo>
                    <a:pt x="19" y="13"/>
                    <a:pt x="19" y="13"/>
                    <a:pt x="19" y="13"/>
                  </a:cubicBezTo>
                  <a:cubicBezTo>
                    <a:pt x="19" y="9"/>
                    <a:pt x="18" y="5"/>
                    <a:pt x="13" y="5"/>
                  </a:cubicBezTo>
                  <a:cubicBezTo>
                    <a:pt x="9" y="5"/>
                    <a:pt x="7" y="10"/>
                    <a:pt x="7" y="15"/>
                  </a:cubicBezTo>
                  <a:cubicBezTo>
                    <a:pt x="7" y="15"/>
                    <a:pt x="7" y="15"/>
                    <a:pt x="7" y="15"/>
                  </a:cubicBezTo>
                  <a:lnTo>
                    <a:pt x="1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59"/>
            <p:cNvSpPr>
              <a:spLocks noChangeAspect="1"/>
            </p:cNvSpPr>
            <p:nvPr userDrawn="1"/>
          </p:nvSpPr>
          <p:spPr bwMode="gray">
            <a:xfrm>
              <a:off x="5348" y="570"/>
              <a:ext cx="38" cy="96"/>
            </a:xfrm>
            <a:custGeom>
              <a:avLst/>
              <a:gdLst>
                <a:gd name="T0" fmla="*/ 0 w 19"/>
                <a:gd name="T1" fmla="*/ 11 h 48"/>
                <a:gd name="T2" fmla="*/ 6 w 19"/>
                <a:gd name="T3" fmla="*/ 11 h 48"/>
                <a:gd name="T4" fmla="*/ 6 w 19"/>
                <a:gd name="T5" fmla="*/ 0 h 48"/>
                <a:gd name="T6" fmla="*/ 13 w 19"/>
                <a:gd name="T7" fmla="*/ 0 h 48"/>
                <a:gd name="T8" fmla="*/ 13 w 19"/>
                <a:gd name="T9" fmla="*/ 11 h 48"/>
                <a:gd name="T10" fmla="*/ 19 w 19"/>
                <a:gd name="T11" fmla="*/ 11 h 48"/>
                <a:gd name="T12" fmla="*/ 19 w 19"/>
                <a:gd name="T13" fmla="*/ 17 h 48"/>
                <a:gd name="T14" fmla="*/ 13 w 19"/>
                <a:gd name="T15" fmla="*/ 17 h 48"/>
                <a:gd name="T16" fmla="*/ 13 w 19"/>
                <a:gd name="T17" fmla="*/ 39 h 48"/>
                <a:gd name="T18" fmla="*/ 16 w 19"/>
                <a:gd name="T19" fmla="*/ 43 h 48"/>
                <a:gd name="T20" fmla="*/ 19 w 19"/>
                <a:gd name="T21" fmla="*/ 42 h 48"/>
                <a:gd name="T22" fmla="*/ 19 w 19"/>
                <a:gd name="T23" fmla="*/ 48 h 48"/>
                <a:gd name="T24" fmla="*/ 13 w 19"/>
                <a:gd name="T25" fmla="*/ 48 h 48"/>
                <a:gd name="T26" fmla="*/ 6 w 19"/>
                <a:gd name="T27" fmla="*/ 40 h 48"/>
                <a:gd name="T28" fmla="*/ 6 w 19"/>
                <a:gd name="T29" fmla="*/ 17 h 48"/>
                <a:gd name="T30" fmla="*/ 0 w 19"/>
                <a:gd name="T31" fmla="*/ 17 h 48"/>
                <a:gd name="T32" fmla="*/ 0 w 19"/>
                <a:gd name="T33"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8">
                  <a:moveTo>
                    <a:pt x="0" y="11"/>
                  </a:moveTo>
                  <a:cubicBezTo>
                    <a:pt x="6" y="11"/>
                    <a:pt x="6" y="11"/>
                    <a:pt x="6" y="11"/>
                  </a:cubicBezTo>
                  <a:cubicBezTo>
                    <a:pt x="6" y="0"/>
                    <a:pt x="6" y="0"/>
                    <a:pt x="6" y="0"/>
                  </a:cubicBezTo>
                  <a:cubicBezTo>
                    <a:pt x="13" y="0"/>
                    <a:pt x="13" y="0"/>
                    <a:pt x="13" y="0"/>
                  </a:cubicBezTo>
                  <a:cubicBezTo>
                    <a:pt x="13" y="11"/>
                    <a:pt x="13" y="11"/>
                    <a:pt x="13" y="11"/>
                  </a:cubicBezTo>
                  <a:cubicBezTo>
                    <a:pt x="19" y="11"/>
                    <a:pt x="19" y="11"/>
                    <a:pt x="19" y="11"/>
                  </a:cubicBezTo>
                  <a:cubicBezTo>
                    <a:pt x="19" y="17"/>
                    <a:pt x="19" y="17"/>
                    <a:pt x="19" y="17"/>
                  </a:cubicBezTo>
                  <a:cubicBezTo>
                    <a:pt x="13" y="17"/>
                    <a:pt x="13" y="17"/>
                    <a:pt x="13" y="17"/>
                  </a:cubicBezTo>
                  <a:cubicBezTo>
                    <a:pt x="13" y="39"/>
                    <a:pt x="13" y="39"/>
                    <a:pt x="13" y="39"/>
                  </a:cubicBezTo>
                  <a:cubicBezTo>
                    <a:pt x="13" y="42"/>
                    <a:pt x="14" y="43"/>
                    <a:pt x="16" y="43"/>
                  </a:cubicBezTo>
                  <a:cubicBezTo>
                    <a:pt x="17" y="43"/>
                    <a:pt x="18" y="43"/>
                    <a:pt x="19" y="42"/>
                  </a:cubicBezTo>
                  <a:cubicBezTo>
                    <a:pt x="19" y="48"/>
                    <a:pt x="19" y="48"/>
                    <a:pt x="19" y="48"/>
                  </a:cubicBezTo>
                  <a:cubicBezTo>
                    <a:pt x="17" y="48"/>
                    <a:pt x="15" y="48"/>
                    <a:pt x="13" y="48"/>
                  </a:cubicBezTo>
                  <a:cubicBezTo>
                    <a:pt x="8" y="48"/>
                    <a:pt x="6" y="47"/>
                    <a:pt x="6" y="40"/>
                  </a:cubicBezTo>
                  <a:cubicBezTo>
                    <a:pt x="6" y="17"/>
                    <a:pt x="6" y="17"/>
                    <a:pt x="6" y="17"/>
                  </a:cubicBezTo>
                  <a:cubicBezTo>
                    <a:pt x="0" y="17"/>
                    <a:pt x="0" y="17"/>
                    <a:pt x="0" y="17"/>
                  </a:cubicBez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60"/>
            <p:cNvSpPr>
              <a:spLocks noChangeAspect="1"/>
            </p:cNvSpPr>
            <p:nvPr userDrawn="1"/>
          </p:nvSpPr>
          <p:spPr bwMode="gray">
            <a:xfrm>
              <a:off x="5388" y="592"/>
              <a:ext cx="56" cy="100"/>
            </a:xfrm>
            <a:custGeom>
              <a:avLst/>
              <a:gdLst>
                <a:gd name="T0" fmla="*/ 8 w 28"/>
                <a:gd name="T1" fmla="*/ 0 h 50"/>
                <a:gd name="T2" fmla="*/ 14 w 28"/>
                <a:gd name="T3" fmla="*/ 28 h 50"/>
                <a:gd name="T4" fmla="*/ 14 w 28"/>
                <a:gd name="T5" fmla="*/ 28 h 50"/>
                <a:gd name="T6" fmla="*/ 20 w 28"/>
                <a:gd name="T7" fmla="*/ 0 h 50"/>
                <a:gd name="T8" fmla="*/ 28 w 28"/>
                <a:gd name="T9" fmla="*/ 0 h 50"/>
                <a:gd name="T10" fmla="*/ 18 w 28"/>
                <a:gd name="T11" fmla="*/ 38 h 50"/>
                <a:gd name="T12" fmla="*/ 5 w 28"/>
                <a:gd name="T13" fmla="*/ 50 h 50"/>
                <a:gd name="T14" fmla="*/ 2 w 28"/>
                <a:gd name="T15" fmla="*/ 49 h 50"/>
                <a:gd name="T16" fmla="*/ 2 w 28"/>
                <a:gd name="T17" fmla="*/ 44 h 50"/>
                <a:gd name="T18" fmla="*/ 4 w 28"/>
                <a:gd name="T19" fmla="*/ 44 h 50"/>
                <a:gd name="T20" fmla="*/ 9 w 28"/>
                <a:gd name="T21" fmla="*/ 41 h 50"/>
                <a:gd name="T22" fmla="*/ 10 w 28"/>
                <a:gd name="T23" fmla="*/ 38 h 50"/>
                <a:gd name="T24" fmla="*/ 0 w 28"/>
                <a:gd name="T25" fmla="*/ 0 h 50"/>
                <a:gd name="T26" fmla="*/ 8 w 28"/>
                <a:gd name="T2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50">
                  <a:moveTo>
                    <a:pt x="8" y="0"/>
                  </a:moveTo>
                  <a:cubicBezTo>
                    <a:pt x="14" y="28"/>
                    <a:pt x="14" y="28"/>
                    <a:pt x="14" y="28"/>
                  </a:cubicBezTo>
                  <a:cubicBezTo>
                    <a:pt x="14" y="28"/>
                    <a:pt x="14" y="28"/>
                    <a:pt x="14" y="28"/>
                  </a:cubicBezTo>
                  <a:cubicBezTo>
                    <a:pt x="20" y="0"/>
                    <a:pt x="20" y="0"/>
                    <a:pt x="20" y="0"/>
                  </a:cubicBezTo>
                  <a:cubicBezTo>
                    <a:pt x="28" y="0"/>
                    <a:pt x="28" y="0"/>
                    <a:pt x="28" y="0"/>
                  </a:cubicBezTo>
                  <a:cubicBezTo>
                    <a:pt x="18" y="38"/>
                    <a:pt x="18" y="38"/>
                    <a:pt x="18" y="38"/>
                  </a:cubicBezTo>
                  <a:cubicBezTo>
                    <a:pt x="15" y="49"/>
                    <a:pt x="13" y="50"/>
                    <a:pt x="5" y="50"/>
                  </a:cubicBezTo>
                  <a:cubicBezTo>
                    <a:pt x="4" y="50"/>
                    <a:pt x="3" y="50"/>
                    <a:pt x="2" y="49"/>
                  </a:cubicBezTo>
                  <a:cubicBezTo>
                    <a:pt x="2" y="44"/>
                    <a:pt x="2" y="44"/>
                    <a:pt x="2" y="44"/>
                  </a:cubicBezTo>
                  <a:cubicBezTo>
                    <a:pt x="3" y="44"/>
                    <a:pt x="4" y="44"/>
                    <a:pt x="4" y="44"/>
                  </a:cubicBezTo>
                  <a:cubicBezTo>
                    <a:pt x="7" y="44"/>
                    <a:pt x="9" y="43"/>
                    <a:pt x="9" y="41"/>
                  </a:cubicBezTo>
                  <a:cubicBezTo>
                    <a:pt x="10" y="38"/>
                    <a:pt x="10" y="38"/>
                    <a:pt x="10" y="38"/>
                  </a:cubicBezTo>
                  <a:cubicBezTo>
                    <a:pt x="0" y="0"/>
                    <a:pt x="0" y="0"/>
                    <a:pt x="0" y="0"/>
                  </a:cubicBez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45" name="Picture 44" descr="natcen panel triangle uk ma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9144" y="620688"/>
            <a:ext cx="3241019" cy="5705872"/>
          </a:xfrm>
          <a:prstGeom prst="rect">
            <a:avLst/>
          </a:prstGeom>
        </p:spPr>
      </p:pic>
      <p:sp>
        <p:nvSpPr>
          <p:cNvPr id="46" name="Rectangle 30"/>
          <p:cNvSpPr txBox="1">
            <a:spLocks/>
          </p:cNvSpPr>
          <p:nvPr/>
        </p:nvSpPr>
        <p:spPr bwMode="gray">
          <a:xfrm>
            <a:off x="418820" y="4361035"/>
            <a:ext cx="5706220" cy="101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5400" b="1" kern="1200" smtClean="0">
                <a:solidFill>
                  <a:schemeClr val="tx1"/>
                </a:solidFill>
                <a:latin typeface="+mj-lt"/>
                <a:ea typeface="+mj-ea"/>
                <a:cs typeface="+mj-cs"/>
              </a:defRPr>
            </a:lvl1pPr>
            <a:lvl2pPr algn="l" rtl="0" eaLnBrk="1" fontAlgn="base" hangingPunct="1">
              <a:spcBef>
                <a:spcPct val="0"/>
              </a:spcBef>
              <a:spcAft>
                <a:spcPct val="0"/>
              </a:spcAft>
              <a:defRPr sz="3800">
                <a:solidFill>
                  <a:schemeClr val="tx1"/>
                </a:solidFill>
                <a:latin typeface="HelveticaNeue LT 67 MdCn" pitchFamily="34" charset="0"/>
              </a:defRPr>
            </a:lvl2pPr>
            <a:lvl3pPr algn="l" rtl="0" eaLnBrk="1" fontAlgn="base" hangingPunct="1">
              <a:spcBef>
                <a:spcPct val="0"/>
              </a:spcBef>
              <a:spcAft>
                <a:spcPct val="0"/>
              </a:spcAft>
              <a:defRPr sz="3800">
                <a:solidFill>
                  <a:schemeClr val="tx1"/>
                </a:solidFill>
                <a:latin typeface="HelveticaNeue LT 67 MdCn" pitchFamily="34" charset="0"/>
              </a:defRPr>
            </a:lvl3pPr>
            <a:lvl4pPr algn="l" rtl="0" eaLnBrk="1" fontAlgn="base" hangingPunct="1">
              <a:spcBef>
                <a:spcPct val="0"/>
              </a:spcBef>
              <a:spcAft>
                <a:spcPct val="0"/>
              </a:spcAft>
              <a:defRPr sz="3800">
                <a:solidFill>
                  <a:schemeClr val="tx1"/>
                </a:solidFill>
                <a:latin typeface="HelveticaNeue LT 67 MdCn" pitchFamily="34" charset="0"/>
              </a:defRPr>
            </a:lvl4pPr>
            <a:lvl5pPr algn="l" rtl="0" eaLnBrk="1" fontAlgn="base" hangingPunct="1">
              <a:spcBef>
                <a:spcPct val="0"/>
              </a:spcBef>
              <a:spcAft>
                <a:spcPct val="0"/>
              </a:spcAft>
              <a:defRPr sz="3800">
                <a:solidFill>
                  <a:schemeClr val="tx1"/>
                </a:solidFill>
                <a:latin typeface="HelveticaNeue LT 67 MdCn" pitchFamily="34" charset="0"/>
              </a:defRPr>
            </a:lvl5pPr>
            <a:lvl6pPr marL="457200" algn="l" rtl="0" eaLnBrk="1" fontAlgn="base" hangingPunct="1">
              <a:spcBef>
                <a:spcPct val="0"/>
              </a:spcBef>
              <a:spcAft>
                <a:spcPct val="0"/>
              </a:spcAft>
              <a:defRPr sz="3800">
                <a:solidFill>
                  <a:schemeClr val="tx1"/>
                </a:solidFill>
                <a:latin typeface="HelveticaNeue LT 67 MdCn" pitchFamily="34" charset="0"/>
              </a:defRPr>
            </a:lvl6pPr>
            <a:lvl7pPr marL="914400" algn="l" rtl="0" eaLnBrk="1" fontAlgn="base" hangingPunct="1">
              <a:spcBef>
                <a:spcPct val="0"/>
              </a:spcBef>
              <a:spcAft>
                <a:spcPct val="0"/>
              </a:spcAft>
              <a:defRPr sz="3800">
                <a:solidFill>
                  <a:schemeClr val="tx1"/>
                </a:solidFill>
                <a:latin typeface="HelveticaNeue LT 67 MdCn" pitchFamily="34" charset="0"/>
              </a:defRPr>
            </a:lvl7pPr>
            <a:lvl8pPr marL="1371600" algn="l" rtl="0" eaLnBrk="1" fontAlgn="base" hangingPunct="1">
              <a:spcBef>
                <a:spcPct val="0"/>
              </a:spcBef>
              <a:spcAft>
                <a:spcPct val="0"/>
              </a:spcAft>
              <a:defRPr sz="3800">
                <a:solidFill>
                  <a:schemeClr val="tx1"/>
                </a:solidFill>
                <a:latin typeface="HelveticaNeue LT 67 MdCn" pitchFamily="34" charset="0"/>
              </a:defRPr>
            </a:lvl8pPr>
            <a:lvl9pPr marL="1828800" algn="l" rtl="0" eaLnBrk="1" fontAlgn="base" hangingPunct="1">
              <a:spcBef>
                <a:spcPct val="0"/>
              </a:spcBef>
              <a:spcAft>
                <a:spcPct val="0"/>
              </a:spcAft>
              <a:defRPr sz="3800">
                <a:solidFill>
                  <a:schemeClr val="tx1"/>
                </a:solidFill>
                <a:latin typeface="HelveticaNeue LT 67 MdCn" pitchFamily="34" charset="0"/>
              </a:defRPr>
            </a:lvl9pPr>
          </a:lstStyle>
          <a:p>
            <a:r>
              <a:rPr lang="en-GB" sz="3600" dirty="0">
                <a:solidFill>
                  <a:srgbClr val="B4489B"/>
                </a:solidFill>
              </a:rPr>
              <a:t>August 2015 – July </a:t>
            </a:r>
            <a:r>
              <a:rPr lang="en-GB" sz="3600" dirty="0" smtClean="0">
                <a:solidFill>
                  <a:srgbClr val="B4489B"/>
                </a:solidFill>
              </a:rPr>
              <a:t>2017</a:t>
            </a:r>
          </a:p>
          <a:p>
            <a:r>
              <a:rPr lang="en-GB" altLang="en-US" sz="3600" dirty="0" smtClean="0">
                <a:solidFill>
                  <a:srgbClr val="B4489B"/>
                </a:solidFill>
              </a:rPr>
              <a:t>(and then a little bit after)</a:t>
            </a:r>
            <a:endParaRPr lang="en-GB" altLang="en-US" sz="3600" dirty="0">
              <a:solidFill>
                <a:srgbClr val="B4489B"/>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632" y="458788"/>
            <a:ext cx="6984776" cy="827087"/>
          </a:xfrm>
        </p:spPr>
        <p:txBody>
          <a:bodyPr/>
          <a:lstStyle/>
          <a:p>
            <a:r>
              <a:rPr lang="en-GB" b="1" dirty="0" smtClean="0"/>
              <a:t>Participant materials</a:t>
            </a:r>
            <a:endParaRPr lang="en-GB" b="1" dirty="0"/>
          </a:p>
        </p:txBody>
      </p:sp>
      <p:sp>
        <p:nvSpPr>
          <p:cNvPr id="3" name="Text Placeholder 2"/>
          <p:cNvSpPr>
            <a:spLocks noGrp="1"/>
          </p:cNvSpPr>
          <p:nvPr>
            <p:ph type="body" sz="quarter" idx="10"/>
          </p:nvPr>
        </p:nvSpPr>
        <p:spPr/>
        <p:txBody>
          <a:bodyPr/>
          <a:lstStyle/>
          <a:p>
            <a:pPr lvl="1"/>
            <a:r>
              <a:rPr lang="en-GB" sz="2400" dirty="0" smtClean="0"/>
              <a:t>Invites and reminders in multiple modes</a:t>
            </a:r>
          </a:p>
          <a:p>
            <a:pPr lvl="2"/>
            <a:r>
              <a:rPr lang="en-GB" sz="2200" dirty="0" smtClean="0"/>
              <a:t>Letters</a:t>
            </a:r>
          </a:p>
          <a:p>
            <a:pPr lvl="2"/>
            <a:r>
              <a:rPr lang="en-GB" sz="2200" dirty="0" smtClean="0"/>
              <a:t>Emails</a:t>
            </a:r>
          </a:p>
          <a:p>
            <a:pPr lvl="2"/>
            <a:r>
              <a:rPr lang="en-GB" sz="2200" dirty="0" smtClean="0"/>
              <a:t>Text messages</a:t>
            </a:r>
          </a:p>
          <a:p>
            <a:pPr lvl="1"/>
            <a:r>
              <a:rPr lang="en-GB" sz="2400" dirty="0" smtClean="0"/>
              <a:t>Thank-you mailings &amp; incentives</a:t>
            </a:r>
          </a:p>
          <a:p>
            <a:pPr lvl="1"/>
            <a:r>
              <a:rPr lang="en-GB" sz="2400" dirty="0" smtClean="0"/>
              <a:t>Inter-wave mailings</a:t>
            </a:r>
          </a:p>
          <a:p>
            <a:pPr lvl="1"/>
            <a:r>
              <a:rPr lang="en-GB" sz="2400" dirty="0" smtClean="0"/>
              <a:t>Panellist website</a:t>
            </a:r>
            <a:endParaRPr lang="en-GB" sz="2400" dirty="0"/>
          </a:p>
        </p:txBody>
      </p:sp>
    </p:spTree>
    <p:extLst>
      <p:ext uri="{BB962C8B-B14F-4D97-AF65-F5344CB8AC3E}">
        <p14:creationId xmlns:p14="http://schemas.microsoft.com/office/powerpoint/2010/main" val="3492725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10"/>
          <p:cNvSpPr>
            <a:spLocks noGrp="1"/>
          </p:cNvSpPr>
          <p:nvPr>
            <p:ph type="title"/>
          </p:nvPr>
        </p:nvSpPr>
        <p:spPr/>
        <p:txBody>
          <a:bodyPr/>
          <a:lstStyle/>
          <a:p>
            <a:r>
              <a:rPr lang="en-GB" altLang="en-US" b="1" dirty="0" smtClean="0"/>
              <a:t>Weighting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656" y="1772816"/>
            <a:ext cx="7429659" cy="354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767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Outcome and sample quality</a:t>
            </a:r>
            <a:endParaRPr lang="en-GB" dirty="0"/>
          </a:p>
        </p:txBody>
      </p:sp>
      <p:sp>
        <p:nvSpPr>
          <p:cNvPr id="5" name="Subtitle 4"/>
          <p:cNvSpPr>
            <a:spLocks noGrp="1"/>
          </p:cNvSpPr>
          <p:nvPr>
            <p:ph type="subTitle" idx="1"/>
          </p:nvPr>
        </p:nvSpPr>
        <p:spPr>
          <a:xfrm>
            <a:off x="7992261" y="3909600"/>
            <a:ext cx="1569339" cy="3317831"/>
          </a:xfrm>
        </p:spPr>
        <p:txBody>
          <a:bodyPr/>
          <a:lstStyle/>
          <a:p>
            <a:r>
              <a:rPr lang="en-GB" dirty="0" smtClean="0"/>
              <a:t>3</a:t>
            </a:r>
            <a:endParaRPr lang="en-GB" dirty="0"/>
          </a:p>
        </p:txBody>
      </p:sp>
    </p:spTree>
    <p:extLst>
      <p:ext uri="{BB962C8B-B14F-4D97-AF65-F5344CB8AC3E}">
        <p14:creationId xmlns:p14="http://schemas.microsoft.com/office/powerpoint/2010/main" val="40578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Recruitment to the Panel</a:t>
            </a:r>
            <a:endParaRPr lang="en-GB"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632" y="1836621"/>
            <a:ext cx="7560840"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097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Panel attrition</a:t>
            </a:r>
            <a:endParaRPr lang="en-GB"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616" y="1396750"/>
            <a:ext cx="8064896" cy="492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929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0632" y="458788"/>
            <a:ext cx="7056784" cy="827087"/>
          </a:xfrm>
        </p:spPr>
        <p:txBody>
          <a:bodyPr/>
          <a:lstStyle/>
          <a:p>
            <a:r>
              <a:rPr lang="en-GB" b="1" dirty="0" smtClean="0"/>
              <a:t>(Survey) Response rates</a:t>
            </a:r>
            <a:endParaRPr lang="en-GB"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632" y="1403878"/>
            <a:ext cx="7560840" cy="462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824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0632" y="458788"/>
            <a:ext cx="7056784" cy="827087"/>
          </a:xfrm>
        </p:spPr>
        <p:txBody>
          <a:bodyPr/>
          <a:lstStyle/>
          <a:p>
            <a:r>
              <a:rPr lang="en-GB" b="1" dirty="0" smtClean="0"/>
              <a:t>(Overall) Response rates</a:t>
            </a:r>
            <a:endParaRPr lang="en-GB"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897" y="1484784"/>
            <a:ext cx="7920880" cy="484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237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Sample composition</a:t>
            </a:r>
            <a:endParaRPr lang="en-GB" b="1" dirty="0"/>
          </a:p>
        </p:txBody>
      </p:sp>
      <p:sp>
        <p:nvSpPr>
          <p:cNvPr id="2" name="Text Placeholder 1"/>
          <p:cNvSpPr>
            <a:spLocks noGrp="1"/>
          </p:cNvSpPr>
          <p:nvPr>
            <p:ph type="body" sz="quarter" idx="10"/>
          </p:nvPr>
        </p:nvSpPr>
        <p:spPr/>
        <p:txBody>
          <a:bodyPr/>
          <a:lstStyle/>
          <a:p>
            <a:pPr lvl="1"/>
            <a:r>
              <a:rPr lang="en-GB" sz="2400" dirty="0" smtClean="0"/>
              <a:t>Unweighted sample differs from the population in similar ways seen on other surveys</a:t>
            </a:r>
          </a:p>
          <a:p>
            <a:pPr lvl="2"/>
            <a:r>
              <a:rPr lang="en-GB" sz="2200" dirty="0" smtClean="0"/>
              <a:t>Sex, age, social class, education, number of people in household</a:t>
            </a:r>
          </a:p>
          <a:p>
            <a:pPr lvl="1"/>
            <a:r>
              <a:rPr lang="en-GB" sz="2400" dirty="0" smtClean="0"/>
              <a:t>Some biases carried on from BSA, but others added to</a:t>
            </a:r>
          </a:p>
          <a:p>
            <a:pPr lvl="1"/>
            <a:r>
              <a:rPr lang="en-GB" sz="2400" dirty="0" smtClean="0"/>
              <a:t>Non-response weights are highly effective at removing this bias</a:t>
            </a:r>
          </a:p>
          <a:p>
            <a:pPr lvl="1"/>
            <a:endParaRPr lang="en-GB" dirty="0"/>
          </a:p>
        </p:txBody>
      </p:sp>
    </p:spTree>
    <p:extLst>
      <p:ext uri="{BB962C8B-B14F-4D97-AF65-F5344CB8AC3E}">
        <p14:creationId xmlns:p14="http://schemas.microsoft.com/office/powerpoint/2010/main" val="3112501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0632" y="458788"/>
            <a:ext cx="7056784" cy="827087"/>
          </a:xfrm>
        </p:spPr>
        <p:txBody>
          <a:bodyPr/>
          <a:lstStyle/>
          <a:p>
            <a:r>
              <a:rPr lang="en-GB" b="1" dirty="0" smtClean="0"/>
              <a:t>Sample composition</a:t>
            </a:r>
            <a:endParaRPr lang="en-GB"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640" y="1412776"/>
            <a:ext cx="732542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891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Adjusted R-indicators</a:t>
            </a:r>
            <a:endParaRPr lang="en-GB" dirty="0"/>
          </a:p>
        </p:txBody>
      </p:sp>
      <p:sp>
        <p:nvSpPr>
          <p:cNvPr id="3" name="Text Placeholder 2"/>
          <p:cNvSpPr>
            <a:spLocks noGrp="1"/>
          </p:cNvSpPr>
          <p:nvPr>
            <p:ph type="body" sz="quarter" idx="10"/>
          </p:nvPr>
        </p:nvSpPr>
        <p:spPr>
          <a:xfrm>
            <a:off x="1640632" y="1556792"/>
            <a:ext cx="7416824" cy="4968875"/>
          </a:xfrm>
        </p:spPr>
        <p:txBody>
          <a:bodyPr/>
          <a:lstStyle/>
          <a:p>
            <a:pPr lvl="1"/>
            <a:r>
              <a:rPr lang="en-GB" sz="2400" dirty="0" smtClean="0"/>
              <a:t>Measures of representativeness</a:t>
            </a:r>
          </a:p>
          <a:p>
            <a:pPr lvl="1"/>
            <a:r>
              <a:rPr lang="en-GB" sz="2400" dirty="0" smtClean="0"/>
              <a:t>Single figure summarising bias across a range of variables</a:t>
            </a:r>
          </a:p>
          <a:p>
            <a:pPr lvl="1"/>
            <a:r>
              <a:rPr lang="en-GB" sz="2400" dirty="0" smtClean="0"/>
              <a:t>Allow for effective understanding of sample bias:</a:t>
            </a:r>
          </a:p>
          <a:p>
            <a:pPr lvl="2"/>
            <a:r>
              <a:rPr lang="en-GB" sz="2200" dirty="0" smtClean="0"/>
              <a:t>Monitoring of change over time</a:t>
            </a:r>
          </a:p>
          <a:p>
            <a:pPr lvl="2"/>
            <a:r>
              <a:rPr lang="en-GB" sz="2200" dirty="0" smtClean="0"/>
              <a:t>Where does bias occur?</a:t>
            </a:r>
          </a:p>
          <a:p>
            <a:pPr lvl="2"/>
            <a:r>
              <a:rPr lang="en-GB" sz="2200" dirty="0" smtClean="0"/>
              <a:t>What impact do experiments have on sample profile?</a:t>
            </a:r>
            <a:endParaRPr lang="en-GB" sz="2200" dirty="0"/>
          </a:p>
        </p:txBody>
      </p:sp>
    </p:spTree>
    <p:extLst>
      <p:ext uri="{BB962C8B-B14F-4D97-AF65-F5344CB8AC3E}">
        <p14:creationId xmlns:p14="http://schemas.microsoft.com/office/powerpoint/2010/main" val="3479314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Background</a:t>
            </a:r>
            <a:endParaRPr lang="en-GB" dirty="0"/>
          </a:p>
        </p:txBody>
      </p:sp>
      <p:sp>
        <p:nvSpPr>
          <p:cNvPr id="5" name="Subtitle 4"/>
          <p:cNvSpPr>
            <a:spLocks noGrp="1"/>
          </p:cNvSpPr>
          <p:nvPr>
            <p:ph type="subTitle" idx="1"/>
          </p:nvPr>
        </p:nvSpPr>
        <p:spPr>
          <a:xfrm>
            <a:off x="7992261" y="3909600"/>
            <a:ext cx="1569339" cy="3317831"/>
          </a:xfrm>
        </p:spPr>
        <p:txBody>
          <a:bodyPr/>
          <a:lstStyle/>
          <a:p>
            <a:r>
              <a:rPr lang="en-GB" dirty="0" smtClean="0"/>
              <a:t>1</a:t>
            </a:r>
            <a:endParaRPr lang="en-GB" dirty="0"/>
          </a:p>
        </p:txBody>
      </p:sp>
    </p:spTree>
    <p:extLst>
      <p:ext uri="{BB962C8B-B14F-4D97-AF65-F5344CB8AC3E}">
        <p14:creationId xmlns:p14="http://schemas.microsoft.com/office/powerpoint/2010/main" val="3699769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Targeted design</a:t>
            </a:r>
            <a:endParaRPr lang="en-GB" dirty="0"/>
          </a:p>
        </p:txBody>
      </p:sp>
      <p:sp>
        <p:nvSpPr>
          <p:cNvPr id="5" name="Subtitle 4"/>
          <p:cNvSpPr>
            <a:spLocks noGrp="1"/>
          </p:cNvSpPr>
          <p:nvPr>
            <p:ph type="subTitle" idx="1"/>
          </p:nvPr>
        </p:nvSpPr>
        <p:spPr>
          <a:xfrm>
            <a:off x="7992261" y="3909600"/>
            <a:ext cx="1569339" cy="3317831"/>
          </a:xfrm>
        </p:spPr>
        <p:txBody>
          <a:bodyPr/>
          <a:lstStyle/>
          <a:p>
            <a:r>
              <a:rPr lang="en-GB" dirty="0" smtClean="0"/>
              <a:t>4</a:t>
            </a:r>
            <a:endParaRPr lang="en-GB" dirty="0"/>
          </a:p>
        </p:txBody>
      </p:sp>
    </p:spTree>
    <p:extLst>
      <p:ext uri="{BB962C8B-B14F-4D97-AF65-F5344CB8AC3E}">
        <p14:creationId xmlns:p14="http://schemas.microsoft.com/office/powerpoint/2010/main" val="2921781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632" y="458788"/>
            <a:ext cx="6408712" cy="827087"/>
          </a:xfrm>
        </p:spPr>
        <p:txBody>
          <a:bodyPr/>
          <a:lstStyle/>
          <a:p>
            <a:r>
              <a:rPr lang="en-GB" b="1" dirty="0" smtClean="0"/>
              <a:t>Targeting mode approach</a:t>
            </a:r>
            <a:endParaRPr lang="en-GB" b="1" dirty="0"/>
          </a:p>
        </p:txBody>
      </p:sp>
      <p:sp>
        <p:nvSpPr>
          <p:cNvPr id="4" name="Rectangle 3"/>
          <p:cNvSpPr>
            <a:spLocks noChangeArrowheads="1"/>
          </p:cNvSpPr>
          <p:nvPr/>
        </p:nvSpPr>
        <p:spPr bwMode="gray">
          <a:xfrm>
            <a:off x="1640632" y="1943100"/>
            <a:ext cx="6984776" cy="1197868"/>
          </a:xfrm>
          <a:prstGeom prst="rect">
            <a:avLst/>
          </a:prstGeom>
          <a:solidFill>
            <a:schemeClr val="bg1"/>
          </a:solidFill>
          <a:ln w="28575" algn="ctr">
            <a:solidFill>
              <a:srgbClr val="ED2C88"/>
            </a:solidFill>
            <a:miter lim="800000"/>
            <a:headEnd/>
            <a:tailEnd/>
          </a:ln>
        </p:spPr>
        <p:txBody>
          <a:bodyPr lIns="72000" tIns="72000" rIns="72000" bIns="72000" anchor="ctr"/>
          <a:lstStyle>
            <a:lvl1pPr>
              <a:defRPr>
                <a:solidFill>
                  <a:schemeClr val="tx1"/>
                </a:solidFill>
                <a:latin typeface="HelveticaNeue LT 55 Roman" pitchFamily="34" charset="0"/>
              </a:defRPr>
            </a:lvl1pPr>
            <a:lvl2pPr marL="742950" indent="-285750">
              <a:defRPr>
                <a:solidFill>
                  <a:schemeClr val="tx1"/>
                </a:solidFill>
                <a:latin typeface="HelveticaNeue LT 55 Roman" pitchFamily="34" charset="0"/>
              </a:defRPr>
            </a:lvl2pPr>
            <a:lvl3pPr marL="1143000" indent="-228600">
              <a:defRPr>
                <a:solidFill>
                  <a:schemeClr val="tx1"/>
                </a:solidFill>
                <a:latin typeface="HelveticaNeue LT 55 Roman" pitchFamily="34" charset="0"/>
              </a:defRPr>
            </a:lvl3pPr>
            <a:lvl4pPr marL="1600200" indent="-228600">
              <a:defRPr>
                <a:solidFill>
                  <a:schemeClr val="tx1"/>
                </a:solidFill>
                <a:latin typeface="HelveticaNeue LT 55 Roman" pitchFamily="34" charset="0"/>
              </a:defRPr>
            </a:lvl4pPr>
            <a:lvl5pPr marL="2057400" indent="-228600">
              <a:defRPr>
                <a:solidFill>
                  <a:schemeClr val="tx1"/>
                </a:solidFill>
                <a:latin typeface="HelveticaNeue LT 55 Roman" pitchFamily="34" charset="0"/>
              </a:defRPr>
            </a:lvl5pPr>
            <a:lvl6pPr marL="2514600" indent="-228600" fontAlgn="base">
              <a:spcBef>
                <a:spcPct val="0"/>
              </a:spcBef>
              <a:spcAft>
                <a:spcPct val="0"/>
              </a:spcAft>
              <a:defRPr>
                <a:solidFill>
                  <a:schemeClr val="tx1"/>
                </a:solidFill>
                <a:latin typeface="HelveticaNeue LT 55 Roman" pitchFamily="34" charset="0"/>
              </a:defRPr>
            </a:lvl6pPr>
            <a:lvl7pPr marL="2971800" indent="-228600" fontAlgn="base">
              <a:spcBef>
                <a:spcPct val="0"/>
              </a:spcBef>
              <a:spcAft>
                <a:spcPct val="0"/>
              </a:spcAft>
              <a:defRPr>
                <a:solidFill>
                  <a:schemeClr val="tx1"/>
                </a:solidFill>
                <a:latin typeface="HelveticaNeue LT 55 Roman" pitchFamily="34" charset="0"/>
              </a:defRPr>
            </a:lvl7pPr>
            <a:lvl8pPr marL="3429000" indent="-228600" fontAlgn="base">
              <a:spcBef>
                <a:spcPct val="0"/>
              </a:spcBef>
              <a:spcAft>
                <a:spcPct val="0"/>
              </a:spcAft>
              <a:defRPr>
                <a:solidFill>
                  <a:schemeClr val="tx1"/>
                </a:solidFill>
                <a:latin typeface="HelveticaNeue LT 55 Roman" pitchFamily="34" charset="0"/>
              </a:defRPr>
            </a:lvl8pPr>
            <a:lvl9pPr marL="3886200" indent="-228600" fontAlgn="base">
              <a:spcBef>
                <a:spcPct val="0"/>
              </a:spcBef>
              <a:spcAft>
                <a:spcPct val="0"/>
              </a:spcAft>
              <a:defRPr>
                <a:solidFill>
                  <a:schemeClr val="tx1"/>
                </a:solidFill>
                <a:latin typeface="HelveticaNeue LT 55 Roman" pitchFamily="34" charset="0"/>
              </a:defRPr>
            </a:lvl9pPr>
          </a:lstStyle>
          <a:p>
            <a:r>
              <a:rPr lang="en-GB" altLang="en-US" sz="2800" b="1" dirty="0" smtClean="0">
                <a:latin typeface="+mn-lt"/>
              </a:rPr>
              <a:t>Issue those that only take part on </a:t>
            </a:r>
          </a:p>
          <a:p>
            <a:r>
              <a:rPr lang="en-GB" altLang="en-US" sz="2800" b="1" dirty="0" smtClean="0">
                <a:latin typeface="+mn-lt"/>
              </a:rPr>
              <a:t>the phone to NatCen TU early</a:t>
            </a:r>
            <a:endParaRPr lang="en-GB" altLang="en-US" sz="2800" b="1" dirty="0">
              <a:latin typeface="+mn-lt"/>
            </a:endParaRPr>
          </a:p>
        </p:txBody>
      </p:sp>
      <p:sp>
        <p:nvSpPr>
          <p:cNvPr id="5" name="Rectangle 4"/>
          <p:cNvSpPr>
            <a:spLocks noChangeArrowheads="1"/>
          </p:cNvSpPr>
          <p:nvPr/>
        </p:nvSpPr>
        <p:spPr bwMode="gray">
          <a:xfrm>
            <a:off x="1653704" y="3696272"/>
            <a:ext cx="6984776" cy="1193648"/>
          </a:xfrm>
          <a:prstGeom prst="rect">
            <a:avLst/>
          </a:prstGeom>
          <a:solidFill>
            <a:srgbClr val="ED2C88"/>
          </a:solidFill>
          <a:ln w="28575" algn="ctr">
            <a:solidFill>
              <a:srgbClr val="ED2C88"/>
            </a:solidFill>
            <a:miter lim="800000"/>
            <a:headEnd/>
            <a:tailEnd/>
          </a:ln>
        </p:spPr>
        <p:txBody>
          <a:bodyPr lIns="72000" tIns="72000" rIns="72000" bIns="72000" anchor="ctr"/>
          <a:lstStyle>
            <a:lvl1pPr>
              <a:defRPr>
                <a:solidFill>
                  <a:schemeClr val="tx1"/>
                </a:solidFill>
                <a:latin typeface="HelveticaNeue LT 55 Roman" pitchFamily="34" charset="0"/>
              </a:defRPr>
            </a:lvl1pPr>
            <a:lvl2pPr marL="742950" indent="-285750">
              <a:defRPr>
                <a:solidFill>
                  <a:schemeClr val="tx1"/>
                </a:solidFill>
                <a:latin typeface="HelveticaNeue LT 55 Roman" pitchFamily="34" charset="0"/>
              </a:defRPr>
            </a:lvl2pPr>
            <a:lvl3pPr marL="1143000" indent="-228600">
              <a:defRPr>
                <a:solidFill>
                  <a:schemeClr val="tx1"/>
                </a:solidFill>
                <a:latin typeface="HelveticaNeue LT 55 Roman" pitchFamily="34" charset="0"/>
              </a:defRPr>
            </a:lvl3pPr>
            <a:lvl4pPr marL="1600200" indent="-228600">
              <a:defRPr>
                <a:solidFill>
                  <a:schemeClr val="tx1"/>
                </a:solidFill>
                <a:latin typeface="HelveticaNeue LT 55 Roman" pitchFamily="34" charset="0"/>
              </a:defRPr>
            </a:lvl4pPr>
            <a:lvl5pPr marL="2057400" indent="-228600">
              <a:defRPr>
                <a:solidFill>
                  <a:schemeClr val="tx1"/>
                </a:solidFill>
                <a:latin typeface="HelveticaNeue LT 55 Roman" pitchFamily="34" charset="0"/>
              </a:defRPr>
            </a:lvl5pPr>
            <a:lvl6pPr marL="2514600" indent="-228600" fontAlgn="base">
              <a:spcBef>
                <a:spcPct val="0"/>
              </a:spcBef>
              <a:spcAft>
                <a:spcPct val="0"/>
              </a:spcAft>
              <a:defRPr>
                <a:solidFill>
                  <a:schemeClr val="tx1"/>
                </a:solidFill>
                <a:latin typeface="HelveticaNeue LT 55 Roman" pitchFamily="34" charset="0"/>
              </a:defRPr>
            </a:lvl6pPr>
            <a:lvl7pPr marL="2971800" indent="-228600" fontAlgn="base">
              <a:spcBef>
                <a:spcPct val="0"/>
              </a:spcBef>
              <a:spcAft>
                <a:spcPct val="0"/>
              </a:spcAft>
              <a:defRPr>
                <a:solidFill>
                  <a:schemeClr val="tx1"/>
                </a:solidFill>
                <a:latin typeface="HelveticaNeue LT 55 Roman" pitchFamily="34" charset="0"/>
              </a:defRPr>
            </a:lvl7pPr>
            <a:lvl8pPr marL="3429000" indent="-228600" fontAlgn="base">
              <a:spcBef>
                <a:spcPct val="0"/>
              </a:spcBef>
              <a:spcAft>
                <a:spcPct val="0"/>
              </a:spcAft>
              <a:defRPr>
                <a:solidFill>
                  <a:schemeClr val="tx1"/>
                </a:solidFill>
                <a:latin typeface="HelveticaNeue LT 55 Roman" pitchFamily="34" charset="0"/>
              </a:defRPr>
            </a:lvl8pPr>
            <a:lvl9pPr marL="3886200" indent="-228600" fontAlgn="base">
              <a:spcBef>
                <a:spcPct val="0"/>
              </a:spcBef>
              <a:spcAft>
                <a:spcPct val="0"/>
              </a:spcAft>
              <a:defRPr>
                <a:solidFill>
                  <a:schemeClr val="tx1"/>
                </a:solidFill>
                <a:latin typeface="HelveticaNeue LT 55 Roman" pitchFamily="34" charset="0"/>
              </a:defRPr>
            </a:lvl9pPr>
          </a:lstStyle>
          <a:p>
            <a:pPr algn="r"/>
            <a:r>
              <a:rPr lang="en-GB" altLang="en-US" sz="2800" b="1" dirty="0" smtClean="0">
                <a:solidFill>
                  <a:schemeClr val="bg1"/>
                </a:solidFill>
                <a:latin typeface="+mn-lt"/>
              </a:rPr>
              <a:t>Additional web reminders for </a:t>
            </a:r>
          </a:p>
          <a:p>
            <a:pPr algn="r"/>
            <a:r>
              <a:rPr lang="en-GB" altLang="en-US" sz="2800" b="1" dirty="0" smtClean="0">
                <a:solidFill>
                  <a:schemeClr val="bg1"/>
                </a:solidFill>
                <a:latin typeface="+mn-lt"/>
              </a:rPr>
              <a:t>those without phone numbers</a:t>
            </a:r>
            <a:endParaRPr lang="en-GB" altLang="en-US" sz="2800" b="1" dirty="0">
              <a:solidFill>
                <a:schemeClr val="bg1"/>
              </a:solidFill>
              <a:latin typeface="+mn-lt"/>
            </a:endParaRPr>
          </a:p>
        </p:txBody>
      </p:sp>
      <p:sp>
        <p:nvSpPr>
          <p:cNvPr id="6" name="Rectangle 5"/>
          <p:cNvSpPr/>
          <p:nvPr/>
        </p:nvSpPr>
        <p:spPr>
          <a:xfrm>
            <a:off x="8265368" y="1772817"/>
            <a:ext cx="576064" cy="136815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pic>
        <p:nvPicPr>
          <p:cNvPr id="1026" name="Picture 2" descr="I:\Workdocs\Graphics\Icons\NatCen Mode\T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7296" y="1649137"/>
            <a:ext cx="1560579" cy="15605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40632" y="3591305"/>
            <a:ext cx="1224136" cy="108338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pic>
        <p:nvPicPr>
          <p:cNvPr id="1028" name="Picture 4" descr="I:\Workdocs\Graphics\Icons\NatCen Mode\We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4608" y="3501008"/>
            <a:ext cx="1560579" cy="156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11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632" y="458788"/>
            <a:ext cx="7488832" cy="827087"/>
          </a:xfrm>
        </p:spPr>
        <p:txBody>
          <a:bodyPr/>
          <a:lstStyle/>
          <a:p>
            <a:r>
              <a:rPr lang="en-GB" b="1" dirty="0" smtClean="0"/>
              <a:t>Improving representativeness</a:t>
            </a:r>
            <a:endParaRPr lang="en-GB" b="1" dirty="0"/>
          </a:p>
        </p:txBody>
      </p:sp>
      <p:sp>
        <p:nvSpPr>
          <p:cNvPr id="3" name="Text Placeholder 2"/>
          <p:cNvSpPr>
            <a:spLocks noGrp="1"/>
          </p:cNvSpPr>
          <p:nvPr>
            <p:ph type="body" sz="quarter" idx="10"/>
          </p:nvPr>
        </p:nvSpPr>
        <p:spPr>
          <a:xfrm>
            <a:off x="1640632" y="1556792"/>
            <a:ext cx="7992888" cy="4968875"/>
          </a:xfrm>
        </p:spPr>
        <p:txBody>
          <a:bodyPr/>
          <a:lstStyle/>
          <a:p>
            <a:pPr marL="457200" indent="-457200">
              <a:buFont typeface="+mj-lt"/>
              <a:buAutoNum type="arabicPeriod"/>
            </a:pPr>
            <a:r>
              <a:rPr lang="en-GB" sz="2400" dirty="0" smtClean="0"/>
              <a:t>Use fed-forward data from BSA and previous survey waves to identify panel members that are over- or under- represented</a:t>
            </a:r>
          </a:p>
          <a:p>
            <a:pPr marL="457200" indent="-457200">
              <a:buFont typeface="+mj-lt"/>
              <a:buAutoNum type="arabicPeriod"/>
            </a:pPr>
            <a:r>
              <a:rPr lang="en-GB" sz="2400" dirty="0" smtClean="0"/>
              <a:t>Move fieldwork resources away from over-represented panel members to under-represented ones</a:t>
            </a:r>
            <a:endParaRPr lang="en-GB" sz="2400" dirty="0"/>
          </a:p>
        </p:txBody>
      </p:sp>
      <p:sp>
        <p:nvSpPr>
          <p:cNvPr id="4" name="Rectangle 3"/>
          <p:cNvSpPr>
            <a:spLocks noChangeArrowheads="1"/>
          </p:cNvSpPr>
          <p:nvPr/>
        </p:nvSpPr>
        <p:spPr bwMode="gray">
          <a:xfrm>
            <a:off x="1784648" y="4257092"/>
            <a:ext cx="7632848" cy="792088"/>
          </a:xfrm>
          <a:prstGeom prst="rect">
            <a:avLst/>
          </a:prstGeom>
          <a:solidFill>
            <a:srgbClr val="FFC000"/>
          </a:solidFill>
          <a:ln w="28575" algn="ctr">
            <a:solidFill>
              <a:schemeClr val="accent3"/>
            </a:solidFill>
            <a:miter lim="800000"/>
            <a:headEnd/>
            <a:tailEnd/>
          </a:ln>
        </p:spPr>
        <p:txBody>
          <a:bodyPr lIns="72000" tIns="72000" rIns="72000" bIns="72000" anchor="ctr"/>
          <a:lstStyle>
            <a:lvl1pPr>
              <a:defRPr>
                <a:solidFill>
                  <a:schemeClr val="tx1"/>
                </a:solidFill>
                <a:latin typeface="HelveticaNeue LT 55 Roman" pitchFamily="34" charset="0"/>
              </a:defRPr>
            </a:lvl1pPr>
            <a:lvl2pPr marL="742950" indent="-285750">
              <a:defRPr>
                <a:solidFill>
                  <a:schemeClr val="tx1"/>
                </a:solidFill>
                <a:latin typeface="HelveticaNeue LT 55 Roman" pitchFamily="34" charset="0"/>
              </a:defRPr>
            </a:lvl2pPr>
            <a:lvl3pPr marL="1143000" indent="-228600">
              <a:defRPr>
                <a:solidFill>
                  <a:schemeClr val="tx1"/>
                </a:solidFill>
                <a:latin typeface="HelveticaNeue LT 55 Roman" pitchFamily="34" charset="0"/>
              </a:defRPr>
            </a:lvl3pPr>
            <a:lvl4pPr marL="1600200" indent="-228600">
              <a:defRPr>
                <a:solidFill>
                  <a:schemeClr val="tx1"/>
                </a:solidFill>
                <a:latin typeface="HelveticaNeue LT 55 Roman" pitchFamily="34" charset="0"/>
              </a:defRPr>
            </a:lvl4pPr>
            <a:lvl5pPr marL="2057400" indent="-228600">
              <a:defRPr>
                <a:solidFill>
                  <a:schemeClr val="tx1"/>
                </a:solidFill>
                <a:latin typeface="HelveticaNeue LT 55 Roman" pitchFamily="34" charset="0"/>
              </a:defRPr>
            </a:lvl5pPr>
            <a:lvl6pPr marL="2514600" indent="-228600" fontAlgn="base">
              <a:spcBef>
                <a:spcPct val="0"/>
              </a:spcBef>
              <a:spcAft>
                <a:spcPct val="0"/>
              </a:spcAft>
              <a:defRPr>
                <a:solidFill>
                  <a:schemeClr val="tx1"/>
                </a:solidFill>
                <a:latin typeface="HelveticaNeue LT 55 Roman" pitchFamily="34" charset="0"/>
              </a:defRPr>
            </a:lvl6pPr>
            <a:lvl7pPr marL="2971800" indent="-228600" fontAlgn="base">
              <a:spcBef>
                <a:spcPct val="0"/>
              </a:spcBef>
              <a:spcAft>
                <a:spcPct val="0"/>
              </a:spcAft>
              <a:defRPr>
                <a:solidFill>
                  <a:schemeClr val="tx1"/>
                </a:solidFill>
                <a:latin typeface="HelveticaNeue LT 55 Roman" pitchFamily="34" charset="0"/>
              </a:defRPr>
            </a:lvl7pPr>
            <a:lvl8pPr marL="3429000" indent="-228600" fontAlgn="base">
              <a:spcBef>
                <a:spcPct val="0"/>
              </a:spcBef>
              <a:spcAft>
                <a:spcPct val="0"/>
              </a:spcAft>
              <a:defRPr>
                <a:solidFill>
                  <a:schemeClr val="tx1"/>
                </a:solidFill>
                <a:latin typeface="HelveticaNeue LT 55 Roman" pitchFamily="34" charset="0"/>
              </a:defRPr>
            </a:lvl8pPr>
            <a:lvl9pPr marL="3886200" indent="-228600" fontAlgn="base">
              <a:spcBef>
                <a:spcPct val="0"/>
              </a:spcBef>
              <a:spcAft>
                <a:spcPct val="0"/>
              </a:spcAft>
              <a:defRPr>
                <a:solidFill>
                  <a:schemeClr val="tx1"/>
                </a:solidFill>
                <a:latin typeface="HelveticaNeue LT 55 Roman" pitchFamily="34" charset="0"/>
              </a:defRPr>
            </a:lvl9pPr>
          </a:lstStyle>
          <a:p>
            <a:pPr algn="ctr"/>
            <a:r>
              <a:rPr lang="en-GB" altLang="en-US" sz="2800" b="1" dirty="0" smtClean="0">
                <a:solidFill>
                  <a:schemeClr val="bg1"/>
                </a:solidFill>
                <a:latin typeface="+mn-lt"/>
              </a:rPr>
              <a:t>Cost- &amp; response rate- neutral</a:t>
            </a:r>
            <a:endParaRPr lang="en-GB" altLang="en-US" sz="2800" b="1" dirty="0">
              <a:solidFill>
                <a:schemeClr val="bg1"/>
              </a:solidFill>
              <a:latin typeface="+mn-lt"/>
            </a:endParaRPr>
          </a:p>
        </p:txBody>
      </p:sp>
      <p:sp>
        <p:nvSpPr>
          <p:cNvPr id="6" name="Rectangle 5"/>
          <p:cNvSpPr>
            <a:spLocks noChangeArrowheads="1"/>
          </p:cNvSpPr>
          <p:nvPr/>
        </p:nvSpPr>
        <p:spPr bwMode="gray">
          <a:xfrm>
            <a:off x="1784648" y="5373216"/>
            <a:ext cx="7632848" cy="802382"/>
          </a:xfrm>
          <a:prstGeom prst="rect">
            <a:avLst/>
          </a:prstGeom>
          <a:solidFill>
            <a:schemeClr val="bg1"/>
          </a:solidFill>
          <a:ln w="28575" algn="ctr">
            <a:solidFill>
              <a:schemeClr val="accent5"/>
            </a:solidFill>
            <a:miter lim="800000"/>
            <a:headEnd/>
            <a:tailEnd/>
          </a:ln>
        </p:spPr>
        <p:txBody>
          <a:bodyPr lIns="72000" tIns="72000" rIns="72000" bIns="72000" anchor="ctr"/>
          <a:lstStyle>
            <a:lvl1pPr>
              <a:defRPr>
                <a:solidFill>
                  <a:schemeClr val="tx1"/>
                </a:solidFill>
                <a:latin typeface="HelveticaNeue LT 55 Roman" pitchFamily="34" charset="0"/>
              </a:defRPr>
            </a:lvl1pPr>
            <a:lvl2pPr marL="742950" indent="-285750">
              <a:defRPr>
                <a:solidFill>
                  <a:schemeClr val="tx1"/>
                </a:solidFill>
                <a:latin typeface="HelveticaNeue LT 55 Roman" pitchFamily="34" charset="0"/>
              </a:defRPr>
            </a:lvl2pPr>
            <a:lvl3pPr marL="1143000" indent="-228600">
              <a:defRPr>
                <a:solidFill>
                  <a:schemeClr val="tx1"/>
                </a:solidFill>
                <a:latin typeface="HelveticaNeue LT 55 Roman" pitchFamily="34" charset="0"/>
              </a:defRPr>
            </a:lvl3pPr>
            <a:lvl4pPr marL="1600200" indent="-228600">
              <a:defRPr>
                <a:solidFill>
                  <a:schemeClr val="tx1"/>
                </a:solidFill>
                <a:latin typeface="HelveticaNeue LT 55 Roman" pitchFamily="34" charset="0"/>
              </a:defRPr>
            </a:lvl4pPr>
            <a:lvl5pPr marL="2057400" indent="-228600">
              <a:defRPr>
                <a:solidFill>
                  <a:schemeClr val="tx1"/>
                </a:solidFill>
                <a:latin typeface="HelveticaNeue LT 55 Roman" pitchFamily="34" charset="0"/>
              </a:defRPr>
            </a:lvl5pPr>
            <a:lvl6pPr marL="2514600" indent="-228600" fontAlgn="base">
              <a:spcBef>
                <a:spcPct val="0"/>
              </a:spcBef>
              <a:spcAft>
                <a:spcPct val="0"/>
              </a:spcAft>
              <a:defRPr>
                <a:solidFill>
                  <a:schemeClr val="tx1"/>
                </a:solidFill>
                <a:latin typeface="HelveticaNeue LT 55 Roman" pitchFamily="34" charset="0"/>
              </a:defRPr>
            </a:lvl6pPr>
            <a:lvl7pPr marL="2971800" indent="-228600" fontAlgn="base">
              <a:spcBef>
                <a:spcPct val="0"/>
              </a:spcBef>
              <a:spcAft>
                <a:spcPct val="0"/>
              </a:spcAft>
              <a:defRPr>
                <a:solidFill>
                  <a:schemeClr val="tx1"/>
                </a:solidFill>
                <a:latin typeface="HelveticaNeue LT 55 Roman" pitchFamily="34" charset="0"/>
              </a:defRPr>
            </a:lvl7pPr>
            <a:lvl8pPr marL="3429000" indent="-228600" fontAlgn="base">
              <a:spcBef>
                <a:spcPct val="0"/>
              </a:spcBef>
              <a:spcAft>
                <a:spcPct val="0"/>
              </a:spcAft>
              <a:defRPr>
                <a:solidFill>
                  <a:schemeClr val="tx1"/>
                </a:solidFill>
                <a:latin typeface="HelveticaNeue LT 55 Roman" pitchFamily="34" charset="0"/>
              </a:defRPr>
            </a:lvl8pPr>
            <a:lvl9pPr marL="3886200" indent="-228600" fontAlgn="base">
              <a:spcBef>
                <a:spcPct val="0"/>
              </a:spcBef>
              <a:spcAft>
                <a:spcPct val="0"/>
              </a:spcAft>
              <a:defRPr>
                <a:solidFill>
                  <a:schemeClr val="tx1"/>
                </a:solidFill>
                <a:latin typeface="HelveticaNeue LT 55 Roman" pitchFamily="34" charset="0"/>
              </a:defRPr>
            </a:lvl9pPr>
          </a:lstStyle>
          <a:p>
            <a:pPr algn="ctr"/>
            <a:r>
              <a:rPr lang="en-GB" altLang="en-US" sz="2800" b="1" dirty="0" smtClean="0">
                <a:latin typeface="+mn-lt"/>
              </a:rPr>
              <a:t>Profile improving</a:t>
            </a:r>
            <a:endParaRPr lang="en-GB" altLang="en-US" sz="2800" b="1" dirty="0">
              <a:latin typeface="+mn-lt"/>
            </a:endParaRPr>
          </a:p>
        </p:txBody>
      </p:sp>
    </p:spTree>
    <p:extLst>
      <p:ext uri="{BB962C8B-B14F-4D97-AF65-F5344CB8AC3E}">
        <p14:creationId xmlns:p14="http://schemas.microsoft.com/office/powerpoint/2010/main" val="3403430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458788"/>
            <a:ext cx="8234653" cy="827087"/>
          </a:xfrm>
        </p:spPr>
        <p:txBody>
          <a:bodyPr/>
          <a:lstStyle/>
          <a:p>
            <a:r>
              <a:rPr lang="en-GB" b="1" dirty="0" smtClean="0"/>
              <a:t>Implementation</a:t>
            </a:r>
            <a:endParaRPr lang="en-GB" b="1" dirty="0"/>
          </a:p>
        </p:txBody>
      </p:sp>
      <p:grpSp>
        <p:nvGrpSpPr>
          <p:cNvPr id="20" name="Group 19"/>
          <p:cNvGrpSpPr/>
          <p:nvPr/>
        </p:nvGrpSpPr>
        <p:grpSpPr>
          <a:xfrm>
            <a:off x="109727" y="2929381"/>
            <a:ext cx="1800200" cy="3002446"/>
            <a:chOff x="215405" y="2929381"/>
            <a:chExt cx="1800200" cy="3002446"/>
          </a:xfrm>
        </p:grpSpPr>
        <p:sp>
          <p:nvSpPr>
            <p:cNvPr id="5" name="TextBox 4"/>
            <p:cNvSpPr txBox="1"/>
            <p:nvPr/>
          </p:nvSpPr>
          <p:spPr>
            <a:xfrm>
              <a:off x="215405" y="2929381"/>
              <a:ext cx="1800200" cy="884070"/>
            </a:xfrm>
            <a:prstGeom prst="rect">
              <a:avLst/>
            </a:prstGeom>
            <a:solidFill>
              <a:schemeClr val="accent2"/>
            </a:solidFill>
            <a:ln w="38100">
              <a:solidFill>
                <a:schemeClr val="accent1"/>
              </a:solidFill>
            </a:ln>
          </p:spPr>
          <p:txBody>
            <a:bodyPr wrap="square" lIns="72000" tIns="72000" rIns="72000" bIns="72000" rtlCol="0">
              <a:spAutoFit/>
            </a:bodyPr>
            <a:lstStyle/>
            <a:p>
              <a:r>
                <a:rPr lang="en-GB" sz="2400" dirty="0" smtClean="0"/>
                <a:t>Always </a:t>
              </a:r>
            </a:p>
            <a:p>
              <a:r>
                <a:rPr lang="en-GB" sz="2400" dirty="0" smtClean="0"/>
                <a:t>take part</a:t>
              </a:r>
            </a:p>
          </p:txBody>
        </p:sp>
        <p:sp>
          <p:nvSpPr>
            <p:cNvPr id="7" name="TextBox 6"/>
            <p:cNvSpPr txBox="1"/>
            <p:nvPr/>
          </p:nvSpPr>
          <p:spPr>
            <a:xfrm>
              <a:off x="215405" y="3988569"/>
              <a:ext cx="1800200" cy="884070"/>
            </a:xfrm>
            <a:prstGeom prst="rect">
              <a:avLst/>
            </a:prstGeom>
            <a:solidFill>
              <a:schemeClr val="accent2"/>
            </a:solidFill>
            <a:ln w="38100">
              <a:solidFill>
                <a:schemeClr val="accent1"/>
              </a:solidFill>
            </a:ln>
          </p:spPr>
          <p:txBody>
            <a:bodyPr wrap="square" lIns="72000" tIns="72000" rIns="72000" bIns="72000" rtlCol="0">
              <a:spAutoFit/>
            </a:bodyPr>
            <a:lstStyle/>
            <a:p>
              <a:r>
                <a:rPr lang="en-GB" sz="2400" dirty="0" smtClean="0"/>
                <a:t>Sometimes take part</a:t>
              </a:r>
            </a:p>
          </p:txBody>
        </p:sp>
        <p:sp>
          <p:nvSpPr>
            <p:cNvPr id="8" name="TextBox 7"/>
            <p:cNvSpPr txBox="1"/>
            <p:nvPr/>
          </p:nvSpPr>
          <p:spPr>
            <a:xfrm>
              <a:off x="215405" y="5047757"/>
              <a:ext cx="1800200" cy="884070"/>
            </a:xfrm>
            <a:prstGeom prst="rect">
              <a:avLst/>
            </a:prstGeom>
            <a:solidFill>
              <a:schemeClr val="accent2"/>
            </a:solidFill>
            <a:ln w="38100">
              <a:solidFill>
                <a:schemeClr val="accent1"/>
              </a:solidFill>
            </a:ln>
          </p:spPr>
          <p:txBody>
            <a:bodyPr wrap="square" lIns="72000" tIns="72000" rIns="72000" bIns="72000" rtlCol="0">
              <a:spAutoFit/>
            </a:bodyPr>
            <a:lstStyle/>
            <a:p>
              <a:r>
                <a:rPr lang="en-GB" sz="2400" dirty="0" smtClean="0"/>
                <a:t>Never </a:t>
              </a:r>
            </a:p>
            <a:p>
              <a:r>
                <a:rPr lang="en-GB" sz="2400" dirty="0" smtClean="0"/>
                <a:t>take part</a:t>
              </a:r>
            </a:p>
          </p:txBody>
        </p:sp>
      </p:grpSp>
      <p:grpSp>
        <p:nvGrpSpPr>
          <p:cNvPr id="22" name="Group 21"/>
          <p:cNvGrpSpPr/>
          <p:nvPr/>
        </p:nvGrpSpPr>
        <p:grpSpPr>
          <a:xfrm>
            <a:off x="2179976" y="1591646"/>
            <a:ext cx="7520170" cy="1055454"/>
            <a:chOff x="1897326" y="1615015"/>
            <a:chExt cx="7520170" cy="1055454"/>
          </a:xfrm>
        </p:grpSpPr>
        <p:sp>
          <p:nvSpPr>
            <p:cNvPr id="21" name="Rectangle 20"/>
            <p:cNvSpPr/>
            <p:nvPr/>
          </p:nvSpPr>
          <p:spPr>
            <a:xfrm>
              <a:off x="1897326" y="1615015"/>
              <a:ext cx="7520170" cy="1055454"/>
            </a:xfrm>
            <a:prstGeom prst="rect">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grpSp>
          <p:nvGrpSpPr>
            <p:cNvPr id="19" name="Group 18"/>
            <p:cNvGrpSpPr/>
            <p:nvPr/>
          </p:nvGrpSpPr>
          <p:grpSpPr>
            <a:xfrm>
              <a:off x="1922528" y="1615015"/>
              <a:ext cx="7494968" cy="1055454"/>
              <a:chOff x="1712640" y="1602026"/>
              <a:chExt cx="7494968" cy="1055454"/>
            </a:xfrm>
          </p:grpSpPr>
          <p:sp>
            <p:nvSpPr>
              <p:cNvPr id="9" name="TextBox 8"/>
              <p:cNvSpPr txBox="1"/>
              <p:nvPr/>
            </p:nvSpPr>
            <p:spPr>
              <a:xfrm>
                <a:off x="5766231" y="1602026"/>
                <a:ext cx="3441377" cy="514738"/>
              </a:xfrm>
              <a:prstGeom prst="rect">
                <a:avLst/>
              </a:prstGeom>
              <a:noFill/>
              <a:ln w="38100">
                <a:noFill/>
              </a:ln>
            </p:spPr>
            <p:txBody>
              <a:bodyPr wrap="square" lIns="72000" tIns="72000" rIns="72000" bIns="72000" rtlCol="0">
                <a:spAutoFit/>
              </a:bodyPr>
              <a:lstStyle/>
              <a:p>
                <a:pPr algn="r"/>
                <a:r>
                  <a:rPr lang="en-GB" sz="2400" b="1" dirty="0" smtClean="0"/>
                  <a:t>Over-represented</a:t>
                </a:r>
              </a:p>
            </p:txBody>
          </p:sp>
          <p:sp>
            <p:nvSpPr>
              <p:cNvPr id="10" name="TextBox 9"/>
              <p:cNvSpPr txBox="1"/>
              <p:nvPr/>
            </p:nvSpPr>
            <p:spPr>
              <a:xfrm>
                <a:off x="1712640" y="1602026"/>
                <a:ext cx="3181702" cy="514738"/>
              </a:xfrm>
              <a:prstGeom prst="rect">
                <a:avLst/>
              </a:prstGeom>
              <a:noFill/>
              <a:ln w="38100">
                <a:noFill/>
              </a:ln>
            </p:spPr>
            <p:txBody>
              <a:bodyPr wrap="square" lIns="72000" tIns="72000" rIns="72000" bIns="72000" rtlCol="0">
                <a:spAutoFit/>
              </a:bodyPr>
              <a:lstStyle/>
              <a:p>
                <a:r>
                  <a:rPr lang="en-GB" sz="2400" b="1" dirty="0" smtClean="0"/>
                  <a:t>Under-represented</a:t>
                </a:r>
              </a:p>
            </p:txBody>
          </p:sp>
          <p:sp>
            <p:nvSpPr>
              <p:cNvPr id="11" name="TextBox 10"/>
              <p:cNvSpPr txBox="1"/>
              <p:nvPr/>
            </p:nvSpPr>
            <p:spPr>
              <a:xfrm>
                <a:off x="2278671" y="2142742"/>
                <a:ext cx="452114" cy="514738"/>
              </a:xfrm>
              <a:prstGeom prst="rect">
                <a:avLst/>
              </a:prstGeom>
              <a:noFill/>
              <a:ln w="38100">
                <a:noFill/>
              </a:ln>
            </p:spPr>
            <p:txBody>
              <a:bodyPr wrap="square" lIns="72000" tIns="72000" rIns="72000" bIns="72000" rtlCol="0">
                <a:spAutoFit/>
              </a:bodyPr>
              <a:lstStyle/>
              <a:p>
                <a:pPr algn="ctr"/>
                <a:r>
                  <a:rPr lang="en-GB" sz="2400" b="1" dirty="0"/>
                  <a:t>1</a:t>
                </a:r>
                <a:endParaRPr lang="en-GB" sz="2400" b="1" dirty="0" smtClean="0"/>
              </a:p>
            </p:txBody>
          </p:sp>
          <p:sp>
            <p:nvSpPr>
              <p:cNvPr id="12" name="TextBox 11"/>
              <p:cNvSpPr txBox="1"/>
              <p:nvPr/>
            </p:nvSpPr>
            <p:spPr>
              <a:xfrm>
                <a:off x="3150561" y="2142742"/>
                <a:ext cx="452114" cy="514738"/>
              </a:xfrm>
              <a:prstGeom prst="rect">
                <a:avLst/>
              </a:prstGeom>
              <a:noFill/>
              <a:ln w="38100">
                <a:noFill/>
              </a:ln>
            </p:spPr>
            <p:txBody>
              <a:bodyPr wrap="square" lIns="72000" tIns="72000" rIns="72000" bIns="72000" rtlCol="0">
                <a:spAutoFit/>
              </a:bodyPr>
              <a:lstStyle/>
              <a:p>
                <a:pPr algn="ctr"/>
                <a:r>
                  <a:rPr lang="en-GB" sz="2400" b="1" dirty="0" smtClean="0"/>
                  <a:t>2</a:t>
                </a:r>
              </a:p>
            </p:txBody>
          </p:sp>
          <p:sp>
            <p:nvSpPr>
              <p:cNvPr id="13" name="TextBox 12"/>
              <p:cNvSpPr txBox="1"/>
              <p:nvPr/>
            </p:nvSpPr>
            <p:spPr>
              <a:xfrm>
                <a:off x="4022451" y="2142742"/>
                <a:ext cx="452114" cy="514738"/>
              </a:xfrm>
              <a:prstGeom prst="rect">
                <a:avLst/>
              </a:prstGeom>
              <a:noFill/>
              <a:ln w="38100">
                <a:noFill/>
              </a:ln>
            </p:spPr>
            <p:txBody>
              <a:bodyPr wrap="square" lIns="72000" tIns="72000" rIns="72000" bIns="72000" rtlCol="0">
                <a:spAutoFit/>
              </a:bodyPr>
              <a:lstStyle/>
              <a:p>
                <a:pPr algn="ctr"/>
                <a:r>
                  <a:rPr lang="en-GB" sz="2400" b="1" dirty="0" smtClean="0"/>
                  <a:t>3</a:t>
                </a:r>
              </a:p>
            </p:txBody>
          </p:sp>
          <p:sp>
            <p:nvSpPr>
              <p:cNvPr id="14" name="TextBox 13"/>
              <p:cNvSpPr txBox="1"/>
              <p:nvPr/>
            </p:nvSpPr>
            <p:spPr>
              <a:xfrm>
                <a:off x="4894341" y="2142742"/>
                <a:ext cx="452114" cy="514738"/>
              </a:xfrm>
              <a:prstGeom prst="rect">
                <a:avLst/>
              </a:prstGeom>
              <a:noFill/>
              <a:ln w="38100">
                <a:noFill/>
              </a:ln>
            </p:spPr>
            <p:txBody>
              <a:bodyPr wrap="square" lIns="72000" tIns="72000" rIns="72000" bIns="72000" rtlCol="0">
                <a:spAutoFit/>
              </a:bodyPr>
              <a:lstStyle/>
              <a:p>
                <a:pPr algn="ctr"/>
                <a:r>
                  <a:rPr lang="en-GB" sz="2400" b="1" dirty="0" smtClean="0"/>
                  <a:t>4</a:t>
                </a:r>
              </a:p>
            </p:txBody>
          </p:sp>
          <p:sp>
            <p:nvSpPr>
              <p:cNvPr id="15" name="TextBox 14"/>
              <p:cNvSpPr txBox="1"/>
              <p:nvPr/>
            </p:nvSpPr>
            <p:spPr>
              <a:xfrm>
                <a:off x="5766231" y="2142742"/>
                <a:ext cx="452114" cy="514738"/>
              </a:xfrm>
              <a:prstGeom prst="rect">
                <a:avLst/>
              </a:prstGeom>
              <a:noFill/>
              <a:ln w="38100">
                <a:noFill/>
              </a:ln>
            </p:spPr>
            <p:txBody>
              <a:bodyPr wrap="square" lIns="72000" tIns="72000" rIns="72000" bIns="72000" rtlCol="0">
                <a:spAutoFit/>
              </a:bodyPr>
              <a:lstStyle/>
              <a:p>
                <a:pPr algn="ctr"/>
                <a:r>
                  <a:rPr lang="en-GB" sz="2400" b="1" dirty="0" smtClean="0"/>
                  <a:t>5</a:t>
                </a:r>
              </a:p>
            </p:txBody>
          </p:sp>
          <p:sp>
            <p:nvSpPr>
              <p:cNvPr id="16" name="TextBox 15"/>
              <p:cNvSpPr txBox="1"/>
              <p:nvPr/>
            </p:nvSpPr>
            <p:spPr>
              <a:xfrm>
                <a:off x="6638121" y="2142742"/>
                <a:ext cx="452114" cy="514738"/>
              </a:xfrm>
              <a:prstGeom prst="rect">
                <a:avLst/>
              </a:prstGeom>
              <a:noFill/>
              <a:ln w="38100">
                <a:noFill/>
              </a:ln>
            </p:spPr>
            <p:txBody>
              <a:bodyPr wrap="square" lIns="72000" tIns="72000" rIns="72000" bIns="72000" rtlCol="0">
                <a:spAutoFit/>
              </a:bodyPr>
              <a:lstStyle/>
              <a:p>
                <a:pPr algn="ctr"/>
                <a:r>
                  <a:rPr lang="en-GB" sz="2400" b="1" dirty="0" smtClean="0"/>
                  <a:t>6</a:t>
                </a:r>
              </a:p>
            </p:txBody>
          </p:sp>
          <p:sp>
            <p:nvSpPr>
              <p:cNvPr id="17" name="TextBox 16"/>
              <p:cNvSpPr txBox="1"/>
              <p:nvPr/>
            </p:nvSpPr>
            <p:spPr>
              <a:xfrm>
                <a:off x="7510011" y="2142742"/>
                <a:ext cx="452114" cy="514738"/>
              </a:xfrm>
              <a:prstGeom prst="rect">
                <a:avLst/>
              </a:prstGeom>
              <a:noFill/>
              <a:ln w="38100">
                <a:noFill/>
              </a:ln>
            </p:spPr>
            <p:txBody>
              <a:bodyPr wrap="square" lIns="72000" tIns="72000" rIns="72000" bIns="72000" rtlCol="0">
                <a:spAutoFit/>
              </a:bodyPr>
              <a:lstStyle/>
              <a:p>
                <a:pPr algn="ctr"/>
                <a:r>
                  <a:rPr lang="en-GB" sz="2400" b="1" dirty="0"/>
                  <a:t>7</a:t>
                </a:r>
                <a:endParaRPr lang="en-GB" sz="2400" b="1" dirty="0" smtClean="0"/>
              </a:p>
            </p:txBody>
          </p:sp>
          <p:sp>
            <p:nvSpPr>
              <p:cNvPr id="18" name="TextBox 17"/>
              <p:cNvSpPr txBox="1"/>
              <p:nvPr/>
            </p:nvSpPr>
            <p:spPr>
              <a:xfrm>
                <a:off x="8381900" y="2119373"/>
                <a:ext cx="452114" cy="514738"/>
              </a:xfrm>
              <a:prstGeom prst="rect">
                <a:avLst/>
              </a:prstGeom>
              <a:noFill/>
              <a:ln w="38100">
                <a:noFill/>
              </a:ln>
            </p:spPr>
            <p:txBody>
              <a:bodyPr wrap="square" lIns="72000" tIns="72000" rIns="72000" bIns="72000" rtlCol="0">
                <a:spAutoFit/>
              </a:bodyPr>
              <a:lstStyle/>
              <a:p>
                <a:pPr algn="ctr"/>
                <a:r>
                  <a:rPr lang="en-GB" sz="2400" b="1" dirty="0" smtClean="0"/>
                  <a:t>8</a:t>
                </a:r>
              </a:p>
            </p:txBody>
          </p:sp>
        </p:grpSp>
      </p:grpSp>
      <p:cxnSp>
        <p:nvCxnSpPr>
          <p:cNvPr id="24" name="Straight Connector 23"/>
          <p:cNvCxnSpPr/>
          <p:nvPr/>
        </p:nvCxnSpPr>
        <p:spPr>
          <a:xfrm>
            <a:off x="5993672" y="1340768"/>
            <a:ext cx="0" cy="4824536"/>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a:off x="6161909" y="5203978"/>
            <a:ext cx="645833" cy="571627"/>
          </a:xfrm>
          <a:prstGeom prst="down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27" name="Down Arrow 26"/>
          <p:cNvSpPr/>
          <p:nvPr/>
        </p:nvSpPr>
        <p:spPr>
          <a:xfrm>
            <a:off x="7033799" y="5203978"/>
            <a:ext cx="645833" cy="571627"/>
          </a:xfrm>
          <a:prstGeom prst="down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28" name="Down Arrow 27"/>
          <p:cNvSpPr/>
          <p:nvPr/>
        </p:nvSpPr>
        <p:spPr>
          <a:xfrm>
            <a:off x="7905689" y="5203978"/>
            <a:ext cx="645833" cy="571627"/>
          </a:xfrm>
          <a:prstGeom prst="down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29" name="Down Arrow 28"/>
          <p:cNvSpPr/>
          <p:nvPr/>
        </p:nvSpPr>
        <p:spPr>
          <a:xfrm>
            <a:off x="8777578" y="5203978"/>
            <a:ext cx="645833" cy="571627"/>
          </a:xfrm>
          <a:prstGeom prst="down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30" name="Down Arrow 29"/>
          <p:cNvSpPr/>
          <p:nvPr/>
        </p:nvSpPr>
        <p:spPr>
          <a:xfrm>
            <a:off x="2835807" y="5346885"/>
            <a:ext cx="322917" cy="285814"/>
          </a:xfrm>
          <a:prstGeom prst="down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31" name="Down Arrow 30"/>
          <p:cNvSpPr/>
          <p:nvPr/>
        </p:nvSpPr>
        <p:spPr>
          <a:xfrm>
            <a:off x="3707697" y="5346885"/>
            <a:ext cx="322917" cy="285814"/>
          </a:xfrm>
          <a:prstGeom prst="down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32" name="Down Arrow 31"/>
          <p:cNvSpPr/>
          <p:nvPr/>
        </p:nvSpPr>
        <p:spPr>
          <a:xfrm>
            <a:off x="4579587" y="5346884"/>
            <a:ext cx="322917" cy="285814"/>
          </a:xfrm>
          <a:prstGeom prst="down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33" name="Down Arrow 32"/>
          <p:cNvSpPr/>
          <p:nvPr/>
        </p:nvSpPr>
        <p:spPr>
          <a:xfrm>
            <a:off x="5451477" y="5346885"/>
            <a:ext cx="322917" cy="285814"/>
          </a:xfrm>
          <a:prstGeom prst="down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34" name="Down Arrow 33"/>
          <p:cNvSpPr/>
          <p:nvPr/>
        </p:nvSpPr>
        <p:spPr>
          <a:xfrm>
            <a:off x="6319592" y="3228510"/>
            <a:ext cx="322917" cy="285814"/>
          </a:xfrm>
          <a:prstGeom prst="down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35" name="Down Arrow 34"/>
          <p:cNvSpPr/>
          <p:nvPr/>
        </p:nvSpPr>
        <p:spPr>
          <a:xfrm>
            <a:off x="7195256" y="3228510"/>
            <a:ext cx="322917" cy="285814"/>
          </a:xfrm>
          <a:prstGeom prst="down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36" name="Down Arrow 35"/>
          <p:cNvSpPr/>
          <p:nvPr/>
        </p:nvSpPr>
        <p:spPr>
          <a:xfrm>
            <a:off x="8067146" y="3228509"/>
            <a:ext cx="322917" cy="285814"/>
          </a:xfrm>
          <a:prstGeom prst="down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37" name="Down Arrow 36"/>
          <p:cNvSpPr/>
          <p:nvPr/>
        </p:nvSpPr>
        <p:spPr>
          <a:xfrm>
            <a:off x="8939036" y="3228510"/>
            <a:ext cx="322917" cy="285814"/>
          </a:xfrm>
          <a:prstGeom prst="downArrow">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38" name="Rectangle 37"/>
          <p:cNvSpPr/>
          <p:nvPr/>
        </p:nvSpPr>
        <p:spPr>
          <a:xfrm>
            <a:off x="2771208" y="3296155"/>
            <a:ext cx="452114" cy="150524"/>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39" name="Rectangle 38"/>
          <p:cNvSpPr/>
          <p:nvPr/>
        </p:nvSpPr>
        <p:spPr>
          <a:xfrm>
            <a:off x="3620473" y="3296155"/>
            <a:ext cx="452114" cy="150524"/>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40" name="Rectangle 39"/>
          <p:cNvSpPr/>
          <p:nvPr/>
        </p:nvSpPr>
        <p:spPr>
          <a:xfrm>
            <a:off x="4514989" y="3296155"/>
            <a:ext cx="452114" cy="150524"/>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41" name="Rectangle 40"/>
          <p:cNvSpPr/>
          <p:nvPr/>
        </p:nvSpPr>
        <p:spPr>
          <a:xfrm>
            <a:off x="5386878" y="3296155"/>
            <a:ext cx="452114" cy="150524"/>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42" name="Rectangle 41"/>
          <p:cNvSpPr/>
          <p:nvPr/>
        </p:nvSpPr>
        <p:spPr>
          <a:xfrm>
            <a:off x="6258767" y="4316809"/>
            <a:ext cx="452114" cy="150524"/>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43" name="Rectangle 42"/>
          <p:cNvSpPr/>
          <p:nvPr/>
        </p:nvSpPr>
        <p:spPr>
          <a:xfrm>
            <a:off x="7108032" y="4316809"/>
            <a:ext cx="452114" cy="150524"/>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44" name="Rectangle 43"/>
          <p:cNvSpPr/>
          <p:nvPr/>
        </p:nvSpPr>
        <p:spPr>
          <a:xfrm>
            <a:off x="8002548" y="4316809"/>
            <a:ext cx="452114" cy="150524"/>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45" name="Rectangle 44"/>
          <p:cNvSpPr/>
          <p:nvPr/>
        </p:nvSpPr>
        <p:spPr>
          <a:xfrm>
            <a:off x="8874437" y="4316809"/>
            <a:ext cx="452114" cy="150524"/>
          </a:xfrm>
          <a:prstGeom prst="rect">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46" name="Down Arrow 45"/>
          <p:cNvSpPr/>
          <p:nvPr/>
        </p:nvSpPr>
        <p:spPr>
          <a:xfrm rot="10800000">
            <a:off x="2674349" y="4106257"/>
            <a:ext cx="645833" cy="571627"/>
          </a:xfrm>
          <a:prstGeom prst="downArrow">
            <a:avLst/>
          </a:prstGeom>
          <a:solidFill>
            <a:srgbClr val="00B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47" name="Down Arrow 46"/>
          <p:cNvSpPr/>
          <p:nvPr/>
        </p:nvSpPr>
        <p:spPr>
          <a:xfrm flipV="1">
            <a:off x="3685071" y="4287697"/>
            <a:ext cx="322917" cy="285814"/>
          </a:xfrm>
          <a:prstGeom prst="downArrow">
            <a:avLst/>
          </a:prstGeom>
          <a:solidFill>
            <a:srgbClr val="00B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48" name="Down Arrow 47"/>
          <p:cNvSpPr/>
          <p:nvPr/>
        </p:nvSpPr>
        <p:spPr>
          <a:xfrm flipV="1">
            <a:off x="4579050" y="4287697"/>
            <a:ext cx="322917" cy="285814"/>
          </a:xfrm>
          <a:prstGeom prst="downArrow">
            <a:avLst/>
          </a:prstGeom>
          <a:solidFill>
            <a:srgbClr val="00B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
        <p:nvSpPr>
          <p:cNvPr id="49" name="Down Arrow 48"/>
          <p:cNvSpPr/>
          <p:nvPr/>
        </p:nvSpPr>
        <p:spPr>
          <a:xfrm flipV="1">
            <a:off x="5451476" y="4249164"/>
            <a:ext cx="322917" cy="285814"/>
          </a:xfrm>
          <a:prstGeom prst="downArrow">
            <a:avLst/>
          </a:prstGeom>
          <a:solidFill>
            <a:srgbClr val="00B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smtClean="0">
              <a:solidFill>
                <a:schemeClr val="tx1"/>
              </a:solidFill>
            </a:endParaRPr>
          </a:p>
        </p:txBody>
      </p:sp>
    </p:spTree>
    <p:extLst>
      <p:ext uri="{BB962C8B-B14F-4D97-AF65-F5344CB8AC3E}">
        <p14:creationId xmlns:p14="http://schemas.microsoft.com/office/powerpoint/2010/main" val="80400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Variations in approach</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1421960180"/>
              </p:ext>
            </p:extLst>
          </p:nvPr>
        </p:nvGraphicFramePr>
        <p:xfrm>
          <a:off x="632520" y="1772816"/>
          <a:ext cx="8136904" cy="2592000"/>
        </p:xfrm>
        <a:graphic>
          <a:graphicData uri="http://schemas.openxmlformats.org/drawingml/2006/table">
            <a:tbl>
              <a:tblPr>
                <a:tableStyleId>{69CF1AB2-1976-4502-BF36-3FF5EA218861}</a:tableStyleId>
              </a:tblPr>
              <a:tblGrid>
                <a:gridCol w="3528392"/>
                <a:gridCol w="1512168"/>
                <a:gridCol w="1638988"/>
                <a:gridCol w="1457356"/>
              </a:tblGrid>
              <a:tr h="432000">
                <a:tc>
                  <a:txBody>
                    <a:bodyPr/>
                    <a:lstStyle/>
                    <a:p>
                      <a:pPr algn="l" fontAlgn="b"/>
                      <a:r>
                        <a:rPr lang="en-GB" sz="2400" b="1" i="0" u="none" strike="noStrike" dirty="0" smtClean="0">
                          <a:solidFill>
                            <a:schemeClr val="bg1"/>
                          </a:solidFill>
                          <a:effectLst/>
                          <a:latin typeface="+mn-lt"/>
                        </a:rPr>
                        <a:t>Priority group</a:t>
                      </a:r>
                      <a:endParaRPr lang="en-GB" sz="2400" b="1" i="0" u="none" strike="noStrike" dirty="0">
                        <a:solidFill>
                          <a:schemeClr val="bg1"/>
                        </a:solidFill>
                        <a:effectLst/>
                        <a:latin typeface="+mn-lt"/>
                      </a:endParaRPr>
                    </a:p>
                  </a:txBody>
                  <a:tcPr marL="9525" marR="9525" marT="9525" marB="0" anchor="b">
                    <a:solidFill>
                      <a:schemeClr val="accent1"/>
                    </a:solidFill>
                  </a:tcPr>
                </a:tc>
                <a:tc>
                  <a:txBody>
                    <a:bodyPr/>
                    <a:lstStyle/>
                    <a:p>
                      <a:pPr algn="r" fontAlgn="b"/>
                      <a:r>
                        <a:rPr lang="en-GB" sz="2400" b="1" u="none" strike="noStrike" dirty="0" smtClean="0">
                          <a:solidFill>
                            <a:schemeClr val="bg1"/>
                          </a:solidFill>
                          <a:effectLst/>
                        </a:rPr>
                        <a:t>Incentive</a:t>
                      </a:r>
                      <a:endParaRPr lang="en-GB" sz="2400" b="1" i="0" u="none" strike="noStrike" dirty="0">
                        <a:solidFill>
                          <a:schemeClr val="bg1"/>
                        </a:solidFill>
                        <a:effectLst/>
                        <a:latin typeface="+mn-lt"/>
                      </a:endParaRPr>
                    </a:p>
                  </a:txBody>
                  <a:tcPr marL="9525" marR="9525" marT="9525" marB="0" anchor="b">
                    <a:solidFill>
                      <a:schemeClr val="accent1"/>
                    </a:solidFill>
                  </a:tcPr>
                </a:tc>
                <a:tc>
                  <a:txBody>
                    <a:bodyPr/>
                    <a:lstStyle/>
                    <a:p>
                      <a:pPr algn="r" fontAlgn="b"/>
                      <a:r>
                        <a:rPr lang="en-GB" sz="2400" b="1" u="none" strike="noStrike" dirty="0" smtClean="0">
                          <a:solidFill>
                            <a:schemeClr val="bg1"/>
                          </a:solidFill>
                          <a:effectLst/>
                        </a:rPr>
                        <a:t>Reminders</a:t>
                      </a:r>
                      <a:endParaRPr lang="en-GB" sz="2400" b="1" i="0" u="none" strike="noStrike" dirty="0">
                        <a:solidFill>
                          <a:schemeClr val="bg1"/>
                        </a:solidFill>
                        <a:effectLst/>
                        <a:latin typeface="+mn-lt"/>
                      </a:endParaRPr>
                    </a:p>
                  </a:txBody>
                  <a:tcPr marL="9525" marR="9525" marT="9525" marB="0" anchor="b">
                    <a:solidFill>
                      <a:schemeClr val="accent1"/>
                    </a:solidFill>
                  </a:tcPr>
                </a:tc>
                <a:tc>
                  <a:txBody>
                    <a:bodyPr/>
                    <a:lstStyle/>
                    <a:p>
                      <a:pPr algn="r" fontAlgn="b"/>
                      <a:r>
                        <a:rPr lang="en-GB" sz="2400" b="1" u="none" strike="noStrike" dirty="0" smtClean="0">
                          <a:solidFill>
                            <a:schemeClr val="bg1"/>
                          </a:solidFill>
                          <a:effectLst/>
                        </a:rPr>
                        <a:t>CATI</a:t>
                      </a:r>
                      <a:endParaRPr lang="en-GB" sz="2400" b="1" i="0" u="none" strike="noStrike" dirty="0">
                        <a:solidFill>
                          <a:schemeClr val="bg1"/>
                        </a:solidFill>
                        <a:effectLst/>
                        <a:latin typeface="+mn-lt"/>
                      </a:endParaRPr>
                    </a:p>
                  </a:txBody>
                  <a:tcPr marL="9525" marR="9525" marT="9525" marB="0" anchor="b">
                    <a:solidFill>
                      <a:schemeClr val="accent1"/>
                    </a:solidFill>
                  </a:tcPr>
                </a:tc>
              </a:tr>
              <a:tr h="432000">
                <a:tc>
                  <a:txBody>
                    <a:bodyPr/>
                    <a:lstStyle/>
                    <a:p>
                      <a:pPr algn="l" fontAlgn="b"/>
                      <a:r>
                        <a:rPr lang="en-GB" sz="2400" b="0" i="0" u="none" strike="noStrike" dirty="0" smtClean="0">
                          <a:solidFill>
                            <a:schemeClr val="dk1"/>
                          </a:solidFill>
                          <a:effectLst/>
                          <a:latin typeface="+mn-lt"/>
                        </a:rPr>
                        <a:t>Highest</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rgbClr val="000000"/>
                          </a:solidFill>
                          <a:effectLst/>
                          <a:latin typeface="+mn-lt"/>
                        </a:rPr>
                        <a:t>£10</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rgbClr val="000000"/>
                          </a:solidFill>
                          <a:effectLst/>
                          <a:latin typeface="+mn-lt"/>
                        </a:rPr>
                        <a:t>2L</a:t>
                      </a:r>
                      <a:r>
                        <a:rPr lang="en-GB" sz="2400" b="0" i="0" u="none" strike="noStrike" baseline="0" dirty="0" smtClean="0">
                          <a:solidFill>
                            <a:srgbClr val="000000"/>
                          </a:solidFill>
                          <a:effectLst/>
                          <a:latin typeface="+mn-lt"/>
                        </a:rPr>
                        <a:t> 2E 2T</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u="none" strike="noStrike" dirty="0" smtClean="0">
                          <a:effectLst/>
                        </a:rPr>
                        <a:t>8 calls</a:t>
                      </a:r>
                      <a:endParaRPr lang="en-GB" sz="2400" b="0" i="0" u="none" strike="noStrike" dirty="0">
                        <a:solidFill>
                          <a:srgbClr val="000000"/>
                        </a:solidFill>
                        <a:effectLst/>
                        <a:latin typeface="+mn-lt"/>
                      </a:endParaRPr>
                    </a:p>
                  </a:txBody>
                  <a:tcPr marL="9525" marR="9525" marT="9525" marB="0" anchor="b"/>
                </a:tc>
              </a:tr>
              <a:tr h="432000">
                <a:tc>
                  <a:txBody>
                    <a:bodyPr/>
                    <a:lstStyle/>
                    <a:p>
                      <a:pPr algn="l" fontAlgn="b"/>
                      <a:r>
                        <a:rPr lang="en-GB" sz="2400" u="none" strike="noStrike" dirty="0" smtClean="0">
                          <a:effectLst/>
                        </a:rPr>
                        <a:t>High</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rgbClr val="000000"/>
                          </a:solidFill>
                          <a:effectLst/>
                          <a:latin typeface="+mn-lt"/>
                        </a:rPr>
                        <a:t>£5</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rgbClr val="000000"/>
                          </a:solidFill>
                          <a:effectLst/>
                          <a:latin typeface="+mn-lt"/>
                        </a:rPr>
                        <a:t>1L 2E</a:t>
                      </a:r>
                      <a:r>
                        <a:rPr lang="en-GB" sz="2400" b="0" i="0" u="none" strike="noStrike" baseline="0" dirty="0" smtClean="0">
                          <a:solidFill>
                            <a:srgbClr val="000000"/>
                          </a:solidFill>
                          <a:effectLst/>
                          <a:latin typeface="+mn-lt"/>
                        </a:rPr>
                        <a:t> 2T</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chemeClr val="dk1"/>
                          </a:solidFill>
                          <a:effectLst/>
                          <a:latin typeface="+mn-lt"/>
                        </a:rPr>
                        <a:t>8</a:t>
                      </a:r>
                      <a:r>
                        <a:rPr lang="en-GB" sz="2400" b="0" i="0" u="none" strike="noStrike" baseline="0" dirty="0" smtClean="0">
                          <a:solidFill>
                            <a:schemeClr val="dk1"/>
                          </a:solidFill>
                          <a:effectLst/>
                          <a:latin typeface="+mn-lt"/>
                        </a:rPr>
                        <a:t> calls</a:t>
                      </a:r>
                      <a:endParaRPr lang="en-GB" sz="2400" b="0" i="0" u="none" strike="noStrike" dirty="0">
                        <a:solidFill>
                          <a:srgbClr val="000000"/>
                        </a:solidFill>
                        <a:effectLst/>
                        <a:latin typeface="+mn-lt"/>
                      </a:endParaRPr>
                    </a:p>
                  </a:txBody>
                  <a:tcPr marL="9525" marR="9525" marT="9525" marB="0" anchor="b"/>
                </a:tc>
              </a:tr>
              <a:tr h="432000">
                <a:tc>
                  <a:txBody>
                    <a:bodyPr/>
                    <a:lstStyle/>
                    <a:p>
                      <a:pPr algn="l" fontAlgn="b"/>
                      <a:r>
                        <a:rPr lang="en-GB" sz="2400" u="none" strike="noStrike" dirty="0" smtClean="0">
                          <a:effectLst/>
                        </a:rPr>
                        <a:t>Neutral</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rgbClr val="000000"/>
                          </a:solidFill>
                          <a:effectLst/>
                          <a:latin typeface="+mn-lt"/>
                        </a:rPr>
                        <a:t>£5</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rgbClr val="000000"/>
                          </a:solidFill>
                          <a:effectLst/>
                          <a:latin typeface="+mn-lt"/>
                        </a:rPr>
                        <a:t>1L 2E</a:t>
                      </a:r>
                      <a:r>
                        <a:rPr lang="en-GB" sz="2400" b="0" i="0" u="none" strike="noStrike" baseline="0" dirty="0" smtClean="0">
                          <a:solidFill>
                            <a:srgbClr val="000000"/>
                          </a:solidFill>
                          <a:effectLst/>
                          <a:latin typeface="+mn-lt"/>
                        </a:rPr>
                        <a:t> 2T</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chemeClr val="dk1"/>
                          </a:solidFill>
                          <a:effectLst/>
                          <a:latin typeface="+mn-lt"/>
                        </a:rPr>
                        <a:t>6</a:t>
                      </a:r>
                      <a:r>
                        <a:rPr lang="en-GB" sz="2400" b="0" i="0" u="none" strike="noStrike" baseline="0" dirty="0" smtClean="0">
                          <a:solidFill>
                            <a:schemeClr val="dk1"/>
                          </a:solidFill>
                          <a:effectLst/>
                          <a:latin typeface="+mn-lt"/>
                        </a:rPr>
                        <a:t> calls</a:t>
                      </a:r>
                      <a:endParaRPr lang="en-GB" sz="2400" b="0" i="0" u="none" strike="noStrike" dirty="0">
                        <a:solidFill>
                          <a:srgbClr val="000000"/>
                        </a:solidFill>
                        <a:effectLst/>
                        <a:latin typeface="+mn-lt"/>
                      </a:endParaRPr>
                    </a:p>
                  </a:txBody>
                  <a:tcPr marL="9525" marR="9525" marT="9525" marB="0" anchor="b"/>
                </a:tc>
              </a:tr>
              <a:tr h="432000">
                <a:tc>
                  <a:txBody>
                    <a:bodyPr/>
                    <a:lstStyle/>
                    <a:p>
                      <a:pPr algn="l" fontAlgn="b"/>
                      <a:r>
                        <a:rPr lang="en-GB" sz="2400" u="none" strike="noStrike" dirty="0" smtClean="0">
                          <a:effectLst/>
                        </a:rPr>
                        <a:t>Low</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rgbClr val="000000"/>
                          </a:solidFill>
                          <a:effectLst/>
                          <a:latin typeface="+mn-lt"/>
                        </a:rPr>
                        <a:t>£5</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rgbClr val="000000"/>
                          </a:solidFill>
                          <a:effectLst/>
                          <a:latin typeface="+mn-lt"/>
                        </a:rPr>
                        <a:t>0L</a:t>
                      </a:r>
                      <a:r>
                        <a:rPr lang="en-GB" sz="2400" b="0" i="0" u="none" strike="noStrike" baseline="0" dirty="0" smtClean="0">
                          <a:solidFill>
                            <a:srgbClr val="000000"/>
                          </a:solidFill>
                          <a:effectLst/>
                          <a:latin typeface="+mn-lt"/>
                        </a:rPr>
                        <a:t> 2E 2T</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chemeClr val="dk1"/>
                          </a:solidFill>
                          <a:effectLst/>
                          <a:latin typeface="+mn-lt"/>
                        </a:rPr>
                        <a:t>4 calls</a:t>
                      </a:r>
                      <a:endParaRPr lang="en-GB" sz="2400" b="0" i="0" u="none" strike="noStrike" dirty="0">
                        <a:solidFill>
                          <a:srgbClr val="000000"/>
                        </a:solidFill>
                        <a:effectLst/>
                        <a:latin typeface="+mn-lt"/>
                      </a:endParaRPr>
                    </a:p>
                  </a:txBody>
                  <a:tcPr marL="9525" marR="9525" marT="9525" marB="0" anchor="b"/>
                </a:tc>
              </a:tr>
              <a:tr h="432000">
                <a:tc>
                  <a:txBody>
                    <a:bodyPr/>
                    <a:lstStyle/>
                    <a:p>
                      <a:pPr algn="l" fontAlgn="b"/>
                      <a:r>
                        <a:rPr lang="en-GB" sz="2400" u="none" strike="noStrike" dirty="0" smtClean="0">
                          <a:effectLst/>
                        </a:rPr>
                        <a:t>Lowest</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rgbClr val="000000"/>
                          </a:solidFill>
                          <a:effectLst/>
                          <a:latin typeface="+mn-lt"/>
                        </a:rPr>
                        <a:t>£5</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b="0" i="0" u="none" strike="noStrike" dirty="0" smtClean="0">
                          <a:solidFill>
                            <a:srgbClr val="000000"/>
                          </a:solidFill>
                          <a:effectLst/>
                          <a:latin typeface="+mn-lt"/>
                        </a:rPr>
                        <a:t>0L 2E</a:t>
                      </a:r>
                      <a:r>
                        <a:rPr lang="en-GB" sz="2400" b="0" i="0" u="none" strike="noStrike" baseline="0" dirty="0" smtClean="0">
                          <a:solidFill>
                            <a:srgbClr val="000000"/>
                          </a:solidFill>
                          <a:effectLst/>
                          <a:latin typeface="+mn-lt"/>
                        </a:rPr>
                        <a:t> 2T</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u="none" strike="noStrike" dirty="0" smtClean="0">
                          <a:effectLst/>
                        </a:rPr>
                        <a:t>0</a:t>
                      </a:r>
                      <a:r>
                        <a:rPr lang="en-GB" sz="2400" u="none" strike="noStrike" baseline="0" dirty="0" smtClean="0">
                          <a:effectLst/>
                        </a:rPr>
                        <a:t> calls</a:t>
                      </a:r>
                      <a:endParaRPr lang="en-GB" sz="2400" b="0"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3244137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Impact </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693358958"/>
              </p:ext>
            </p:extLst>
          </p:nvPr>
        </p:nvGraphicFramePr>
        <p:xfrm>
          <a:off x="632520" y="1772816"/>
          <a:ext cx="8136904" cy="3888000"/>
        </p:xfrm>
        <a:graphic>
          <a:graphicData uri="http://schemas.openxmlformats.org/drawingml/2006/table">
            <a:tbl>
              <a:tblPr>
                <a:tableStyleId>{69CF1AB2-1976-4502-BF36-3FF5EA218861}</a:tableStyleId>
              </a:tblPr>
              <a:tblGrid>
                <a:gridCol w="3764836"/>
                <a:gridCol w="1457356"/>
                <a:gridCol w="1457356"/>
                <a:gridCol w="1457356"/>
              </a:tblGrid>
              <a:tr h="432000">
                <a:tc>
                  <a:txBody>
                    <a:bodyPr/>
                    <a:lstStyle/>
                    <a:p>
                      <a:pPr algn="l" fontAlgn="b"/>
                      <a:endParaRPr lang="en-GB" sz="2400" b="1" i="0" u="none" strike="noStrike" dirty="0">
                        <a:solidFill>
                          <a:schemeClr val="bg1"/>
                        </a:solidFill>
                        <a:effectLst/>
                        <a:latin typeface="+mn-lt"/>
                      </a:endParaRPr>
                    </a:p>
                  </a:txBody>
                  <a:tcPr marL="9525" marR="9525" marT="9525" marB="0" anchor="b">
                    <a:solidFill>
                      <a:schemeClr val="accent1"/>
                    </a:solidFill>
                  </a:tcPr>
                </a:tc>
                <a:tc>
                  <a:txBody>
                    <a:bodyPr/>
                    <a:lstStyle/>
                    <a:p>
                      <a:pPr algn="r" fontAlgn="b"/>
                      <a:r>
                        <a:rPr lang="en-GB" sz="2400" b="1" u="none" strike="noStrike">
                          <a:solidFill>
                            <a:schemeClr val="bg1"/>
                          </a:solidFill>
                          <a:effectLst/>
                        </a:rPr>
                        <a:t>Jul-17</a:t>
                      </a:r>
                      <a:endParaRPr lang="en-GB" sz="2400" b="1" i="0" u="none" strike="noStrike">
                        <a:solidFill>
                          <a:schemeClr val="bg1"/>
                        </a:solidFill>
                        <a:effectLst/>
                        <a:latin typeface="+mn-lt"/>
                      </a:endParaRPr>
                    </a:p>
                  </a:txBody>
                  <a:tcPr marL="9525" marR="9525" marT="9525" marB="0" anchor="b">
                    <a:solidFill>
                      <a:schemeClr val="accent1"/>
                    </a:solidFill>
                  </a:tcPr>
                </a:tc>
                <a:tc>
                  <a:txBody>
                    <a:bodyPr/>
                    <a:lstStyle/>
                    <a:p>
                      <a:pPr algn="r" fontAlgn="b"/>
                      <a:r>
                        <a:rPr lang="en-GB" sz="2400" b="1" u="none" strike="noStrike">
                          <a:solidFill>
                            <a:schemeClr val="bg1"/>
                          </a:solidFill>
                          <a:effectLst/>
                        </a:rPr>
                        <a:t>Aug-17</a:t>
                      </a:r>
                      <a:endParaRPr lang="en-GB" sz="2400" b="1" i="0" u="none" strike="noStrike">
                        <a:solidFill>
                          <a:schemeClr val="bg1"/>
                        </a:solidFill>
                        <a:effectLst/>
                        <a:latin typeface="+mn-lt"/>
                      </a:endParaRPr>
                    </a:p>
                  </a:txBody>
                  <a:tcPr marL="9525" marR="9525" marT="9525" marB="0" anchor="b">
                    <a:solidFill>
                      <a:schemeClr val="accent1"/>
                    </a:solidFill>
                  </a:tcPr>
                </a:tc>
                <a:tc>
                  <a:txBody>
                    <a:bodyPr/>
                    <a:lstStyle/>
                    <a:p>
                      <a:pPr algn="r" fontAlgn="b"/>
                      <a:r>
                        <a:rPr lang="en-GB" sz="2400" b="1" u="none" strike="noStrike" dirty="0">
                          <a:solidFill>
                            <a:schemeClr val="bg1"/>
                          </a:solidFill>
                          <a:effectLst/>
                        </a:rPr>
                        <a:t>Oct-17</a:t>
                      </a:r>
                      <a:endParaRPr lang="en-GB" sz="2400" b="1" i="0" u="none" strike="noStrike" dirty="0">
                        <a:solidFill>
                          <a:schemeClr val="bg1"/>
                        </a:solidFill>
                        <a:effectLst/>
                        <a:latin typeface="+mn-lt"/>
                      </a:endParaRPr>
                    </a:p>
                  </a:txBody>
                  <a:tcPr marL="9525" marR="9525" marT="9525" marB="0" anchor="b">
                    <a:solidFill>
                      <a:schemeClr val="accent1"/>
                    </a:solidFill>
                  </a:tcPr>
                </a:tc>
              </a:tr>
              <a:tr h="432000">
                <a:tc gridSpan="4">
                  <a:txBody>
                    <a:bodyPr/>
                    <a:lstStyle/>
                    <a:p>
                      <a:pPr algn="l" fontAlgn="b"/>
                      <a:r>
                        <a:rPr lang="en-GB" sz="2400" b="1" u="none" strike="noStrike" dirty="0">
                          <a:effectLst/>
                        </a:rPr>
                        <a:t>Survey response rate</a:t>
                      </a:r>
                      <a:endParaRPr lang="en-GB" sz="2400" b="1" i="0" u="none" strike="noStrike" dirty="0">
                        <a:solidFill>
                          <a:srgbClr val="000000"/>
                        </a:solidFill>
                        <a:effectLst/>
                        <a:latin typeface="+mn-lt"/>
                      </a:endParaRPr>
                    </a:p>
                  </a:txBody>
                  <a:tcPr marL="9525" marR="9525" marT="9525" marB="0" anchor="b">
                    <a:solidFill>
                      <a:schemeClr val="bg1"/>
                    </a:solidFill>
                  </a:tcPr>
                </a:tc>
                <a:tc hMerge="1">
                  <a:txBody>
                    <a:bodyPr/>
                    <a:lstStyle/>
                    <a:p>
                      <a:endParaRPr lang="en-GB"/>
                    </a:p>
                  </a:txBody>
                  <a:tcPr marL="9525" marR="9525" marT="9525" marB="0" anchor="b"/>
                </a:tc>
                <a:tc hMerge="1">
                  <a:txBody>
                    <a:bodyPr/>
                    <a:lstStyle/>
                    <a:p>
                      <a:endParaRPr lang="en-GB"/>
                    </a:p>
                  </a:txBody>
                  <a:tcPr marL="9525" marR="9525" marT="9525" marB="0" anchor="b"/>
                </a:tc>
                <a:tc hMerge="1">
                  <a:txBody>
                    <a:bodyPr/>
                    <a:lstStyle/>
                    <a:p>
                      <a:endParaRPr lang="en-GB" dirty="0"/>
                    </a:p>
                  </a:txBody>
                  <a:tcPr marL="9525" marR="9525" marT="9525" marB="0" anchor="b"/>
                </a:tc>
              </a:tr>
              <a:tr h="432000">
                <a:tc>
                  <a:txBody>
                    <a:bodyPr/>
                    <a:lstStyle/>
                    <a:p>
                      <a:pPr algn="l" fontAlgn="b"/>
                      <a:r>
                        <a:rPr lang="en-GB" sz="2400" u="none" strike="noStrike" dirty="0" smtClean="0">
                          <a:effectLst/>
                        </a:rPr>
                        <a:t>Overall</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u="none" strike="noStrike" dirty="0">
                          <a:effectLst/>
                        </a:rPr>
                        <a:t>60%</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u="none" strike="noStrike">
                          <a:effectLst/>
                        </a:rPr>
                        <a:t>60%</a:t>
                      </a:r>
                      <a:endParaRPr lang="en-GB" sz="2400" b="0" i="0" u="none" strike="noStrike">
                        <a:solidFill>
                          <a:srgbClr val="000000"/>
                        </a:solidFill>
                        <a:effectLst/>
                        <a:latin typeface="+mn-lt"/>
                      </a:endParaRPr>
                    </a:p>
                  </a:txBody>
                  <a:tcPr marL="9525" marR="9525" marT="9525" marB="0" anchor="b"/>
                </a:tc>
                <a:tc>
                  <a:txBody>
                    <a:bodyPr/>
                    <a:lstStyle/>
                    <a:p>
                      <a:pPr algn="r" fontAlgn="b"/>
                      <a:r>
                        <a:rPr lang="en-GB" sz="2400" u="none" strike="noStrike" dirty="0">
                          <a:effectLst/>
                        </a:rPr>
                        <a:t>61%</a:t>
                      </a:r>
                      <a:endParaRPr lang="en-GB" sz="2400" b="0" i="0" u="none" strike="noStrike" dirty="0">
                        <a:solidFill>
                          <a:srgbClr val="000000"/>
                        </a:solidFill>
                        <a:effectLst/>
                        <a:latin typeface="+mn-lt"/>
                      </a:endParaRPr>
                    </a:p>
                  </a:txBody>
                  <a:tcPr marL="9525" marR="9525" marT="9525" marB="0" anchor="b"/>
                </a:tc>
              </a:tr>
              <a:tr h="432000">
                <a:tc>
                  <a:txBody>
                    <a:bodyPr/>
                    <a:lstStyle/>
                    <a:p>
                      <a:pPr algn="l" fontAlgn="b"/>
                      <a:r>
                        <a:rPr lang="en-GB" sz="2400" u="none" strike="noStrike">
                          <a:effectLst/>
                        </a:rPr>
                        <a:t>Highest priority (Aug 17)</a:t>
                      </a:r>
                      <a:endParaRPr lang="en-GB" sz="2400" b="0" i="0" u="none" strike="noStrike">
                        <a:solidFill>
                          <a:srgbClr val="000000"/>
                        </a:solidFill>
                        <a:effectLst/>
                        <a:latin typeface="+mn-lt"/>
                      </a:endParaRPr>
                    </a:p>
                  </a:txBody>
                  <a:tcPr marL="9525" marR="9525" marT="9525" marB="0" anchor="b"/>
                </a:tc>
                <a:tc>
                  <a:txBody>
                    <a:bodyPr/>
                    <a:lstStyle/>
                    <a:p>
                      <a:pPr algn="r" fontAlgn="b"/>
                      <a:r>
                        <a:rPr lang="en-GB" sz="2400" u="none" strike="noStrike">
                          <a:effectLst/>
                        </a:rPr>
                        <a:t>35%</a:t>
                      </a:r>
                      <a:endParaRPr lang="en-GB" sz="2400" b="0" i="0" u="none" strike="noStrike">
                        <a:solidFill>
                          <a:srgbClr val="000000"/>
                        </a:solidFill>
                        <a:effectLst/>
                        <a:latin typeface="+mn-lt"/>
                      </a:endParaRPr>
                    </a:p>
                  </a:txBody>
                  <a:tcPr marL="9525" marR="9525" marT="9525" marB="0" anchor="b"/>
                </a:tc>
                <a:tc>
                  <a:txBody>
                    <a:bodyPr/>
                    <a:lstStyle/>
                    <a:p>
                      <a:pPr algn="r" fontAlgn="b"/>
                      <a:r>
                        <a:rPr lang="en-GB" sz="2400" u="none" strike="noStrike">
                          <a:effectLst/>
                        </a:rPr>
                        <a:t>42%</a:t>
                      </a:r>
                      <a:endParaRPr lang="en-GB" sz="2400" b="0" i="0" u="none" strike="noStrike">
                        <a:solidFill>
                          <a:srgbClr val="000000"/>
                        </a:solidFill>
                        <a:effectLst/>
                        <a:latin typeface="+mn-lt"/>
                      </a:endParaRPr>
                    </a:p>
                  </a:txBody>
                  <a:tcPr marL="9525" marR="9525" marT="9525" marB="0" anchor="b"/>
                </a:tc>
                <a:tc>
                  <a:txBody>
                    <a:bodyPr/>
                    <a:lstStyle/>
                    <a:p>
                      <a:pPr algn="r" fontAlgn="b"/>
                      <a:r>
                        <a:rPr lang="en-GB" sz="2400" u="none" strike="noStrike" dirty="0" smtClean="0">
                          <a:effectLst/>
                        </a:rPr>
                        <a:t>-</a:t>
                      </a:r>
                      <a:endParaRPr lang="en-GB" sz="2400" b="0" i="0" u="none" strike="noStrike" dirty="0">
                        <a:solidFill>
                          <a:srgbClr val="000000"/>
                        </a:solidFill>
                        <a:effectLst/>
                        <a:latin typeface="+mn-lt"/>
                      </a:endParaRPr>
                    </a:p>
                  </a:txBody>
                  <a:tcPr marL="9525" marR="9525" marT="9525" marB="0" anchor="b"/>
                </a:tc>
              </a:tr>
              <a:tr h="432000">
                <a:tc>
                  <a:txBody>
                    <a:bodyPr/>
                    <a:lstStyle/>
                    <a:p>
                      <a:pPr algn="l" fontAlgn="b"/>
                      <a:r>
                        <a:rPr lang="en-GB" sz="2400" u="none" strike="noStrike" dirty="0">
                          <a:effectLst/>
                        </a:rPr>
                        <a:t>Highest priority (Oct 17)</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u="none" strike="noStrike">
                          <a:effectLst/>
                        </a:rPr>
                        <a:t>38%</a:t>
                      </a:r>
                      <a:endParaRPr lang="en-GB" sz="2400" b="0" i="0" u="none" strike="noStrike">
                        <a:solidFill>
                          <a:srgbClr val="000000"/>
                        </a:solidFill>
                        <a:effectLst/>
                        <a:latin typeface="+mn-lt"/>
                      </a:endParaRPr>
                    </a:p>
                  </a:txBody>
                  <a:tcPr marL="9525" marR="9525" marT="9525" marB="0" anchor="b"/>
                </a:tc>
                <a:tc>
                  <a:txBody>
                    <a:bodyPr/>
                    <a:lstStyle/>
                    <a:p>
                      <a:pPr algn="r" fontAlgn="b"/>
                      <a:r>
                        <a:rPr lang="en-GB" sz="2400" u="none" strike="noStrike">
                          <a:effectLst/>
                        </a:rPr>
                        <a:t>41%</a:t>
                      </a:r>
                      <a:endParaRPr lang="en-GB" sz="2400" b="0" i="0" u="none" strike="noStrike">
                        <a:solidFill>
                          <a:srgbClr val="000000"/>
                        </a:solidFill>
                        <a:effectLst/>
                        <a:latin typeface="+mn-lt"/>
                      </a:endParaRPr>
                    </a:p>
                  </a:txBody>
                  <a:tcPr marL="9525" marR="9525" marT="9525" marB="0" anchor="b"/>
                </a:tc>
                <a:tc>
                  <a:txBody>
                    <a:bodyPr/>
                    <a:lstStyle/>
                    <a:p>
                      <a:pPr algn="r" fontAlgn="b"/>
                      <a:r>
                        <a:rPr lang="en-GB" sz="2400" u="none" strike="noStrike" dirty="0">
                          <a:effectLst/>
                        </a:rPr>
                        <a:t>48%</a:t>
                      </a:r>
                      <a:endParaRPr lang="en-GB" sz="2400" b="0" i="0" u="none" strike="noStrike" dirty="0">
                        <a:solidFill>
                          <a:srgbClr val="000000"/>
                        </a:solidFill>
                        <a:effectLst/>
                        <a:latin typeface="+mn-lt"/>
                      </a:endParaRPr>
                    </a:p>
                  </a:txBody>
                  <a:tcPr marL="9525" marR="9525" marT="9525" marB="0" anchor="b"/>
                </a:tc>
              </a:tr>
              <a:tr h="432000">
                <a:tc gridSpan="4">
                  <a:txBody>
                    <a:bodyPr/>
                    <a:lstStyle/>
                    <a:p>
                      <a:pPr algn="l" fontAlgn="b"/>
                      <a:r>
                        <a:rPr lang="en-GB" sz="2400" b="1" i="0" u="none" strike="noStrike" dirty="0" smtClean="0">
                          <a:solidFill>
                            <a:srgbClr val="000000"/>
                          </a:solidFill>
                          <a:effectLst/>
                          <a:latin typeface="+mn-lt"/>
                        </a:rPr>
                        <a:t>Representativeness</a:t>
                      </a:r>
                      <a:r>
                        <a:rPr lang="en-GB" sz="2400" b="1" i="0" u="none" strike="noStrike" baseline="0" dirty="0" smtClean="0">
                          <a:solidFill>
                            <a:srgbClr val="000000"/>
                          </a:solidFill>
                          <a:effectLst/>
                          <a:latin typeface="+mn-lt"/>
                        </a:rPr>
                        <a:t> indicators</a:t>
                      </a:r>
                      <a:endParaRPr lang="en-GB" sz="2400" b="1" i="0" u="none" strike="noStrike" dirty="0">
                        <a:solidFill>
                          <a:srgbClr val="000000"/>
                        </a:solidFill>
                        <a:effectLst/>
                        <a:latin typeface="+mn-lt"/>
                      </a:endParaRPr>
                    </a:p>
                  </a:txBody>
                  <a:tcPr marL="9525" marR="9525" marT="9525" marB="0" anchor="b">
                    <a:solidFill>
                      <a:schemeClr val="bg1"/>
                    </a:solidFill>
                  </a:tcPr>
                </a:tc>
                <a:tc hMerge="1">
                  <a:txBody>
                    <a:bodyPr/>
                    <a:lstStyle/>
                    <a:p>
                      <a:pPr algn="r" fontAlgn="b"/>
                      <a:endParaRPr lang="en-GB" sz="2400" b="0" i="0" u="none" strike="noStrike">
                        <a:solidFill>
                          <a:srgbClr val="000000"/>
                        </a:solidFill>
                        <a:effectLst/>
                        <a:latin typeface="+mn-lt"/>
                      </a:endParaRPr>
                    </a:p>
                  </a:txBody>
                  <a:tcPr marL="9525" marR="9525" marT="9525" marB="0" anchor="b"/>
                </a:tc>
                <a:tc hMerge="1">
                  <a:txBody>
                    <a:bodyPr/>
                    <a:lstStyle/>
                    <a:p>
                      <a:pPr algn="r" fontAlgn="b"/>
                      <a:endParaRPr lang="en-GB" sz="2400" b="0" i="0" u="none" strike="noStrike">
                        <a:solidFill>
                          <a:srgbClr val="000000"/>
                        </a:solidFill>
                        <a:effectLst/>
                        <a:latin typeface="+mn-lt"/>
                      </a:endParaRPr>
                    </a:p>
                  </a:txBody>
                  <a:tcPr marL="9525" marR="9525" marT="9525" marB="0" anchor="b"/>
                </a:tc>
                <a:tc hMerge="1">
                  <a:txBody>
                    <a:bodyPr/>
                    <a:lstStyle/>
                    <a:p>
                      <a:pPr algn="r" fontAlgn="b"/>
                      <a:endParaRPr lang="en-GB" sz="2400" b="0" i="0" u="none" strike="noStrike" dirty="0">
                        <a:solidFill>
                          <a:srgbClr val="000000"/>
                        </a:solidFill>
                        <a:effectLst/>
                        <a:latin typeface="+mn-lt"/>
                      </a:endParaRPr>
                    </a:p>
                  </a:txBody>
                  <a:tcPr marL="9525" marR="9525" marT="9525" marB="0" anchor="b"/>
                </a:tc>
              </a:tr>
              <a:tr h="432000">
                <a:tc>
                  <a:txBody>
                    <a:bodyPr/>
                    <a:lstStyle/>
                    <a:p>
                      <a:pPr algn="l" fontAlgn="b"/>
                      <a:r>
                        <a:rPr lang="en-GB" sz="2400" u="none" strike="noStrike" dirty="0">
                          <a:effectLst/>
                        </a:rPr>
                        <a:t>Overall response rate</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u="none" strike="noStrike">
                          <a:effectLst/>
                        </a:rPr>
                        <a:t>15%</a:t>
                      </a:r>
                      <a:endParaRPr lang="en-GB" sz="2400" b="0" i="0" u="none" strike="noStrike">
                        <a:solidFill>
                          <a:srgbClr val="000000"/>
                        </a:solidFill>
                        <a:effectLst/>
                        <a:latin typeface="+mn-lt"/>
                      </a:endParaRPr>
                    </a:p>
                  </a:txBody>
                  <a:tcPr marL="9525" marR="9525" marT="9525" marB="0" anchor="b"/>
                </a:tc>
                <a:tc>
                  <a:txBody>
                    <a:bodyPr/>
                    <a:lstStyle/>
                    <a:p>
                      <a:pPr algn="r" fontAlgn="b"/>
                      <a:r>
                        <a:rPr lang="en-GB" sz="2400" u="none" strike="noStrike">
                          <a:effectLst/>
                        </a:rPr>
                        <a:t>14%</a:t>
                      </a:r>
                      <a:endParaRPr lang="en-GB" sz="2400" b="0" i="0" u="none" strike="noStrike">
                        <a:solidFill>
                          <a:srgbClr val="000000"/>
                        </a:solidFill>
                        <a:effectLst/>
                        <a:latin typeface="+mn-lt"/>
                      </a:endParaRPr>
                    </a:p>
                  </a:txBody>
                  <a:tcPr marL="9525" marR="9525" marT="9525" marB="0" anchor="b"/>
                </a:tc>
                <a:tc>
                  <a:txBody>
                    <a:bodyPr/>
                    <a:lstStyle/>
                    <a:p>
                      <a:pPr algn="r" fontAlgn="b"/>
                      <a:r>
                        <a:rPr lang="en-GB" sz="2400" u="none" strike="noStrike" dirty="0">
                          <a:effectLst/>
                        </a:rPr>
                        <a:t>15%</a:t>
                      </a:r>
                      <a:endParaRPr lang="en-GB" sz="2400" b="0" i="0" u="none" strike="noStrike" dirty="0">
                        <a:solidFill>
                          <a:srgbClr val="000000"/>
                        </a:solidFill>
                        <a:effectLst/>
                        <a:latin typeface="+mn-lt"/>
                      </a:endParaRPr>
                    </a:p>
                  </a:txBody>
                  <a:tcPr marL="9525" marR="9525" marT="9525" marB="0" anchor="b"/>
                </a:tc>
              </a:tr>
              <a:tr h="432000">
                <a:tc>
                  <a:txBody>
                    <a:bodyPr/>
                    <a:lstStyle/>
                    <a:p>
                      <a:pPr algn="l" fontAlgn="b"/>
                      <a:r>
                        <a:rPr lang="en-GB" sz="2400" u="none" strike="noStrike" dirty="0">
                          <a:effectLst/>
                        </a:rPr>
                        <a:t>Adjusted </a:t>
                      </a:r>
                      <a:r>
                        <a:rPr lang="en-GB" sz="2400" u="none" strike="noStrike" dirty="0" smtClean="0">
                          <a:effectLst/>
                        </a:rPr>
                        <a:t>R-indicator*</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u="none" strike="noStrike">
                          <a:effectLst/>
                        </a:rPr>
                        <a:t>0.53</a:t>
                      </a:r>
                      <a:endParaRPr lang="en-GB" sz="2400" b="0" i="0" u="none" strike="noStrike">
                        <a:solidFill>
                          <a:srgbClr val="000000"/>
                        </a:solidFill>
                        <a:effectLst/>
                        <a:latin typeface="+mn-lt"/>
                      </a:endParaRPr>
                    </a:p>
                  </a:txBody>
                  <a:tcPr marL="9525" marR="9525" marT="9525" marB="0" anchor="b"/>
                </a:tc>
                <a:tc>
                  <a:txBody>
                    <a:bodyPr/>
                    <a:lstStyle/>
                    <a:p>
                      <a:pPr algn="r" fontAlgn="b"/>
                      <a:r>
                        <a:rPr lang="en-GB" sz="2400" u="none" strike="noStrike">
                          <a:effectLst/>
                        </a:rPr>
                        <a:t>0.54</a:t>
                      </a:r>
                      <a:endParaRPr lang="en-GB" sz="2400" b="0" i="0" u="none" strike="noStrike">
                        <a:solidFill>
                          <a:srgbClr val="000000"/>
                        </a:solidFill>
                        <a:effectLst/>
                        <a:latin typeface="+mn-lt"/>
                      </a:endParaRPr>
                    </a:p>
                  </a:txBody>
                  <a:tcPr marL="9525" marR="9525" marT="9525" marB="0" anchor="b"/>
                </a:tc>
                <a:tc>
                  <a:txBody>
                    <a:bodyPr/>
                    <a:lstStyle/>
                    <a:p>
                      <a:pPr algn="r" fontAlgn="b"/>
                      <a:r>
                        <a:rPr lang="en-GB" sz="2400" u="none" strike="noStrike" dirty="0">
                          <a:effectLst/>
                        </a:rPr>
                        <a:t>0.55</a:t>
                      </a:r>
                      <a:endParaRPr lang="en-GB" sz="2400" b="0" i="0" u="none" strike="noStrike" dirty="0">
                        <a:solidFill>
                          <a:srgbClr val="000000"/>
                        </a:solidFill>
                        <a:effectLst/>
                        <a:latin typeface="+mn-lt"/>
                      </a:endParaRPr>
                    </a:p>
                  </a:txBody>
                  <a:tcPr marL="9525" marR="9525" marT="9525" marB="0" anchor="b"/>
                </a:tc>
              </a:tr>
              <a:tr h="432000">
                <a:tc>
                  <a:txBody>
                    <a:bodyPr/>
                    <a:lstStyle/>
                    <a:p>
                      <a:pPr algn="l" fontAlgn="b"/>
                      <a:r>
                        <a:rPr lang="en-GB" sz="2400" u="none" strike="noStrike" dirty="0">
                          <a:effectLst/>
                        </a:rPr>
                        <a:t>DEFF</a:t>
                      </a:r>
                      <a:endParaRPr lang="en-GB" sz="2400" b="0" i="0" u="none" strike="noStrike" dirty="0">
                        <a:solidFill>
                          <a:srgbClr val="000000"/>
                        </a:solidFill>
                        <a:effectLst/>
                        <a:latin typeface="+mn-lt"/>
                      </a:endParaRPr>
                    </a:p>
                  </a:txBody>
                  <a:tcPr marL="9525" marR="9525" marT="9525" marB="0" anchor="b"/>
                </a:tc>
                <a:tc>
                  <a:txBody>
                    <a:bodyPr/>
                    <a:lstStyle/>
                    <a:p>
                      <a:pPr algn="r" fontAlgn="b"/>
                      <a:r>
                        <a:rPr lang="en-GB" sz="2400" u="none" strike="noStrike">
                          <a:effectLst/>
                        </a:rPr>
                        <a:t>1.99</a:t>
                      </a:r>
                      <a:endParaRPr lang="en-GB" sz="2400" b="0" i="0" u="none" strike="noStrike">
                        <a:solidFill>
                          <a:srgbClr val="000000"/>
                        </a:solidFill>
                        <a:effectLst/>
                        <a:latin typeface="+mn-lt"/>
                      </a:endParaRPr>
                    </a:p>
                  </a:txBody>
                  <a:tcPr marL="9525" marR="9525" marT="9525" marB="0" anchor="b"/>
                </a:tc>
                <a:tc>
                  <a:txBody>
                    <a:bodyPr/>
                    <a:lstStyle/>
                    <a:p>
                      <a:pPr algn="r" fontAlgn="b"/>
                      <a:r>
                        <a:rPr lang="en-GB" sz="2400" u="none" strike="noStrike">
                          <a:effectLst/>
                        </a:rPr>
                        <a:t>1.92</a:t>
                      </a:r>
                      <a:endParaRPr lang="en-GB" sz="2400" b="0" i="0" u="none" strike="noStrike">
                        <a:solidFill>
                          <a:srgbClr val="000000"/>
                        </a:solidFill>
                        <a:effectLst/>
                        <a:latin typeface="+mn-lt"/>
                      </a:endParaRPr>
                    </a:p>
                  </a:txBody>
                  <a:tcPr marL="9525" marR="9525" marT="9525" marB="0" anchor="b"/>
                </a:tc>
                <a:tc>
                  <a:txBody>
                    <a:bodyPr/>
                    <a:lstStyle/>
                    <a:p>
                      <a:pPr algn="r" fontAlgn="b"/>
                      <a:r>
                        <a:rPr lang="en-GB" sz="2400" u="none" strike="noStrike" dirty="0">
                          <a:effectLst/>
                        </a:rPr>
                        <a:t>1.85</a:t>
                      </a:r>
                      <a:endParaRPr lang="en-GB" sz="2400" b="0"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270241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Additional applications</a:t>
            </a:r>
            <a:endParaRPr lang="en-GB" b="1" dirty="0"/>
          </a:p>
        </p:txBody>
      </p:sp>
      <p:sp>
        <p:nvSpPr>
          <p:cNvPr id="5" name="Text Placeholder 4"/>
          <p:cNvSpPr>
            <a:spLocks noGrp="1"/>
          </p:cNvSpPr>
          <p:nvPr>
            <p:ph type="body" sz="quarter" idx="10"/>
          </p:nvPr>
        </p:nvSpPr>
        <p:spPr/>
        <p:txBody>
          <a:bodyPr/>
          <a:lstStyle/>
          <a:p>
            <a:pPr lvl="1"/>
            <a:r>
              <a:rPr lang="en-GB" sz="2400" dirty="0" smtClean="0"/>
              <a:t>Based on interactions with communications</a:t>
            </a:r>
          </a:p>
          <a:p>
            <a:pPr lvl="2"/>
            <a:r>
              <a:rPr lang="en-GB" sz="2200" dirty="0" smtClean="0"/>
              <a:t>Focus on reminder emails/text messages</a:t>
            </a:r>
          </a:p>
          <a:p>
            <a:pPr lvl="1"/>
            <a:r>
              <a:rPr lang="en-GB" sz="2400" dirty="0" smtClean="0"/>
              <a:t>Based on expressed preferences/motivations</a:t>
            </a:r>
          </a:p>
          <a:p>
            <a:pPr lvl="2"/>
            <a:r>
              <a:rPr lang="en-GB" sz="2200" dirty="0" smtClean="0"/>
              <a:t>Target advance letter messages</a:t>
            </a:r>
          </a:p>
          <a:p>
            <a:pPr lvl="2"/>
            <a:r>
              <a:rPr lang="en-GB" sz="2200" dirty="0" smtClean="0"/>
              <a:t>Target incentives</a:t>
            </a:r>
            <a:endParaRPr lang="en-GB" sz="2200" dirty="0"/>
          </a:p>
        </p:txBody>
      </p:sp>
    </p:spTree>
    <p:extLst>
      <p:ext uri="{BB962C8B-B14F-4D97-AF65-F5344CB8AC3E}">
        <p14:creationId xmlns:p14="http://schemas.microsoft.com/office/powerpoint/2010/main" val="2796714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2924" y="2466000"/>
            <a:ext cx="6570316" cy="1470025"/>
          </a:xfrm>
        </p:spPr>
        <p:txBody>
          <a:bodyPr/>
          <a:lstStyle/>
          <a:p>
            <a:r>
              <a:rPr lang="en-GB" dirty="0" smtClean="0"/>
              <a:t>Impact of telephone fieldwork</a:t>
            </a:r>
            <a:endParaRPr lang="en-GB" dirty="0"/>
          </a:p>
        </p:txBody>
      </p:sp>
      <p:sp>
        <p:nvSpPr>
          <p:cNvPr id="5" name="Subtitle 4"/>
          <p:cNvSpPr>
            <a:spLocks noGrp="1"/>
          </p:cNvSpPr>
          <p:nvPr>
            <p:ph type="subTitle" idx="1"/>
          </p:nvPr>
        </p:nvSpPr>
        <p:spPr>
          <a:xfrm>
            <a:off x="7992260" y="3909600"/>
            <a:ext cx="1569340" cy="3317831"/>
          </a:xfrm>
        </p:spPr>
        <p:txBody>
          <a:bodyPr/>
          <a:lstStyle/>
          <a:p>
            <a:r>
              <a:rPr lang="en-GB" dirty="0" smtClean="0"/>
              <a:t>5</a:t>
            </a:r>
            <a:endParaRPr lang="en-GB" dirty="0"/>
          </a:p>
        </p:txBody>
      </p:sp>
    </p:spTree>
    <p:extLst>
      <p:ext uri="{BB962C8B-B14F-4D97-AF65-F5344CB8AC3E}">
        <p14:creationId xmlns:p14="http://schemas.microsoft.com/office/powerpoint/2010/main" val="2085086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0632" y="458788"/>
            <a:ext cx="7200800" cy="827087"/>
          </a:xfrm>
        </p:spPr>
        <p:txBody>
          <a:bodyPr/>
          <a:lstStyle/>
          <a:p>
            <a:r>
              <a:rPr lang="en-GB" b="1" dirty="0" smtClean="0"/>
              <a:t>Response rates</a:t>
            </a:r>
            <a:endParaRPr lang="en-GB" b="1" dirty="0"/>
          </a:p>
        </p:txBody>
      </p:sp>
      <p:sp>
        <p:nvSpPr>
          <p:cNvPr id="2" name="Text Placeholder 1"/>
          <p:cNvSpPr>
            <a:spLocks noGrp="1"/>
          </p:cNvSpPr>
          <p:nvPr>
            <p:ph type="body" sz="quarter" idx="10"/>
          </p:nvPr>
        </p:nvSpPr>
        <p:spPr/>
        <p:txBody>
          <a:bodyPr/>
          <a:lstStyle/>
          <a:p>
            <a:endParaRPr lang="en-GB"/>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632" y="1528379"/>
            <a:ext cx="7726742" cy="463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315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0632" y="458788"/>
            <a:ext cx="6984776" cy="827087"/>
          </a:xfrm>
        </p:spPr>
        <p:txBody>
          <a:bodyPr/>
          <a:lstStyle/>
          <a:p>
            <a:r>
              <a:rPr lang="en-GB" b="1" dirty="0" smtClean="0"/>
              <a:t>Including ‘digitally excluded’</a:t>
            </a:r>
            <a:endParaRPr lang="en-GB"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623" y="1700808"/>
            <a:ext cx="7935089"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83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10"/>
          <p:cNvSpPr>
            <a:spLocks noGrp="1"/>
          </p:cNvSpPr>
          <p:nvPr>
            <p:ph type="title"/>
          </p:nvPr>
        </p:nvSpPr>
        <p:spPr>
          <a:xfrm>
            <a:off x="1640632" y="458788"/>
            <a:ext cx="7128792" cy="827087"/>
          </a:xfrm>
        </p:spPr>
        <p:txBody>
          <a:bodyPr/>
          <a:lstStyle/>
          <a:p>
            <a:r>
              <a:rPr lang="en-GB" altLang="en-US" b="1" dirty="0" smtClean="0"/>
              <a:t>What is the NatCen Panel?</a:t>
            </a:r>
          </a:p>
        </p:txBody>
      </p:sp>
      <p:sp>
        <p:nvSpPr>
          <p:cNvPr id="54283" name="Rectangle 11"/>
          <p:cNvSpPr>
            <a:spLocks noGrp="1"/>
          </p:cNvSpPr>
          <p:nvPr>
            <p:ph type="body" sz="quarter" idx="10"/>
          </p:nvPr>
        </p:nvSpPr>
        <p:spPr/>
        <p:txBody>
          <a:bodyPr/>
          <a:lstStyle/>
          <a:p>
            <a:pPr lvl="1"/>
            <a:r>
              <a:rPr lang="en-GB" altLang="en-US" sz="2400" dirty="0" smtClean="0"/>
              <a:t>First probability-based panel in Great </a:t>
            </a:r>
            <a:r>
              <a:rPr lang="en-GB" altLang="en-US" sz="2400" dirty="0"/>
              <a:t>Britain that is </a:t>
            </a:r>
            <a:r>
              <a:rPr lang="en-GB" altLang="en-US" sz="2400" dirty="0" smtClean="0"/>
              <a:t>open </a:t>
            </a:r>
            <a:r>
              <a:rPr lang="en-GB" altLang="en-US" sz="2400" dirty="0"/>
              <a:t>to be used by anyone for social </a:t>
            </a:r>
            <a:r>
              <a:rPr lang="en-GB" altLang="en-US" sz="2400" dirty="0" smtClean="0"/>
              <a:t>research</a:t>
            </a:r>
          </a:p>
          <a:p>
            <a:pPr lvl="1"/>
            <a:r>
              <a:rPr lang="en-GB" altLang="en-US" sz="2400" dirty="0"/>
              <a:t>Offers a representative sample of people living in Britain</a:t>
            </a:r>
          </a:p>
          <a:p>
            <a:pPr lvl="1"/>
            <a:r>
              <a:rPr lang="en-GB" altLang="en-US" sz="2400" dirty="0" smtClean="0"/>
              <a:t>Comprised of c.3,500 adults, aged </a:t>
            </a:r>
            <a:r>
              <a:rPr lang="en-GB" altLang="en-US" sz="2400" dirty="0"/>
              <a:t>18+ </a:t>
            </a:r>
            <a:endParaRPr lang="en-GB" altLang="en-US" sz="2400" dirty="0" smtClean="0"/>
          </a:p>
          <a:p>
            <a:pPr lvl="1"/>
            <a:r>
              <a:rPr lang="en-GB" altLang="en-US" sz="2400" dirty="0" smtClean="0"/>
              <a:t>Run a c.15 minute survey every 1-2 months</a:t>
            </a:r>
          </a:p>
          <a:p>
            <a:pPr lvl="1"/>
            <a:r>
              <a:rPr lang="en-GB" altLang="en-US" sz="2400" dirty="0" smtClean="0"/>
              <a:t>c.2,000+ completed interviews per wave</a:t>
            </a:r>
          </a:p>
          <a:p>
            <a:pPr lvl="1"/>
            <a:r>
              <a:rPr lang="en-GB" altLang="en-US" sz="2400" dirty="0" smtClean="0"/>
              <a:t>c. 8 weeks from questionnaire sign-off to data delivery</a:t>
            </a:r>
          </a:p>
          <a:p>
            <a:pPr lvl="1"/>
            <a:endParaRPr lang="en-GB"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Mode effects?</a:t>
            </a:r>
            <a:endParaRPr lang="en-GB" b="1" dirty="0"/>
          </a:p>
        </p:txBody>
      </p:sp>
      <p:sp>
        <p:nvSpPr>
          <p:cNvPr id="3" name="Text Placeholder 2"/>
          <p:cNvSpPr>
            <a:spLocks noGrp="1"/>
          </p:cNvSpPr>
          <p:nvPr>
            <p:ph type="body" sz="quarter" idx="10"/>
          </p:nvPr>
        </p:nvSpPr>
        <p:spPr/>
        <p:txBody>
          <a:bodyPr/>
          <a:lstStyle/>
          <a:p>
            <a:pPr lvl="1"/>
            <a:r>
              <a:rPr lang="en-GB" sz="2400" dirty="0" smtClean="0"/>
              <a:t>Increase in mode effects vs decrease in sample bias</a:t>
            </a:r>
          </a:p>
          <a:p>
            <a:pPr lvl="1"/>
            <a:r>
              <a:rPr lang="en-GB" sz="2400" dirty="0" smtClean="0"/>
              <a:t>Alternatives…</a:t>
            </a:r>
          </a:p>
          <a:p>
            <a:pPr lvl="2"/>
            <a:r>
              <a:rPr lang="en-GB" sz="2200" dirty="0" smtClean="0"/>
              <a:t>Face-to-face?</a:t>
            </a:r>
          </a:p>
          <a:p>
            <a:pPr lvl="2"/>
            <a:r>
              <a:rPr lang="en-GB" sz="2200" dirty="0" smtClean="0"/>
              <a:t>Paper?</a:t>
            </a:r>
          </a:p>
          <a:p>
            <a:pPr lvl="2"/>
            <a:r>
              <a:rPr lang="en-GB" sz="2200" dirty="0" smtClean="0"/>
              <a:t>Web-enabled?</a:t>
            </a:r>
          </a:p>
          <a:p>
            <a:pPr lvl="1"/>
            <a:r>
              <a:rPr lang="en-GB" sz="2400" dirty="0" smtClean="0"/>
              <a:t>Consider mode when designing questions</a:t>
            </a:r>
          </a:p>
          <a:p>
            <a:pPr lvl="1"/>
            <a:r>
              <a:rPr lang="en-GB" sz="2400" dirty="0" smtClean="0"/>
              <a:t>Future experimentation</a:t>
            </a:r>
            <a:endParaRPr lang="en-GB" sz="2400" dirty="0"/>
          </a:p>
        </p:txBody>
      </p:sp>
    </p:spTree>
    <p:extLst>
      <p:ext uri="{BB962C8B-B14F-4D97-AF65-F5344CB8AC3E}">
        <p14:creationId xmlns:p14="http://schemas.microsoft.com/office/powerpoint/2010/main" val="1944613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Applications </a:t>
            </a:r>
            <a:br>
              <a:rPr lang="en-GB" dirty="0" smtClean="0"/>
            </a:br>
            <a:r>
              <a:rPr lang="en-GB" dirty="0" smtClean="0"/>
              <a:t>of the panel</a:t>
            </a:r>
            <a:endParaRPr lang="en-GB" dirty="0"/>
          </a:p>
        </p:txBody>
      </p:sp>
      <p:sp>
        <p:nvSpPr>
          <p:cNvPr id="5" name="Subtitle 4"/>
          <p:cNvSpPr>
            <a:spLocks noGrp="1"/>
          </p:cNvSpPr>
          <p:nvPr>
            <p:ph type="subTitle" idx="1"/>
          </p:nvPr>
        </p:nvSpPr>
        <p:spPr>
          <a:xfrm>
            <a:off x="7992261" y="3909600"/>
            <a:ext cx="1569339" cy="3317831"/>
          </a:xfrm>
        </p:spPr>
        <p:txBody>
          <a:bodyPr/>
          <a:lstStyle/>
          <a:p>
            <a:r>
              <a:rPr lang="en-GB" dirty="0" smtClean="0"/>
              <a:t>6</a:t>
            </a:r>
            <a:endParaRPr lang="en-GB" dirty="0"/>
          </a:p>
        </p:txBody>
      </p:sp>
    </p:spTree>
    <p:extLst>
      <p:ext uri="{BB962C8B-B14F-4D97-AF65-F5344CB8AC3E}">
        <p14:creationId xmlns:p14="http://schemas.microsoft.com/office/powerpoint/2010/main" val="2206744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Cross-sectional research</a:t>
            </a:r>
            <a:endParaRPr lang="en-GB" b="1" dirty="0"/>
          </a:p>
        </p:txBody>
      </p:sp>
      <p:sp>
        <p:nvSpPr>
          <p:cNvPr id="5" name="Text Placeholder 4"/>
          <p:cNvSpPr>
            <a:spLocks noGrp="1"/>
          </p:cNvSpPr>
          <p:nvPr>
            <p:ph type="body" sz="quarter" idx="10"/>
          </p:nvPr>
        </p:nvSpPr>
        <p:spPr/>
        <p:txBody>
          <a:bodyPr/>
          <a:lstStyle/>
          <a:p>
            <a:pPr lvl="1"/>
            <a:r>
              <a:rPr lang="en-GB" sz="2400" dirty="0"/>
              <a:t>Political attitudes</a:t>
            </a:r>
          </a:p>
          <a:p>
            <a:pPr lvl="1"/>
            <a:r>
              <a:rPr lang="en-GB" sz="2400" dirty="0" smtClean="0"/>
              <a:t>Grammar schools</a:t>
            </a:r>
            <a:endParaRPr lang="en-GB" sz="2400" dirty="0"/>
          </a:p>
          <a:p>
            <a:pPr lvl="1"/>
            <a:r>
              <a:rPr lang="en-GB" sz="2400" dirty="0"/>
              <a:t>Mental health</a:t>
            </a:r>
          </a:p>
          <a:p>
            <a:pPr lvl="1"/>
            <a:r>
              <a:rPr lang="en-GB" sz="2400" dirty="0"/>
              <a:t>Well-being</a:t>
            </a:r>
          </a:p>
          <a:p>
            <a:pPr lvl="1"/>
            <a:r>
              <a:rPr lang="en-GB" sz="2400" dirty="0" smtClean="0"/>
              <a:t>Transport</a:t>
            </a:r>
          </a:p>
          <a:p>
            <a:pPr lvl="1"/>
            <a:r>
              <a:rPr lang="en-GB" sz="2400" dirty="0" smtClean="0"/>
              <a:t>Experience of hot weather</a:t>
            </a:r>
          </a:p>
          <a:p>
            <a:pPr lvl="1"/>
            <a:r>
              <a:rPr lang="en-GB" sz="2400" dirty="0" smtClean="0"/>
              <a:t>Sharing economy</a:t>
            </a:r>
            <a:endParaRPr lang="en-GB" sz="2400" dirty="0"/>
          </a:p>
          <a:p>
            <a:pPr lvl="1"/>
            <a:r>
              <a:rPr lang="en-GB" sz="2400" dirty="0"/>
              <a:t>Housing policy</a:t>
            </a:r>
          </a:p>
          <a:p>
            <a:pPr lvl="1"/>
            <a:r>
              <a:rPr lang="en-GB" sz="2400" dirty="0"/>
              <a:t>Attitudes to </a:t>
            </a:r>
            <a:r>
              <a:rPr lang="en-GB" sz="2400" dirty="0" smtClean="0"/>
              <a:t>disability</a:t>
            </a:r>
          </a:p>
          <a:p>
            <a:pPr lvl="1"/>
            <a:r>
              <a:rPr lang="en-GB" sz="2400" dirty="0" smtClean="0"/>
              <a:t>Experiences of prejudice</a:t>
            </a:r>
          </a:p>
          <a:p>
            <a:pPr lvl="1"/>
            <a:endParaRPr lang="en-GB" sz="2400" dirty="0"/>
          </a:p>
          <a:p>
            <a:endParaRPr lang="en-GB" dirty="0"/>
          </a:p>
        </p:txBody>
      </p:sp>
    </p:spTree>
    <p:extLst>
      <p:ext uri="{BB962C8B-B14F-4D97-AF65-F5344CB8AC3E}">
        <p14:creationId xmlns:p14="http://schemas.microsoft.com/office/powerpoint/2010/main" val="422103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Longitudinal research</a:t>
            </a:r>
            <a:endParaRPr lang="en-GB"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632" y="1634119"/>
            <a:ext cx="7344816" cy="440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996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Experimental design</a:t>
            </a:r>
            <a:endParaRPr lang="en-GB" b="1" dirty="0"/>
          </a:p>
        </p:txBody>
      </p:sp>
      <p:sp>
        <p:nvSpPr>
          <p:cNvPr id="3" name="Text Placeholder 2"/>
          <p:cNvSpPr>
            <a:spLocks noGrp="1"/>
          </p:cNvSpPr>
          <p:nvPr>
            <p:ph type="body" sz="quarter" idx="10"/>
          </p:nvPr>
        </p:nvSpPr>
        <p:spPr/>
        <p:txBody>
          <a:bodyPr/>
          <a:lstStyle/>
          <a:p>
            <a:pPr lvl="1"/>
            <a:r>
              <a:rPr lang="en-GB" sz="2400" dirty="0" smtClean="0"/>
              <a:t>Randomly varying inputs to infer causal relationships with outputs</a:t>
            </a:r>
          </a:p>
          <a:p>
            <a:pPr lvl="1"/>
            <a:r>
              <a:rPr lang="en-GB" sz="2400" dirty="0" smtClean="0"/>
              <a:t>Can be used in a huge range of situations</a:t>
            </a:r>
          </a:p>
          <a:p>
            <a:pPr lvl="2"/>
            <a:r>
              <a:rPr lang="en-GB" sz="2200" dirty="0" smtClean="0"/>
              <a:t>Methods work</a:t>
            </a:r>
          </a:p>
          <a:p>
            <a:pPr lvl="2"/>
            <a:r>
              <a:rPr lang="en-GB" sz="2200" dirty="0" smtClean="0"/>
              <a:t>Online cognitive testing</a:t>
            </a:r>
          </a:p>
          <a:p>
            <a:pPr lvl="2"/>
            <a:r>
              <a:rPr lang="en-GB" sz="2200" dirty="0" smtClean="0"/>
              <a:t>Vignettes for drivers of attitudes</a:t>
            </a:r>
          </a:p>
          <a:p>
            <a:pPr lvl="2"/>
            <a:r>
              <a:rPr lang="en-GB" sz="2200" dirty="0" smtClean="0"/>
              <a:t>Policy preferences</a:t>
            </a:r>
            <a:endParaRPr lang="en-GB" sz="2200" dirty="0"/>
          </a:p>
        </p:txBody>
      </p:sp>
    </p:spTree>
    <p:extLst>
      <p:ext uri="{BB962C8B-B14F-4D97-AF65-F5344CB8AC3E}">
        <p14:creationId xmlns:p14="http://schemas.microsoft.com/office/powerpoint/2010/main" val="434956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Data linkage</a:t>
            </a:r>
            <a:endParaRPr lang="en-GB" b="1" dirty="0"/>
          </a:p>
        </p:txBody>
      </p:sp>
      <p:sp>
        <p:nvSpPr>
          <p:cNvPr id="3" name="Text Placeholder 2"/>
          <p:cNvSpPr>
            <a:spLocks noGrp="1"/>
          </p:cNvSpPr>
          <p:nvPr>
            <p:ph type="body" sz="quarter" idx="10"/>
          </p:nvPr>
        </p:nvSpPr>
        <p:spPr>
          <a:xfrm>
            <a:off x="1640632" y="1556792"/>
            <a:ext cx="7488832" cy="4968875"/>
          </a:xfrm>
        </p:spPr>
        <p:txBody>
          <a:bodyPr/>
          <a:lstStyle/>
          <a:p>
            <a:pPr lvl="1"/>
            <a:r>
              <a:rPr lang="en-GB" sz="2400" dirty="0" smtClean="0"/>
              <a:t>Asking consent to link survey and social media data</a:t>
            </a:r>
          </a:p>
          <a:p>
            <a:pPr lvl="1"/>
            <a:r>
              <a:rPr lang="en-GB" sz="2400" dirty="0" smtClean="0"/>
              <a:t>Difficulties in online context</a:t>
            </a:r>
          </a:p>
          <a:p>
            <a:pPr lvl="2"/>
            <a:r>
              <a:rPr lang="en-GB" sz="2200" dirty="0" smtClean="0"/>
              <a:t>Is consent informed?</a:t>
            </a:r>
          </a:p>
          <a:p>
            <a:pPr lvl="2"/>
            <a:r>
              <a:rPr lang="en-GB" sz="2200" dirty="0" smtClean="0"/>
              <a:t>Lower consent rates</a:t>
            </a:r>
            <a:endParaRPr lang="en-GB" sz="2200" dirty="0"/>
          </a:p>
        </p:txBody>
      </p:sp>
    </p:spTree>
    <p:extLst>
      <p:ext uri="{BB962C8B-B14F-4D97-AF65-F5344CB8AC3E}">
        <p14:creationId xmlns:p14="http://schemas.microsoft.com/office/powerpoint/2010/main" val="2334331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Summary &amp; </a:t>
            </a:r>
            <a:br>
              <a:rPr lang="en-GB" dirty="0" smtClean="0"/>
            </a:br>
            <a:r>
              <a:rPr lang="en-GB" dirty="0" smtClean="0"/>
              <a:t>next steps</a:t>
            </a:r>
            <a:endParaRPr lang="en-GB" dirty="0"/>
          </a:p>
        </p:txBody>
      </p:sp>
      <p:sp>
        <p:nvSpPr>
          <p:cNvPr id="5" name="Subtitle 4"/>
          <p:cNvSpPr>
            <a:spLocks noGrp="1"/>
          </p:cNvSpPr>
          <p:nvPr>
            <p:ph type="subTitle" idx="1"/>
          </p:nvPr>
        </p:nvSpPr>
        <p:spPr>
          <a:xfrm>
            <a:off x="7992261" y="3909600"/>
            <a:ext cx="1569339" cy="3317831"/>
          </a:xfrm>
        </p:spPr>
        <p:txBody>
          <a:bodyPr/>
          <a:lstStyle/>
          <a:p>
            <a:r>
              <a:rPr lang="en-GB" dirty="0" smtClean="0"/>
              <a:t>7</a:t>
            </a:r>
            <a:endParaRPr lang="en-GB" dirty="0"/>
          </a:p>
        </p:txBody>
      </p:sp>
    </p:spTree>
    <p:extLst>
      <p:ext uri="{BB962C8B-B14F-4D97-AF65-F5344CB8AC3E}">
        <p14:creationId xmlns:p14="http://schemas.microsoft.com/office/powerpoint/2010/main" val="408117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Summary</a:t>
            </a:r>
            <a:endParaRPr lang="en-GB" b="1" dirty="0"/>
          </a:p>
        </p:txBody>
      </p:sp>
      <p:sp>
        <p:nvSpPr>
          <p:cNvPr id="5" name="Text Placeholder 4"/>
          <p:cNvSpPr>
            <a:spLocks noGrp="1"/>
          </p:cNvSpPr>
          <p:nvPr>
            <p:ph type="body" sz="quarter" idx="10"/>
          </p:nvPr>
        </p:nvSpPr>
        <p:spPr>
          <a:xfrm>
            <a:off x="1640632" y="1556792"/>
            <a:ext cx="7704856" cy="4968875"/>
          </a:xfrm>
        </p:spPr>
        <p:txBody>
          <a:bodyPr/>
          <a:lstStyle/>
          <a:p>
            <a:pPr lvl="1"/>
            <a:r>
              <a:rPr lang="en-GB" sz="2400" dirty="0" smtClean="0"/>
              <a:t>Context of lack of high-quality, quick, affordable research platform in the UK</a:t>
            </a:r>
          </a:p>
          <a:p>
            <a:pPr lvl="1"/>
            <a:r>
              <a:rPr lang="en-GB" sz="2400" dirty="0" smtClean="0"/>
              <a:t>‘Piggy-back’ recruitment from BSA</a:t>
            </a:r>
          </a:p>
          <a:p>
            <a:pPr lvl="1"/>
            <a:r>
              <a:rPr lang="en-GB" sz="2400" dirty="0" smtClean="0"/>
              <a:t>Sequential mixed-mode fieldwork approach</a:t>
            </a:r>
          </a:p>
          <a:p>
            <a:pPr lvl="1"/>
            <a:r>
              <a:rPr lang="en-GB" sz="2400" dirty="0" smtClean="0"/>
              <a:t>Overall response rates of c. 15-16%, remaining stable</a:t>
            </a:r>
          </a:p>
          <a:p>
            <a:pPr lvl="1"/>
            <a:r>
              <a:rPr lang="en-GB" sz="2400" dirty="0" smtClean="0"/>
              <a:t>Targeted design may play a role in improving sample quality</a:t>
            </a:r>
          </a:p>
          <a:p>
            <a:pPr lvl="1"/>
            <a:r>
              <a:rPr lang="en-GB" sz="2400" dirty="0" smtClean="0"/>
              <a:t>The panel can be used for a range of different types of projects</a:t>
            </a:r>
            <a:endParaRPr lang="en-GB" sz="2400" dirty="0"/>
          </a:p>
        </p:txBody>
      </p:sp>
    </p:spTree>
    <p:extLst>
      <p:ext uri="{BB962C8B-B14F-4D97-AF65-F5344CB8AC3E}">
        <p14:creationId xmlns:p14="http://schemas.microsoft.com/office/powerpoint/2010/main" val="696543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Future development</a:t>
            </a:r>
            <a:endParaRPr lang="en-GB" b="1" dirty="0"/>
          </a:p>
        </p:txBody>
      </p:sp>
      <p:sp>
        <p:nvSpPr>
          <p:cNvPr id="5" name="Text Placeholder 4"/>
          <p:cNvSpPr>
            <a:spLocks noGrp="1"/>
          </p:cNvSpPr>
          <p:nvPr>
            <p:ph type="body" sz="quarter" idx="10"/>
          </p:nvPr>
        </p:nvSpPr>
        <p:spPr/>
        <p:txBody>
          <a:bodyPr/>
          <a:lstStyle/>
          <a:p>
            <a:pPr lvl="1"/>
            <a:r>
              <a:rPr lang="en-GB" sz="2400" dirty="0" smtClean="0"/>
              <a:t>Continued experimentation</a:t>
            </a:r>
          </a:p>
          <a:p>
            <a:pPr lvl="1"/>
            <a:r>
              <a:rPr lang="en-GB" sz="2400" dirty="0" smtClean="0"/>
              <a:t>Adjusted R-indicators</a:t>
            </a:r>
          </a:p>
          <a:p>
            <a:pPr lvl="1"/>
            <a:r>
              <a:rPr lang="en-GB" sz="2400" dirty="0" smtClean="0"/>
              <a:t>Targeted design</a:t>
            </a:r>
          </a:p>
          <a:p>
            <a:pPr lvl="1"/>
            <a:r>
              <a:rPr lang="en-GB" sz="2400" dirty="0" smtClean="0"/>
              <a:t>Understanding mode/device effects</a:t>
            </a:r>
          </a:p>
          <a:p>
            <a:pPr lvl="1"/>
            <a:r>
              <a:rPr lang="en-GB" sz="2400" dirty="0" smtClean="0"/>
              <a:t>Understanding attrition and conditioning</a:t>
            </a:r>
          </a:p>
          <a:p>
            <a:pPr lvl="1"/>
            <a:r>
              <a:rPr lang="en-GB" sz="2400" dirty="0" smtClean="0"/>
              <a:t>Making the most of infrastructure</a:t>
            </a:r>
          </a:p>
          <a:p>
            <a:pPr lvl="1"/>
            <a:r>
              <a:rPr lang="en-GB" sz="2400" dirty="0"/>
              <a:t>Expansion</a:t>
            </a:r>
            <a:endParaRPr lang="en-GB" sz="2400" dirty="0" smtClean="0"/>
          </a:p>
          <a:p>
            <a:pPr lvl="1"/>
            <a:endParaRPr lang="en-GB" sz="2400" dirty="0"/>
          </a:p>
        </p:txBody>
      </p:sp>
    </p:spTree>
    <p:extLst>
      <p:ext uri="{BB962C8B-B14F-4D97-AF65-F5344CB8AC3E}">
        <p14:creationId xmlns:p14="http://schemas.microsoft.com/office/powerpoint/2010/main" val="241045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Text Placeholder 2"/>
          <p:cNvSpPr>
            <a:spLocks noGrp="1"/>
          </p:cNvSpPr>
          <p:nvPr>
            <p:ph type="body" sz="quarter" idx="10"/>
          </p:nvPr>
        </p:nvSpPr>
        <p:spPr>
          <a:xfrm>
            <a:off x="542924" y="2091600"/>
            <a:ext cx="6066260" cy="1152525"/>
          </a:xfrm>
        </p:spPr>
        <p:txBody>
          <a:bodyPr/>
          <a:lstStyle/>
          <a:p>
            <a:r>
              <a:rPr lang="en-GB" b="1" dirty="0" smtClean="0"/>
              <a:t>More information:</a:t>
            </a:r>
          </a:p>
          <a:p>
            <a:r>
              <a:rPr lang="en-GB" dirty="0">
                <a:hlinkClick r:id="rId3"/>
              </a:rPr>
              <a:t>http://</a:t>
            </a:r>
            <a:r>
              <a:rPr lang="en-GB" dirty="0" smtClean="0">
                <a:hlinkClick r:id="rId3"/>
              </a:rPr>
              <a:t>www.natcen.ac.uk/media/1484228/Developing-the-NatCen-Panel-V2.pdf</a:t>
            </a:r>
            <a:endParaRPr lang="en-GB" dirty="0" smtClean="0"/>
          </a:p>
          <a:p>
            <a:endParaRPr lang="en-GB" dirty="0"/>
          </a:p>
          <a:p>
            <a:r>
              <a:rPr lang="en-GB" b="1" dirty="0" smtClean="0"/>
              <a:t>Curtis Jessop</a:t>
            </a:r>
          </a:p>
          <a:p>
            <a:r>
              <a:rPr lang="en-GB" b="1" dirty="0" smtClean="0">
                <a:hlinkClick r:id="rId4"/>
              </a:rPr>
              <a:t>curtis.jessop@natcen.ac.uk</a:t>
            </a:r>
            <a:r>
              <a:rPr lang="en-GB" b="1" dirty="0" smtClean="0"/>
              <a:t> </a:t>
            </a:r>
          </a:p>
          <a:p>
            <a:endParaRPr lang="en-GB" dirty="0"/>
          </a:p>
        </p:txBody>
      </p:sp>
    </p:spTree>
    <p:extLst>
      <p:ext uri="{BB962C8B-B14F-4D97-AF65-F5344CB8AC3E}">
        <p14:creationId xmlns:p14="http://schemas.microsoft.com/office/powerpoint/2010/main" val="2363960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10"/>
          <p:cNvSpPr>
            <a:spLocks noGrp="1"/>
          </p:cNvSpPr>
          <p:nvPr>
            <p:ph type="title"/>
          </p:nvPr>
        </p:nvSpPr>
        <p:spPr>
          <a:xfrm>
            <a:off x="1640632" y="458788"/>
            <a:ext cx="7128792" cy="827087"/>
          </a:xfrm>
        </p:spPr>
        <p:txBody>
          <a:bodyPr/>
          <a:lstStyle/>
          <a:p>
            <a:r>
              <a:rPr lang="en-GB" altLang="en-US" b="1" dirty="0" smtClean="0"/>
              <a:t>Research Context</a:t>
            </a:r>
          </a:p>
        </p:txBody>
      </p:sp>
      <p:sp>
        <p:nvSpPr>
          <p:cNvPr id="8" name="Rectangle 7"/>
          <p:cNvSpPr>
            <a:spLocks noChangeArrowheads="1"/>
          </p:cNvSpPr>
          <p:nvPr/>
        </p:nvSpPr>
        <p:spPr bwMode="gray">
          <a:xfrm>
            <a:off x="1640632" y="1943100"/>
            <a:ext cx="6984776" cy="1197868"/>
          </a:xfrm>
          <a:prstGeom prst="rect">
            <a:avLst/>
          </a:prstGeom>
          <a:solidFill>
            <a:schemeClr val="bg1"/>
          </a:solidFill>
          <a:ln w="28575" algn="ctr">
            <a:solidFill>
              <a:schemeClr val="accent1"/>
            </a:solidFill>
            <a:miter lim="800000"/>
            <a:headEnd/>
            <a:tailEnd/>
          </a:ln>
        </p:spPr>
        <p:txBody>
          <a:bodyPr lIns="72000" tIns="72000" rIns="72000" bIns="72000" anchor="ctr"/>
          <a:lstStyle>
            <a:lvl1pPr>
              <a:defRPr>
                <a:solidFill>
                  <a:schemeClr val="tx1"/>
                </a:solidFill>
                <a:latin typeface="HelveticaNeue LT 55 Roman" pitchFamily="34" charset="0"/>
              </a:defRPr>
            </a:lvl1pPr>
            <a:lvl2pPr marL="742950" indent="-285750">
              <a:defRPr>
                <a:solidFill>
                  <a:schemeClr val="tx1"/>
                </a:solidFill>
                <a:latin typeface="HelveticaNeue LT 55 Roman" pitchFamily="34" charset="0"/>
              </a:defRPr>
            </a:lvl2pPr>
            <a:lvl3pPr marL="1143000" indent="-228600">
              <a:defRPr>
                <a:solidFill>
                  <a:schemeClr val="tx1"/>
                </a:solidFill>
                <a:latin typeface="HelveticaNeue LT 55 Roman" pitchFamily="34" charset="0"/>
              </a:defRPr>
            </a:lvl3pPr>
            <a:lvl4pPr marL="1600200" indent="-228600">
              <a:defRPr>
                <a:solidFill>
                  <a:schemeClr val="tx1"/>
                </a:solidFill>
                <a:latin typeface="HelveticaNeue LT 55 Roman" pitchFamily="34" charset="0"/>
              </a:defRPr>
            </a:lvl4pPr>
            <a:lvl5pPr marL="2057400" indent="-228600">
              <a:defRPr>
                <a:solidFill>
                  <a:schemeClr val="tx1"/>
                </a:solidFill>
                <a:latin typeface="HelveticaNeue LT 55 Roman" pitchFamily="34" charset="0"/>
              </a:defRPr>
            </a:lvl5pPr>
            <a:lvl6pPr marL="2514600" indent="-228600" fontAlgn="base">
              <a:spcBef>
                <a:spcPct val="0"/>
              </a:spcBef>
              <a:spcAft>
                <a:spcPct val="0"/>
              </a:spcAft>
              <a:defRPr>
                <a:solidFill>
                  <a:schemeClr val="tx1"/>
                </a:solidFill>
                <a:latin typeface="HelveticaNeue LT 55 Roman" pitchFamily="34" charset="0"/>
              </a:defRPr>
            </a:lvl6pPr>
            <a:lvl7pPr marL="2971800" indent="-228600" fontAlgn="base">
              <a:spcBef>
                <a:spcPct val="0"/>
              </a:spcBef>
              <a:spcAft>
                <a:spcPct val="0"/>
              </a:spcAft>
              <a:defRPr>
                <a:solidFill>
                  <a:schemeClr val="tx1"/>
                </a:solidFill>
                <a:latin typeface="HelveticaNeue LT 55 Roman" pitchFamily="34" charset="0"/>
              </a:defRPr>
            </a:lvl7pPr>
            <a:lvl8pPr marL="3429000" indent="-228600" fontAlgn="base">
              <a:spcBef>
                <a:spcPct val="0"/>
              </a:spcBef>
              <a:spcAft>
                <a:spcPct val="0"/>
              </a:spcAft>
              <a:defRPr>
                <a:solidFill>
                  <a:schemeClr val="tx1"/>
                </a:solidFill>
                <a:latin typeface="HelveticaNeue LT 55 Roman" pitchFamily="34" charset="0"/>
              </a:defRPr>
            </a:lvl8pPr>
            <a:lvl9pPr marL="3886200" indent="-228600" fontAlgn="base">
              <a:spcBef>
                <a:spcPct val="0"/>
              </a:spcBef>
              <a:spcAft>
                <a:spcPct val="0"/>
              </a:spcAft>
              <a:defRPr>
                <a:solidFill>
                  <a:schemeClr val="tx1"/>
                </a:solidFill>
                <a:latin typeface="HelveticaNeue LT 55 Roman" pitchFamily="34" charset="0"/>
              </a:defRPr>
            </a:lvl9pPr>
          </a:lstStyle>
          <a:p>
            <a:r>
              <a:rPr lang="en-GB" altLang="en-US" sz="2800" b="1" dirty="0" smtClean="0">
                <a:latin typeface="+mn-lt"/>
              </a:rPr>
              <a:t>The ‘gold standard’ is not always appropriate</a:t>
            </a:r>
            <a:endParaRPr lang="en-GB" altLang="en-US" sz="2800" b="1" dirty="0">
              <a:latin typeface="+mn-lt"/>
            </a:endParaRPr>
          </a:p>
        </p:txBody>
      </p:sp>
      <p:sp>
        <p:nvSpPr>
          <p:cNvPr id="9" name="Rectangle 8"/>
          <p:cNvSpPr>
            <a:spLocks noChangeArrowheads="1"/>
          </p:cNvSpPr>
          <p:nvPr/>
        </p:nvSpPr>
        <p:spPr bwMode="gray">
          <a:xfrm>
            <a:off x="1653704" y="3336232"/>
            <a:ext cx="6984776" cy="1193648"/>
          </a:xfrm>
          <a:prstGeom prst="rect">
            <a:avLst/>
          </a:prstGeom>
          <a:solidFill>
            <a:schemeClr val="accent1"/>
          </a:solidFill>
          <a:ln w="28575" algn="ctr">
            <a:solidFill>
              <a:schemeClr val="accent1"/>
            </a:solidFill>
            <a:miter lim="800000"/>
            <a:headEnd/>
            <a:tailEnd/>
          </a:ln>
        </p:spPr>
        <p:txBody>
          <a:bodyPr lIns="72000" tIns="72000" rIns="72000" bIns="72000" anchor="ctr"/>
          <a:lstStyle>
            <a:lvl1pPr>
              <a:defRPr>
                <a:solidFill>
                  <a:schemeClr val="tx1"/>
                </a:solidFill>
                <a:latin typeface="HelveticaNeue LT 55 Roman" pitchFamily="34" charset="0"/>
              </a:defRPr>
            </a:lvl1pPr>
            <a:lvl2pPr marL="742950" indent="-285750">
              <a:defRPr>
                <a:solidFill>
                  <a:schemeClr val="tx1"/>
                </a:solidFill>
                <a:latin typeface="HelveticaNeue LT 55 Roman" pitchFamily="34" charset="0"/>
              </a:defRPr>
            </a:lvl2pPr>
            <a:lvl3pPr marL="1143000" indent="-228600">
              <a:defRPr>
                <a:solidFill>
                  <a:schemeClr val="tx1"/>
                </a:solidFill>
                <a:latin typeface="HelveticaNeue LT 55 Roman" pitchFamily="34" charset="0"/>
              </a:defRPr>
            </a:lvl3pPr>
            <a:lvl4pPr marL="1600200" indent="-228600">
              <a:defRPr>
                <a:solidFill>
                  <a:schemeClr val="tx1"/>
                </a:solidFill>
                <a:latin typeface="HelveticaNeue LT 55 Roman" pitchFamily="34" charset="0"/>
              </a:defRPr>
            </a:lvl4pPr>
            <a:lvl5pPr marL="2057400" indent="-228600">
              <a:defRPr>
                <a:solidFill>
                  <a:schemeClr val="tx1"/>
                </a:solidFill>
                <a:latin typeface="HelveticaNeue LT 55 Roman" pitchFamily="34" charset="0"/>
              </a:defRPr>
            </a:lvl5pPr>
            <a:lvl6pPr marL="2514600" indent="-228600" fontAlgn="base">
              <a:spcBef>
                <a:spcPct val="0"/>
              </a:spcBef>
              <a:spcAft>
                <a:spcPct val="0"/>
              </a:spcAft>
              <a:defRPr>
                <a:solidFill>
                  <a:schemeClr val="tx1"/>
                </a:solidFill>
                <a:latin typeface="HelveticaNeue LT 55 Roman" pitchFamily="34" charset="0"/>
              </a:defRPr>
            </a:lvl6pPr>
            <a:lvl7pPr marL="2971800" indent="-228600" fontAlgn="base">
              <a:spcBef>
                <a:spcPct val="0"/>
              </a:spcBef>
              <a:spcAft>
                <a:spcPct val="0"/>
              </a:spcAft>
              <a:defRPr>
                <a:solidFill>
                  <a:schemeClr val="tx1"/>
                </a:solidFill>
                <a:latin typeface="HelveticaNeue LT 55 Roman" pitchFamily="34" charset="0"/>
              </a:defRPr>
            </a:lvl7pPr>
            <a:lvl8pPr marL="3429000" indent="-228600" fontAlgn="base">
              <a:spcBef>
                <a:spcPct val="0"/>
              </a:spcBef>
              <a:spcAft>
                <a:spcPct val="0"/>
              </a:spcAft>
              <a:defRPr>
                <a:solidFill>
                  <a:schemeClr val="tx1"/>
                </a:solidFill>
                <a:latin typeface="HelveticaNeue LT 55 Roman" pitchFamily="34" charset="0"/>
              </a:defRPr>
            </a:lvl8pPr>
            <a:lvl9pPr marL="3886200" indent="-228600" fontAlgn="base">
              <a:spcBef>
                <a:spcPct val="0"/>
              </a:spcBef>
              <a:spcAft>
                <a:spcPct val="0"/>
              </a:spcAft>
              <a:defRPr>
                <a:solidFill>
                  <a:schemeClr val="tx1"/>
                </a:solidFill>
                <a:latin typeface="HelveticaNeue LT 55 Roman" pitchFamily="34" charset="0"/>
              </a:defRPr>
            </a:lvl9pPr>
          </a:lstStyle>
          <a:p>
            <a:r>
              <a:rPr lang="en-GB" altLang="en-US" sz="2800" b="1" dirty="0" smtClean="0">
                <a:solidFill>
                  <a:schemeClr val="bg1"/>
                </a:solidFill>
                <a:latin typeface="+mn-lt"/>
              </a:rPr>
              <a:t>The quality of alternatives</a:t>
            </a:r>
            <a:endParaRPr lang="en-GB" altLang="en-US" sz="2800" b="1" dirty="0">
              <a:solidFill>
                <a:schemeClr val="bg1"/>
              </a:solidFill>
              <a:latin typeface="+mn-lt"/>
            </a:endParaRPr>
          </a:p>
        </p:txBody>
      </p:sp>
      <p:sp>
        <p:nvSpPr>
          <p:cNvPr id="10" name="Rectangle 9"/>
          <p:cNvSpPr>
            <a:spLocks noChangeArrowheads="1"/>
          </p:cNvSpPr>
          <p:nvPr/>
        </p:nvSpPr>
        <p:spPr bwMode="gray">
          <a:xfrm>
            <a:off x="1640632" y="4725144"/>
            <a:ext cx="6984776" cy="1197868"/>
          </a:xfrm>
          <a:prstGeom prst="rect">
            <a:avLst/>
          </a:prstGeom>
          <a:solidFill>
            <a:schemeClr val="bg1"/>
          </a:solidFill>
          <a:ln w="28575" algn="ctr">
            <a:solidFill>
              <a:schemeClr val="accent1"/>
            </a:solidFill>
            <a:miter lim="800000"/>
            <a:headEnd/>
            <a:tailEnd/>
          </a:ln>
        </p:spPr>
        <p:txBody>
          <a:bodyPr lIns="72000" tIns="72000" rIns="72000" bIns="72000" anchor="ctr"/>
          <a:lstStyle>
            <a:lvl1pPr>
              <a:defRPr>
                <a:solidFill>
                  <a:schemeClr val="tx1"/>
                </a:solidFill>
                <a:latin typeface="HelveticaNeue LT 55 Roman" pitchFamily="34" charset="0"/>
              </a:defRPr>
            </a:lvl1pPr>
            <a:lvl2pPr marL="742950" indent="-285750">
              <a:defRPr>
                <a:solidFill>
                  <a:schemeClr val="tx1"/>
                </a:solidFill>
                <a:latin typeface="HelveticaNeue LT 55 Roman" pitchFamily="34" charset="0"/>
              </a:defRPr>
            </a:lvl2pPr>
            <a:lvl3pPr marL="1143000" indent="-228600">
              <a:defRPr>
                <a:solidFill>
                  <a:schemeClr val="tx1"/>
                </a:solidFill>
                <a:latin typeface="HelveticaNeue LT 55 Roman" pitchFamily="34" charset="0"/>
              </a:defRPr>
            </a:lvl3pPr>
            <a:lvl4pPr marL="1600200" indent="-228600">
              <a:defRPr>
                <a:solidFill>
                  <a:schemeClr val="tx1"/>
                </a:solidFill>
                <a:latin typeface="HelveticaNeue LT 55 Roman" pitchFamily="34" charset="0"/>
              </a:defRPr>
            </a:lvl4pPr>
            <a:lvl5pPr marL="2057400" indent="-228600">
              <a:defRPr>
                <a:solidFill>
                  <a:schemeClr val="tx1"/>
                </a:solidFill>
                <a:latin typeface="HelveticaNeue LT 55 Roman" pitchFamily="34" charset="0"/>
              </a:defRPr>
            </a:lvl5pPr>
            <a:lvl6pPr marL="2514600" indent="-228600" fontAlgn="base">
              <a:spcBef>
                <a:spcPct val="0"/>
              </a:spcBef>
              <a:spcAft>
                <a:spcPct val="0"/>
              </a:spcAft>
              <a:defRPr>
                <a:solidFill>
                  <a:schemeClr val="tx1"/>
                </a:solidFill>
                <a:latin typeface="HelveticaNeue LT 55 Roman" pitchFamily="34" charset="0"/>
              </a:defRPr>
            </a:lvl6pPr>
            <a:lvl7pPr marL="2971800" indent="-228600" fontAlgn="base">
              <a:spcBef>
                <a:spcPct val="0"/>
              </a:spcBef>
              <a:spcAft>
                <a:spcPct val="0"/>
              </a:spcAft>
              <a:defRPr>
                <a:solidFill>
                  <a:schemeClr val="tx1"/>
                </a:solidFill>
                <a:latin typeface="HelveticaNeue LT 55 Roman" pitchFamily="34" charset="0"/>
              </a:defRPr>
            </a:lvl7pPr>
            <a:lvl8pPr marL="3429000" indent="-228600" fontAlgn="base">
              <a:spcBef>
                <a:spcPct val="0"/>
              </a:spcBef>
              <a:spcAft>
                <a:spcPct val="0"/>
              </a:spcAft>
              <a:defRPr>
                <a:solidFill>
                  <a:schemeClr val="tx1"/>
                </a:solidFill>
                <a:latin typeface="HelveticaNeue LT 55 Roman" pitchFamily="34" charset="0"/>
              </a:defRPr>
            </a:lvl8pPr>
            <a:lvl9pPr marL="3886200" indent="-228600" fontAlgn="base">
              <a:spcBef>
                <a:spcPct val="0"/>
              </a:spcBef>
              <a:spcAft>
                <a:spcPct val="0"/>
              </a:spcAft>
              <a:defRPr>
                <a:solidFill>
                  <a:schemeClr val="tx1"/>
                </a:solidFill>
                <a:latin typeface="HelveticaNeue LT 55 Roman" pitchFamily="34" charset="0"/>
              </a:defRPr>
            </a:lvl9pPr>
          </a:lstStyle>
          <a:p>
            <a:r>
              <a:rPr lang="en-GB" altLang="en-US" sz="2800" b="1" dirty="0" smtClean="0">
                <a:latin typeface="+mn-lt"/>
              </a:rPr>
              <a:t>International development of open probability-based panels</a:t>
            </a:r>
            <a:endParaRPr lang="en-GB" altLang="en-US" sz="2800" b="1" dirty="0">
              <a:latin typeface="+mn-lt"/>
            </a:endParaRPr>
          </a:p>
        </p:txBody>
      </p:sp>
    </p:spTree>
    <p:extLst>
      <p:ext uri="{BB962C8B-B14F-4D97-AF65-F5344CB8AC3E}">
        <p14:creationId xmlns:p14="http://schemas.microsoft.com/office/powerpoint/2010/main" val="21087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10"/>
          <p:cNvSpPr>
            <a:spLocks noGrp="1"/>
          </p:cNvSpPr>
          <p:nvPr>
            <p:ph type="title"/>
          </p:nvPr>
        </p:nvSpPr>
        <p:spPr>
          <a:xfrm>
            <a:off x="1640632" y="458788"/>
            <a:ext cx="7128792" cy="827087"/>
          </a:xfrm>
        </p:spPr>
        <p:txBody>
          <a:bodyPr/>
          <a:lstStyle/>
          <a:p>
            <a:r>
              <a:rPr lang="en-GB" altLang="en-US" b="1" dirty="0" smtClean="0"/>
              <a:t>Feasibility study</a:t>
            </a:r>
          </a:p>
        </p:txBody>
      </p:sp>
      <p:sp>
        <p:nvSpPr>
          <p:cNvPr id="54283" name="Rectangle 11"/>
          <p:cNvSpPr>
            <a:spLocks noGrp="1"/>
          </p:cNvSpPr>
          <p:nvPr>
            <p:ph type="body" sz="quarter" idx="10"/>
          </p:nvPr>
        </p:nvSpPr>
        <p:spPr>
          <a:xfrm>
            <a:off x="1640632" y="1556792"/>
            <a:ext cx="7632848" cy="4968875"/>
          </a:xfrm>
        </p:spPr>
        <p:txBody>
          <a:bodyPr/>
          <a:lstStyle/>
          <a:p>
            <a:pPr lvl="1"/>
            <a:r>
              <a:rPr lang="en-GB" altLang="en-US" sz="2400" dirty="0" smtClean="0"/>
              <a:t>In 2015, approached by Joseph Rowntree Foundation</a:t>
            </a:r>
          </a:p>
          <a:p>
            <a:pPr lvl="1"/>
            <a:r>
              <a:rPr lang="en-GB" altLang="en-US" sz="2400" dirty="0" smtClean="0"/>
              <a:t>Wanted to explore attitudes of people living in poverty</a:t>
            </a:r>
          </a:p>
          <a:p>
            <a:pPr lvl="1"/>
            <a:r>
              <a:rPr lang="en-GB" altLang="en-US" sz="2400" dirty="0" smtClean="0"/>
              <a:t>Required a reliable quantitative understanding in cost-effective &amp; quick timeframe</a:t>
            </a:r>
          </a:p>
          <a:p>
            <a:pPr lvl="1"/>
            <a:r>
              <a:rPr lang="en-GB" altLang="en-US" sz="2400" dirty="0" smtClean="0"/>
              <a:t>Commissioned us to conduct a feasibility study into developing a random-probability panel </a:t>
            </a:r>
            <a:endParaRPr lang="en-GB" alt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296" y="5589240"/>
            <a:ext cx="19637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476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Methodology</a:t>
            </a:r>
            <a:endParaRPr lang="en-GB" dirty="0"/>
          </a:p>
        </p:txBody>
      </p:sp>
      <p:sp>
        <p:nvSpPr>
          <p:cNvPr id="5" name="Subtitle 4"/>
          <p:cNvSpPr>
            <a:spLocks noGrp="1"/>
          </p:cNvSpPr>
          <p:nvPr>
            <p:ph type="subTitle" idx="1"/>
          </p:nvPr>
        </p:nvSpPr>
        <p:spPr>
          <a:xfrm>
            <a:off x="7992260" y="3909600"/>
            <a:ext cx="1569340" cy="3317831"/>
          </a:xfrm>
        </p:spPr>
        <p:txBody>
          <a:bodyPr/>
          <a:lstStyle/>
          <a:p>
            <a:r>
              <a:rPr lang="en-GB" dirty="0"/>
              <a:t>2</a:t>
            </a:r>
          </a:p>
        </p:txBody>
      </p:sp>
    </p:spTree>
    <p:extLst>
      <p:ext uri="{BB962C8B-B14F-4D97-AF65-F5344CB8AC3E}">
        <p14:creationId xmlns:p14="http://schemas.microsoft.com/office/powerpoint/2010/main" val="3644522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10"/>
          <p:cNvSpPr>
            <a:spLocks noGrp="1"/>
          </p:cNvSpPr>
          <p:nvPr>
            <p:ph type="title"/>
          </p:nvPr>
        </p:nvSpPr>
        <p:spPr/>
        <p:txBody>
          <a:bodyPr/>
          <a:lstStyle/>
          <a:p>
            <a:r>
              <a:rPr lang="en-GB" altLang="en-US" b="1" dirty="0" smtClean="0"/>
              <a:t>Recruitment &amp; sampling</a:t>
            </a:r>
          </a:p>
        </p:txBody>
      </p:sp>
      <p:sp>
        <p:nvSpPr>
          <p:cNvPr id="54283" name="Rectangle 11"/>
          <p:cNvSpPr>
            <a:spLocks noGrp="1"/>
          </p:cNvSpPr>
          <p:nvPr>
            <p:ph type="body" sz="quarter" idx="10"/>
          </p:nvPr>
        </p:nvSpPr>
        <p:spPr>
          <a:xfrm>
            <a:off x="1640632" y="5589240"/>
            <a:ext cx="7058025" cy="936427"/>
          </a:xfrm>
        </p:spPr>
        <p:txBody>
          <a:bodyPr/>
          <a:lstStyle/>
          <a:p>
            <a:pPr marL="0" lvl="1" indent="0">
              <a:buNone/>
            </a:pPr>
            <a:r>
              <a:rPr lang="en-GB" altLang="en-US" sz="2400" dirty="0" smtClean="0"/>
              <a:t>Recruitment through BSA fieldwork</a:t>
            </a:r>
            <a:endParaRPr lang="en-GB" altLang="en-US" sz="2400"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675" y="2420888"/>
            <a:ext cx="7793647" cy="273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97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632" y="458788"/>
            <a:ext cx="6984776" cy="827087"/>
          </a:xfrm>
        </p:spPr>
        <p:txBody>
          <a:bodyPr/>
          <a:lstStyle/>
          <a:p>
            <a:r>
              <a:rPr lang="en-GB" b="1" dirty="0" smtClean="0"/>
              <a:t>Questionnaire development</a:t>
            </a:r>
            <a:endParaRPr lang="en-GB" b="1" dirty="0"/>
          </a:p>
        </p:txBody>
      </p:sp>
      <p:sp>
        <p:nvSpPr>
          <p:cNvPr id="3" name="Text Placeholder 2"/>
          <p:cNvSpPr>
            <a:spLocks noGrp="1"/>
          </p:cNvSpPr>
          <p:nvPr>
            <p:ph type="body" sz="quarter" idx="10"/>
          </p:nvPr>
        </p:nvSpPr>
        <p:spPr/>
        <p:txBody>
          <a:bodyPr/>
          <a:lstStyle/>
          <a:p>
            <a:pPr lvl="1"/>
            <a:r>
              <a:rPr lang="en-GB" sz="2400" dirty="0" smtClean="0"/>
              <a:t>c.15 minute questionnaire</a:t>
            </a:r>
          </a:p>
          <a:p>
            <a:pPr lvl="1"/>
            <a:r>
              <a:rPr lang="en-GB" sz="2400" dirty="0" smtClean="0"/>
              <a:t>Modular approach – multiple sets of questions in one questionnaire</a:t>
            </a:r>
          </a:p>
          <a:p>
            <a:pPr lvl="1"/>
            <a:r>
              <a:rPr lang="en-GB" sz="2400" dirty="0" smtClean="0"/>
              <a:t>Consideration of mode &amp; device effects</a:t>
            </a:r>
          </a:p>
          <a:p>
            <a:pPr lvl="2"/>
            <a:r>
              <a:rPr lang="en-GB" sz="2200" dirty="0" smtClean="0"/>
              <a:t>Web vs Phone; Web-PC vs Web-Smartphone</a:t>
            </a:r>
          </a:p>
          <a:p>
            <a:pPr lvl="2"/>
            <a:r>
              <a:rPr lang="en-GB" sz="2200" dirty="0" smtClean="0"/>
              <a:t>Mode-optimisation vs mode-neutral</a:t>
            </a:r>
            <a:endParaRPr lang="en-GB" sz="2200" dirty="0"/>
          </a:p>
        </p:txBody>
      </p:sp>
    </p:spTree>
    <p:extLst>
      <p:ext uri="{BB962C8B-B14F-4D97-AF65-F5344CB8AC3E}">
        <p14:creationId xmlns:p14="http://schemas.microsoft.com/office/powerpoint/2010/main" val="1397954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10"/>
          <p:cNvSpPr>
            <a:spLocks noGrp="1"/>
          </p:cNvSpPr>
          <p:nvPr>
            <p:ph type="title"/>
          </p:nvPr>
        </p:nvSpPr>
        <p:spPr/>
        <p:txBody>
          <a:bodyPr/>
          <a:lstStyle/>
          <a:p>
            <a:r>
              <a:rPr lang="en-GB" altLang="en-US" b="1" dirty="0" smtClean="0"/>
              <a:t>Fieldwork structure</a:t>
            </a:r>
          </a:p>
        </p:txBody>
      </p:sp>
      <p:sp>
        <p:nvSpPr>
          <p:cNvPr id="54283" name="Rectangle 11"/>
          <p:cNvSpPr>
            <a:spLocks noGrp="1"/>
          </p:cNvSpPr>
          <p:nvPr>
            <p:ph type="body" sz="quarter" idx="10"/>
          </p:nvPr>
        </p:nvSpPr>
        <p:spPr>
          <a:xfrm>
            <a:off x="1640632" y="5517232"/>
            <a:ext cx="7058025" cy="1008435"/>
          </a:xfrm>
        </p:spPr>
        <p:txBody>
          <a:bodyPr/>
          <a:lstStyle/>
          <a:p>
            <a:pPr marL="0" lvl="1" indent="0">
              <a:buNone/>
            </a:pPr>
            <a:r>
              <a:rPr lang="en-GB" altLang="en-US" sz="2400" dirty="0" smtClean="0"/>
              <a:t>Sequential mixed-mode fieldwork</a:t>
            </a:r>
            <a:endParaRPr lang="en-GB" altLang="en-US" sz="2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656" y="2132856"/>
            <a:ext cx="771644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07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_NatCen">
  <a:themeElements>
    <a:clrScheme name="NatCen">
      <a:dk1>
        <a:srgbClr val="000000"/>
      </a:dk1>
      <a:lt1>
        <a:srgbClr val="FFFFFF"/>
      </a:lt1>
      <a:dk2>
        <a:srgbClr val="E1B6D7"/>
      </a:dk2>
      <a:lt2>
        <a:srgbClr val="B4489B"/>
      </a:lt2>
      <a:accent1>
        <a:srgbClr val="00B7B4"/>
      </a:accent1>
      <a:accent2>
        <a:srgbClr val="99E2E1"/>
      </a:accent2>
      <a:accent3>
        <a:srgbClr val="FCB645"/>
      </a:accent3>
      <a:accent4>
        <a:srgbClr val="FEE2B5"/>
      </a:accent4>
      <a:accent5>
        <a:srgbClr val="ED2C88"/>
      </a:accent5>
      <a:accent6>
        <a:srgbClr val="F8ABCF"/>
      </a:accent6>
      <a:hlink>
        <a:srgbClr val="00B7B4"/>
      </a:hlink>
      <a:folHlink>
        <a:srgbClr val="99E2E1"/>
      </a:folHlink>
    </a:clrScheme>
    <a:fontScheme name="CB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lIns="72000" tIns="72000" rIns="72000" bIns="7200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ln>
          <a:solidFill>
            <a:schemeClr val="bg1">
              <a:lumMod val="85000"/>
            </a:schemeClr>
          </a:solidFill>
        </a:ln>
      </a:spPr>
      <a:bodyPr wrap="square" lIns="72000" tIns="72000" rIns="72000" bIns="72000"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4158</TotalTime>
  <Words>8987</Words>
  <Application>Microsoft Office PowerPoint</Application>
  <PresentationFormat>A4 Paper (210x297 mm)</PresentationFormat>
  <Paragraphs>558</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PowerPoint Template_NatCen</vt:lpstr>
      <vt:lpstr>Developing the NatCen Panel</vt:lpstr>
      <vt:lpstr>Background</vt:lpstr>
      <vt:lpstr>What is the NatCen Panel?</vt:lpstr>
      <vt:lpstr>Research Context</vt:lpstr>
      <vt:lpstr>Feasibility study</vt:lpstr>
      <vt:lpstr>Methodology</vt:lpstr>
      <vt:lpstr>Recruitment &amp; sampling</vt:lpstr>
      <vt:lpstr>Questionnaire development</vt:lpstr>
      <vt:lpstr>Fieldwork structure</vt:lpstr>
      <vt:lpstr>Participant materials</vt:lpstr>
      <vt:lpstr>Weighting</vt:lpstr>
      <vt:lpstr>Outcome and sample quality</vt:lpstr>
      <vt:lpstr>Recruitment to the Panel</vt:lpstr>
      <vt:lpstr>Panel attrition</vt:lpstr>
      <vt:lpstr>(Survey) Response rates</vt:lpstr>
      <vt:lpstr>(Overall) Response rates</vt:lpstr>
      <vt:lpstr>Sample composition</vt:lpstr>
      <vt:lpstr>Sample composition</vt:lpstr>
      <vt:lpstr>Adjusted R-indicators</vt:lpstr>
      <vt:lpstr>Targeted design</vt:lpstr>
      <vt:lpstr>Targeting mode approach</vt:lpstr>
      <vt:lpstr>Improving representativeness</vt:lpstr>
      <vt:lpstr>Implementation</vt:lpstr>
      <vt:lpstr>Variations in approach</vt:lpstr>
      <vt:lpstr>Impact </vt:lpstr>
      <vt:lpstr>Additional applications</vt:lpstr>
      <vt:lpstr>Impact of telephone fieldwork</vt:lpstr>
      <vt:lpstr>Response rates</vt:lpstr>
      <vt:lpstr>Including ‘digitally excluded’</vt:lpstr>
      <vt:lpstr>Mode effects?</vt:lpstr>
      <vt:lpstr>Applications  of the panel</vt:lpstr>
      <vt:lpstr>Cross-sectional research</vt:lpstr>
      <vt:lpstr>Longitudinal research</vt:lpstr>
      <vt:lpstr>Experimental design</vt:lpstr>
      <vt:lpstr>Data linkage</vt:lpstr>
      <vt:lpstr>Summary &amp;  next steps</vt:lpstr>
      <vt:lpstr>Summary</vt:lpstr>
      <vt:lpstr>Future development</vt:lpstr>
      <vt:lpstr>Questions?</vt:lpstr>
    </vt:vector>
  </TitlesOfParts>
  <Company>NatCen Social Research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 here</dc:title>
  <dc:creator>Miranda Phillips</dc:creator>
  <cp:lastModifiedBy>Thorp J.M.</cp:lastModifiedBy>
  <cp:revision>273</cp:revision>
  <cp:lastPrinted>2017-11-22T08:00:15Z</cp:lastPrinted>
  <dcterms:created xsi:type="dcterms:W3CDTF">2015-12-16T14:48:58Z</dcterms:created>
  <dcterms:modified xsi:type="dcterms:W3CDTF">2017-11-22T09:31:12Z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-1493422</vt:i4>
  </property>
  <property fmtid="{D5CDD505-2E9C-101B-9397-08002B2CF9AE}" pid="3" name="_NewReviewCycle">
    <vt:lpwstr/>
  </property>
  <property fmtid="{D5CDD505-2E9C-101B-9397-08002B2CF9AE}" pid="4" name="_EmailSubject">
    <vt:lpwstr>Autumn School Presentations</vt:lpwstr>
  </property>
  <property fmtid="{D5CDD505-2E9C-101B-9397-08002B2CF9AE}" pid="5" name="_AuthorEmail">
    <vt:lpwstr>J.M.High@soton.ac.uk</vt:lpwstr>
  </property>
  <property fmtid="{D5CDD505-2E9C-101B-9397-08002B2CF9AE}" pid="6" name="_AuthorEmailDisplayName">
    <vt:lpwstr>Thorp J.M.</vt:lpwstr>
  </property>
</Properties>
</file>