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5" r:id="rId2"/>
    <p:sldId id="346" r:id="rId3"/>
    <p:sldId id="347" r:id="rId4"/>
    <p:sldId id="348" r:id="rId5"/>
    <p:sldId id="349" r:id="rId6"/>
    <p:sldId id="350" r:id="rId7"/>
    <p:sldId id="351" r:id="rId8"/>
    <p:sldId id="352" r:id="rId9"/>
    <p:sldId id="353" r:id="rId10"/>
    <p:sldId id="354"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Hannemann" initials="T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E"/>
    <a:srgbClr val="8BB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1" autoAdjust="0"/>
  </p:normalViewPr>
  <p:slideViewPr>
    <p:cSldViewPr>
      <p:cViewPr varScale="1">
        <p:scale>
          <a:sx n="78" d="100"/>
          <a:sy n="78" d="100"/>
        </p:scale>
        <p:origin x="17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4113AA-F082-4D0F-B82C-4C4C950710FA}" type="datetimeFigureOut">
              <a:rPr lang="en-US" smtClean="0"/>
              <a:t>7/3/2019</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DFBF3F-305D-4CE4-B1D6-711440B050BD}" type="slidenum">
              <a:rPr lang="en-US" smtClean="0"/>
              <a:t>‹#›</a:t>
            </a:fld>
            <a:endParaRPr lang="en-US" dirty="0"/>
          </a:p>
        </p:txBody>
      </p:sp>
    </p:spTree>
    <p:extLst>
      <p:ext uri="{BB962C8B-B14F-4D97-AF65-F5344CB8AC3E}">
        <p14:creationId xmlns:p14="http://schemas.microsoft.com/office/powerpoint/2010/main" val="308607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DFBF3F-305D-4CE4-B1D6-711440B050BD}" type="slidenum">
              <a:rPr lang="en-US" smtClean="0"/>
              <a:t>1</a:t>
            </a:fld>
            <a:endParaRPr lang="en-US" dirty="0"/>
          </a:p>
        </p:txBody>
      </p:sp>
    </p:spTree>
    <p:extLst>
      <p:ext uri="{BB962C8B-B14F-4D97-AF65-F5344CB8AC3E}">
        <p14:creationId xmlns:p14="http://schemas.microsoft.com/office/powerpoint/2010/main" val="388406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DFBF3F-305D-4CE4-B1D6-711440B050BD}" type="slidenum">
              <a:rPr lang="en-US" smtClean="0"/>
              <a:t>10</a:t>
            </a:fld>
            <a:endParaRPr lang="en-US" dirty="0"/>
          </a:p>
        </p:txBody>
      </p:sp>
    </p:spTree>
    <p:extLst>
      <p:ext uri="{BB962C8B-B14F-4D97-AF65-F5344CB8AC3E}">
        <p14:creationId xmlns:p14="http://schemas.microsoft.com/office/powerpoint/2010/main" val="13821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DFBF3F-305D-4CE4-B1D6-711440B050BD}" type="slidenum">
              <a:rPr lang="en-US" smtClean="0"/>
              <a:t>2</a:t>
            </a:fld>
            <a:endParaRPr lang="en-US" dirty="0"/>
          </a:p>
        </p:txBody>
      </p:sp>
    </p:spTree>
    <p:extLst>
      <p:ext uri="{BB962C8B-B14F-4D97-AF65-F5344CB8AC3E}">
        <p14:creationId xmlns:p14="http://schemas.microsoft.com/office/powerpoint/2010/main" val="300904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wish to highlight the inclusive research agenda here because, like the fashioning of Valuing People itself, which was informed very strongly by the voices of service users, the LDRI presented an opportunity to include people with learning disabilities in research commissioning processes and in the implementation of the research programme. </a:t>
            </a:r>
          </a:p>
          <a:p>
            <a:endParaRPr lang="en-GB" dirty="0"/>
          </a:p>
          <a:p>
            <a:r>
              <a:rPr lang="en-GB" dirty="0"/>
              <a:t>‘Inclusive research can be looked upon as having reached the end of a first phase in which it has established its credentials in process terms. By this is meant that we now know a considerable amount about how to put it into practice. The second phase is more likely to be concerned with outcomes – what kinds of knowledge are attributable to inclusive research, how knowledge claims of inclusive research can be assessed and authenticated, what the benefits of the experience are to individual service user researchers (individual capital) and to project teams, what forms of partnership make inclusive research effective, and whether good science and good inclusive research practice can be brought together.’</a:t>
            </a:r>
          </a:p>
        </p:txBody>
      </p:sp>
      <p:sp>
        <p:nvSpPr>
          <p:cNvPr id="4" name="Slide Number Placeholder 3"/>
          <p:cNvSpPr>
            <a:spLocks noGrp="1"/>
          </p:cNvSpPr>
          <p:nvPr>
            <p:ph type="sldNum" sz="quarter" idx="10"/>
          </p:nvPr>
        </p:nvSpPr>
        <p:spPr/>
        <p:txBody>
          <a:bodyPr/>
          <a:lstStyle/>
          <a:p>
            <a:fld id="{C0DFBF3F-305D-4CE4-B1D6-711440B050BD}" type="slidenum">
              <a:rPr lang="en-US" smtClean="0"/>
              <a:t>3</a:t>
            </a:fld>
            <a:endParaRPr lang="en-US" dirty="0"/>
          </a:p>
        </p:txBody>
      </p:sp>
    </p:spTree>
    <p:extLst>
      <p:ext uri="{BB962C8B-B14F-4D97-AF65-F5344CB8AC3E}">
        <p14:creationId xmlns:p14="http://schemas.microsoft.com/office/powerpoint/2010/main" val="328273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DFBF3F-305D-4CE4-B1D6-711440B050BD}" type="slidenum">
              <a:rPr lang="en-US" smtClean="0"/>
              <a:t>4</a:t>
            </a:fld>
            <a:endParaRPr lang="en-US" dirty="0"/>
          </a:p>
        </p:txBody>
      </p:sp>
    </p:spTree>
    <p:extLst>
      <p:ext uri="{BB962C8B-B14F-4D97-AF65-F5344CB8AC3E}">
        <p14:creationId xmlns:p14="http://schemas.microsoft.com/office/powerpoint/2010/main" val="341299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DFBF3F-305D-4CE4-B1D6-711440B050BD}" type="slidenum">
              <a:rPr lang="en-US" smtClean="0"/>
              <a:t>5</a:t>
            </a:fld>
            <a:endParaRPr lang="en-US" dirty="0"/>
          </a:p>
        </p:txBody>
      </p:sp>
    </p:spTree>
    <p:extLst>
      <p:ext uri="{BB962C8B-B14F-4D97-AF65-F5344CB8AC3E}">
        <p14:creationId xmlns:p14="http://schemas.microsoft.com/office/powerpoint/2010/main" val="324522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Quality and capacity</a:t>
            </a:r>
            <a:r>
              <a:rPr lang="en-GB" baseline="0" dirty="0"/>
              <a:t> building in research with people with learning disabilities</a:t>
            </a:r>
            <a:endParaRPr lang="en-GB" dirty="0"/>
          </a:p>
        </p:txBody>
      </p:sp>
      <p:sp>
        <p:nvSpPr>
          <p:cNvPr id="4" name="Slide Number Placeholder 3"/>
          <p:cNvSpPr>
            <a:spLocks noGrp="1"/>
          </p:cNvSpPr>
          <p:nvPr>
            <p:ph type="sldNum" sz="quarter" idx="10"/>
          </p:nvPr>
        </p:nvSpPr>
        <p:spPr/>
        <p:txBody>
          <a:bodyPr/>
          <a:lstStyle/>
          <a:p>
            <a:fld id="{C0DFBF3F-305D-4CE4-B1D6-711440B050BD}" type="slidenum">
              <a:rPr lang="en-US" smtClean="0"/>
              <a:t>6</a:t>
            </a:fld>
            <a:endParaRPr lang="en-US" dirty="0"/>
          </a:p>
        </p:txBody>
      </p:sp>
    </p:spTree>
    <p:extLst>
      <p:ext uri="{BB962C8B-B14F-4D97-AF65-F5344CB8AC3E}">
        <p14:creationId xmlns:p14="http://schemas.microsoft.com/office/powerpoint/2010/main" val="226108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Quality and capacity</a:t>
            </a:r>
            <a:r>
              <a:rPr lang="en-GB" baseline="0" dirty="0"/>
              <a:t> building in research with people with learning disabilities</a:t>
            </a:r>
            <a:endParaRPr lang="en-GB" dirty="0"/>
          </a:p>
        </p:txBody>
      </p:sp>
      <p:sp>
        <p:nvSpPr>
          <p:cNvPr id="4" name="Slide Number Placeholder 3"/>
          <p:cNvSpPr>
            <a:spLocks noGrp="1"/>
          </p:cNvSpPr>
          <p:nvPr>
            <p:ph type="sldNum" sz="quarter" idx="10"/>
          </p:nvPr>
        </p:nvSpPr>
        <p:spPr/>
        <p:txBody>
          <a:bodyPr/>
          <a:lstStyle/>
          <a:p>
            <a:fld id="{C0DFBF3F-305D-4CE4-B1D6-711440B050BD}" type="slidenum">
              <a:rPr lang="en-US" smtClean="0"/>
              <a:t>7</a:t>
            </a:fld>
            <a:endParaRPr lang="en-US" dirty="0"/>
          </a:p>
        </p:txBody>
      </p:sp>
    </p:spTree>
    <p:extLst>
      <p:ext uri="{BB962C8B-B14F-4D97-AF65-F5344CB8AC3E}">
        <p14:creationId xmlns:p14="http://schemas.microsoft.com/office/powerpoint/2010/main" val="400021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DFBF3F-305D-4CE4-B1D6-711440B050BD}" type="slidenum">
              <a:rPr lang="en-US" smtClean="0"/>
              <a:t>8</a:t>
            </a:fld>
            <a:endParaRPr lang="en-US" dirty="0"/>
          </a:p>
        </p:txBody>
      </p:sp>
    </p:spTree>
    <p:extLst>
      <p:ext uri="{BB962C8B-B14F-4D97-AF65-F5344CB8AC3E}">
        <p14:creationId xmlns:p14="http://schemas.microsoft.com/office/powerpoint/2010/main" val="57986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DFBF3F-305D-4CE4-B1D6-711440B050BD}" type="slidenum">
              <a:rPr lang="en-US" smtClean="0"/>
              <a:t>9</a:t>
            </a:fld>
            <a:endParaRPr lang="en-US" dirty="0"/>
          </a:p>
        </p:txBody>
      </p:sp>
    </p:spTree>
    <p:extLst>
      <p:ext uri="{BB962C8B-B14F-4D97-AF65-F5344CB8AC3E}">
        <p14:creationId xmlns:p14="http://schemas.microsoft.com/office/powerpoint/2010/main" val="33630523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1988840"/>
            <a:ext cx="7270576" cy="1512168"/>
          </a:xfrm>
        </p:spPr>
        <p:txBody>
          <a:bodyPr anchor="t">
            <a:normAutofit/>
          </a:bodyPr>
          <a:lstStyle>
            <a:lvl1pPr algn="l">
              <a:lnSpc>
                <a:spcPct val="100000"/>
              </a:lnSpc>
              <a:defRPr sz="3600" baseline="0">
                <a:solidFill>
                  <a:srgbClr val="003D6E"/>
                </a:solidFill>
                <a:latin typeface="Gill Sans MT" panose="020B050202010402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31640" y="3573016"/>
            <a:ext cx="6984776" cy="1512168"/>
          </a:xfrm>
        </p:spPr>
        <p:txBody>
          <a:bodyPr/>
          <a:lstStyle>
            <a:lvl1pPr marL="0" indent="0" algn="l">
              <a:buNone/>
              <a:defRPr>
                <a:solidFill>
                  <a:schemeClr val="tx1">
                    <a:lumMod val="65000"/>
                    <a:lumOff val="3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027"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4566" y="4461970"/>
            <a:ext cx="2808312" cy="2407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CENTRES\NCRM\Publicity\Logos\ESRC\JPG RGB Lar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04" y="6257205"/>
            <a:ext cx="581845" cy="484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CENTRES\NCRM\Publicity\Logos\University of Southampton\university logo cop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71600" y="6391078"/>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CENTRES\NCRM\Publicity\Logos\Other\TAB_col_white_backgroun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5856" y="6381328"/>
            <a:ext cx="936104" cy="396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CENTRES\NCRM\Publicity\Logos\Other\298px-University_of_Edinburgh_logo.sv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44008" y="6305938"/>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ton.ac.uk\ude\personalfiles\users\kjph1a06\mydesktop\pattern.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756" y="-8877"/>
            <a:ext cx="3263641"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4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91264" cy="792088"/>
          </a:xfrm>
        </p:spPr>
        <p:txBody>
          <a:bodyPr anchor="t">
            <a:noAutofit/>
          </a:bodyPr>
          <a:lstStyle>
            <a:lvl1pPr>
              <a:defRPr sz="3200" baseline="0">
                <a:solidFill>
                  <a:srgbClr val="003D6E"/>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95536" y="2060848"/>
            <a:ext cx="8291264" cy="4248472"/>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6588230" y="6304235"/>
            <a:ext cx="2133600" cy="365125"/>
          </a:xfrm>
        </p:spPr>
        <p:txBody>
          <a:bodyPr/>
          <a:lstStyle>
            <a:lvl1pPr>
              <a:defRPr sz="1200" i="0">
                <a:solidFill>
                  <a:schemeClr val="bg1">
                    <a:lumMod val="65000"/>
                  </a:schemeClr>
                </a:solidFill>
                <a:latin typeface="Arial" panose="020B0604020202020204" pitchFamily="34" charset="0"/>
                <a:cs typeface="Arial" panose="020B0604020202020204" pitchFamily="34" charset="0"/>
              </a:defRPr>
            </a:lvl1pPr>
          </a:lstStyle>
          <a:p>
            <a:fld id="{BFA53D53-8024-485A-AF10-8351CA8F8D5E}" type="slidenum">
              <a:rPr lang="en-GB" smtClean="0"/>
              <a:pPr/>
              <a:t>‹#›</a:t>
            </a:fld>
            <a:endParaRPr lang="en-GB" dirty="0"/>
          </a:p>
        </p:txBody>
      </p:sp>
      <p:pic>
        <p:nvPicPr>
          <p:cNvPr id="7"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 y="235"/>
            <a:ext cx="1794212"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5566" y="4454868"/>
            <a:ext cx="2808312" cy="2407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39552" y="4149080"/>
            <a:ext cx="7772400" cy="1500187"/>
          </a:xfrm>
        </p:spPr>
        <p:txBody>
          <a:bodyPr anchor="t">
            <a:normAutofit/>
          </a:bodyPr>
          <a:lstStyle>
            <a:lvl1pPr marL="0" indent="0">
              <a:buNone/>
              <a:defRPr sz="3800" u="none" baseline="0">
                <a:solidFill>
                  <a:srgbClr val="8BBD3A"/>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296BA3B-96CA-4DEA-A85B-351F07F12EB3}" type="slidenum">
              <a:rPr lang="en-GB" smtClean="0"/>
              <a:t>‹#›</a:t>
            </a:fld>
            <a:endParaRPr lang="en-GB" dirty="0"/>
          </a:p>
        </p:txBody>
      </p:sp>
      <p:pic>
        <p:nvPicPr>
          <p:cNvPr id="7"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7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96BA3B-96CA-4DEA-A85B-351F07F12EB3}" type="slidenum">
              <a:rPr lang="en-GB" smtClean="0"/>
              <a:t>‹#›</a:t>
            </a:fld>
            <a:endParaRPr lang="en-GB" dirty="0"/>
          </a:p>
        </p:txBody>
      </p:sp>
      <p:pic>
        <p:nvPicPr>
          <p:cNvPr id="5"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51520" y="710648"/>
            <a:ext cx="4968552" cy="918152"/>
          </a:xfrm>
        </p:spPr>
        <p:txBody>
          <a:bodyPr anchor="t">
            <a:noAutofit/>
          </a:bodyPr>
          <a:lstStyle>
            <a:lvl1pPr>
              <a:defRPr sz="2800">
                <a:solidFill>
                  <a:srgbClr val="003D6E"/>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820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91890"/>
            <a:ext cx="8291264" cy="580926"/>
          </a:xfrm>
        </p:spPr>
        <p:txBody>
          <a:bodyPr anchor="t">
            <a:noAutofit/>
          </a:bodyPr>
          <a:lstStyle>
            <a:lvl1pPr>
              <a:defRPr sz="3200" baseline="0">
                <a:solidFill>
                  <a:srgbClr val="003D6E"/>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95536" y="1988840"/>
            <a:ext cx="40386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88840"/>
            <a:ext cx="40386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E296BA3B-96CA-4DEA-A85B-351F07F12EB3}" type="slidenum">
              <a:rPr lang="en-GB" smtClean="0"/>
              <a:t>‹#›</a:t>
            </a:fld>
            <a:endParaRPr lang="en-GB" dirty="0"/>
          </a:p>
        </p:txBody>
      </p:sp>
      <p:pic>
        <p:nvPicPr>
          <p:cNvPr id="8" name="Picture 7"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 y="235"/>
            <a:ext cx="1794212"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72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BD830-2B73-47E2-B7C6-7ED86D7FD57B}" type="datetimeFigureOut">
              <a:rPr lang="en-GB" smtClean="0"/>
              <a:t>03/07/2019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BA3B-96CA-4DEA-A85B-351F07F12EB3}" type="slidenum">
              <a:rPr lang="en-GB" smtClean="0"/>
              <a:pPr/>
              <a:t>‹#›</a:t>
            </a:fld>
            <a:endParaRPr lang="en-GB" dirty="0"/>
          </a:p>
        </p:txBody>
      </p:sp>
    </p:spTree>
    <p:extLst>
      <p:ext uri="{BB962C8B-B14F-4D97-AF65-F5344CB8AC3E}">
        <p14:creationId xmlns:p14="http://schemas.microsoft.com/office/powerpoint/2010/main" val="371451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Lst>
  <p:txStyles>
    <p:title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Clr>
          <a:schemeClr val="bg1">
            <a:lumMod val="75000"/>
          </a:schemeClr>
        </a:buClr>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lumMod val="75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412776"/>
            <a:ext cx="7270576" cy="1512168"/>
          </a:xfrm>
        </p:spPr>
        <p:txBody>
          <a:bodyPr>
            <a:noAutofit/>
          </a:bodyPr>
          <a:lstStyle/>
          <a:p>
            <a:pPr algn="ctr"/>
            <a:r>
              <a:rPr lang="en-GB" sz="3200" b="1" dirty="0"/>
              <a:t>NCRM Summer School 2019</a:t>
            </a:r>
            <a:br>
              <a:rPr lang="en-GB" sz="3200" b="1" dirty="0"/>
            </a:br>
            <a:r>
              <a:rPr lang="en-GB" sz="3200" b="1" dirty="0"/>
              <a:t> </a:t>
            </a:r>
            <a:br>
              <a:rPr lang="en-GB" sz="3200" b="1" dirty="0"/>
            </a:br>
            <a:r>
              <a:rPr lang="en-GB" sz="2800" b="1" dirty="0"/>
              <a:t>Building quality in inclusive, participatory and emancipatory research</a:t>
            </a:r>
            <a:r>
              <a:rPr lang="en-GB" sz="2000" b="1" dirty="0"/>
              <a:t/>
            </a:r>
            <a:br>
              <a:rPr lang="en-GB" sz="2000" b="1" dirty="0"/>
            </a:br>
            <a:r>
              <a:rPr lang="en-GB" sz="4000" b="1" dirty="0"/>
              <a:t>Some cautionary tales</a:t>
            </a:r>
            <a:endParaRPr lang="en-GB" sz="2800" b="1" dirty="0"/>
          </a:p>
        </p:txBody>
      </p:sp>
      <p:sp>
        <p:nvSpPr>
          <p:cNvPr id="3" name="Subtitle 2"/>
          <p:cNvSpPr>
            <a:spLocks noGrp="1"/>
          </p:cNvSpPr>
          <p:nvPr>
            <p:ph type="subTitle" idx="1"/>
          </p:nvPr>
        </p:nvSpPr>
        <p:spPr>
          <a:xfrm>
            <a:off x="611560" y="4581128"/>
            <a:ext cx="7704856" cy="720080"/>
          </a:xfrm>
        </p:spPr>
        <p:txBody>
          <a:bodyPr>
            <a:normAutofit fontScale="47500" lnSpcReduction="20000"/>
          </a:bodyPr>
          <a:lstStyle/>
          <a:p>
            <a:pPr algn="ctr"/>
            <a:r>
              <a:rPr lang="en-GB" sz="9600" dirty="0"/>
              <a:t> </a:t>
            </a:r>
            <a:r>
              <a:rPr lang="en-GB" sz="7600" b="1" dirty="0">
                <a:solidFill>
                  <a:srgbClr val="002060"/>
                </a:solidFill>
                <a:latin typeface="+mj-lt"/>
              </a:rPr>
              <a:t>Melanie Nind &amp; </a:t>
            </a:r>
            <a:r>
              <a:rPr lang="en-GB" sz="7600" b="1" dirty="0" err="1">
                <a:solidFill>
                  <a:srgbClr val="002060"/>
                </a:solidFill>
                <a:latin typeface="+mj-lt"/>
              </a:rPr>
              <a:t>Ros</a:t>
            </a:r>
            <a:r>
              <a:rPr lang="en-GB" sz="7600" b="1" dirty="0">
                <a:solidFill>
                  <a:srgbClr val="002060"/>
                </a:solidFill>
                <a:latin typeface="+mj-lt"/>
              </a:rPr>
              <a:t> Edwards </a:t>
            </a:r>
          </a:p>
        </p:txBody>
      </p:sp>
    </p:spTree>
    <p:extLst>
      <p:ext uri="{BB962C8B-B14F-4D97-AF65-F5344CB8AC3E}">
        <p14:creationId xmlns:p14="http://schemas.microsoft.com/office/powerpoint/2010/main" val="256573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EEED-E0ED-4E0F-8991-5ED59BA3175A}"/>
              </a:ext>
            </a:extLst>
          </p:cNvPr>
          <p:cNvSpPr>
            <a:spLocks noGrp="1"/>
          </p:cNvSpPr>
          <p:nvPr>
            <p:ph type="title"/>
          </p:nvPr>
        </p:nvSpPr>
        <p:spPr>
          <a:xfrm>
            <a:off x="971600" y="1196752"/>
            <a:ext cx="7715200" cy="792088"/>
          </a:xfrm>
        </p:spPr>
        <p:txBody>
          <a:bodyPr/>
          <a:lstStyle/>
          <a:p>
            <a:r>
              <a:rPr lang="en-GB" b="1" dirty="0"/>
              <a:t>Steps in working with peer researchers</a:t>
            </a:r>
          </a:p>
        </p:txBody>
      </p:sp>
      <p:sp>
        <p:nvSpPr>
          <p:cNvPr id="3" name="Content Placeholder 2">
            <a:extLst>
              <a:ext uri="{FF2B5EF4-FFF2-40B4-BE49-F238E27FC236}">
                <a16:creationId xmlns:a16="http://schemas.microsoft.com/office/drawing/2014/main" id="{0C5D2342-7963-4BC8-89F1-02EC168077D2}"/>
              </a:ext>
            </a:extLst>
          </p:cNvPr>
          <p:cNvSpPr>
            <a:spLocks noGrp="1"/>
          </p:cNvSpPr>
          <p:nvPr>
            <p:ph idx="1"/>
          </p:nvPr>
        </p:nvSpPr>
        <p:spPr>
          <a:xfrm>
            <a:off x="1001068" y="1772816"/>
            <a:ext cx="7715200" cy="3312368"/>
          </a:xfrm>
        </p:spPr>
        <p:txBody>
          <a:bodyPr>
            <a:normAutofit lnSpcReduction="10000"/>
          </a:bodyPr>
          <a:lstStyle/>
          <a:p>
            <a:pPr marL="0" indent="0">
              <a:buNone/>
            </a:pPr>
            <a:r>
              <a:rPr lang="en-GB" dirty="0"/>
              <a:t> </a:t>
            </a:r>
          </a:p>
          <a:p>
            <a:pPr lvl="0"/>
            <a:r>
              <a:rPr lang="en-GB" dirty="0">
                <a:latin typeface="+mj-lt"/>
              </a:rPr>
              <a:t>Employing peer researchers as research assistants </a:t>
            </a:r>
          </a:p>
          <a:p>
            <a:pPr lvl="0"/>
            <a:r>
              <a:rPr lang="en-GB" dirty="0">
                <a:latin typeface="+mj-lt"/>
              </a:rPr>
              <a:t>Arranging for the work to be accredited</a:t>
            </a:r>
          </a:p>
          <a:p>
            <a:pPr lvl="0"/>
            <a:r>
              <a:rPr lang="en-GB" dirty="0">
                <a:latin typeface="+mj-lt"/>
              </a:rPr>
              <a:t>Pre-project briefing and training</a:t>
            </a:r>
          </a:p>
          <a:p>
            <a:pPr lvl="0"/>
            <a:r>
              <a:rPr lang="en-GB" dirty="0">
                <a:latin typeface="+mj-lt"/>
              </a:rPr>
              <a:t>Ongoing mentoring </a:t>
            </a:r>
          </a:p>
          <a:p>
            <a:pPr lvl="0"/>
            <a:r>
              <a:rPr lang="en-GB" dirty="0">
                <a:latin typeface="+mj-lt"/>
              </a:rPr>
              <a:t>Involvement in analysis and writing up</a:t>
            </a:r>
          </a:p>
          <a:p>
            <a:pPr lvl="0"/>
            <a:r>
              <a:rPr lang="en-GB" dirty="0">
                <a:latin typeface="+mj-lt"/>
              </a:rPr>
              <a:t>Final debriefing</a:t>
            </a:r>
          </a:p>
          <a:p>
            <a:endParaRPr lang="en-GB" dirty="0"/>
          </a:p>
        </p:txBody>
      </p:sp>
      <p:pic>
        <p:nvPicPr>
          <p:cNvPr id="4098" name="Picture 2" descr="Related image">
            <a:extLst>
              <a:ext uri="{FF2B5EF4-FFF2-40B4-BE49-F238E27FC236}">
                <a16:creationId xmlns:a16="http://schemas.microsoft.com/office/drawing/2014/main" id="{DBE9916E-6F40-476B-AE65-979A905966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768348"/>
            <a:ext cx="2636912" cy="158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 lesson from Mabel Cooper</a:t>
            </a:r>
          </a:p>
        </p:txBody>
      </p:sp>
      <p:sp>
        <p:nvSpPr>
          <p:cNvPr id="5" name="Content Placeholder 4"/>
          <p:cNvSpPr>
            <a:spLocks noGrp="1"/>
          </p:cNvSpPr>
          <p:nvPr>
            <p:ph sz="half" idx="1"/>
          </p:nvPr>
        </p:nvSpPr>
        <p:spPr/>
        <p:txBody>
          <a:bodyPr/>
          <a:lstStyle/>
          <a:p>
            <a:pPr marL="0" indent="0">
              <a:buNone/>
            </a:pPr>
            <a:endParaRPr lang="en-GB" dirty="0"/>
          </a:p>
          <a:p>
            <a:pPr marL="0" indent="0">
              <a:buNone/>
            </a:pPr>
            <a:endParaRPr lang="en-GB" dirty="0"/>
          </a:p>
          <a:p>
            <a:pPr marL="0" indent="0">
              <a:buNone/>
            </a:pPr>
            <a:r>
              <a:rPr lang="en-GB" dirty="0"/>
              <a:t>There are different ways to know a thing</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937351"/>
            <a:ext cx="4038600" cy="2423160"/>
          </a:xfrm>
        </p:spPr>
      </p:pic>
    </p:spTree>
    <p:extLst>
      <p:ext uri="{BB962C8B-B14F-4D97-AF65-F5344CB8AC3E}">
        <p14:creationId xmlns:p14="http://schemas.microsoft.com/office/powerpoint/2010/main" val="20203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A cautionary tale from the funding world</a:t>
            </a:r>
          </a:p>
        </p:txBody>
      </p:sp>
      <p:sp>
        <p:nvSpPr>
          <p:cNvPr id="6" name="Content Placeholder 5"/>
          <p:cNvSpPr>
            <a:spLocks noGrp="1"/>
          </p:cNvSpPr>
          <p:nvPr>
            <p:ph sz="half" idx="1"/>
          </p:nvPr>
        </p:nvSpPr>
        <p:spPr/>
        <p:txBody>
          <a:bodyPr>
            <a:normAutofit fontScale="85000" lnSpcReduction="20000"/>
          </a:bodyPr>
          <a:lstStyle/>
          <a:p>
            <a:pPr marL="0" indent="0">
              <a:buNone/>
            </a:pPr>
            <a:endParaRPr lang="en-GB" dirty="0"/>
          </a:p>
          <a:p>
            <a:pPr marL="0" indent="0">
              <a:buNone/>
            </a:pPr>
            <a:r>
              <a:rPr lang="en-GB" dirty="0"/>
              <a:t>Up until the time when the LDRI studies were commissioned, the Department of Health had adopted four broad criteria to judge the suitability and standards of research proposals: scientific rigour, fit with research brief, policy relevance and value for money. To this, therefore, a fifth was added: user involvement. </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38098" y="1989138"/>
            <a:ext cx="3258803" cy="4319587"/>
          </a:xfrm>
        </p:spPr>
      </p:pic>
    </p:spTree>
    <p:extLst>
      <p:ext uri="{BB962C8B-B14F-4D97-AF65-F5344CB8AC3E}">
        <p14:creationId xmlns:p14="http://schemas.microsoft.com/office/powerpoint/2010/main" val="24674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cautionary tale from experience</a:t>
            </a:r>
          </a:p>
        </p:txBody>
      </p:sp>
      <p:sp>
        <p:nvSpPr>
          <p:cNvPr id="3" name="Content Placeholder 2"/>
          <p:cNvSpPr>
            <a:spLocks noGrp="1"/>
          </p:cNvSpPr>
          <p:nvPr>
            <p:ph sz="half" idx="1"/>
          </p:nvPr>
        </p:nvSpPr>
        <p:spPr/>
        <p:txBody>
          <a:bodyPr/>
          <a:lstStyle/>
          <a:p>
            <a:endParaRPr lang="en-GB" dirty="0"/>
          </a:p>
          <a:p>
            <a:r>
              <a:rPr lang="en-GB" dirty="0"/>
              <a:t>There is so much to get wrong</a:t>
            </a:r>
          </a:p>
          <a:p>
            <a:r>
              <a:rPr lang="en-GB" dirty="0"/>
              <a:t>There is so much passion</a:t>
            </a:r>
          </a:p>
          <a:p>
            <a:r>
              <a:rPr lang="en-GB" dirty="0"/>
              <a:t>There is politics all around</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348880"/>
            <a:ext cx="4464955" cy="3391981"/>
          </a:xfrm>
        </p:spPr>
      </p:pic>
    </p:spTree>
    <p:extLst>
      <p:ext uri="{BB962C8B-B14F-4D97-AF65-F5344CB8AC3E}">
        <p14:creationId xmlns:p14="http://schemas.microsoft.com/office/powerpoint/2010/main" val="362582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 cautionary tale about hierarchies</a:t>
            </a:r>
          </a:p>
        </p:txBody>
      </p:sp>
      <p:sp>
        <p:nvSpPr>
          <p:cNvPr id="3" name="Content Placeholder 2"/>
          <p:cNvSpPr>
            <a:spLocks noGrp="1"/>
          </p:cNvSpPr>
          <p:nvPr>
            <p:ph sz="half" idx="1"/>
          </p:nvPr>
        </p:nvSpPr>
        <p:spPr/>
        <p:txBody>
          <a:bodyPr/>
          <a:lstStyle/>
          <a:p>
            <a:endParaRPr lang="en-GB" dirty="0"/>
          </a:p>
          <a:p>
            <a:endParaRPr lang="en-GB" dirty="0"/>
          </a:p>
          <a:p>
            <a:r>
              <a:rPr lang="en-GB" dirty="0"/>
              <a:t>We can challenge hierarchies in research</a:t>
            </a:r>
          </a:p>
          <a:p>
            <a:r>
              <a:rPr lang="en-GB" dirty="0"/>
              <a:t>And replace them by new hierarchies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0112" y="2262826"/>
            <a:ext cx="2016223" cy="4094167"/>
          </a:xfrm>
        </p:spPr>
      </p:pic>
    </p:spTree>
    <p:extLst>
      <p:ext uri="{BB962C8B-B14F-4D97-AF65-F5344CB8AC3E}">
        <p14:creationId xmlns:p14="http://schemas.microsoft.com/office/powerpoint/2010/main" val="236096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 possible way forward </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7584" y="2423568"/>
            <a:ext cx="3888432" cy="331236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64088" y="2276872"/>
            <a:ext cx="3168352" cy="3168352"/>
          </a:xfrm>
        </p:spPr>
      </p:pic>
    </p:spTree>
    <p:extLst>
      <p:ext uri="{BB962C8B-B14F-4D97-AF65-F5344CB8AC3E}">
        <p14:creationId xmlns:p14="http://schemas.microsoft.com/office/powerpoint/2010/main" val="309113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1890"/>
            <a:ext cx="7643192" cy="580926"/>
          </a:xfrm>
        </p:spPr>
        <p:txBody>
          <a:bodyPr/>
          <a:lstStyle/>
          <a:p>
            <a:r>
              <a:rPr lang="en-GB" b="1" dirty="0"/>
              <a:t>Researching with peer/community researchers – new?</a:t>
            </a:r>
          </a:p>
        </p:txBody>
      </p:sp>
      <p:pic>
        <p:nvPicPr>
          <p:cNvPr id="1026" name="Picture 2" descr="Image result for patrick geddes">
            <a:extLst>
              <a:ext uri="{FF2B5EF4-FFF2-40B4-BE49-F238E27FC236}">
                <a16:creationId xmlns:a16="http://schemas.microsoft.com/office/drawing/2014/main" id="{058F8DFC-00B9-4317-827E-88C52287A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453134"/>
            <a:ext cx="2664297" cy="367020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F1E3A93-E48C-4468-9006-6085F73E5756}"/>
              </a:ext>
            </a:extLst>
          </p:cNvPr>
          <p:cNvSpPr>
            <a:spLocks noGrp="1"/>
          </p:cNvSpPr>
          <p:nvPr>
            <p:ph sz="half" idx="2"/>
          </p:nvPr>
        </p:nvSpPr>
        <p:spPr>
          <a:xfrm>
            <a:off x="4572000" y="2490692"/>
            <a:ext cx="3600400" cy="3456384"/>
          </a:xfrm>
        </p:spPr>
        <p:txBody>
          <a:bodyPr>
            <a:normAutofit/>
          </a:bodyPr>
          <a:lstStyle/>
          <a:p>
            <a:pPr marL="0" indent="0">
              <a:buNone/>
            </a:pPr>
            <a:r>
              <a:rPr lang="en-GB" dirty="0">
                <a:latin typeface="+mj-lt"/>
              </a:rPr>
              <a:t>PATRICK GEDDES</a:t>
            </a:r>
          </a:p>
          <a:p>
            <a:pPr marL="0" indent="0">
              <a:buNone/>
            </a:pPr>
            <a:r>
              <a:rPr lang="en-GB" dirty="0">
                <a:latin typeface="+mj-lt"/>
              </a:rPr>
              <a:t>1854-1932</a:t>
            </a:r>
          </a:p>
          <a:p>
            <a:pPr marL="0" indent="0">
              <a:buNone/>
            </a:pPr>
            <a:endParaRPr lang="en-GB" sz="800" dirty="0">
              <a:latin typeface="+mj-lt"/>
            </a:endParaRPr>
          </a:p>
          <a:p>
            <a:r>
              <a:rPr lang="en-GB" sz="2400" dirty="0">
                <a:latin typeface="+mj-lt"/>
              </a:rPr>
              <a:t>Marginalised should be involved in studying their own communities</a:t>
            </a:r>
          </a:p>
          <a:p>
            <a:r>
              <a:rPr lang="en-GB" sz="2400" dirty="0">
                <a:latin typeface="+mj-lt"/>
              </a:rPr>
              <a:t>Community self-survey movement</a:t>
            </a:r>
          </a:p>
        </p:txBody>
      </p:sp>
    </p:spTree>
    <p:extLst>
      <p:ext uri="{BB962C8B-B14F-4D97-AF65-F5344CB8AC3E}">
        <p14:creationId xmlns:p14="http://schemas.microsoft.com/office/powerpoint/2010/main" val="133671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0AA3-7E90-4C81-A144-31744D154CE2}"/>
              </a:ext>
            </a:extLst>
          </p:cNvPr>
          <p:cNvSpPr>
            <a:spLocks noGrp="1"/>
          </p:cNvSpPr>
          <p:nvPr>
            <p:ph type="title"/>
          </p:nvPr>
        </p:nvSpPr>
        <p:spPr>
          <a:xfrm>
            <a:off x="1187624" y="980728"/>
            <a:ext cx="8291264" cy="580926"/>
          </a:xfrm>
        </p:spPr>
        <p:txBody>
          <a:bodyPr/>
          <a:lstStyle/>
          <a:p>
            <a:r>
              <a:rPr lang="en-GB" b="1" dirty="0"/>
              <a:t>COMMUNITY?</a:t>
            </a:r>
          </a:p>
        </p:txBody>
      </p:sp>
      <p:sp>
        <p:nvSpPr>
          <p:cNvPr id="4" name="Content Placeholder 3">
            <a:extLst>
              <a:ext uri="{FF2B5EF4-FFF2-40B4-BE49-F238E27FC236}">
                <a16:creationId xmlns:a16="http://schemas.microsoft.com/office/drawing/2014/main" id="{E31C0E9C-6C59-4172-BE63-06BC25220A72}"/>
              </a:ext>
            </a:extLst>
          </p:cNvPr>
          <p:cNvSpPr>
            <a:spLocks noGrp="1"/>
          </p:cNvSpPr>
          <p:nvPr>
            <p:ph sz="half" idx="2"/>
          </p:nvPr>
        </p:nvSpPr>
        <p:spPr>
          <a:xfrm>
            <a:off x="971600" y="3979305"/>
            <a:ext cx="7931224" cy="2271341"/>
          </a:xfrm>
        </p:spPr>
        <p:txBody>
          <a:bodyPr>
            <a:normAutofit/>
          </a:bodyPr>
          <a:lstStyle/>
          <a:p>
            <a:r>
              <a:rPr lang="en-GB" i="1" dirty="0">
                <a:latin typeface="+mj-lt"/>
              </a:rPr>
              <a:t>Vignette 1</a:t>
            </a:r>
            <a:r>
              <a:rPr lang="en-GB" dirty="0">
                <a:latin typeface="+mj-lt"/>
              </a:rPr>
              <a:t> – stigmatising within a ‘community’</a:t>
            </a:r>
          </a:p>
          <a:p>
            <a:endParaRPr lang="en-GB" sz="800" dirty="0">
              <a:latin typeface="+mj-lt"/>
            </a:endParaRPr>
          </a:p>
          <a:p>
            <a:r>
              <a:rPr lang="en-GB" i="1" dirty="0">
                <a:latin typeface="+mj-lt"/>
              </a:rPr>
              <a:t>Vignette 2</a:t>
            </a:r>
            <a:r>
              <a:rPr lang="en-GB" dirty="0">
                <a:latin typeface="+mj-lt"/>
              </a:rPr>
              <a:t> – community suspicions and internal divisions</a:t>
            </a:r>
          </a:p>
        </p:txBody>
      </p:sp>
      <p:pic>
        <p:nvPicPr>
          <p:cNvPr id="2050" name="Picture 2" descr="Image result for community">
            <a:extLst>
              <a:ext uri="{FF2B5EF4-FFF2-40B4-BE49-F238E27FC236}">
                <a16:creationId xmlns:a16="http://schemas.microsoft.com/office/drawing/2014/main" id="{D375DF39-EBF9-4775-9858-20C086C69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750" y="1519249"/>
            <a:ext cx="3558438" cy="1927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04D40D81-6DEB-4EF4-865B-F3BB54F63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897496"/>
            <a:ext cx="2617162" cy="124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4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0AA3-7E90-4C81-A144-31744D154CE2}"/>
              </a:ext>
            </a:extLst>
          </p:cNvPr>
          <p:cNvSpPr>
            <a:spLocks noGrp="1"/>
          </p:cNvSpPr>
          <p:nvPr>
            <p:ph type="title"/>
          </p:nvPr>
        </p:nvSpPr>
        <p:spPr>
          <a:xfrm>
            <a:off x="1187624" y="980728"/>
            <a:ext cx="8291264" cy="580926"/>
          </a:xfrm>
        </p:spPr>
        <p:txBody>
          <a:bodyPr/>
          <a:lstStyle/>
          <a:p>
            <a:r>
              <a:rPr lang="en-GB" b="1" dirty="0"/>
              <a:t>GETTING BETTER DATA?</a:t>
            </a:r>
          </a:p>
        </p:txBody>
      </p:sp>
      <p:sp>
        <p:nvSpPr>
          <p:cNvPr id="4" name="Content Placeholder 3">
            <a:extLst>
              <a:ext uri="{FF2B5EF4-FFF2-40B4-BE49-F238E27FC236}">
                <a16:creationId xmlns:a16="http://schemas.microsoft.com/office/drawing/2014/main" id="{E31C0E9C-6C59-4172-BE63-06BC25220A72}"/>
              </a:ext>
            </a:extLst>
          </p:cNvPr>
          <p:cNvSpPr>
            <a:spLocks noGrp="1"/>
          </p:cNvSpPr>
          <p:nvPr>
            <p:ph sz="half" idx="2"/>
          </p:nvPr>
        </p:nvSpPr>
        <p:spPr>
          <a:xfrm>
            <a:off x="3635896" y="2532025"/>
            <a:ext cx="5050904" cy="4065265"/>
          </a:xfrm>
        </p:spPr>
        <p:txBody>
          <a:bodyPr/>
          <a:lstStyle/>
          <a:p>
            <a:r>
              <a:rPr lang="en-GB" i="1" dirty="0">
                <a:latin typeface="+mj-lt"/>
              </a:rPr>
              <a:t>Vignette 3</a:t>
            </a:r>
            <a:r>
              <a:rPr lang="en-GB" dirty="0">
                <a:latin typeface="+mj-lt"/>
              </a:rPr>
              <a:t> – lack of trust between peer researcher and academic researcher</a:t>
            </a:r>
          </a:p>
          <a:p>
            <a:endParaRPr lang="en-GB" sz="800" dirty="0">
              <a:latin typeface="+mj-lt"/>
            </a:endParaRPr>
          </a:p>
          <a:p>
            <a:r>
              <a:rPr lang="en-GB" i="1" dirty="0">
                <a:latin typeface="+mj-lt"/>
              </a:rPr>
              <a:t>Vignette 4</a:t>
            </a:r>
            <a:r>
              <a:rPr lang="en-GB" dirty="0">
                <a:latin typeface="+mj-lt"/>
              </a:rPr>
              <a:t> – discomfort in asking questions and probing</a:t>
            </a:r>
          </a:p>
        </p:txBody>
      </p:sp>
      <p:pic>
        <p:nvPicPr>
          <p:cNvPr id="3074" name="Picture 2" descr="https://i.pinimg.com/originals/86/a0/b9/86a0b974dc1474261c75b77125fb6fa3.png">
            <a:extLst>
              <a:ext uri="{FF2B5EF4-FFF2-40B4-BE49-F238E27FC236}">
                <a16:creationId xmlns:a16="http://schemas.microsoft.com/office/drawing/2014/main" id="{28F7CAE6-EF25-44C5-A53E-B85BA1BCC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60402"/>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9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CRM">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414</Words>
  <Application>Microsoft Office PowerPoint</Application>
  <PresentationFormat>On-screen Show (4:3)</PresentationFormat>
  <Paragraphs>57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Office Theme</vt:lpstr>
      <vt:lpstr>NCRM Summer School 2019   Building quality in inclusive, participatory and emancipatory research Some cautionary tales</vt:lpstr>
      <vt:lpstr>A lesson from Mabel Cooper</vt:lpstr>
      <vt:lpstr>A cautionary tale from the funding world</vt:lpstr>
      <vt:lpstr>A cautionary tale from experience</vt:lpstr>
      <vt:lpstr>A cautionary tale about hierarchies</vt:lpstr>
      <vt:lpstr>A possible way forward </vt:lpstr>
      <vt:lpstr>Researching with peer/community researchers – new?</vt:lpstr>
      <vt:lpstr>COMMUNITY?</vt:lpstr>
      <vt:lpstr>GETTING BETTER DATA?</vt:lpstr>
      <vt:lpstr>Steps in working with peer researchers</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Puustinen K.J.</dc:creator>
  <cp:lastModifiedBy>Frosch A.S.</cp:lastModifiedBy>
  <cp:revision>197</cp:revision>
  <dcterms:created xsi:type="dcterms:W3CDTF">2014-10-20T14:24:53Z</dcterms:created>
  <dcterms:modified xsi:type="dcterms:W3CDTF">2019-07-03T10:34:01Z</dcterms:modified>
</cp:coreProperties>
</file>