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7"/>
  </p:handoutMasterIdLst>
  <p:sldIdLst>
    <p:sldId id="256" r:id="rId2"/>
    <p:sldId id="258" r:id="rId3"/>
    <p:sldId id="259" r:id="rId4"/>
    <p:sldId id="261" r:id="rId5"/>
    <p:sldId id="260" r:id="rId6"/>
    <p:sldId id="286" r:id="rId7"/>
    <p:sldId id="262" r:id="rId8"/>
    <p:sldId id="282" r:id="rId9"/>
    <p:sldId id="287" r:id="rId10"/>
    <p:sldId id="263" r:id="rId11"/>
    <p:sldId id="288" r:id="rId12"/>
    <p:sldId id="281" r:id="rId13"/>
    <p:sldId id="267" r:id="rId14"/>
    <p:sldId id="266" r:id="rId15"/>
    <p:sldId id="268" r:id="rId16"/>
    <p:sldId id="269" r:id="rId17"/>
    <p:sldId id="270" r:id="rId18"/>
    <p:sldId id="271" r:id="rId19"/>
    <p:sldId id="280" r:id="rId20"/>
    <p:sldId id="289" r:id="rId21"/>
    <p:sldId id="272" r:id="rId22"/>
    <p:sldId id="274" r:id="rId23"/>
    <p:sldId id="273" r:id="rId24"/>
    <p:sldId id="276" r:id="rId25"/>
    <p:sldId id="277" r:id="rId26"/>
    <p:sldId id="283" r:id="rId27"/>
    <p:sldId id="275" r:id="rId28"/>
    <p:sldId id="279" r:id="rId29"/>
    <p:sldId id="284" r:id="rId30"/>
    <p:sldId id="291" r:id="rId31"/>
    <p:sldId id="290" r:id="rId32"/>
    <p:sldId id="257" r:id="rId33"/>
    <p:sldId id="264" r:id="rId34"/>
    <p:sldId id="265" r:id="rId35"/>
    <p:sldId id="27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A3F55-9810-7548-B8B1-4EA1562A637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6A0D5690-4A55-D64F-A5EF-33213B2AF69D}">
      <dgm:prSet phldrT="[Text]"/>
      <dgm:spPr/>
      <dgm:t>
        <a:bodyPr/>
        <a:lstStyle/>
        <a:p>
          <a:r>
            <a:rPr lang="en-US" dirty="0"/>
            <a:t>Investigate</a:t>
          </a:r>
        </a:p>
      </dgm:t>
    </dgm:pt>
    <dgm:pt modelId="{1F843F8A-E69C-5043-879E-EB7C9BEB8082}" type="parTrans" cxnId="{6C1908EB-917A-3149-9F90-D6C0692BB8C8}">
      <dgm:prSet/>
      <dgm:spPr/>
      <dgm:t>
        <a:bodyPr/>
        <a:lstStyle/>
        <a:p>
          <a:endParaRPr lang="en-US"/>
        </a:p>
      </dgm:t>
    </dgm:pt>
    <dgm:pt modelId="{3E344B6C-DE53-E34A-BFF6-8643264481BD}" type="sibTrans" cxnId="{6C1908EB-917A-3149-9F90-D6C0692BB8C8}">
      <dgm:prSet/>
      <dgm:spPr/>
      <dgm:t>
        <a:bodyPr/>
        <a:lstStyle/>
        <a:p>
          <a:endParaRPr lang="en-US"/>
        </a:p>
      </dgm:t>
    </dgm:pt>
    <dgm:pt modelId="{6E5ACFBD-7709-0C48-A833-033C9F335EEB}">
      <dgm:prSet phldrT="[Text]"/>
      <dgm:spPr/>
      <dgm:t>
        <a:bodyPr/>
        <a:lstStyle/>
        <a:p>
          <a:r>
            <a:rPr lang="en-US" dirty="0"/>
            <a:t>Educate</a:t>
          </a:r>
        </a:p>
      </dgm:t>
    </dgm:pt>
    <dgm:pt modelId="{4090C226-1FFF-D74D-9820-F423B16D2E53}" type="parTrans" cxnId="{6175CBD0-6BFF-7B48-BAD6-C3E75909FE4A}">
      <dgm:prSet/>
      <dgm:spPr/>
      <dgm:t>
        <a:bodyPr/>
        <a:lstStyle/>
        <a:p>
          <a:endParaRPr lang="en-US"/>
        </a:p>
      </dgm:t>
    </dgm:pt>
    <dgm:pt modelId="{10740C4F-7F69-0340-B98B-4FCC1888C937}" type="sibTrans" cxnId="{6175CBD0-6BFF-7B48-BAD6-C3E75909FE4A}">
      <dgm:prSet/>
      <dgm:spPr/>
      <dgm:t>
        <a:bodyPr/>
        <a:lstStyle/>
        <a:p>
          <a:endParaRPr lang="en-US"/>
        </a:p>
      </dgm:t>
    </dgm:pt>
    <dgm:pt modelId="{837E6C77-CBB6-6D46-952F-C266CFD59616}">
      <dgm:prSet phldrT="[Text]"/>
      <dgm:spPr/>
      <dgm:t>
        <a:bodyPr/>
        <a:lstStyle/>
        <a:p>
          <a:r>
            <a:rPr lang="en-US" dirty="0"/>
            <a:t>Act </a:t>
          </a:r>
        </a:p>
      </dgm:t>
    </dgm:pt>
    <dgm:pt modelId="{CE780A0C-A0BD-4F4E-A914-D186DE44B725}" type="parTrans" cxnId="{FE616A2D-4792-144F-98FB-1502BAB84A48}">
      <dgm:prSet/>
      <dgm:spPr/>
      <dgm:t>
        <a:bodyPr/>
        <a:lstStyle/>
        <a:p>
          <a:endParaRPr lang="en-US"/>
        </a:p>
      </dgm:t>
    </dgm:pt>
    <dgm:pt modelId="{A55F3C35-E631-1541-8FF0-1252E0563AFF}" type="sibTrans" cxnId="{FE616A2D-4792-144F-98FB-1502BAB84A48}">
      <dgm:prSet/>
      <dgm:spPr/>
      <dgm:t>
        <a:bodyPr/>
        <a:lstStyle/>
        <a:p>
          <a:endParaRPr lang="en-US"/>
        </a:p>
      </dgm:t>
    </dgm:pt>
    <dgm:pt modelId="{C772C994-0601-484B-9178-55270040C183}" type="pres">
      <dgm:prSet presAssocID="{20EA3F55-9810-7548-B8B1-4EA1562A6379}" presName="compositeShape" presStyleCnt="0">
        <dgm:presLayoutVars>
          <dgm:chMax val="7"/>
          <dgm:dir/>
          <dgm:resizeHandles val="exact"/>
        </dgm:presLayoutVars>
      </dgm:prSet>
      <dgm:spPr/>
    </dgm:pt>
    <dgm:pt modelId="{97B1F12C-5B2E-AF4C-8411-93306153CD34}" type="pres">
      <dgm:prSet presAssocID="{6A0D5690-4A55-D64F-A5EF-33213B2AF69D}" presName="circ1" presStyleLbl="vennNode1" presStyleIdx="0" presStyleCnt="3"/>
      <dgm:spPr/>
      <dgm:t>
        <a:bodyPr/>
        <a:lstStyle/>
        <a:p>
          <a:endParaRPr lang="en-US"/>
        </a:p>
      </dgm:t>
    </dgm:pt>
    <dgm:pt modelId="{F5FD886A-A295-7B40-961E-38B9689B8061}" type="pres">
      <dgm:prSet presAssocID="{6A0D5690-4A55-D64F-A5EF-33213B2AF6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59F2E-11D1-8B4E-9E81-81C7CE8416B0}" type="pres">
      <dgm:prSet presAssocID="{6E5ACFBD-7709-0C48-A833-033C9F335EEB}" presName="circ2" presStyleLbl="vennNode1" presStyleIdx="1" presStyleCnt="3"/>
      <dgm:spPr/>
      <dgm:t>
        <a:bodyPr/>
        <a:lstStyle/>
        <a:p>
          <a:endParaRPr lang="en-US"/>
        </a:p>
      </dgm:t>
    </dgm:pt>
    <dgm:pt modelId="{4276E1A9-5C00-354D-A353-3109AED72868}" type="pres">
      <dgm:prSet presAssocID="{6E5ACFBD-7709-0C48-A833-033C9F335E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4C9E3-E44E-F847-80C8-0E7ABCBDEC20}" type="pres">
      <dgm:prSet presAssocID="{837E6C77-CBB6-6D46-952F-C266CFD59616}" presName="circ3" presStyleLbl="vennNode1" presStyleIdx="2" presStyleCnt="3"/>
      <dgm:spPr/>
      <dgm:t>
        <a:bodyPr/>
        <a:lstStyle/>
        <a:p>
          <a:endParaRPr lang="en-US"/>
        </a:p>
      </dgm:t>
    </dgm:pt>
    <dgm:pt modelId="{8BF102B2-0563-3949-80E1-93C6011BCD9C}" type="pres">
      <dgm:prSet presAssocID="{837E6C77-CBB6-6D46-952F-C266CFD596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16A2D-4792-144F-98FB-1502BAB84A48}" srcId="{20EA3F55-9810-7548-B8B1-4EA1562A6379}" destId="{837E6C77-CBB6-6D46-952F-C266CFD59616}" srcOrd="2" destOrd="0" parTransId="{CE780A0C-A0BD-4F4E-A914-D186DE44B725}" sibTransId="{A55F3C35-E631-1541-8FF0-1252E0563AFF}"/>
    <dgm:cxn modelId="{80B7EB55-8363-BF4D-9641-E80FBEBFC465}" type="presOf" srcId="{6A0D5690-4A55-D64F-A5EF-33213B2AF69D}" destId="{97B1F12C-5B2E-AF4C-8411-93306153CD34}" srcOrd="0" destOrd="0" presId="urn:microsoft.com/office/officeart/2005/8/layout/venn1"/>
    <dgm:cxn modelId="{3FAA9EFC-3448-1541-AB75-D8B6F3987A0B}" type="presOf" srcId="{837E6C77-CBB6-6D46-952F-C266CFD59616}" destId="{8BF102B2-0563-3949-80E1-93C6011BCD9C}" srcOrd="1" destOrd="0" presId="urn:microsoft.com/office/officeart/2005/8/layout/venn1"/>
    <dgm:cxn modelId="{8E718F33-F76F-7E42-A38C-A2E31B8D5DE4}" type="presOf" srcId="{20EA3F55-9810-7548-B8B1-4EA1562A6379}" destId="{C772C994-0601-484B-9178-55270040C183}" srcOrd="0" destOrd="0" presId="urn:microsoft.com/office/officeart/2005/8/layout/venn1"/>
    <dgm:cxn modelId="{652A8B51-1EDE-4042-BD9B-559A3E15D2E0}" type="presOf" srcId="{6E5ACFBD-7709-0C48-A833-033C9F335EEB}" destId="{73459F2E-11D1-8B4E-9E81-81C7CE8416B0}" srcOrd="0" destOrd="0" presId="urn:microsoft.com/office/officeart/2005/8/layout/venn1"/>
    <dgm:cxn modelId="{6C1908EB-917A-3149-9F90-D6C0692BB8C8}" srcId="{20EA3F55-9810-7548-B8B1-4EA1562A6379}" destId="{6A0D5690-4A55-D64F-A5EF-33213B2AF69D}" srcOrd="0" destOrd="0" parTransId="{1F843F8A-E69C-5043-879E-EB7C9BEB8082}" sibTransId="{3E344B6C-DE53-E34A-BFF6-8643264481BD}"/>
    <dgm:cxn modelId="{CC3D1F35-383D-D748-B315-2EB6AB12EF6E}" type="presOf" srcId="{6A0D5690-4A55-D64F-A5EF-33213B2AF69D}" destId="{F5FD886A-A295-7B40-961E-38B9689B8061}" srcOrd="1" destOrd="0" presId="urn:microsoft.com/office/officeart/2005/8/layout/venn1"/>
    <dgm:cxn modelId="{50414C8B-F934-E445-BB73-780678C12FF6}" type="presOf" srcId="{837E6C77-CBB6-6D46-952F-C266CFD59616}" destId="{A624C9E3-E44E-F847-80C8-0E7ABCBDEC20}" srcOrd="0" destOrd="0" presId="urn:microsoft.com/office/officeart/2005/8/layout/venn1"/>
    <dgm:cxn modelId="{6175CBD0-6BFF-7B48-BAD6-C3E75909FE4A}" srcId="{20EA3F55-9810-7548-B8B1-4EA1562A6379}" destId="{6E5ACFBD-7709-0C48-A833-033C9F335EEB}" srcOrd="1" destOrd="0" parTransId="{4090C226-1FFF-D74D-9820-F423B16D2E53}" sibTransId="{10740C4F-7F69-0340-B98B-4FCC1888C937}"/>
    <dgm:cxn modelId="{E0DEFAB4-F414-EA46-93C5-4770ADEE98DD}" type="presOf" srcId="{6E5ACFBD-7709-0C48-A833-033C9F335EEB}" destId="{4276E1A9-5C00-354D-A353-3109AED72868}" srcOrd="1" destOrd="0" presId="urn:microsoft.com/office/officeart/2005/8/layout/venn1"/>
    <dgm:cxn modelId="{A2B847A2-B0B1-124D-9907-FFAD6E178E00}" type="presParOf" srcId="{C772C994-0601-484B-9178-55270040C183}" destId="{97B1F12C-5B2E-AF4C-8411-93306153CD34}" srcOrd="0" destOrd="0" presId="urn:microsoft.com/office/officeart/2005/8/layout/venn1"/>
    <dgm:cxn modelId="{CDB0851E-5607-ED4C-8B10-DE7123277008}" type="presParOf" srcId="{C772C994-0601-484B-9178-55270040C183}" destId="{F5FD886A-A295-7B40-961E-38B9689B8061}" srcOrd="1" destOrd="0" presId="urn:microsoft.com/office/officeart/2005/8/layout/venn1"/>
    <dgm:cxn modelId="{73718738-F46F-3C41-80E1-E9210D947B88}" type="presParOf" srcId="{C772C994-0601-484B-9178-55270040C183}" destId="{73459F2E-11D1-8B4E-9E81-81C7CE8416B0}" srcOrd="2" destOrd="0" presId="urn:microsoft.com/office/officeart/2005/8/layout/venn1"/>
    <dgm:cxn modelId="{99A94D8D-00DF-2F45-B378-C4D414967A91}" type="presParOf" srcId="{C772C994-0601-484B-9178-55270040C183}" destId="{4276E1A9-5C00-354D-A353-3109AED72868}" srcOrd="3" destOrd="0" presId="urn:microsoft.com/office/officeart/2005/8/layout/venn1"/>
    <dgm:cxn modelId="{6406D716-EEC6-2E44-9031-A161CB90EA28}" type="presParOf" srcId="{C772C994-0601-484B-9178-55270040C183}" destId="{A624C9E3-E44E-F847-80C8-0E7ABCBDEC20}" srcOrd="4" destOrd="0" presId="urn:microsoft.com/office/officeart/2005/8/layout/venn1"/>
    <dgm:cxn modelId="{0B873C4E-5DDD-D14C-8041-DFBB5C2DBB97}" type="presParOf" srcId="{C772C994-0601-484B-9178-55270040C183}" destId="{8BF102B2-0563-3949-80E1-93C6011BCD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24583-3CE8-3C40-A60C-0286364D93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38EE15-F194-F945-AC6B-7707091E9DE2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A787751D-F41B-6446-AEE7-8FDA01F55596}" type="parTrans" cxnId="{929853C4-EF8D-9C4A-9C88-DB2545B7DD09}">
      <dgm:prSet/>
      <dgm:spPr/>
      <dgm:t>
        <a:bodyPr/>
        <a:lstStyle/>
        <a:p>
          <a:endParaRPr lang="en-US"/>
        </a:p>
      </dgm:t>
    </dgm:pt>
    <dgm:pt modelId="{789C44E6-1205-F948-90D2-87048E195775}" type="sibTrans" cxnId="{929853C4-EF8D-9C4A-9C88-DB2545B7DD09}">
      <dgm:prSet/>
      <dgm:spPr/>
      <dgm:t>
        <a:bodyPr/>
        <a:lstStyle/>
        <a:p>
          <a:endParaRPr lang="en-US"/>
        </a:p>
      </dgm:t>
    </dgm:pt>
    <dgm:pt modelId="{AD2253A5-3CD8-8E4D-A76A-794D7047126D}">
      <dgm:prSet phldrT="[Text]"/>
      <dgm:spPr/>
      <dgm:t>
        <a:bodyPr/>
        <a:lstStyle/>
        <a:p>
          <a:r>
            <a:rPr lang="en-US" dirty="0"/>
            <a:t>Data collection</a:t>
          </a:r>
        </a:p>
      </dgm:t>
    </dgm:pt>
    <dgm:pt modelId="{48BD84F1-28E1-F046-9C6A-E6DA2B391991}" type="parTrans" cxnId="{3FD9277B-BBA8-BA4F-807D-9227A33EC4C4}">
      <dgm:prSet/>
      <dgm:spPr/>
      <dgm:t>
        <a:bodyPr/>
        <a:lstStyle/>
        <a:p>
          <a:endParaRPr lang="en-US"/>
        </a:p>
      </dgm:t>
    </dgm:pt>
    <dgm:pt modelId="{812B6A4F-8E92-D84C-B976-DE1FD36BEE78}" type="sibTrans" cxnId="{3FD9277B-BBA8-BA4F-807D-9227A33EC4C4}">
      <dgm:prSet/>
      <dgm:spPr/>
      <dgm:t>
        <a:bodyPr/>
        <a:lstStyle/>
        <a:p>
          <a:endParaRPr lang="en-US"/>
        </a:p>
      </dgm:t>
    </dgm:pt>
    <dgm:pt modelId="{85AFA632-FC34-6444-A506-9AAFE0B16526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543B4831-F363-494F-AAAB-8D5CF72B3EC4}" type="parTrans" cxnId="{50ABCC29-7FC9-594E-9651-902E04A43053}">
      <dgm:prSet/>
      <dgm:spPr/>
      <dgm:t>
        <a:bodyPr/>
        <a:lstStyle/>
        <a:p>
          <a:endParaRPr lang="en-US"/>
        </a:p>
      </dgm:t>
    </dgm:pt>
    <dgm:pt modelId="{E7EA2E58-C34C-F34B-ADFB-99028620486A}" type="sibTrans" cxnId="{50ABCC29-7FC9-594E-9651-902E04A43053}">
      <dgm:prSet/>
      <dgm:spPr/>
      <dgm:t>
        <a:bodyPr/>
        <a:lstStyle/>
        <a:p>
          <a:endParaRPr lang="en-US"/>
        </a:p>
      </dgm:t>
    </dgm:pt>
    <dgm:pt modelId="{B55AAE77-36A4-F842-8B21-6096498ADF68}">
      <dgm:prSet phldrT="[Text]"/>
      <dgm:spPr/>
      <dgm:t>
        <a:bodyPr/>
        <a:lstStyle/>
        <a:p>
          <a:r>
            <a:rPr lang="en-US" dirty="0"/>
            <a:t>Dissemination</a:t>
          </a:r>
        </a:p>
      </dgm:t>
    </dgm:pt>
    <dgm:pt modelId="{7354293E-CB8D-814B-80AA-767F6C227C0B}" type="parTrans" cxnId="{4BFB5E0E-87CE-0948-85A1-316D5C7318DD}">
      <dgm:prSet/>
      <dgm:spPr/>
      <dgm:t>
        <a:bodyPr/>
        <a:lstStyle/>
        <a:p>
          <a:endParaRPr lang="en-US"/>
        </a:p>
      </dgm:t>
    </dgm:pt>
    <dgm:pt modelId="{72AA133E-C973-704A-91B8-A5B04C997AEE}" type="sibTrans" cxnId="{4BFB5E0E-87CE-0948-85A1-316D5C7318DD}">
      <dgm:prSet/>
      <dgm:spPr/>
      <dgm:t>
        <a:bodyPr/>
        <a:lstStyle/>
        <a:p>
          <a:endParaRPr lang="en-US"/>
        </a:p>
      </dgm:t>
    </dgm:pt>
    <dgm:pt modelId="{0C1E7B30-9D34-5B45-828A-755637828D29}">
      <dgm:prSet phldrT="[Text]"/>
      <dgm:spPr/>
      <dgm:t>
        <a:bodyPr/>
        <a:lstStyle/>
        <a:p>
          <a:r>
            <a:rPr lang="en-US" dirty="0"/>
            <a:t>Archiving</a:t>
          </a:r>
        </a:p>
      </dgm:t>
    </dgm:pt>
    <dgm:pt modelId="{BD78F4D4-6080-C847-A45E-D45EB82C7216}" type="parTrans" cxnId="{8B8EF38E-F7F8-B545-93A2-5D54DF8EE42C}">
      <dgm:prSet/>
      <dgm:spPr/>
      <dgm:t>
        <a:bodyPr/>
        <a:lstStyle/>
        <a:p>
          <a:endParaRPr lang="en-US"/>
        </a:p>
      </dgm:t>
    </dgm:pt>
    <dgm:pt modelId="{7D35C7F7-30F9-2347-A39C-87B78BFF2469}" type="sibTrans" cxnId="{8B8EF38E-F7F8-B545-93A2-5D54DF8EE42C}">
      <dgm:prSet/>
      <dgm:spPr/>
      <dgm:t>
        <a:bodyPr/>
        <a:lstStyle/>
        <a:p>
          <a:endParaRPr lang="en-US"/>
        </a:p>
      </dgm:t>
    </dgm:pt>
    <dgm:pt modelId="{776C98FC-EF38-634F-877A-0B790E63BEB9}" type="pres">
      <dgm:prSet presAssocID="{F5624583-3CE8-3C40-A60C-0286364D930A}" presName="CompostProcess" presStyleCnt="0">
        <dgm:presLayoutVars>
          <dgm:dir/>
          <dgm:resizeHandles val="exact"/>
        </dgm:presLayoutVars>
      </dgm:prSet>
      <dgm:spPr/>
    </dgm:pt>
    <dgm:pt modelId="{D0AADAA0-F7C9-9848-89AD-D973DBFD9C18}" type="pres">
      <dgm:prSet presAssocID="{F5624583-3CE8-3C40-A60C-0286364D930A}" presName="arrow" presStyleLbl="bgShp" presStyleIdx="0" presStyleCnt="1"/>
      <dgm:spPr/>
    </dgm:pt>
    <dgm:pt modelId="{18679A76-D045-E149-AEC0-C839C02AEE2B}" type="pres">
      <dgm:prSet presAssocID="{F5624583-3CE8-3C40-A60C-0286364D930A}" presName="linearProcess" presStyleCnt="0"/>
      <dgm:spPr/>
    </dgm:pt>
    <dgm:pt modelId="{0416D85D-CCC1-2C44-A099-4B84E30BBCE0}" type="pres">
      <dgm:prSet presAssocID="{7238EE15-F194-F945-AC6B-7707091E9DE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88443-B179-6B49-A237-B60CC0826A07}" type="pres">
      <dgm:prSet presAssocID="{789C44E6-1205-F948-90D2-87048E195775}" presName="sibTrans" presStyleCnt="0"/>
      <dgm:spPr/>
    </dgm:pt>
    <dgm:pt modelId="{0DD1D51E-00D5-C042-B740-B72A546FFA67}" type="pres">
      <dgm:prSet presAssocID="{AD2253A5-3CD8-8E4D-A76A-794D7047126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FD59-AE88-0B4C-B93B-5DEABA8A440F}" type="pres">
      <dgm:prSet presAssocID="{812B6A4F-8E92-D84C-B976-DE1FD36BEE78}" presName="sibTrans" presStyleCnt="0"/>
      <dgm:spPr/>
    </dgm:pt>
    <dgm:pt modelId="{B2F01DA9-4C4F-1346-B061-1AE2C2105D72}" type="pres">
      <dgm:prSet presAssocID="{85AFA632-FC34-6444-A506-9AAFE0B1652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6E3C2-AD33-A644-AE3A-F2F43819D99C}" type="pres">
      <dgm:prSet presAssocID="{E7EA2E58-C34C-F34B-ADFB-99028620486A}" presName="sibTrans" presStyleCnt="0"/>
      <dgm:spPr/>
    </dgm:pt>
    <dgm:pt modelId="{454FFC98-C1F4-C541-8A89-2E2E3CF663D8}" type="pres">
      <dgm:prSet presAssocID="{B55AAE77-36A4-F842-8B21-6096498ADF6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6BBD-5E75-2B41-BB7E-FF97FDF38F25}" type="pres">
      <dgm:prSet presAssocID="{72AA133E-C973-704A-91B8-A5B04C997AEE}" presName="sibTrans" presStyleCnt="0"/>
      <dgm:spPr/>
    </dgm:pt>
    <dgm:pt modelId="{2CE3BA34-D11B-024F-A591-7E75A087E510}" type="pres">
      <dgm:prSet presAssocID="{0C1E7B30-9D34-5B45-828A-755637828D2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4146F-BBFD-3845-AAC0-B010E55156E3}" type="presOf" srcId="{7238EE15-F194-F945-AC6B-7707091E9DE2}" destId="{0416D85D-CCC1-2C44-A099-4B84E30BBCE0}" srcOrd="0" destOrd="0" presId="urn:microsoft.com/office/officeart/2005/8/layout/hProcess9"/>
    <dgm:cxn modelId="{C5E2C88A-9486-8348-B9E1-F7E0D1BF1F54}" type="presOf" srcId="{85AFA632-FC34-6444-A506-9AAFE0B16526}" destId="{B2F01DA9-4C4F-1346-B061-1AE2C2105D72}" srcOrd="0" destOrd="0" presId="urn:microsoft.com/office/officeart/2005/8/layout/hProcess9"/>
    <dgm:cxn modelId="{8B8EF38E-F7F8-B545-93A2-5D54DF8EE42C}" srcId="{F5624583-3CE8-3C40-A60C-0286364D930A}" destId="{0C1E7B30-9D34-5B45-828A-755637828D29}" srcOrd="4" destOrd="0" parTransId="{BD78F4D4-6080-C847-A45E-D45EB82C7216}" sibTransId="{7D35C7F7-30F9-2347-A39C-87B78BFF2469}"/>
    <dgm:cxn modelId="{4BFB5E0E-87CE-0948-85A1-316D5C7318DD}" srcId="{F5624583-3CE8-3C40-A60C-0286364D930A}" destId="{B55AAE77-36A4-F842-8B21-6096498ADF68}" srcOrd="3" destOrd="0" parTransId="{7354293E-CB8D-814B-80AA-767F6C227C0B}" sibTransId="{72AA133E-C973-704A-91B8-A5B04C997AEE}"/>
    <dgm:cxn modelId="{59F6BEAA-D6C3-8E4B-844F-58C6A3CBBD8E}" type="presOf" srcId="{0C1E7B30-9D34-5B45-828A-755637828D29}" destId="{2CE3BA34-D11B-024F-A591-7E75A087E510}" srcOrd="0" destOrd="0" presId="urn:microsoft.com/office/officeart/2005/8/layout/hProcess9"/>
    <dgm:cxn modelId="{50ABCC29-7FC9-594E-9651-902E04A43053}" srcId="{F5624583-3CE8-3C40-A60C-0286364D930A}" destId="{85AFA632-FC34-6444-A506-9AAFE0B16526}" srcOrd="2" destOrd="0" parTransId="{543B4831-F363-494F-AAAB-8D5CF72B3EC4}" sibTransId="{E7EA2E58-C34C-F34B-ADFB-99028620486A}"/>
    <dgm:cxn modelId="{3FD9277B-BBA8-BA4F-807D-9227A33EC4C4}" srcId="{F5624583-3CE8-3C40-A60C-0286364D930A}" destId="{AD2253A5-3CD8-8E4D-A76A-794D7047126D}" srcOrd="1" destOrd="0" parTransId="{48BD84F1-28E1-F046-9C6A-E6DA2B391991}" sibTransId="{812B6A4F-8E92-D84C-B976-DE1FD36BEE78}"/>
    <dgm:cxn modelId="{3220CCE6-EE53-9145-9647-1562D41A5AFB}" type="presOf" srcId="{AD2253A5-3CD8-8E4D-A76A-794D7047126D}" destId="{0DD1D51E-00D5-C042-B740-B72A546FFA67}" srcOrd="0" destOrd="0" presId="urn:microsoft.com/office/officeart/2005/8/layout/hProcess9"/>
    <dgm:cxn modelId="{929853C4-EF8D-9C4A-9C88-DB2545B7DD09}" srcId="{F5624583-3CE8-3C40-A60C-0286364D930A}" destId="{7238EE15-F194-F945-AC6B-7707091E9DE2}" srcOrd="0" destOrd="0" parTransId="{A787751D-F41B-6446-AEE7-8FDA01F55596}" sibTransId="{789C44E6-1205-F948-90D2-87048E195775}"/>
    <dgm:cxn modelId="{DB84B7F4-4CAD-5C49-A4D2-ABF6910AECF9}" type="presOf" srcId="{F5624583-3CE8-3C40-A60C-0286364D930A}" destId="{776C98FC-EF38-634F-877A-0B790E63BEB9}" srcOrd="0" destOrd="0" presId="urn:microsoft.com/office/officeart/2005/8/layout/hProcess9"/>
    <dgm:cxn modelId="{E36414CC-186D-6C44-B82F-090179296F33}" type="presOf" srcId="{B55AAE77-36A4-F842-8B21-6096498ADF68}" destId="{454FFC98-C1F4-C541-8A89-2E2E3CF663D8}" srcOrd="0" destOrd="0" presId="urn:microsoft.com/office/officeart/2005/8/layout/hProcess9"/>
    <dgm:cxn modelId="{AFC69945-35FC-E047-84CF-78EE7577D36E}" type="presParOf" srcId="{776C98FC-EF38-634F-877A-0B790E63BEB9}" destId="{D0AADAA0-F7C9-9848-89AD-D973DBFD9C18}" srcOrd="0" destOrd="0" presId="urn:microsoft.com/office/officeart/2005/8/layout/hProcess9"/>
    <dgm:cxn modelId="{21525E19-68B0-0448-935C-E393A80016D7}" type="presParOf" srcId="{776C98FC-EF38-634F-877A-0B790E63BEB9}" destId="{18679A76-D045-E149-AEC0-C839C02AEE2B}" srcOrd="1" destOrd="0" presId="urn:microsoft.com/office/officeart/2005/8/layout/hProcess9"/>
    <dgm:cxn modelId="{1CB0ED0B-3BD2-D047-8A77-01B053814F4B}" type="presParOf" srcId="{18679A76-D045-E149-AEC0-C839C02AEE2B}" destId="{0416D85D-CCC1-2C44-A099-4B84E30BBCE0}" srcOrd="0" destOrd="0" presId="urn:microsoft.com/office/officeart/2005/8/layout/hProcess9"/>
    <dgm:cxn modelId="{29D2B412-5C48-9343-8125-98B56BDC2707}" type="presParOf" srcId="{18679A76-D045-E149-AEC0-C839C02AEE2B}" destId="{52788443-B179-6B49-A237-B60CC0826A07}" srcOrd="1" destOrd="0" presId="urn:microsoft.com/office/officeart/2005/8/layout/hProcess9"/>
    <dgm:cxn modelId="{B3FC9034-A9C3-6A48-8A32-F5458CBA21F4}" type="presParOf" srcId="{18679A76-D045-E149-AEC0-C839C02AEE2B}" destId="{0DD1D51E-00D5-C042-B740-B72A546FFA67}" srcOrd="2" destOrd="0" presId="urn:microsoft.com/office/officeart/2005/8/layout/hProcess9"/>
    <dgm:cxn modelId="{106FF7E2-EBD3-9A45-B29B-20AA17535C50}" type="presParOf" srcId="{18679A76-D045-E149-AEC0-C839C02AEE2B}" destId="{56FCFD59-AE88-0B4C-B93B-5DEABA8A440F}" srcOrd="3" destOrd="0" presId="urn:microsoft.com/office/officeart/2005/8/layout/hProcess9"/>
    <dgm:cxn modelId="{A2751DD9-BCE1-8D47-A752-A13944152A47}" type="presParOf" srcId="{18679A76-D045-E149-AEC0-C839C02AEE2B}" destId="{B2F01DA9-4C4F-1346-B061-1AE2C2105D72}" srcOrd="4" destOrd="0" presId="urn:microsoft.com/office/officeart/2005/8/layout/hProcess9"/>
    <dgm:cxn modelId="{29FFF3D6-C9DD-2444-A9C7-0CB378A60007}" type="presParOf" srcId="{18679A76-D045-E149-AEC0-C839C02AEE2B}" destId="{7FC6E3C2-AD33-A644-AE3A-F2F43819D99C}" srcOrd="5" destOrd="0" presId="urn:microsoft.com/office/officeart/2005/8/layout/hProcess9"/>
    <dgm:cxn modelId="{30142012-0B34-2840-8E90-5E857A3E9842}" type="presParOf" srcId="{18679A76-D045-E149-AEC0-C839C02AEE2B}" destId="{454FFC98-C1F4-C541-8A89-2E2E3CF663D8}" srcOrd="6" destOrd="0" presId="urn:microsoft.com/office/officeart/2005/8/layout/hProcess9"/>
    <dgm:cxn modelId="{C054D819-EB7D-DA45-99FE-E47071A99261}" type="presParOf" srcId="{18679A76-D045-E149-AEC0-C839C02AEE2B}" destId="{409B6BBD-5E75-2B41-BB7E-FF97FDF38F25}" srcOrd="7" destOrd="0" presId="urn:microsoft.com/office/officeart/2005/8/layout/hProcess9"/>
    <dgm:cxn modelId="{A6019461-76C9-5C4B-AC79-3116F402613E}" type="presParOf" srcId="{18679A76-D045-E149-AEC0-C839C02AEE2B}" destId="{2CE3BA34-D11B-024F-A591-7E75A087E51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9EDCE-4BE3-B046-BA80-057CA24A9730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25A26-5734-194C-A8EB-557A38D38448}">
      <dgm:prSet phldrT="[Text]"/>
      <dgm:spPr/>
      <dgm:t>
        <a:bodyPr/>
        <a:lstStyle/>
        <a:p>
          <a:r>
            <a:rPr lang="en-US" dirty="0"/>
            <a:t>CONTEXT</a:t>
          </a:r>
        </a:p>
      </dgm:t>
    </dgm:pt>
    <dgm:pt modelId="{4B7797B5-8DAF-9349-9621-16348F33E4C6}" type="parTrans" cxnId="{2376C1F3-CAD5-B44F-8401-3D05DF2F838B}">
      <dgm:prSet/>
      <dgm:spPr/>
      <dgm:t>
        <a:bodyPr/>
        <a:lstStyle/>
        <a:p>
          <a:endParaRPr lang="en-US"/>
        </a:p>
      </dgm:t>
    </dgm:pt>
    <dgm:pt modelId="{0CFC80FA-0D25-8D4B-88A2-6103E2A864A1}" type="sibTrans" cxnId="{2376C1F3-CAD5-B44F-8401-3D05DF2F838B}">
      <dgm:prSet/>
      <dgm:spPr/>
      <dgm:t>
        <a:bodyPr/>
        <a:lstStyle/>
        <a:p>
          <a:endParaRPr lang="en-US"/>
        </a:p>
      </dgm:t>
    </dgm:pt>
    <dgm:pt modelId="{059F21EE-CD83-E347-990B-FF19B3429357}">
      <dgm:prSet phldrT="[Text]"/>
      <dgm:spPr/>
      <dgm:t>
        <a:bodyPr/>
        <a:lstStyle/>
        <a:p>
          <a:r>
            <a:rPr lang="en-US" dirty="0"/>
            <a:t>Commissioner</a:t>
          </a:r>
        </a:p>
      </dgm:t>
    </dgm:pt>
    <dgm:pt modelId="{3627803A-26A5-E04A-BB3C-0D84847374B3}" type="parTrans" cxnId="{241A074C-FF77-6845-ACF4-8995DC1B9904}">
      <dgm:prSet/>
      <dgm:spPr/>
      <dgm:t>
        <a:bodyPr/>
        <a:lstStyle/>
        <a:p>
          <a:endParaRPr lang="en-US"/>
        </a:p>
      </dgm:t>
    </dgm:pt>
    <dgm:pt modelId="{B769AAE6-8622-A647-9E3A-F66E46CA5C1B}" type="sibTrans" cxnId="{241A074C-FF77-6845-ACF4-8995DC1B9904}">
      <dgm:prSet/>
      <dgm:spPr/>
      <dgm:t>
        <a:bodyPr/>
        <a:lstStyle/>
        <a:p>
          <a:endParaRPr lang="en-US"/>
        </a:p>
      </dgm:t>
    </dgm:pt>
    <dgm:pt modelId="{CCC785DD-D4A4-B846-A41B-DA909F373419}">
      <dgm:prSet phldrT="[Text]"/>
      <dgm:spPr/>
      <dgm:t>
        <a:bodyPr/>
        <a:lstStyle/>
        <a:p>
          <a:r>
            <a:rPr lang="en-US" dirty="0"/>
            <a:t>Employer</a:t>
          </a:r>
        </a:p>
      </dgm:t>
    </dgm:pt>
    <dgm:pt modelId="{5E765C2A-A389-1546-8B94-725ED48184D8}" type="parTrans" cxnId="{F2A0653E-5006-EC47-959F-249A3B4973FB}">
      <dgm:prSet/>
      <dgm:spPr/>
      <dgm:t>
        <a:bodyPr/>
        <a:lstStyle/>
        <a:p>
          <a:endParaRPr lang="en-US"/>
        </a:p>
      </dgm:t>
    </dgm:pt>
    <dgm:pt modelId="{5E9D453E-57F7-5742-826C-556599BDFE04}" type="sibTrans" cxnId="{F2A0653E-5006-EC47-959F-249A3B4973FB}">
      <dgm:prSet/>
      <dgm:spPr/>
      <dgm:t>
        <a:bodyPr/>
        <a:lstStyle/>
        <a:p>
          <a:endParaRPr lang="en-US"/>
        </a:p>
      </dgm:t>
    </dgm:pt>
    <dgm:pt modelId="{57F952A3-7E68-064C-8012-7C1C67FED5FD}">
      <dgm:prSet phldrT="[Text]"/>
      <dgm:spPr/>
      <dgm:t>
        <a:bodyPr/>
        <a:lstStyle/>
        <a:p>
          <a:r>
            <a:rPr lang="en-US" dirty="0"/>
            <a:t>Researcher</a:t>
          </a:r>
        </a:p>
      </dgm:t>
    </dgm:pt>
    <dgm:pt modelId="{EEBE6B5F-C171-2D41-ACD5-468871610484}" type="parTrans" cxnId="{EB3B9A5A-0E37-0E4E-9A5F-873F0EB28F18}">
      <dgm:prSet/>
      <dgm:spPr/>
      <dgm:t>
        <a:bodyPr/>
        <a:lstStyle/>
        <a:p>
          <a:endParaRPr lang="en-US"/>
        </a:p>
      </dgm:t>
    </dgm:pt>
    <dgm:pt modelId="{0ABB1987-BAFE-9540-BD18-61E91BED005F}" type="sibTrans" cxnId="{EB3B9A5A-0E37-0E4E-9A5F-873F0EB28F18}">
      <dgm:prSet/>
      <dgm:spPr/>
      <dgm:t>
        <a:bodyPr/>
        <a:lstStyle/>
        <a:p>
          <a:endParaRPr lang="en-US"/>
        </a:p>
      </dgm:t>
    </dgm:pt>
    <dgm:pt modelId="{513D06B9-705A-0F4C-84E7-F890B8E5E255}">
      <dgm:prSet phldrT="[Text]"/>
      <dgm:spPr/>
      <dgm:t>
        <a:bodyPr/>
        <a:lstStyle/>
        <a:p>
          <a:r>
            <a:rPr lang="en-US" dirty="0"/>
            <a:t>'Participants' </a:t>
          </a:r>
        </a:p>
      </dgm:t>
    </dgm:pt>
    <dgm:pt modelId="{4D2F4D20-85B6-BA43-994A-4B1D2F414D71}" type="parTrans" cxnId="{9935A8E7-EF08-834B-A8F7-B9B5981719DF}">
      <dgm:prSet/>
      <dgm:spPr/>
      <dgm:t>
        <a:bodyPr/>
        <a:lstStyle/>
        <a:p>
          <a:endParaRPr lang="en-US"/>
        </a:p>
      </dgm:t>
    </dgm:pt>
    <dgm:pt modelId="{195D1759-3DFD-5D4F-8908-E81F240F6F17}" type="sibTrans" cxnId="{9935A8E7-EF08-834B-A8F7-B9B5981719DF}">
      <dgm:prSet/>
      <dgm:spPr/>
      <dgm:t>
        <a:bodyPr/>
        <a:lstStyle/>
        <a:p>
          <a:endParaRPr lang="en-US"/>
        </a:p>
      </dgm:t>
    </dgm:pt>
    <dgm:pt modelId="{B035AE36-ADDB-924B-9132-35643B47D86D}">
      <dgm:prSet phldrT="[Text]"/>
      <dgm:spPr/>
      <dgm:t>
        <a:bodyPr/>
        <a:lstStyle/>
        <a:p>
          <a:r>
            <a:rPr lang="en-US" dirty="0"/>
            <a:t>Funder</a:t>
          </a:r>
        </a:p>
      </dgm:t>
    </dgm:pt>
    <dgm:pt modelId="{EF26ABC6-D7EB-1842-B32B-4BECEB510DF9}" type="parTrans" cxnId="{578A6B38-D2C4-2A45-B48E-EF2755AA31D7}">
      <dgm:prSet/>
      <dgm:spPr/>
      <dgm:t>
        <a:bodyPr/>
        <a:lstStyle/>
        <a:p>
          <a:endParaRPr lang="en-US"/>
        </a:p>
      </dgm:t>
    </dgm:pt>
    <dgm:pt modelId="{97B152A2-E828-AA47-8087-C24FB4402956}" type="sibTrans" cxnId="{578A6B38-D2C4-2A45-B48E-EF2755AA31D7}">
      <dgm:prSet/>
      <dgm:spPr/>
      <dgm:t>
        <a:bodyPr/>
        <a:lstStyle/>
        <a:p>
          <a:endParaRPr lang="en-US"/>
        </a:p>
      </dgm:t>
    </dgm:pt>
    <dgm:pt modelId="{D759911D-7DEF-D544-9C02-323D69A59C7F}">
      <dgm:prSet phldrT="[Text]"/>
      <dgm:spPr/>
      <dgm:t>
        <a:bodyPr/>
        <a:lstStyle/>
        <a:p>
          <a:r>
            <a:rPr lang="en-US" dirty="0"/>
            <a:t>Audience</a:t>
          </a:r>
        </a:p>
      </dgm:t>
    </dgm:pt>
    <dgm:pt modelId="{83146584-3458-144A-A010-0BF07A95ED75}" type="parTrans" cxnId="{EBE83FA5-A0EF-3744-AA07-764C90D57CDE}">
      <dgm:prSet/>
      <dgm:spPr/>
      <dgm:t>
        <a:bodyPr/>
        <a:lstStyle/>
        <a:p>
          <a:endParaRPr lang="en-US"/>
        </a:p>
      </dgm:t>
    </dgm:pt>
    <dgm:pt modelId="{040CEEB2-1EE7-6149-AC5D-F6CFC0BD269A}" type="sibTrans" cxnId="{EBE83FA5-A0EF-3744-AA07-764C90D57CDE}">
      <dgm:prSet/>
      <dgm:spPr/>
      <dgm:t>
        <a:bodyPr/>
        <a:lstStyle/>
        <a:p>
          <a:endParaRPr lang="en-US"/>
        </a:p>
      </dgm:t>
    </dgm:pt>
    <dgm:pt modelId="{C651C255-82D5-EB43-A60C-1B71745D2AFD}" type="pres">
      <dgm:prSet presAssocID="{C569EDCE-4BE3-B046-BA80-057CA24A97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22C54-7DFF-CE42-A126-D4630D9FF69C}" type="pres">
      <dgm:prSet presAssocID="{33525A26-5734-194C-A8EB-557A38D38448}" presName="centerShape" presStyleLbl="node0" presStyleIdx="0" presStyleCnt="1"/>
      <dgm:spPr/>
      <dgm:t>
        <a:bodyPr/>
        <a:lstStyle/>
        <a:p>
          <a:endParaRPr lang="en-US"/>
        </a:p>
      </dgm:t>
    </dgm:pt>
    <dgm:pt modelId="{AC5A27C6-CD09-C543-8BAB-5BE719CBEA2B}" type="pres">
      <dgm:prSet presAssocID="{3627803A-26A5-E04A-BB3C-0D84847374B3}" presName="Name9" presStyleLbl="parChTrans1D2" presStyleIdx="0" presStyleCnt="6"/>
      <dgm:spPr/>
      <dgm:t>
        <a:bodyPr/>
        <a:lstStyle/>
        <a:p>
          <a:endParaRPr lang="en-US"/>
        </a:p>
      </dgm:t>
    </dgm:pt>
    <dgm:pt modelId="{280CC2C2-5463-5946-A8C6-90933E38AB4B}" type="pres">
      <dgm:prSet presAssocID="{3627803A-26A5-E04A-BB3C-0D84847374B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F057708-4D20-3345-B6F9-5E50BB8D2732}" type="pres">
      <dgm:prSet presAssocID="{059F21EE-CD83-E347-990B-FF19B34293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7F0D3-6C3C-6744-812A-7FB4F3207A47}" type="pres">
      <dgm:prSet presAssocID="{EF26ABC6-D7EB-1842-B32B-4BECEB510DF9}" presName="Name9" presStyleLbl="parChTrans1D2" presStyleIdx="1" presStyleCnt="6"/>
      <dgm:spPr/>
      <dgm:t>
        <a:bodyPr/>
        <a:lstStyle/>
        <a:p>
          <a:endParaRPr lang="en-US"/>
        </a:p>
      </dgm:t>
    </dgm:pt>
    <dgm:pt modelId="{6F09B07E-2349-BF46-AEC7-DAA271B6C298}" type="pres">
      <dgm:prSet presAssocID="{EF26ABC6-D7EB-1842-B32B-4BECEB510DF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2BCBB48-7038-7642-8A19-EA508BF1956C}" type="pres">
      <dgm:prSet presAssocID="{B035AE36-ADDB-924B-9132-35643B47D8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9BED1-0B41-DC4D-B556-AA038179C461}" type="pres">
      <dgm:prSet presAssocID="{5E765C2A-A389-1546-8B94-725ED48184D8}" presName="Name9" presStyleLbl="parChTrans1D2" presStyleIdx="2" presStyleCnt="6"/>
      <dgm:spPr/>
      <dgm:t>
        <a:bodyPr/>
        <a:lstStyle/>
        <a:p>
          <a:endParaRPr lang="en-US"/>
        </a:p>
      </dgm:t>
    </dgm:pt>
    <dgm:pt modelId="{61F6174F-14B9-4641-9C96-549032D863B6}" type="pres">
      <dgm:prSet presAssocID="{5E765C2A-A389-1546-8B94-725ED48184D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B311FB2-4BD4-9F40-8C1C-A310AD8DF0E3}" type="pres">
      <dgm:prSet presAssocID="{CCC785DD-D4A4-B846-A41B-DA909F3734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75F0F-35C9-BF45-B90D-54411833F69D}" type="pres">
      <dgm:prSet presAssocID="{EEBE6B5F-C171-2D41-ACD5-468871610484}" presName="Name9" presStyleLbl="parChTrans1D2" presStyleIdx="3" presStyleCnt="6"/>
      <dgm:spPr/>
      <dgm:t>
        <a:bodyPr/>
        <a:lstStyle/>
        <a:p>
          <a:endParaRPr lang="en-US"/>
        </a:p>
      </dgm:t>
    </dgm:pt>
    <dgm:pt modelId="{7EE1A5D6-A9D3-1D40-A513-44018303D63F}" type="pres">
      <dgm:prSet presAssocID="{EEBE6B5F-C171-2D41-ACD5-46887161048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9EB4CC6-AC77-1F4D-B2C0-A88D0449E745}" type="pres">
      <dgm:prSet presAssocID="{57F952A3-7E68-064C-8012-7C1C67FED5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0888A-3790-724D-943F-0F301D9C8431}" type="pres">
      <dgm:prSet presAssocID="{4D2F4D20-85B6-BA43-994A-4B1D2F414D71}" presName="Name9" presStyleLbl="parChTrans1D2" presStyleIdx="4" presStyleCnt="6"/>
      <dgm:spPr/>
      <dgm:t>
        <a:bodyPr/>
        <a:lstStyle/>
        <a:p>
          <a:endParaRPr lang="en-US"/>
        </a:p>
      </dgm:t>
    </dgm:pt>
    <dgm:pt modelId="{81EE634A-1ECE-7F46-9FCC-34DECFD08F5F}" type="pres">
      <dgm:prSet presAssocID="{4D2F4D20-85B6-BA43-994A-4B1D2F414D7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79BA58A-DF4B-304C-AE08-359BF6C13E03}" type="pres">
      <dgm:prSet presAssocID="{513D06B9-705A-0F4C-84E7-F890B8E5E25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8DA65-9243-7541-8FB4-DF0AC7EB4C7F}" type="pres">
      <dgm:prSet presAssocID="{83146584-3458-144A-A010-0BF07A95ED75}" presName="Name9" presStyleLbl="parChTrans1D2" presStyleIdx="5" presStyleCnt="6"/>
      <dgm:spPr/>
      <dgm:t>
        <a:bodyPr/>
        <a:lstStyle/>
        <a:p>
          <a:endParaRPr lang="en-US"/>
        </a:p>
      </dgm:t>
    </dgm:pt>
    <dgm:pt modelId="{289565C7-8C84-C64F-AB07-CCACBE2ECFA1}" type="pres">
      <dgm:prSet presAssocID="{83146584-3458-144A-A010-0BF07A95ED7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0385A40-53BB-5F40-A0E4-A5885F1281E6}" type="pres">
      <dgm:prSet presAssocID="{D759911D-7DEF-D544-9C02-323D69A59C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B38DF-19D8-BD4F-9589-B0D17E97CB24}" type="presOf" srcId="{4D2F4D20-85B6-BA43-994A-4B1D2F414D71}" destId="{0BA0888A-3790-724D-943F-0F301D9C8431}" srcOrd="0" destOrd="0" presId="urn:microsoft.com/office/officeart/2005/8/layout/radial1"/>
    <dgm:cxn modelId="{241A074C-FF77-6845-ACF4-8995DC1B9904}" srcId="{33525A26-5734-194C-A8EB-557A38D38448}" destId="{059F21EE-CD83-E347-990B-FF19B3429357}" srcOrd="0" destOrd="0" parTransId="{3627803A-26A5-E04A-BB3C-0D84847374B3}" sibTransId="{B769AAE6-8622-A647-9E3A-F66E46CA5C1B}"/>
    <dgm:cxn modelId="{EB56C5BE-DA49-E64E-9C5D-2E37759113BA}" type="presOf" srcId="{83146584-3458-144A-A010-0BF07A95ED75}" destId="{16A8DA65-9243-7541-8FB4-DF0AC7EB4C7F}" srcOrd="0" destOrd="0" presId="urn:microsoft.com/office/officeart/2005/8/layout/radial1"/>
    <dgm:cxn modelId="{EB3B9A5A-0E37-0E4E-9A5F-873F0EB28F18}" srcId="{33525A26-5734-194C-A8EB-557A38D38448}" destId="{57F952A3-7E68-064C-8012-7C1C67FED5FD}" srcOrd="3" destOrd="0" parTransId="{EEBE6B5F-C171-2D41-ACD5-468871610484}" sibTransId="{0ABB1987-BAFE-9540-BD18-61E91BED005F}"/>
    <dgm:cxn modelId="{2714B331-3D51-A44C-B462-CF1858DED63B}" type="presOf" srcId="{CCC785DD-D4A4-B846-A41B-DA909F373419}" destId="{AB311FB2-4BD4-9F40-8C1C-A310AD8DF0E3}" srcOrd="0" destOrd="0" presId="urn:microsoft.com/office/officeart/2005/8/layout/radial1"/>
    <dgm:cxn modelId="{F2A0653E-5006-EC47-959F-249A3B4973FB}" srcId="{33525A26-5734-194C-A8EB-557A38D38448}" destId="{CCC785DD-D4A4-B846-A41B-DA909F373419}" srcOrd="2" destOrd="0" parTransId="{5E765C2A-A389-1546-8B94-725ED48184D8}" sibTransId="{5E9D453E-57F7-5742-826C-556599BDFE04}"/>
    <dgm:cxn modelId="{74799470-5D43-854C-A1F4-CDB024C59881}" type="presOf" srcId="{4D2F4D20-85B6-BA43-994A-4B1D2F414D71}" destId="{81EE634A-1ECE-7F46-9FCC-34DECFD08F5F}" srcOrd="1" destOrd="0" presId="urn:microsoft.com/office/officeart/2005/8/layout/radial1"/>
    <dgm:cxn modelId="{9935A8E7-EF08-834B-A8F7-B9B5981719DF}" srcId="{33525A26-5734-194C-A8EB-557A38D38448}" destId="{513D06B9-705A-0F4C-84E7-F890B8E5E255}" srcOrd="4" destOrd="0" parTransId="{4D2F4D20-85B6-BA43-994A-4B1D2F414D71}" sibTransId="{195D1759-3DFD-5D4F-8908-E81F240F6F17}"/>
    <dgm:cxn modelId="{DEA7BB83-8073-0C49-A31E-3A93F45B721B}" type="presOf" srcId="{57F952A3-7E68-064C-8012-7C1C67FED5FD}" destId="{29EB4CC6-AC77-1F4D-B2C0-A88D0449E745}" srcOrd="0" destOrd="0" presId="urn:microsoft.com/office/officeart/2005/8/layout/radial1"/>
    <dgm:cxn modelId="{882ED01A-5867-F040-BB42-3D161CEC8A87}" type="presOf" srcId="{5E765C2A-A389-1546-8B94-725ED48184D8}" destId="{61F6174F-14B9-4641-9C96-549032D863B6}" srcOrd="1" destOrd="0" presId="urn:microsoft.com/office/officeart/2005/8/layout/radial1"/>
    <dgm:cxn modelId="{39CFB381-89DF-2F41-B204-886C1BDC3F50}" type="presOf" srcId="{83146584-3458-144A-A010-0BF07A95ED75}" destId="{289565C7-8C84-C64F-AB07-CCACBE2ECFA1}" srcOrd="1" destOrd="0" presId="urn:microsoft.com/office/officeart/2005/8/layout/radial1"/>
    <dgm:cxn modelId="{7E4F6B07-83B1-7643-BC50-603AAD5BBCA8}" type="presOf" srcId="{B035AE36-ADDB-924B-9132-35643B47D86D}" destId="{62BCBB48-7038-7642-8A19-EA508BF1956C}" srcOrd="0" destOrd="0" presId="urn:microsoft.com/office/officeart/2005/8/layout/radial1"/>
    <dgm:cxn modelId="{2376C1F3-CAD5-B44F-8401-3D05DF2F838B}" srcId="{C569EDCE-4BE3-B046-BA80-057CA24A9730}" destId="{33525A26-5734-194C-A8EB-557A38D38448}" srcOrd="0" destOrd="0" parTransId="{4B7797B5-8DAF-9349-9621-16348F33E4C6}" sibTransId="{0CFC80FA-0D25-8D4B-88A2-6103E2A864A1}"/>
    <dgm:cxn modelId="{2559CF33-05EA-C147-B76C-513290C68A8E}" type="presOf" srcId="{EF26ABC6-D7EB-1842-B32B-4BECEB510DF9}" destId="{24F7F0D3-6C3C-6744-812A-7FB4F3207A47}" srcOrd="0" destOrd="0" presId="urn:microsoft.com/office/officeart/2005/8/layout/radial1"/>
    <dgm:cxn modelId="{B9F811F0-8981-7B44-8E81-35A9D0100D0A}" type="presOf" srcId="{5E765C2A-A389-1546-8B94-725ED48184D8}" destId="{5739BED1-0B41-DC4D-B556-AA038179C461}" srcOrd="0" destOrd="0" presId="urn:microsoft.com/office/officeart/2005/8/layout/radial1"/>
    <dgm:cxn modelId="{B80CAF67-DBE6-7F42-852D-663EC60BF263}" type="presOf" srcId="{D759911D-7DEF-D544-9C02-323D69A59C7F}" destId="{40385A40-53BB-5F40-A0E4-A5885F1281E6}" srcOrd="0" destOrd="0" presId="urn:microsoft.com/office/officeart/2005/8/layout/radial1"/>
    <dgm:cxn modelId="{9F9E29E8-5334-A542-90D3-593CFBE94F25}" type="presOf" srcId="{33525A26-5734-194C-A8EB-557A38D38448}" destId="{22222C54-7DFF-CE42-A126-D4630D9FF69C}" srcOrd="0" destOrd="0" presId="urn:microsoft.com/office/officeart/2005/8/layout/radial1"/>
    <dgm:cxn modelId="{578A6B38-D2C4-2A45-B48E-EF2755AA31D7}" srcId="{33525A26-5734-194C-A8EB-557A38D38448}" destId="{B035AE36-ADDB-924B-9132-35643B47D86D}" srcOrd="1" destOrd="0" parTransId="{EF26ABC6-D7EB-1842-B32B-4BECEB510DF9}" sibTransId="{97B152A2-E828-AA47-8087-C24FB4402956}"/>
    <dgm:cxn modelId="{583CAA5D-5AC7-B54F-AA32-D38007B4DB59}" type="presOf" srcId="{513D06B9-705A-0F4C-84E7-F890B8E5E255}" destId="{879BA58A-DF4B-304C-AE08-359BF6C13E03}" srcOrd="0" destOrd="0" presId="urn:microsoft.com/office/officeart/2005/8/layout/radial1"/>
    <dgm:cxn modelId="{E21FD455-8E25-974C-AE2A-4117F034221C}" type="presOf" srcId="{3627803A-26A5-E04A-BB3C-0D84847374B3}" destId="{AC5A27C6-CD09-C543-8BAB-5BE719CBEA2B}" srcOrd="0" destOrd="0" presId="urn:microsoft.com/office/officeart/2005/8/layout/radial1"/>
    <dgm:cxn modelId="{EBE83FA5-A0EF-3744-AA07-764C90D57CDE}" srcId="{33525A26-5734-194C-A8EB-557A38D38448}" destId="{D759911D-7DEF-D544-9C02-323D69A59C7F}" srcOrd="5" destOrd="0" parTransId="{83146584-3458-144A-A010-0BF07A95ED75}" sibTransId="{040CEEB2-1EE7-6149-AC5D-F6CFC0BD269A}"/>
    <dgm:cxn modelId="{F9F1C29D-32E1-EF45-ADBA-87CAE36C1FDB}" type="presOf" srcId="{EF26ABC6-D7EB-1842-B32B-4BECEB510DF9}" destId="{6F09B07E-2349-BF46-AEC7-DAA271B6C298}" srcOrd="1" destOrd="0" presId="urn:microsoft.com/office/officeart/2005/8/layout/radial1"/>
    <dgm:cxn modelId="{C7BF896B-75D0-814B-85AA-2CDDD3E3D185}" type="presOf" srcId="{059F21EE-CD83-E347-990B-FF19B3429357}" destId="{EF057708-4D20-3345-B6F9-5E50BB8D2732}" srcOrd="0" destOrd="0" presId="urn:microsoft.com/office/officeart/2005/8/layout/radial1"/>
    <dgm:cxn modelId="{20A4F87A-A8D8-D84B-9335-6FBE4B41717E}" type="presOf" srcId="{EEBE6B5F-C171-2D41-ACD5-468871610484}" destId="{7EE1A5D6-A9D3-1D40-A513-44018303D63F}" srcOrd="1" destOrd="0" presId="urn:microsoft.com/office/officeart/2005/8/layout/radial1"/>
    <dgm:cxn modelId="{BBE77833-6D59-C84C-906B-C98EE4308191}" type="presOf" srcId="{3627803A-26A5-E04A-BB3C-0D84847374B3}" destId="{280CC2C2-5463-5946-A8C6-90933E38AB4B}" srcOrd="1" destOrd="0" presId="urn:microsoft.com/office/officeart/2005/8/layout/radial1"/>
    <dgm:cxn modelId="{A213CDC8-60E5-1148-99DF-B04A07B2681B}" type="presOf" srcId="{C569EDCE-4BE3-B046-BA80-057CA24A9730}" destId="{C651C255-82D5-EB43-A60C-1B71745D2AFD}" srcOrd="0" destOrd="0" presId="urn:microsoft.com/office/officeart/2005/8/layout/radial1"/>
    <dgm:cxn modelId="{37893B26-D1A4-2F49-8B6E-57BD9E1A64CC}" type="presOf" srcId="{EEBE6B5F-C171-2D41-ACD5-468871610484}" destId="{41475F0F-35C9-BF45-B90D-54411833F69D}" srcOrd="0" destOrd="0" presId="urn:microsoft.com/office/officeart/2005/8/layout/radial1"/>
    <dgm:cxn modelId="{58825FCC-519C-F245-ABB2-EE59DDAAFE8B}" type="presParOf" srcId="{C651C255-82D5-EB43-A60C-1B71745D2AFD}" destId="{22222C54-7DFF-CE42-A126-D4630D9FF69C}" srcOrd="0" destOrd="0" presId="urn:microsoft.com/office/officeart/2005/8/layout/radial1"/>
    <dgm:cxn modelId="{FFB16169-A0D8-8248-AF32-527FE71314B6}" type="presParOf" srcId="{C651C255-82D5-EB43-A60C-1B71745D2AFD}" destId="{AC5A27C6-CD09-C543-8BAB-5BE719CBEA2B}" srcOrd="1" destOrd="0" presId="urn:microsoft.com/office/officeart/2005/8/layout/radial1"/>
    <dgm:cxn modelId="{2A816AE9-2C96-C347-BF7E-B30FF14BCC06}" type="presParOf" srcId="{AC5A27C6-CD09-C543-8BAB-5BE719CBEA2B}" destId="{280CC2C2-5463-5946-A8C6-90933E38AB4B}" srcOrd="0" destOrd="0" presId="urn:microsoft.com/office/officeart/2005/8/layout/radial1"/>
    <dgm:cxn modelId="{E4A693AC-6C66-ED46-8720-B669A0E522A8}" type="presParOf" srcId="{C651C255-82D5-EB43-A60C-1B71745D2AFD}" destId="{EF057708-4D20-3345-B6F9-5E50BB8D2732}" srcOrd="2" destOrd="0" presId="urn:microsoft.com/office/officeart/2005/8/layout/radial1"/>
    <dgm:cxn modelId="{12BFF7A3-5C39-E049-9F30-BCCD0CF8242E}" type="presParOf" srcId="{C651C255-82D5-EB43-A60C-1B71745D2AFD}" destId="{24F7F0D3-6C3C-6744-812A-7FB4F3207A47}" srcOrd="3" destOrd="0" presId="urn:microsoft.com/office/officeart/2005/8/layout/radial1"/>
    <dgm:cxn modelId="{E6275CB0-A011-F24C-A522-B95151E72ADA}" type="presParOf" srcId="{24F7F0D3-6C3C-6744-812A-7FB4F3207A47}" destId="{6F09B07E-2349-BF46-AEC7-DAA271B6C298}" srcOrd="0" destOrd="0" presId="urn:microsoft.com/office/officeart/2005/8/layout/radial1"/>
    <dgm:cxn modelId="{5E25D6F1-931F-D345-86E3-A717871F2C1C}" type="presParOf" srcId="{C651C255-82D5-EB43-A60C-1B71745D2AFD}" destId="{62BCBB48-7038-7642-8A19-EA508BF1956C}" srcOrd="4" destOrd="0" presId="urn:microsoft.com/office/officeart/2005/8/layout/radial1"/>
    <dgm:cxn modelId="{6DD4C7CD-AA8E-0C42-A583-F6458F79F0D0}" type="presParOf" srcId="{C651C255-82D5-EB43-A60C-1B71745D2AFD}" destId="{5739BED1-0B41-DC4D-B556-AA038179C461}" srcOrd="5" destOrd="0" presId="urn:microsoft.com/office/officeart/2005/8/layout/radial1"/>
    <dgm:cxn modelId="{E84A8AE6-587D-3348-900D-6EDF308B4759}" type="presParOf" srcId="{5739BED1-0B41-DC4D-B556-AA038179C461}" destId="{61F6174F-14B9-4641-9C96-549032D863B6}" srcOrd="0" destOrd="0" presId="urn:microsoft.com/office/officeart/2005/8/layout/radial1"/>
    <dgm:cxn modelId="{BA97115B-5801-F841-BE00-910D6BDCDAC1}" type="presParOf" srcId="{C651C255-82D5-EB43-A60C-1B71745D2AFD}" destId="{AB311FB2-4BD4-9F40-8C1C-A310AD8DF0E3}" srcOrd="6" destOrd="0" presId="urn:microsoft.com/office/officeart/2005/8/layout/radial1"/>
    <dgm:cxn modelId="{7E9A1680-E5A2-2A41-AAFE-839778BFDAA6}" type="presParOf" srcId="{C651C255-82D5-EB43-A60C-1B71745D2AFD}" destId="{41475F0F-35C9-BF45-B90D-54411833F69D}" srcOrd="7" destOrd="0" presId="urn:microsoft.com/office/officeart/2005/8/layout/radial1"/>
    <dgm:cxn modelId="{9382237D-17FB-5F4B-B137-3904A5430DCA}" type="presParOf" srcId="{41475F0F-35C9-BF45-B90D-54411833F69D}" destId="{7EE1A5D6-A9D3-1D40-A513-44018303D63F}" srcOrd="0" destOrd="0" presId="urn:microsoft.com/office/officeart/2005/8/layout/radial1"/>
    <dgm:cxn modelId="{68912434-1FA0-1849-8C2C-39007BBF741B}" type="presParOf" srcId="{C651C255-82D5-EB43-A60C-1B71745D2AFD}" destId="{29EB4CC6-AC77-1F4D-B2C0-A88D0449E745}" srcOrd="8" destOrd="0" presId="urn:microsoft.com/office/officeart/2005/8/layout/radial1"/>
    <dgm:cxn modelId="{4F70E0FE-9ABE-B14E-83F7-12E74702F6B8}" type="presParOf" srcId="{C651C255-82D5-EB43-A60C-1B71745D2AFD}" destId="{0BA0888A-3790-724D-943F-0F301D9C8431}" srcOrd="9" destOrd="0" presId="urn:microsoft.com/office/officeart/2005/8/layout/radial1"/>
    <dgm:cxn modelId="{73E80061-1E8F-9E46-8FE6-400ABADF5BEA}" type="presParOf" srcId="{0BA0888A-3790-724D-943F-0F301D9C8431}" destId="{81EE634A-1ECE-7F46-9FCC-34DECFD08F5F}" srcOrd="0" destOrd="0" presId="urn:microsoft.com/office/officeart/2005/8/layout/radial1"/>
    <dgm:cxn modelId="{02E72509-9682-9B48-A78F-EB1C26713BAC}" type="presParOf" srcId="{C651C255-82D5-EB43-A60C-1B71745D2AFD}" destId="{879BA58A-DF4B-304C-AE08-359BF6C13E03}" srcOrd="10" destOrd="0" presId="urn:microsoft.com/office/officeart/2005/8/layout/radial1"/>
    <dgm:cxn modelId="{B67B2D25-DD99-614C-8883-972B7D10A332}" type="presParOf" srcId="{C651C255-82D5-EB43-A60C-1B71745D2AFD}" destId="{16A8DA65-9243-7541-8FB4-DF0AC7EB4C7F}" srcOrd="11" destOrd="0" presId="urn:microsoft.com/office/officeart/2005/8/layout/radial1"/>
    <dgm:cxn modelId="{2AA559BA-622A-6246-8DFF-74D58E666339}" type="presParOf" srcId="{16A8DA65-9243-7541-8FB4-DF0AC7EB4C7F}" destId="{289565C7-8C84-C64F-AB07-CCACBE2ECFA1}" srcOrd="0" destOrd="0" presId="urn:microsoft.com/office/officeart/2005/8/layout/radial1"/>
    <dgm:cxn modelId="{3BA37B9A-469A-F547-A351-50848B584258}" type="presParOf" srcId="{C651C255-82D5-EB43-A60C-1B71745D2AFD}" destId="{40385A40-53BB-5F40-A0E4-A5885F1281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1F12C-5B2E-AF4C-8411-93306153CD34}">
      <dsp:nvSpPr>
        <dsp:cNvPr id="0" name=""/>
        <dsp:cNvSpPr/>
      </dsp:nvSpPr>
      <dsp:spPr>
        <a:xfrm>
          <a:off x="3767296" y="43120"/>
          <a:ext cx="2069782" cy="20697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Investigate</a:t>
          </a:r>
        </a:p>
      </dsp:txBody>
      <dsp:txXfrm>
        <a:off x="4043267" y="405332"/>
        <a:ext cx="1517840" cy="931402"/>
      </dsp:txXfrm>
    </dsp:sp>
    <dsp:sp modelId="{73459F2E-11D1-8B4E-9E81-81C7CE8416B0}">
      <dsp:nvSpPr>
        <dsp:cNvPr id="0" name=""/>
        <dsp:cNvSpPr/>
      </dsp:nvSpPr>
      <dsp:spPr>
        <a:xfrm>
          <a:off x="4514142" y="1336734"/>
          <a:ext cx="2069782" cy="20697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Educate</a:t>
          </a:r>
        </a:p>
      </dsp:txBody>
      <dsp:txXfrm>
        <a:off x="5147151" y="1871428"/>
        <a:ext cx="1241869" cy="1138380"/>
      </dsp:txXfrm>
    </dsp:sp>
    <dsp:sp modelId="{A624C9E3-E44E-F847-80C8-0E7ABCBDEC20}">
      <dsp:nvSpPr>
        <dsp:cNvPr id="0" name=""/>
        <dsp:cNvSpPr/>
      </dsp:nvSpPr>
      <dsp:spPr>
        <a:xfrm>
          <a:off x="3020449" y="1336734"/>
          <a:ext cx="2069782" cy="20697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Act </a:t>
          </a:r>
        </a:p>
      </dsp:txBody>
      <dsp:txXfrm>
        <a:off x="3215354" y="1871428"/>
        <a:ext cx="1241869" cy="113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DAA0-F7C9-9848-89AD-D973DBFD9C18}">
      <dsp:nvSpPr>
        <dsp:cNvPr id="0" name=""/>
        <dsp:cNvSpPr/>
      </dsp:nvSpPr>
      <dsp:spPr>
        <a:xfrm>
          <a:off x="720245" y="0"/>
          <a:ext cx="8162783" cy="34506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6D85D-CCC1-2C44-A099-4B84E30BBCE0}">
      <dsp:nvSpPr>
        <dsp:cNvPr id="0" name=""/>
        <dsp:cNvSpPr/>
      </dsp:nvSpPr>
      <dsp:spPr>
        <a:xfrm>
          <a:off x="2970" y="1035183"/>
          <a:ext cx="1790422" cy="1380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Design</a:t>
          </a:r>
        </a:p>
      </dsp:txBody>
      <dsp:txXfrm>
        <a:off x="70348" y="1102561"/>
        <a:ext cx="1655666" cy="1245489"/>
      </dsp:txXfrm>
    </dsp:sp>
    <dsp:sp modelId="{0DD1D51E-00D5-C042-B740-B72A546FFA67}">
      <dsp:nvSpPr>
        <dsp:cNvPr id="0" name=""/>
        <dsp:cNvSpPr/>
      </dsp:nvSpPr>
      <dsp:spPr>
        <a:xfrm>
          <a:off x="1954698" y="1035183"/>
          <a:ext cx="1790422" cy="1380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collection</a:t>
          </a:r>
        </a:p>
      </dsp:txBody>
      <dsp:txXfrm>
        <a:off x="2022076" y="1102561"/>
        <a:ext cx="1655666" cy="1245489"/>
      </dsp:txXfrm>
    </dsp:sp>
    <dsp:sp modelId="{B2F01DA9-4C4F-1346-B061-1AE2C2105D72}">
      <dsp:nvSpPr>
        <dsp:cNvPr id="0" name=""/>
        <dsp:cNvSpPr/>
      </dsp:nvSpPr>
      <dsp:spPr>
        <a:xfrm>
          <a:off x="3906426" y="1035183"/>
          <a:ext cx="1790422" cy="1380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Analysis</a:t>
          </a:r>
        </a:p>
      </dsp:txBody>
      <dsp:txXfrm>
        <a:off x="3973804" y="1102561"/>
        <a:ext cx="1655666" cy="1245489"/>
      </dsp:txXfrm>
    </dsp:sp>
    <dsp:sp modelId="{454FFC98-C1F4-C541-8A89-2E2E3CF663D8}">
      <dsp:nvSpPr>
        <dsp:cNvPr id="0" name=""/>
        <dsp:cNvSpPr/>
      </dsp:nvSpPr>
      <dsp:spPr>
        <a:xfrm>
          <a:off x="5858153" y="1035183"/>
          <a:ext cx="1790422" cy="1380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Dissemination</a:t>
          </a:r>
        </a:p>
      </dsp:txBody>
      <dsp:txXfrm>
        <a:off x="5925531" y="1102561"/>
        <a:ext cx="1655666" cy="1245489"/>
      </dsp:txXfrm>
    </dsp:sp>
    <dsp:sp modelId="{2CE3BA34-D11B-024F-A591-7E75A087E510}">
      <dsp:nvSpPr>
        <dsp:cNvPr id="0" name=""/>
        <dsp:cNvSpPr/>
      </dsp:nvSpPr>
      <dsp:spPr>
        <a:xfrm>
          <a:off x="7809881" y="1035183"/>
          <a:ext cx="1790422" cy="1380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Archiving</a:t>
          </a:r>
        </a:p>
      </dsp:txBody>
      <dsp:txXfrm>
        <a:off x="7877259" y="1102561"/>
        <a:ext cx="1655666" cy="1245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22C54-7DFF-CE42-A126-D4630D9FF69C}">
      <dsp:nvSpPr>
        <dsp:cNvPr id="0" name=""/>
        <dsp:cNvSpPr/>
      </dsp:nvSpPr>
      <dsp:spPr>
        <a:xfrm>
          <a:off x="4450282" y="1615688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CONTEXT</a:t>
          </a:r>
        </a:p>
      </dsp:txBody>
      <dsp:txXfrm>
        <a:off x="4631932" y="1797338"/>
        <a:ext cx="877084" cy="877084"/>
      </dsp:txXfrm>
    </dsp:sp>
    <dsp:sp modelId="{AC5A27C6-CD09-C543-8BAB-5BE719CBEA2B}">
      <dsp:nvSpPr>
        <dsp:cNvPr id="0" name=""/>
        <dsp:cNvSpPr/>
      </dsp:nvSpPr>
      <dsp:spPr>
        <a:xfrm rot="16200000">
          <a:off x="4884345" y="1418550"/>
          <a:ext cx="37225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72258" y="11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61168" y="1420252"/>
        <a:ext cx="18612" cy="18612"/>
      </dsp:txXfrm>
    </dsp:sp>
    <dsp:sp modelId="{EF057708-4D20-3345-B6F9-5E50BB8D2732}">
      <dsp:nvSpPr>
        <dsp:cNvPr id="0" name=""/>
        <dsp:cNvSpPr/>
      </dsp:nvSpPr>
      <dsp:spPr>
        <a:xfrm>
          <a:off x="4450282" y="3044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Commissioner</a:t>
          </a:r>
        </a:p>
      </dsp:txBody>
      <dsp:txXfrm>
        <a:off x="4631932" y="184694"/>
        <a:ext cx="877084" cy="877084"/>
      </dsp:txXfrm>
    </dsp:sp>
    <dsp:sp modelId="{24F7F0D3-6C3C-6744-812A-7FB4F3207A47}">
      <dsp:nvSpPr>
        <dsp:cNvPr id="0" name=""/>
        <dsp:cNvSpPr/>
      </dsp:nvSpPr>
      <dsp:spPr>
        <a:xfrm rot="19800000">
          <a:off x="5582640" y="1821711"/>
          <a:ext cx="37225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72258" y="11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9463" y="1823413"/>
        <a:ext cx="18612" cy="18612"/>
      </dsp:txXfrm>
    </dsp:sp>
    <dsp:sp modelId="{62BCBB48-7038-7642-8A19-EA508BF1956C}">
      <dsp:nvSpPr>
        <dsp:cNvPr id="0" name=""/>
        <dsp:cNvSpPr/>
      </dsp:nvSpPr>
      <dsp:spPr>
        <a:xfrm>
          <a:off x="5846872" y="809366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Funder</a:t>
          </a:r>
        </a:p>
      </dsp:txBody>
      <dsp:txXfrm>
        <a:off x="6028522" y="991016"/>
        <a:ext cx="877084" cy="877084"/>
      </dsp:txXfrm>
    </dsp:sp>
    <dsp:sp modelId="{5739BED1-0B41-DC4D-B556-AA038179C461}">
      <dsp:nvSpPr>
        <dsp:cNvPr id="0" name=""/>
        <dsp:cNvSpPr/>
      </dsp:nvSpPr>
      <dsp:spPr>
        <a:xfrm rot="1800000">
          <a:off x="5582640" y="2628033"/>
          <a:ext cx="37225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72258" y="11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9463" y="2629734"/>
        <a:ext cx="18612" cy="18612"/>
      </dsp:txXfrm>
    </dsp:sp>
    <dsp:sp modelId="{AB311FB2-4BD4-9F40-8C1C-A310AD8DF0E3}">
      <dsp:nvSpPr>
        <dsp:cNvPr id="0" name=""/>
        <dsp:cNvSpPr/>
      </dsp:nvSpPr>
      <dsp:spPr>
        <a:xfrm>
          <a:off x="5846872" y="2422009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Employer</a:t>
          </a:r>
        </a:p>
      </dsp:txBody>
      <dsp:txXfrm>
        <a:off x="6028522" y="2603659"/>
        <a:ext cx="877084" cy="877084"/>
      </dsp:txXfrm>
    </dsp:sp>
    <dsp:sp modelId="{41475F0F-35C9-BF45-B90D-54411833F69D}">
      <dsp:nvSpPr>
        <dsp:cNvPr id="0" name=""/>
        <dsp:cNvSpPr/>
      </dsp:nvSpPr>
      <dsp:spPr>
        <a:xfrm rot="5400000">
          <a:off x="4884345" y="3031193"/>
          <a:ext cx="37225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72258" y="11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61168" y="3032895"/>
        <a:ext cx="18612" cy="18612"/>
      </dsp:txXfrm>
    </dsp:sp>
    <dsp:sp modelId="{29EB4CC6-AC77-1F4D-B2C0-A88D0449E745}">
      <dsp:nvSpPr>
        <dsp:cNvPr id="0" name=""/>
        <dsp:cNvSpPr/>
      </dsp:nvSpPr>
      <dsp:spPr>
        <a:xfrm>
          <a:off x="4450282" y="3228331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Researcher</a:t>
          </a:r>
        </a:p>
      </dsp:txBody>
      <dsp:txXfrm>
        <a:off x="4631932" y="3409981"/>
        <a:ext cx="877084" cy="877084"/>
      </dsp:txXfrm>
    </dsp:sp>
    <dsp:sp modelId="{0BA0888A-3790-724D-943F-0F301D9C8431}">
      <dsp:nvSpPr>
        <dsp:cNvPr id="0" name=""/>
        <dsp:cNvSpPr/>
      </dsp:nvSpPr>
      <dsp:spPr>
        <a:xfrm rot="9000000">
          <a:off x="4186050" y="2628033"/>
          <a:ext cx="37225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72258" y="11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62873" y="2629734"/>
        <a:ext cx="18612" cy="18612"/>
      </dsp:txXfrm>
    </dsp:sp>
    <dsp:sp modelId="{879BA58A-DF4B-304C-AE08-359BF6C13E03}">
      <dsp:nvSpPr>
        <dsp:cNvPr id="0" name=""/>
        <dsp:cNvSpPr/>
      </dsp:nvSpPr>
      <dsp:spPr>
        <a:xfrm>
          <a:off x="3053692" y="2422009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'Participants' </a:t>
          </a:r>
        </a:p>
      </dsp:txBody>
      <dsp:txXfrm>
        <a:off x="3235342" y="2603659"/>
        <a:ext cx="877084" cy="877084"/>
      </dsp:txXfrm>
    </dsp:sp>
    <dsp:sp modelId="{16A8DA65-9243-7541-8FB4-DF0AC7EB4C7F}">
      <dsp:nvSpPr>
        <dsp:cNvPr id="0" name=""/>
        <dsp:cNvSpPr/>
      </dsp:nvSpPr>
      <dsp:spPr>
        <a:xfrm rot="12600000">
          <a:off x="4186050" y="1821711"/>
          <a:ext cx="37225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72258" y="110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62873" y="1823413"/>
        <a:ext cx="18612" cy="18612"/>
      </dsp:txXfrm>
    </dsp:sp>
    <dsp:sp modelId="{40385A40-53BB-5F40-A0E4-A5885F1281E6}">
      <dsp:nvSpPr>
        <dsp:cNvPr id="0" name=""/>
        <dsp:cNvSpPr/>
      </dsp:nvSpPr>
      <dsp:spPr>
        <a:xfrm>
          <a:off x="3053692" y="809366"/>
          <a:ext cx="1240384" cy="1240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Audience</a:t>
          </a:r>
        </a:p>
      </dsp:txBody>
      <dsp:txXfrm>
        <a:off x="3235342" y="991016"/>
        <a:ext cx="877084" cy="87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FF1CCD-D720-5246-B165-FE9F5E3289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66BB7-3E71-C54C-8899-DA724A924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5227-CC45-C84E-A800-473692A1720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59D40-8E13-6B4C-8EB9-5191CD3308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0E585-B3B9-7545-A5E1-336B3F4887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D088-83E7-4C44-AD6D-33840136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kazstuart480/d6c10eq7y0e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az.stuart@cumbria.ac.uk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ductivemargins.ac.uk/files/2016/01/august-2012.pdf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gi-global.com/book/educational-research-age-anthropocene/18833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A4CB-404B-E24D-B69C-D1AA7EA45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Good the bad and the ugly – lessons from participatory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B50E5-36D3-314A-BD98-2B14955CC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12936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Professor </a:t>
            </a:r>
            <a:r>
              <a:rPr lang="en-US" dirty="0" err="1"/>
              <a:t>kaz</a:t>
            </a:r>
            <a:r>
              <a:rPr lang="en-US" dirty="0"/>
              <a:t> </a:t>
            </a:r>
            <a:r>
              <a:rPr lang="en-US" dirty="0" err="1"/>
              <a:t>stuart</a:t>
            </a:r>
            <a:r>
              <a:rPr lang="en-US" dirty="0"/>
              <a:t>, </a:t>
            </a:r>
          </a:p>
          <a:p>
            <a:r>
              <a:rPr lang="en-US" dirty="0"/>
              <a:t>Director, </a:t>
            </a:r>
            <a:r>
              <a:rPr lang="en-US" dirty="0" err="1"/>
              <a:t>centre</a:t>
            </a:r>
            <a:r>
              <a:rPr lang="en-US" dirty="0"/>
              <a:t> for research in health and society, university of </a:t>
            </a:r>
            <a:r>
              <a:rPr lang="en-US" dirty="0" err="1"/>
              <a:t>cumbria</a:t>
            </a:r>
            <a:endParaRPr lang="en-US" dirty="0"/>
          </a:p>
          <a:p>
            <a:r>
              <a:rPr lang="en-US" dirty="0"/>
              <a:t>director, practitioner research and creative methods hub, university of </a:t>
            </a:r>
            <a:r>
              <a:rPr lang="en-US" dirty="0" err="1"/>
              <a:t>cumbria</a:t>
            </a:r>
            <a:endParaRPr lang="en-US" dirty="0"/>
          </a:p>
          <a:p>
            <a:endParaRPr lang="en-US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July 2019, </a:t>
            </a:r>
            <a:r>
              <a:rPr lang="en-US" dirty="0" err="1"/>
              <a:t>Esrc</a:t>
            </a:r>
            <a:r>
              <a:rPr lang="en-US" dirty="0"/>
              <a:t> </a:t>
            </a:r>
            <a:r>
              <a:rPr lang="en-US" dirty="0" err="1"/>
              <a:t>ncrm</a:t>
            </a:r>
            <a:r>
              <a:rPr lang="en-US" dirty="0"/>
              <a:t> conference, Southampton.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C86-2ECE-DD46-9D23-D0FF1756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Data collection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081D-42FA-8B46-B202-75B41DCD9F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Image and metaphor work (Foster, 2016)</a:t>
            </a:r>
          </a:p>
          <a:p>
            <a:r>
              <a:rPr lang="en-US" dirty="0"/>
              <a:t>Drawing and art (Theron et al, 2011; </a:t>
            </a:r>
            <a:r>
              <a:rPr lang="en-US" dirty="0" err="1"/>
              <a:t>Mcpherson</a:t>
            </a:r>
            <a:r>
              <a:rPr lang="en-US" dirty="0"/>
              <a:t>, 2019)</a:t>
            </a:r>
          </a:p>
          <a:p>
            <a:r>
              <a:rPr lang="en-US" dirty="0"/>
              <a:t>Mapping (community, assets, network, actor, GIS) (</a:t>
            </a:r>
            <a:r>
              <a:rPr lang="en-US" dirty="0" err="1"/>
              <a:t>Edizel</a:t>
            </a:r>
            <a:r>
              <a:rPr lang="en-US" dirty="0"/>
              <a:t> and Evans, 2017)</a:t>
            </a:r>
          </a:p>
          <a:p>
            <a:r>
              <a:rPr lang="en-US" dirty="0"/>
              <a:t>Performance (Jones, 2006)</a:t>
            </a:r>
          </a:p>
          <a:p>
            <a:r>
              <a:rPr lang="en-US" dirty="0"/>
              <a:t>Walking (</a:t>
            </a:r>
            <a:r>
              <a:rPr lang="en-US" dirty="0" err="1"/>
              <a:t>Heddon</a:t>
            </a:r>
            <a:r>
              <a:rPr lang="en-US" dirty="0"/>
              <a:t> and Turner, 2010)</a:t>
            </a:r>
          </a:p>
          <a:p>
            <a:r>
              <a:rPr lang="en-US" dirty="0"/>
              <a:t>Focus Groups (Wilkinson, 2017; Ayrton, 2019)</a:t>
            </a:r>
          </a:p>
          <a:p>
            <a:r>
              <a:rPr lang="en-US" dirty="0"/>
              <a:t>Future search (</a:t>
            </a:r>
            <a:r>
              <a:rPr lang="en-US" dirty="0" err="1"/>
              <a:t>Weisbord</a:t>
            </a:r>
            <a:r>
              <a:rPr lang="en-US" dirty="0"/>
              <a:t> and </a:t>
            </a:r>
            <a:r>
              <a:rPr lang="en-US" dirty="0" err="1"/>
              <a:t>Janoff</a:t>
            </a:r>
            <a:r>
              <a:rPr lang="en-US" dirty="0"/>
              <a:t>, 2010)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C3665-D819-C648-B9F3-6383958D1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Ecosystem maps (</a:t>
            </a:r>
            <a:r>
              <a:rPr lang="en-US" dirty="0" err="1"/>
              <a:t>Edizel</a:t>
            </a:r>
            <a:r>
              <a:rPr lang="en-US" dirty="0"/>
              <a:t> and Evans, 2017)</a:t>
            </a:r>
          </a:p>
          <a:p>
            <a:r>
              <a:rPr lang="en-US" dirty="0"/>
              <a:t>Photovoice (Wang, 1999)</a:t>
            </a:r>
          </a:p>
          <a:p>
            <a:r>
              <a:rPr lang="en-US" dirty="0"/>
              <a:t>Video (</a:t>
            </a:r>
            <a:r>
              <a:rPr lang="en-US" dirty="0" err="1"/>
              <a:t>Molestane</a:t>
            </a:r>
            <a:r>
              <a:rPr lang="en-US" dirty="0"/>
              <a:t>, 2009)</a:t>
            </a:r>
          </a:p>
          <a:p>
            <a:r>
              <a:rPr lang="en-US" dirty="0"/>
              <a:t>Digital tools (</a:t>
            </a:r>
            <a:r>
              <a:rPr lang="en-US" dirty="0" err="1"/>
              <a:t>Gubrium</a:t>
            </a:r>
            <a:r>
              <a:rPr lang="en-US" dirty="0"/>
              <a:t> and Harper, 2013, Berriman, 2019)</a:t>
            </a:r>
          </a:p>
          <a:p>
            <a:r>
              <a:rPr lang="en-US" dirty="0"/>
              <a:t>Walking (O’Neill and Reynolds, 2019)</a:t>
            </a:r>
          </a:p>
          <a:p>
            <a:r>
              <a:rPr lang="en-US" dirty="0"/>
              <a:t>Multimodal ethnographies (Cowan and Potter, 2019)</a:t>
            </a:r>
          </a:p>
          <a:p>
            <a:r>
              <a:rPr lang="en-US" dirty="0"/>
              <a:t>Merging Knowledge Method (ATD, 2019)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DA18-EE30-0147-9E25-83E4608A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marginalization and co-created education research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289A5D-C89D-E34C-B427-DD0152830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712" y="2286794"/>
            <a:ext cx="61849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DA18-EE30-0147-9E25-83E4608A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marginalization and co-created education research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289A5D-C89D-E34C-B427-DD0152830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712" y="2286794"/>
            <a:ext cx="6184900" cy="290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7F1CF-29B9-F74E-9E7A-DF08CD02785B}"/>
              </a:ext>
            </a:extLst>
          </p:cNvPr>
          <p:cNvSpPr txBox="1"/>
          <p:nvPr/>
        </p:nvSpPr>
        <p:spPr>
          <a:xfrm>
            <a:off x="697781" y="3595743"/>
            <a:ext cx="214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academics</a:t>
            </a:r>
          </a:p>
          <a:p>
            <a:r>
              <a:rPr lang="en-US" dirty="0"/>
              <a:t>30 students</a:t>
            </a:r>
          </a:p>
          <a:p>
            <a:r>
              <a:rPr lang="en-US" dirty="0"/>
              <a:t>200 young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DAA36-27BB-8E4E-A7D8-DD6B1A50D365}"/>
              </a:ext>
            </a:extLst>
          </p:cNvPr>
          <p:cNvSpPr txBox="1"/>
          <p:nvPr/>
        </p:nvSpPr>
        <p:spPr>
          <a:xfrm>
            <a:off x="379336" y="2104851"/>
            <a:ext cx="214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Erasmus+</a:t>
            </a:r>
          </a:p>
          <a:p>
            <a:r>
              <a:rPr lang="en-US" dirty="0"/>
              <a:t>3 years</a:t>
            </a:r>
          </a:p>
          <a:p>
            <a:r>
              <a:rPr lang="en-US" dirty="0"/>
              <a:t>Norway, Denmark,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863C5-E867-1D42-B6C7-45D80F230D43}"/>
              </a:ext>
            </a:extLst>
          </p:cNvPr>
          <p:cNvSpPr txBox="1"/>
          <p:nvPr/>
        </p:nvSpPr>
        <p:spPr>
          <a:xfrm>
            <a:off x="186152" y="4809636"/>
            <a:ext cx="214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½ days online</a:t>
            </a:r>
          </a:p>
          <a:p>
            <a:r>
              <a:rPr lang="en-US" dirty="0"/>
              <a:t>1 week Norway</a:t>
            </a:r>
          </a:p>
          <a:p>
            <a:r>
              <a:rPr lang="en-US" dirty="0"/>
              <a:t>1 week UK</a:t>
            </a:r>
          </a:p>
          <a:p>
            <a:r>
              <a:rPr lang="en-US" dirty="0"/>
              <a:t>Research meets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7408C-3F1D-2E4B-AFB5-9E75C8AD0FC5}"/>
              </a:ext>
            </a:extLst>
          </p:cNvPr>
          <p:cNvSpPr txBox="1"/>
          <p:nvPr/>
        </p:nvSpPr>
        <p:spPr>
          <a:xfrm>
            <a:off x="9503229" y="2104850"/>
            <a:ext cx="169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Indirect Approach (Bunting and </a:t>
            </a:r>
            <a:r>
              <a:rPr lang="en-US" dirty="0" err="1"/>
              <a:t>Moshuus</a:t>
            </a:r>
            <a:r>
              <a:rPr lang="en-US" dirty="0"/>
              <a:t>, 2017)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E55AB-36E0-E840-9868-42BD5DB3EC94}"/>
              </a:ext>
            </a:extLst>
          </p:cNvPr>
          <p:cNvSpPr txBox="1"/>
          <p:nvPr/>
        </p:nvSpPr>
        <p:spPr>
          <a:xfrm>
            <a:off x="9971920" y="3595743"/>
            <a:ext cx="1970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research, collective findings, collective dissemination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91562-6875-9742-9855-06BDC916D795}"/>
              </a:ext>
            </a:extLst>
          </p:cNvPr>
          <p:cNvSpPr txBox="1"/>
          <p:nvPr/>
        </p:nvSpPr>
        <p:spPr>
          <a:xfrm>
            <a:off x="9503229" y="5086635"/>
            <a:ext cx="231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of Youth Voices in Education: Methods, Theory, Practice</a:t>
            </a:r>
          </a:p>
        </p:txBody>
      </p:sp>
    </p:spTree>
    <p:extLst>
      <p:ext uri="{BB962C8B-B14F-4D97-AF65-F5344CB8AC3E}">
        <p14:creationId xmlns:p14="http://schemas.microsoft.com/office/powerpoint/2010/main" val="176630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598D-C80F-9146-8314-EF78F485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Levels of participation – </a:t>
            </a:r>
            <a:r>
              <a:rPr lang="en-US" dirty="0" err="1"/>
              <a:t>arnstein</a:t>
            </a:r>
            <a:r>
              <a:rPr lang="en-US" dirty="0"/>
              <a:t> (1971)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16AC7-8345-A14B-BAEC-0CD71BE0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51" y="1568086"/>
            <a:ext cx="5936343" cy="5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598D-C80F-9146-8314-EF78F485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participation – hart (1992)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E050A-7842-6C41-AB4A-84B99D97C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0739" y="2090057"/>
            <a:ext cx="3151885" cy="4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598D-C80F-9146-8314-EF78F485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participation – kanji and greenwood (2001)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64357-6405-9F43-923C-380C7A08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07" y="2177611"/>
            <a:ext cx="3276600" cy="42037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F419B-2C66-DC45-BCE8-98F5EAF08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598D-C80F-9146-8314-EF78F485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participation – </a:t>
            </a:r>
            <a:r>
              <a:rPr lang="en-US" dirty="0" err="1"/>
              <a:t>treseder</a:t>
            </a:r>
            <a:r>
              <a:rPr lang="en-US" dirty="0"/>
              <a:t>, 1997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F419B-2C66-DC45-BCE8-98F5EAF08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9866F-556D-F945-A97C-AD4DA103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13" y="1993900"/>
            <a:ext cx="6918779" cy="4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598D-C80F-9146-8314-EF78F485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 – </a:t>
            </a:r>
            <a:r>
              <a:rPr lang="en-US" dirty="0" err="1"/>
              <a:t>Pauwells</a:t>
            </a:r>
            <a:r>
              <a:rPr lang="en-US" dirty="0"/>
              <a:t>, 2011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4E3330D-A711-DC4A-B388-83CA37FDB7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6414167"/>
              </p:ext>
            </p:extLst>
          </p:nvPr>
        </p:nvGraphicFramePr>
        <p:xfrm>
          <a:off x="2768605" y="2675163"/>
          <a:ext cx="6966858" cy="124369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22286">
                  <a:extLst>
                    <a:ext uri="{9D8B030D-6E8A-4147-A177-3AD203B41FA5}">
                      <a16:colId xmlns:a16="http://schemas.microsoft.com/office/drawing/2014/main" val="4132720797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776590905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2020066319"/>
                    </a:ext>
                  </a:extLst>
                </a:gridCol>
              </a:tblGrid>
              <a:tr h="1243694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With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7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4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248E-3EE6-9140-BF4B-5EFCBB01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co-production (Ostrom, 1970)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8F5029-CEFA-C449-A944-5F832310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working together</a:t>
            </a:r>
          </a:p>
          <a:p>
            <a:r>
              <a:rPr lang="en-US" dirty="0"/>
              <a:t>Co-producing services, products or research</a:t>
            </a:r>
          </a:p>
          <a:p>
            <a:r>
              <a:rPr lang="en-US" dirty="0"/>
              <a:t>Disrupts the usual power domains</a:t>
            </a:r>
          </a:p>
          <a:p>
            <a:r>
              <a:rPr lang="en-US" dirty="0"/>
              <a:t>Multi-actor, multi-disciplinary and intersectional (</a:t>
            </a:r>
            <a:r>
              <a:rPr lang="en-US" dirty="0" err="1"/>
              <a:t>Ersoy</a:t>
            </a:r>
            <a:r>
              <a:rPr lang="en-US" dirty="0"/>
              <a:t>, 2017)</a:t>
            </a:r>
          </a:p>
          <a:p>
            <a:r>
              <a:rPr lang="en-US" dirty="0"/>
              <a:t>Spaces of dissent (</a:t>
            </a:r>
            <a:r>
              <a:rPr lang="en-US" dirty="0" err="1"/>
              <a:t>McDermot</a:t>
            </a:r>
            <a:r>
              <a:rPr lang="en-US" dirty="0"/>
              <a:t>, 2012)</a:t>
            </a:r>
          </a:p>
          <a:p>
            <a:r>
              <a:rPr lang="en-US" dirty="0"/>
              <a:t>Intuitive (</a:t>
            </a:r>
            <a:r>
              <a:rPr lang="en-US" dirty="0" err="1"/>
              <a:t>O’Riorden</a:t>
            </a:r>
            <a:r>
              <a:rPr lang="en-US" dirty="0"/>
              <a:t>, 2001)</a:t>
            </a:r>
          </a:p>
          <a:p>
            <a:r>
              <a:rPr lang="en-US" dirty="0"/>
              <a:t>An ethical commitment (Cohen et al., 2017)</a:t>
            </a:r>
          </a:p>
        </p:txBody>
      </p:sp>
    </p:spTree>
    <p:extLst>
      <p:ext uri="{BB962C8B-B14F-4D97-AF65-F5344CB8AC3E}">
        <p14:creationId xmlns:p14="http://schemas.microsoft.com/office/powerpoint/2010/main" val="99850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E455-B095-6A45-A6F7-08DC949C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with ‘gang involved’ young people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05C1F3-FB7B-144B-8D49-9C73DEC5C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141" y="2449286"/>
            <a:ext cx="4449201" cy="24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6846-8D6C-A04E-B1B1-8BDA312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9231-37B1-C94F-993F-69961BCB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– who for, what for, how, why, whose knowledge?</a:t>
            </a:r>
          </a:p>
          <a:p>
            <a:r>
              <a:rPr lang="en-US" dirty="0"/>
              <a:t>Participation – who participates, how, why, who gets to decide, what do they participate in?</a:t>
            </a:r>
          </a:p>
          <a:p>
            <a:r>
              <a:rPr lang="en-US" dirty="0"/>
              <a:t>Quality – process, engagement, power distribution, findings, dissemination.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OPEN THIS LINK AND SIGN UP TO ‘PADLET’ </a:t>
            </a:r>
            <a:r>
              <a:rPr lang="en-US" dirty="0">
                <a:hlinkClick r:id="rId2"/>
              </a:rPr>
              <a:t>https://padlet.com/kazstuart480/d6c10eq7y0e0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93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E455-B095-6A45-A6F7-08DC949C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with ‘gang involved’ young people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05C1F3-FB7B-144B-8D49-9C73DEC5C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141" y="2449286"/>
            <a:ext cx="4449201" cy="2442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F259E-FB03-BB4B-A760-994AA2B3DCC4}"/>
              </a:ext>
            </a:extLst>
          </p:cNvPr>
          <p:cNvSpPr txBox="1"/>
          <p:nvPr/>
        </p:nvSpPr>
        <p:spPr>
          <a:xfrm>
            <a:off x="729343" y="2166257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143 young people and 49 practitioners over a year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BBBBA-E672-D942-B04D-A1C383597BEE}"/>
              </a:ext>
            </a:extLst>
          </p:cNvPr>
          <p:cNvSpPr txBox="1"/>
          <p:nvPr/>
        </p:nvSpPr>
        <p:spPr>
          <a:xfrm>
            <a:off x="1132115" y="3373904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Access issues – hanging out at the food bank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BE905-121A-BC4F-8101-D451F188CCE2}"/>
              </a:ext>
            </a:extLst>
          </p:cNvPr>
          <p:cNvSpPr txBox="1"/>
          <p:nvPr/>
        </p:nvSpPr>
        <p:spPr>
          <a:xfrm>
            <a:off x="587829" y="4655904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Ethical issues – creative elicitation technique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2068E-AB42-1844-89FD-15D5D7C1CB2B}"/>
              </a:ext>
            </a:extLst>
          </p:cNvPr>
          <p:cNvSpPr txBox="1"/>
          <p:nvPr/>
        </p:nvSpPr>
        <p:spPr>
          <a:xfrm>
            <a:off x="8675915" y="2290663"/>
            <a:ext cx="2579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Series of micro-participations – the </a:t>
            </a:r>
            <a:r>
              <a:rPr lang="en-GB" dirty="0" err="1"/>
              <a:t>yp</a:t>
            </a:r>
            <a:r>
              <a:rPr lang="en-GB" dirty="0"/>
              <a:t> held the power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7311C-5AB0-7440-8B11-19D24E749CB5}"/>
              </a:ext>
            </a:extLst>
          </p:cNvPr>
          <p:cNvSpPr txBox="1"/>
          <p:nvPr/>
        </p:nvSpPr>
        <p:spPr>
          <a:xfrm>
            <a:off x="9241972" y="3672006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BURIED!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7483-D3FA-694A-A2F6-275D4824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power - stages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27088B-08F2-354F-B83C-B33148624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243240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52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8A85-C3C0-B24A-8A45-56BB241C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-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44AD-F223-2C44-851C-81AC747439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Regionality</a:t>
            </a:r>
          </a:p>
          <a:p>
            <a:r>
              <a:rPr lang="en-US" dirty="0"/>
              <a:t>Class</a:t>
            </a:r>
          </a:p>
          <a:p>
            <a:r>
              <a:rPr lang="en-US" dirty="0"/>
              <a:t>Money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08AE9-357E-584B-A0D2-29320DA5AB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Influence</a:t>
            </a:r>
          </a:p>
          <a:p>
            <a:r>
              <a:rPr lang="en-US" dirty="0"/>
              <a:t>Position</a:t>
            </a:r>
          </a:p>
          <a:p>
            <a:r>
              <a:rPr lang="en-US" dirty="0"/>
              <a:t>Charisma</a:t>
            </a:r>
          </a:p>
          <a:p>
            <a:r>
              <a:rPr lang="en-US" dirty="0"/>
              <a:t>Authority</a:t>
            </a:r>
          </a:p>
          <a:p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09377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1B60-125F-A348-97E4-79CAE92F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power-holders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BA6892-DDE6-5F44-97B3-6B2205051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838649"/>
              </p:ext>
            </p:extLst>
          </p:nvPr>
        </p:nvGraphicFramePr>
        <p:xfrm>
          <a:off x="914401" y="2016124"/>
          <a:ext cx="10140950" cy="44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42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9CA2-0CEB-124A-BB7B-E04A66A8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outputs and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CAFC-EB95-4A44-804F-B731E581E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will you disseminate?</a:t>
            </a:r>
          </a:p>
          <a:p>
            <a:r>
              <a:rPr lang="en-US" dirty="0"/>
              <a:t>Report, article</a:t>
            </a:r>
          </a:p>
          <a:p>
            <a:r>
              <a:rPr lang="en-US" dirty="0"/>
              <a:t>Manifesto, charter</a:t>
            </a:r>
          </a:p>
          <a:p>
            <a:r>
              <a:rPr lang="en-US" dirty="0"/>
              <a:t>Art work, installation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Digital product</a:t>
            </a:r>
          </a:p>
          <a:p>
            <a:r>
              <a:rPr lang="en-US" dirty="0"/>
              <a:t>Archive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77F4F-D581-2040-B5BF-7906AF549E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will it influence / where will change happen?</a:t>
            </a:r>
          </a:p>
          <a:p>
            <a:r>
              <a:rPr lang="en-US" dirty="0"/>
              <a:t>Participants themselves</a:t>
            </a:r>
          </a:p>
          <a:p>
            <a:r>
              <a:rPr lang="en-US" dirty="0"/>
              <a:t>Communities</a:t>
            </a:r>
          </a:p>
          <a:p>
            <a:r>
              <a:rPr lang="en-US" dirty="0"/>
              <a:t>Practitioners</a:t>
            </a:r>
          </a:p>
          <a:p>
            <a:r>
              <a:rPr lang="en-US" dirty="0"/>
              <a:t>Policy makers</a:t>
            </a:r>
          </a:p>
          <a:p>
            <a:r>
              <a:rPr lang="en-US" dirty="0"/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390757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BAF07-0464-7349-B142-4A61DE34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BF443-A6FF-4646-B55E-640292B4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“Once critical researchers chronicle the scar tissue and desires of those who have been shut out, we carry the responsibility to theorise, historicise, make visible, re-present and re-circulate their stories in the courts, in policy, in text-books, classrooms, curriculum, organising and popular media…… Critical researchers are neither tape recorders nor ventriloquists.  And so what do we do with these luscious transcripts scattered around our living room floors?” (Fine, 2018:12)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E1F1-9D0E-2D42-8FB8-6D263621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3E2A-4008-7844-B29A-C9753F52F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Positivistic</a:t>
            </a:r>
          </a:p>
          <a:p>
            <a:r>
              <a:rPr lang="en-GB" dirty="0"/>
              <a:t>Replicable</a:t>
            </a:r>
          </a:p>
          <a:p>
            <a:r>
              <a:rPr lang="en-GB" dirty="0"/>
              <a:t>Reliable</a:t>
            </a:r>
          </a:p>
          <a:p>
            <a:r>
              <a:rPr lang="en-GB" dirty="0"/>
              <a:t>Triangulated</a:t>
            </a:r>
          </a:p>
          <a:p>
            <a:r>
              <a:rPr lang="en-GB" dirty="0"/>
              <a:t>Valid</a:t>
            </a:r>
          </a:p>
          <a:p>
            <a:r>
              <a:rPr lang="en-GB" dirty="0"/>
              <a:t>Objective / neutral</a:t>
            </a:r>
          </a:p>
          <a:p>
            <a:r>
              <a:rPr lang="en-GB" dirty="0"/>
              <a:t>A tidy process.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E87FF-B521-674E-8FBB-366E79C345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Post positivistic – </a:t>
            </a:r>
          </a:p>
          <a:p>
            <a:r>
              <a:rPr lang="en-GB" dirty="0"/>
              <a:t>Specific (</a:t>
            </a:r>
            <a:r>
              <a:rPr lang="en-GB" dirty="0" err="1"/>
              <a:t>Flyvberg</a:t>
            </a:r>
            <a:r>
              <a:rPr lang="en-GB" dirty="0"/>
              <a:t>, 2006)</a:t>
            </a:r>
          </a:p>
          <a:p>
            <a:r>
              <a:rPr lang="en-GB" dirty="0"/>
              <a:t>Representative (Geertz, 1973)</a:t>
            </a:r>
          </a:p>
          <a:p>
            <a:r>
              <a:rPr lang="en-GB" dirty="0" err="1"/>
              <a:t>Crystalised</a:t>
            </a:r>
            <a:r>
              <a:rPr lang="en-GB" dirty="0"/>
              <a:t> (Richardson, 1994)</a:t>
            </a:r>
          </a:p>
          <a:p>
            <a:r>
              <a:rPr lang="en-GB" dirty="0"/>
              <a:t>Empathetic validity (</a:t>
            </a:r>
            <a:r>
              <a:rPr lang="en-GB" dirty="0" err="1"/>
              <a:t>Dadds</a:t>
            </a:r>
            <a:r>
              <a:rPr lang="en-GB" dirty="0"/>
              <a:t>, 2008).</a:t>
            </a:r>
          </a:p>
          <a:p>
            <a:r>
              <a:rPr lang="en-GB" dirty="0"/>
              <a:t>Subjective and reflexive (Etherington, 2004)</a:t>
            </a:r>
          </a:p>
          <a:p>
            <a:r>
              <a:rPr lang="en-GB" dirty="0"/>
              <a:t>Messy (Cook, 2008).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16462-FF4C-5F49-A566-619CF813FC94}"/>
              </a:ext>
            </a:extLst>
          </p:cNvPr>
          <p:cNvSpPr txBox="1"/>
          <p:nvPr/>
        </p:nvSpPr>
        <p:spPr>
          <a:xfrm>
            <a:off x="2266104" y="5612622"/>
            <a:ext cx="797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Participative – participants value the process and outputs as meaningful.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F8B7-9639-144B-905A-72D01EE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</a:t>
            </a:r>
            <a:r>
              <a:rPr lang="en-US" dirty="0" err="1"/>
              <a:t>Problematising</a:t>
            </a:r>
            <a:r>
              <a:rPr lang="en-US" dirty="0"/>
              <a:t> participation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0ABABC-7B7E-5A49-85AE-944FE6DD8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may not have the skills and may need training</a:t>
            </a:r>
          </a:p>
          <a:p>
            <a:r>
              <a:rPr lang="en-US" dirty="0"/>
              <a:t>Can become simplistic and patronizing (Gillies and </a:t>
            </a:r>
            <a:r>
              <a:rPr lang="en-US" dirty="0" err="1"/>
              <a:t>Alldred</a:t>
            </a:r>
            <a:r>
              <a:rPr lang="en-US" dirty="0"/>
              <a:t>, 2002)</a:t>
            </a:r>
          </a:p>
          <a:p>
            <a:r>
              <a:rPr lang="en-US" dirty="0"/>
              <a:t>May not be experts on own lives – blind in comprehension and deaf to structures (Back, 2007)</a:t>
            </a:r>
          </a:p>
          <a:p>
            <a:r>
              <a:rPr lang="en-US" dirty="0"/>
              <a:t>Participants do not have the time, they are in ‘time poverty’ (Cohen et et al., 2017)</a:t>
            </a:r>
          </a:p>
          <a:p>
            <a:r>
              <a:rPr lang="en-US" dirty="0"/>
              <a:t>Commissioners offer time bound projects (Haggerty, 2004)</a:t>
            </a:r>
          </a:p>
          <a:p>
            <a:r>
              <a:rPr lang="en-US" dirty="0"/>
              <a:t>Participants may have different agendas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19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D645-6F3F-7D4B-AA9D-DF34013D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Problematising</a:t>
            </a:r>
            <a:r>
              <a:rPr lang="en-US" dirty="0"/>
              <a:t>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F32B-DB91-0746-8EFC-E70B5B56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Impossible to transcend power in practice (Gallagher, 2008; </a:t>
            </a:r>
            <a:r>
              <a:rPr lang="en-US" dirty="0" err="1"/>
              <a:t>Mannay</a:t>
            </a:r>
            <a:r>
              <a:rPr lang="en-US" dirty="0"/>
              <a:t>, 2016)</a:t>
            </a:r>
          </a:p>
          <a:p>
            <a:r>
              <a:rPr lang="en-US" dirty="0"/>
              <a:t>Even inclusion is an act of power (Kothari, 2001)</a:t>
            </a:r>
          </a:p>
          <a:p>
            <a:r>
              <a:rPr lang="en-US" dirty="0"/>
              <a:t>May reinforce rather than transcend power and structures (</a:t>
            </a:r>
            <a:r>
              <a:rPr lang="en-US" dirty="0" err="1"/>
              <a:t>Ledwith</a:t>
            </a:r>
            <a:r>
              <a:rPr lang="en-US" dirty="0"/>
              <a:t> and </a:t>
            </a:r>
            <a:r>
              <a:rPr lang="en-US" dirty="0" err="1"/>
              <a:t>Springett</a:t>
            </a:r>
            <a:r>
              <a:rPr lang="en-US" dirty="0"/>
              <a:t>, 2010)</a:t>
            </a:r>
          </a:p>
          <a:p>
            <a:r>
              <a:rPr lang="en-US" dirty="0"/>
              <a:t>Ignores how these voices were initially oppressed (Barrera, 2011)</a:t>
            </a:r>
          </a:p>
          <a:p>
            <a:r>
              <a:rPr lang="en-US" dirty="0"/>
              <a:t>Silencing may happen if outputs ignored (Delgado, 2015)</a:t>
            </a:r>
          </a:p>
          <a:p>
            <a:r>
              <a:rPr lang="en-US" dirty="0"/>
              <a:t>Challenging role for the researcher (Maguire,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02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6031-CB3F-0643-9C2F-5C19C7FE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Framework of critical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B4730C-CDFD-154F-8027-F4DD0111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7045-8BE5-2C4D-8E30-8A9A9D16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Big picture – participatory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3A9B-FC1F-1E45-811B-FA493717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Social justice – equality and equity (Stuart et al., 2019)</a:t>
            </a:r>
          </a:p>
          <a:p>
            <a:r>
              <a:rPr lang="en-US" dirty="0"/>
              <a:t>Self-determination, emancipation, empowerment (Maynard and Stuart, 2018)</a:t>
            </a:r>
          </a:p>
          <a:p>
            <a:r>
              <a:rPr lang="en-US" dirty="0"/>
              <a:t>Value each person as a being and political self (</a:t>
            </a:r>
            <a:r>
              <a:rPr lang="en-US" dirty="0" err="1"/>
              <a:t>Kallio</a:t>
            </a:r>
            <a:r>
              <a:rPr lang="en-US" dirty="0"/>
              <a:t>, 2008)</a:t>
            </a:r>
          </a:p>
          <a:p>
            <a:r>
              <a:rPr lang="en-US" dirty="0" err="1"/>
              <a:t>Rehumanising</a:t>
            </a:r>
            <a:r>
              <a:rPr lang="en-US" dirty="0"/>
              <a:t> (Foster, 2016)</a:t>
            </a:r>
          </a:p>
          <a:p>
            <a:r>
              <a:rPr lang="en-US" dirty="0"/>
              <a:t>Not seeing the truth, but seeing different perspectives (Cotton, 2007)</a:t>
            </a:r>
          </a:p>
          <a:p>
            <a:r>
              <a:rPr lang="en-US" dirty="0"/>
              <a:t>Questioning the everyday (</a:t>
            </a:r>
            <a:r>
              <a:rPr lang="en-US" dirty="0" err="1"/>
              <a:t>Perec</a:t>
            </a:r>
            <a:r>
              <a:rPr lang="en-US" dirty="0"/>
              <a:t>, 2008)</a:t>
            </a:r>
          </a:p>
          <a:p>
            <a:r>
              <a:rPr lang="en-US" dirty="0"/>
              <a:t>Knowledge democracy (Smith, 2012) rather than epistemological exclusion (Stuart and Shay, 2018)</a:t>
            </a:r>
          </a:p>
          <a:p>
            <a:r>
              <a:rPr lang="en-US" dirty="0"/>
              <a:t>Addressing meta narratives at local level (Foster, 2016)</a:t>
            </a:r>
          </a:p>
          <a:p>
            <a:r>
              <a:rPr lang="en-US" dirty="0"/>
              <a:t>Criticality, disruption, transformation (Fine, 2008)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6031-CB3F-0643-9C2F-5C19C7FE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Expansive ‘anti assumptive’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B4730C-CDFD-154F-8027-F4DD01115A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 could the participants and stakeholders include?</a:t>
            </a:r>
          </a:p>
          <a:p>
            <a:r>
              <a:rPr lang="en-US" dirty="0"/>
              <a:t>What could their motivations and agenda be?</a:t>
            </a:r>
          </a:p>
          <a:p>
            <a:r>
              <a:rPr lang="en-US" dirty="0"/>
              <a:t>How might we reach and engage everyone?</a:t>
            </a:r>
          </a:p>
          <a:p>
            <a:r>
              <a:rPr lang="en-US" dirty="0"/>
              <a:t>What could the overall purpose be?</a:t>
            </a:r>
          </a:p>
          <a:p>
            <a:r>
              <a:rPr lang="en-US" dirty="0"/>
              <a:t>What might the research questions include?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D9E6-503A-A746-877D-F8767044A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will it be done, what methods and tools could be used?</a:t>
            </a:r>
          </a:p>
          <a:p>
            <a:r>
              <a:rPr lang="en-US" dirty="0"/>
              <a:t>What roles and positions might there be?</a:t>
            </a:r>
          </a:p>
          <a:p>
            <a:r>
              <a:rPr lang="en-US" dirty="0"/>
              <a:t>Who will the audience be?</a:t>
            </a:r>
          </a:p>
          <a:p>
            <a:r>
              <a:rPr lang="en-US" dirty="0"/>
              <a:t>What could the outputs include?</a:t>
            </a:r>
          </a:p>
          <a:p>
            <a:r>
              <a:rPr lang="en-US" dirty="0"/>
              <a:t>How might we know of its impact?</a:t>
            </a:r>
          </a:p>
          <a:p>
            <a:r>
              <a:rPr lang="en-US" dirty="0"/>
              <a:t>How could we come to a satisfactory close?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1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D0CA30-51E8-A94B-9618-081957DC5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880748"/>
              </p:ext>
            </p:extLst>
          </p:nvPr>
        </p:nvGraphicFramePr>
        <p:xfrm>
          <a:off x="381000" y="104647"/>
          <a:ext cx="10874828" cy="6374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057">
                  <a:extLst>
                    <a:ext uri="{9D8B030D-6E8A-4147-A177-3AD203B41FA5}">
                      <a16:colId xmlns:a16="http://schemas.microsoft.com/office/drawing/2014/main" val="4022631153"/>
                    </a:ext>
                  </a:extLst>
                </a:gridCol>
                <a:gridCol w="2188029">
                  <a:extLst>
                    <a:ext uri="{9D8B030D-6E8A-4147-A177-3AD203B41FA5}">
                      <a16:colId xmlns:a16="http://schemas.microsoft.com/office/drawing/2014/main" val="1345422345"/>
                    </a:ext>
                  </a:extLst>
                </a:gridCol>
                <a:gridCol w="2275114">
                  <a:extLst>
                    <a:ext uri="{9D8B030D-6E8A-4147-A177-3AD203B41FA5}">
                      <a16:colId xmlns:a16="http://schemas.microsoft.com/office/drawing/2014/main" val="292007124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51974307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007815619"/>
                    </a:ext>
                  </a:extLst>
                </a:gridCol>
              </a:tblGrid>
              <a:tr h="1081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possibilities for participation?</a:t>
                      </a: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Where alignment and dissent is there and how will this be managed?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process of arriving at a decision? (consensus, vote, leader decides?)</a:t>
                      </a: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How will you know if that aspect was appropriate retrospectively? e.g. everyone happy?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309371875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Stakeholders and participants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1580026612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Motivation and agendas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1158519024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Reach and engagement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1550525070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Purpose or aims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413766590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Research questions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3813105267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Research method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558083343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Roles &amp; positions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524485781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Audience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2327442680"/>
                  </a:ext>
                </a:extLst>
              </a:tr>
              <a:tr h="50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Outputs and dissemination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2701460621"/>
                  </a:ext>
                </a:extLst>
              </a:tr>
              <a:tr h="47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1928676807"/>
                  </a:ext>
                </a:extLst>
              </a:tr>
              <a:tr h="662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End point and closure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44" marR="56244" marT="0" marB="0"/>
                </a:tc>
                <a:extLst>
                  <a:ext uri="{0D108BD9-81ED-4DB2-BD59-A6C34878D82A}">
                    <a16:rowId xmlns:a16="http://schemas.microsoft.com/office/drawing/2014/main" val="238716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45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5F95-29CE-6B4B-820F-5A3BEFDC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92F4-3520-584C-BC13-6F7914D9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kaz.stuart@cumbria.ac.uk</a:t>
            </a:r>
            <a:endParaRPr lang="en-US" dirty="0"/>
          </a:p>
          <a:p>
            <a:r>
              <a:rPr lang="en-US" dirty="0"/>
              <a:t>Twitter: kazstuart480</a:t>
            </a:r>
          </a:p>
          <a:p>
            <a:r>
              <a:rPr lang="en-US" dirty="0" err="1"/>
              <a:t>Linkedin</a:t>
            </a:r>
            <a:r>
              <a:rPr lang="en-US" dirty="0"/>
              <a:t>: </a:t>
            </a:r>
            <a:r>
              <a:rPr lang="en-US" dirty="0" err="1"/>
              <a:t>Kaz</a:t>
            </a:r>
            <a:r>
              <a:rPr lang="en-US" dirty="0"/>
              <a:t> Stuart</a:t>
            </a:r>
          </a:p>
          <a:p>
            <a:r>
              <a:rPr lang="en-US" dirty="0"/>
              <a:t>Facebook: Practitioner &amp; Action Research and Creative Methods Hub</a:t>
            </a:r>
          </a:p>
        </p:txBody>
      </p:sp>
    </p:spTree>
    <p:extLst>
      <p:ext uri="{BB962C8B-B14F-4D97-AF65-F5344CB8AC3E}">
        <p14:creationId xmlns:p14="http://schemas.microsoft.com/office/powerpoint/2010/main" val="1353017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532B-ACA0-AD4E-A334-2ACD8B16BA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228" y="272143"/>
            <a:ext cx="11495088" cy="5780313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Arnstein</a:t>
            </a:r>
            <a:r>
              <a:rPr lang="en-GB" dirty="0"/>
              <a:t>, S. (1971) A Ladder of Citizen’s Participation, </a:t>
            </a:r>
            <a:r>
              <a:rPr lang="en-GB" i="1" dirty="0"/>
              <a:t>Journal of the American Institute of Planners</a:t>
            </a:r>
            <a:r>
              <a:rPr lang="en-GB" dirty="0"/>
              <a:t>, no 35, July.</a:t>
            </a:r>
          </a:p>
          <a:p>
            <a:r>
              <a:rPr lang="en-US" dirty="0"/>
              <a:t>Back, l. (2007) </a:t>
            </a:r>
            <a:r>
              <a:rPr lang="en-US" i="1" dirty="0"/>
              <a:t>The Art of Listening. </a:t>
            </a:r>
            <a:r>
              <a:rPr lang="en-US" dirty="0"/>
              <a:t>Oxford: Berg.</a:t>
            </a:r>
          </a:p>
          <a:p>
            <a:r>
              <a:rPr lang="en-US" dirty="0"/>
              <a:t>Barrera, P. (</a:t>
            </a:r>
            <a:r>
              <a:rPr lang="en-US" dirty="0" err="1"/>
              <a:t>ed</a:t>
            </a:r>
            <a:r>
              <a:rPr lang="en-US" dirty="0"/>
              <a:t>) (2011) </a:t>
            </a:r>
            <a:r>
              <a:rPr lang="en-US" i="1" dirty="0"/>
              <a:t>Seeking Sanctuary: Journeys of Despair and Hope. </a:t>
            </a:r>
            <a:r>
              <a:rPr lang="en-US" dirty="0"/>
              <a:t>Cardiff: Communities First Ethnic Minorities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r>
              <a:rPr lang="en-GB" dirty="0"/>
              <a:t>Bunting M., &amp; </a:t>
            </a:r>
            <a:r>
              <a:rPr lang="en-GB" dirty="0" err="1"/>
              <a:t>Moshuus</a:t>
            </a:r>
            <a:r>
              <a:rPr lang="en-GB" dirty="0"/>
              <a:t>, G.H., </a:t>
            </a:r>
            <a:r>
              <a:rPr lang="en-GB"/>
              <a:t>(2017)</a:t>
            </a:r>
            <a:r>
              <a:rPr lang="en-GB" i="1" dirty="0"/>
              <a:t> </a:t>
            </a:r>
            <a:r>
              <a:rPr lang="en-GB" dirty="0"/>
              <a:t>Young peoples’ own stories of dropping out in Norway: An indirect qualitative approach, </a:t>
            </a:r>
            <a:r>
              <a:rPr lang="en-GB" i="1" dirty="0"/>
              <a:t>Acta </a:t>
            </a:r>
            <a:r>
              <a:rPr lang="en-GB" i="1" dirty="0" err="1"/>
              <a:t>Didactica</a:t>
            </a:r>
            <a:r>
              <a:rPr lang="en-GB" dirty="0"/>
              <a:t>, 11(2), Art. 5. </a:t>
            </a:r>
          </a:p>
          <a:p>
            <a:r>
              <a:rPr lang="en-US" dirty="0"/>
              <a:t>Cohen, S., Herbert, A., Evans, N., </a:t>
            </a:r>
            <a:r>
              <a:rPr lang="en-US" dirty="0" err="1"/>
              <a:t>Samzelius</a:t>
            </a:r>
            <a:r>
              <a:rPr lang="en-US" dirty="0"/>
              <a:t>, T. (2017) From poverty to life chances: framing co-produced research in the Productive Margins </a:t>
            </a:r>
            <a:r>
              <a:rPr lang="en-US" dirty="0" err="1"/>
              <a:t>Programme</a:t>
            </a:r>
            <a:r>
              <a:rPr lang="en-US" dirty="0"/>
              <a:t> in </a:t>
            </a:r>
            <a:r>
              <a:rPr lang="en-US" dirty="0" err="1"/>
              <a:t>A.Ersoy</a:t>
            </a:r>
            <a:r>
              <a:rPr lang="en-US" dirty="0"/>
              <a:t> (Ed.) </a:t>
            </a:r>
            <a:r>
              <a:rPr lang="en-US" i="1" dirty="0"/>
              <a:t>The Impact of Co-production. From Community Engagement to Social Justice, </a:t>
            </a:r>
            <a:r>
              <a:rPr lang="en-US" dirty="0"/>
              <a:t>Bristol: Policy Press, pp.61-84.</a:t>
            </a:r>
          </a:p>
          <a:p>
            <a:r>
              <a:rPr lang="en-GB" dirty="0"/>
              <a:t>Cook, T. (2008) </a:t>
            </a:r>
            <a:r>
              <a:rPr lang="en-GB" i="1" dirty="0"/>
              <a:t>Ways of Seeing – Ways of Learning: the role of honest methodology in research and evaluation</a:t>
            </a:r>
            <a:r>
              <a:rPr lang="en-GB" dirty="0"/>
              <a:t>. Unpublished PhD Thesis. University of Northumbria.</a:t>
            </a:r>
          </a:p>
          <a:p>
            <a:r>
              <a:rPr lang="en-US" dirty="0"/>
              <a:t>Cotton, T. (2007) What is it like to be here? A methodology., </a:t>
            </a:r>
            <a:r>
              <a:rPr lang="en-US" i="1" dirty="0"/>
              <a:t>For the Learning of mathematics, </a:t>
            </a:r>
            <a:r>
              <a:rPr lang="en-US" dirty="0"/>
              <a:t>27(2), pp.40-44.</a:t>
            </a:r>
          </a:p>
          <a:p>
            <a:r>
              <a:rPr lang="en-GB" dirty="0" err="1"/>
              <a:t>Dadds</a:t>
            </a:r>
            <a:r>
              <a:rPr lang="en-GB" dirty="0"/>
              <a:t> M. (2008) Empathetic validity in practitioner research, </a:t>
            </a:r>
            <a:r>
              <a:rPr lang="en-GB" i="1" dirty="0"/>
              <a:t>Educational Action Research</a:t>
            </a:r>
            <a:r>
              <a:rPr lang="en-GB" dirty="0"/>
              <a:t>, 16 (2), pp. 279-90.</a:t>
            </a:r>
          </a:p>
          <a:p>
            <a:r>
              <a:rPr lang="en-US" dirty="0"/>
              <a:t>Delgado, M. (2015) </a:t>
            </a:r>
            <a:r>
              <a:rPr lang="en-US" i="1" dirty="0"/>
              <a:t>Urban youth and photovoice: Visual ethnography in action. </a:t>
            </a:r>
            <a:r>
              <a:rPr lang="en-US" dirty="0"/>
              <a:t>New York: Oxford University Press.</a:t>
            </a:r>
          </a:p>
          <a:p>
            <a:r>
              <a:rPr lang="en-US" dirty="0" err="1"/>
              <a:t>Edizel</a:t>
            </a:r>
            <a:r>
              <a:rPr lang="en-US" dirty="0"/>
              <a:t>, O., Evans, G. (2017) Participatory mapping and engagement with urban water communities in </a:t>
            </a:r>
            <a:r>
              <a:rPr lang="en-US" dirty="0" err="1"/>
              <a:t>A.Ersoy</a:t>
            </a:r>
            <a:r>
              <a:rPr lang="en-US" dirty="0"/>
              <a:t> (Ed.) </a:t>
            </a:r>
            <a:r>
              <a:rPr lang="en-US" i="1" dirty="0"/>
              <a:t>The Impact of Co-production. From Community Engagement to Social Justice, </a:t>
            </a:r>
            <a:r>
              <a:rPr lang="en-US" dirty="0"/>
              <a:t>Bristol: Policy Press, pp. 85-98. </a:t>
            </a:r>
          </a:p>
          <a:p>
            <a:r>
              <a:rPr lang="en-GB" dirty="0" err="1"/>
              <a:t>Ersoy</a:t>
            </a:r>
            <a:r>
              <a:rPr lang="en-GB" dirty="0"/>
              <a:t>, A. (2017) Conclusion: Reflections on contemporary debates in coproduction studies in </a:t>
            </a:r>
            <a:r>
              <a:rPr lang="en-US" dirty="0" err="1"/>
              <a:t>A.Ersoy</a:t>
            </a:r>
            <a:r>
              <a:rPr lang="en-US" dirty="0"/>
              <a:t> (Ed.) </a:t>
            </a:r>
            <a:r>
              <a:rPr lang="en-US" i="1" dirty="0"/>
              <a:t>The Impact of Co-production. From Community Engagement to Social Justice, </a:t>
            </a:r>
            <a:r>
              <a:rPr lang="en-US" dirty="0"/>
              <a:t>Bristol: Policy Press,  pp.201-212.</a:t>
            </a:r>
            <a:endParaRPr lang="en-GB" dirty="0"/>
          </a:p>
          <a:p>
            <a:r>
              <a:rPr lang="en-GB" dirty="0"/>
              <a:t>Etherington, K. (2004) </a:t>
            </a:r>
            <a:r>
              <a:rPr lang="en-GB" i="1" dirty="0"/>
              <a:t>Becoming a Reflexive Researcher</a:t>
            </a:r>
            <a:r>
              <a:rPr lang="en-GB" dirty="0"/>
              <a:t>. London: Jessica Kingsley.</a:t>
            </a:r>
          </a:p>
          <a:p>
            <a:r>
              <a:rPr lang="en-GB" dirty="0"/>
              <a:t>Fine, M. (2018) </a:t>
            </a:r>
            <a:r>
              <a:rPr lang="en-GB" i="1" dirty="0"/>
              <a:t>Just Research in Contentious Times. Widening the Methodological Imagination. </a:t>
            </a:r>
            <a:r>
              <a:rPr lang="en-GB" dirty="0"/>
              <a:t>New York: Teachers University Press.</a:t>
            </a:r>
          </a:p>
          <a:p>
            <a:r>
              <a:rPr lang="en-US" dirty="0"/>
              <a:t>Foster,  V. (2016) </a:t>
            </a:r>
            <a:r>
              <a:rPr lang="en-US" i="1" dirty="0"/>
              <a:t>Collaborative Arts Based Research for Social Justice</a:t>
            </a:r>
            <a:r>
              <a:rPr lang="en-US" dirty="0"/>
              <a:t>. London: Routledge.</a:t>
            </a:r>
          </a:p>
          <a:p>
            <a:r>
              <a:rPr lang="en-GB" dirty="0" err="1"/>
              <a:t>Flyvberg</a:t>
            </a:r>
            <a:r>
              <a:rPr lang="en-GB" dirty="0"/>
              <a:t>, B. (2006) Five Misunderstandings about Case-Study Research, </a:t>
            </a:r>
            <a:r>
              <a:rPr lang="en-GB" i="1" dirty="0"/>
              <a:t>Qualitative Inquiry, </a:t>
            </a:r>
            <a:r>
              <a:rPr lang="en-GB" dirty="0"/>
              <a:t>12(2), 219-245.</a:t>
            </a:r>
          </a:p>
          <a:p>
            <a:r>
              <a:rPr lang="en-GB" dirty="0"/>
              <a:t>Gallagher, M. (2008) Power is not an Evil: Rethinking power in participatory methods, </a:t>
            </a:r>
            <a:r>
              <a:rPr lang="en-GB" i="1" dirty="0"/>
              <a:t>Children’s Geographies, </a:t>
            </a:r>
            <a:r>
              <a:rPr lang="en-GB" dirty="0"/>
              <a:t>6(2), pp.137-51.</a:t>
            </a:r>
          </a:p>
          <a:p>
            <a:r>
              <a:rPr lang="en-GB" dirty="0"/>
              <a:t>Garfinkel, H. (1974) 'The origins of the term ethnomethodology', in </a:t>
            </a:r>
            <a:r>
              <a:rPr lang="en-GB" dirty="0" err="1"/>
              <a:t>R.Turner</a:t>
            </a:r>
            <a:r>
              <a:rPr lang="en-GB" dirty="0"/>
              <a:t> (Ed.) </a:t>
            </a:r>
            <a:r>
              <a:rPr lang="en-GB" i="1" dirty="0"/>
              <a:t>Ethnomethodology. </a:t>
            </a:r>
            <a:r>
              <a:rPr lang="en-GB" dirty="0"/>
              <a:t>Harmondsworth: Penguin, pp 15–18.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8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A790-2007-9449-A4A4-ABDAC33A9F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342" y="272142"/>
            <a:ext cx="10609263" cy="575854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Geertz, C. (1973) </a:t>
            </a:r>
            <a:r>
              <a:rPr lang="en-GB" i="1" dirty="0"/>
              <a:t>The Interpretation of Cultures. </a:t>
            </a:r>
            <a:r>
              <a:rPr lang="en-GB" dirty="0"/>
              <a:t>New York: Basic Books.</a:t>
            </a:r>
          </a:p>
          <a:p>
            <a:r>
              <a:rPr lang="en-US" dirty="0" err="1"/>
              <a:t>Gubrium</a:t>
            </a:r>
            <a:r>
              <a:rPr lang="en-US" dirty="0"/>
              <a:t>,  A.,  Harper,  K. (2013) </a:t>
            </a:r>
            <a:r>
              <a:rPr lang="en-US" i="1" dirty="0"/>
              <a:t>Participatory visual and digital methods. </a:t>
            </a:r>
            <a:r>
              <a:rPr lang="en-US" dirty="0"/>
              <a:t>Walnut Creek CA: Left Coast Press. </a:t>
            </a:r>
          </a:p>
          <a:p>
            <a:r>
              <a:rPr lang="en-US" dirty="0"/>
              <a:t>Haggerty, K.D. (2004) Displaced expertise: Three constraints on the policy Relevance of Criminological Thought, </a:t>
            </a:r>
            <a:r>
              <a:rPr lang="en-US" i="1" dirty="0"/>
              <a:t>Theoretical Criminology, </a:t>
            </a:r>
            <a:r>
              <a:rPr lang="en-US" dirty="0"/>
              <a:t>8(2), pp.211-311.</a:t>
            </a:r>
          </a:p>
          <a:p>
            <a:r>
              <a:rPr lang="en-US" dirty="0"/>
              <a:t>Hart, R.A. (1992) </a:t>
            </a:r>
            <a:r>
              <a:rPr lang="en-GB" i="1" dirty="0"/>
              <a:t>Children’s Participation: from Tokenism to Citizenship</a:t>
            </a:r>
            <a:r>
              <a:rPr lang="en-GB" dirty="0"/>
              <a:t>. Florence: UNICEF International Child Development Centre.</a:t>
            </a:r>
            <a:endParaRPr lang="en-US" dirty="0"/>
          </a:p>
          <a:p>
            <a:r>
              <a:rPr lang="en-US" dirty="0" err="1"/>
              <a:t>Heddon</a:t>
            </a:r>
            <a:r>
              <a:rPr lang="en-US" dirty="0"/>
              <a:t> D., Turner, C. (2010) Walking women: interviews with artists on the move, </a:t>
            </a:r>
            <a:r>
              <a:rPr lang="en-US" i="1" dirty="0"/>
              <a:t>Performance Research, </a:t>
            </a:r>
            <a:r>
              <a:rPr lang="en-US" dirty="0"/>
              <a:t>7(2), pp.67-75.</a:t>
            </a:r>
          </a:p>
          <a:p>
            <a:r>
              <a:rPr lang="en-US" dirty="0"/>
              <a:t>Jones, O.O.J.L. (2006) Part V Introduction: Performance ethnography: The role of embodiment in cultural authenticity, </a:t>
            </a:r>
            <a:r>
              <a:rPr lang="en-US" i="1" dirty="0"/>
              <a:t>Theater Topics, </a:t>
            </a:r>
            <a:r>
              <a:rPr lang="en-US" dirty="0"/>
              <a:t>12(1), pp.1-15.</a:t>
            </a:r>
          </a:p>
          <a:p>
            <a:r>
              <a:rPr lang="en-US" dirty="0" err="1"/>
              <a:t>Kallio</a:t>
            </a:r>
            <a:r>
              <a:rPr lang="en-US" dirty="0"/>
              <a:t>, K.P. (2008) The Body as a Battlefield: Approaching Children’s Politics, </a:t>
            </a:r>
            <a:r>
              <a:rPr lang="en-US" i="1" dirty="0"/>
              <a:t>Human Geography,  </a:t>
            </a:r>
            <a:r>
              <a:rPr lang="en-US" dirty="0"/>
              <a:t>90(3), pp.285-97. </a:t>
            </a:r>
          </a:p>
          <a:p>
            <a:r>
              <a:rPr lang="en-GB" dirty="0"/>
              <a:t>Kanji, N. and Greenwood, L. (2001) </a:t>
            </a:r>
            <a:r>
              <a:rPr lang="en-GB" i="1" dirty="0"/>
              <a:t>Participatory Approaches to Research and Development in IIED: Learning from Experience</a:t>
            </a:r>
            <a:r>
              <a:rPr lang="en-GB" dirty="0"/>
              <a:t>. London: International Institute for Environment and Development. </a:t>
            </a:r>
          </a:p>
          <a:p>
            <a:r>
              <a:rPr lang="en-US" dirty="0"/>
              <a:t>Kothari, U. (2001) Power, knowledge and social control in participatory development in B. Cooke and U. Kothari (eds.) </a:t>
            </a:r>
            <a:r>
              <a:rPr lang="en-US" i="1" dirty="0"/>
              <a:t>Participation: The New Tyranny</a:t>
            </a:r>
            <a:r>
              <a:rPr lang="en-US" dirty="0"/>
              <a:t>. London: Zed Books, pp.139-52.</a:t>
            </a:r>
          </a:p>
          <a:p>
            <a:r>
              <a:rPr lang="en-US" dirty="0" err="1"/>
              <a:t>Ledwith</a:t>
            </a:r>
            <a:r>
              <a:rPr lang="en-US" dirty="0"/>
              <a:t>, M., </a:t>
            </a:r>
            <a:r>
              <a:rPr lang="en-US" dirty="0" err="1"/>
              <a:t>Springett</a:t>
            </a:r>
            <a:r>
              <a:rPr lang="en-US" dirty="0"/>
              <a:t>, J.  (2010) </a:t>
            </a:r>
            <a:r>
              <a:rPr lang="en-US" i="1" dirty="0"/>
              <a:t>Participatory Practice: Community Based Action for Transformative Change. </a:t>
            </a:r>
            <a:r>
              <a:rPr lang="en-US" dirty="0"/>
              <a:t>Bristol: Policy Press.</a:t>
            </a:r>
          </a:p>
          <a:p>
            <a:r>
              <a:rPr lang="en-US" dirty="0"/>
              <a:t>Maguire, P.  (2014) Feminist Participatory Research in A. </a:t>
            </a:r>
            <a:r>
              <a:rPr lang="en-US" dirty="0" err="1"/>
              <a:t>Jaggar</a:t>
            </a:r>
            <a:r>
              <a:rPr lang="en-US" dirty="0"/>
              <a:t> (ed.) </a:t>
            </a:r>
            <a:r>
              <a:rPr lang="en-US" i="1" dirty="0"/>
              <a:t>Just Methods An Interdisciplinary Feminist Reader.  </a:t>
            </a:r>
            <a:r>
              <a:rPr lang="en-US" dirty="0"/>
              <a:t>Abingdon, Oxon: Routledge Press, pp.417-31.</a:t>
            </a:r>
          </a:p>
          <a:p>
            <a:r>
              <a:rPr lang="en-US" dirty="0" err="1"/>
              <a:t>Mannay</a:t>
            </a:r>
            <a:r>
              <a:rPr lang="en-US" dirty="0"/>
              <a:t>, D.  (2016) </a:t>
            </a:r>
            <a:r>
              <a:rPr lang="en-US" i="1" dirty="0"/>
              <a:t>Visual, Narrative and Creative Research Methods. </a:t>
            </a:r>
            <a:r>
              <a:rPr lang="en-US" dirty="0"/>
              <a:t>London: Routledge.</a:t>
            </a:r>
          </a:p>
          <a:p>
            <a:r>
              <a:rPr lang="en-US" dirty="0" err="1"/>
              <a:t>McDermot</a:t>
            </a:r>
            <a:r>
              <a:rPr lang="en-US" dirty="0"/>
              <a:t>, M. (2012) </a:t>
            </a:r>
            <a:r>
              <a:rPr lang="en-US" i="1" dirty="0"/>
              <a:t>Productive Margins Research Initiative Case for Support, </a:t>
            </a:r>
            <a:r>
              <a:rPr lang="en-US" dirty="0"/>
              <a:t>available at </a:t>
            </a:r>
            <a:r>
              <a:rPr lang="en-US" dirty="0">
                <a:hlinkClick r:id="rId2"/>
              </a:rPr>
              <a:t>www.productivemargins.ac.uk/files/2016/01/august-2012.pdf</a:t>
            </a:r>
            <a:r>
              <a:rPr lang="en-US" dirty="0"/>
              <a:t> </a:t>
            </a:r>
          </a:p>
          <a:p>
            <a:r>
              <a:rPr lang="en-US" dirty="0"/>
              <a:t>Mitchell, C., De Lange, N., </a:t>
            </a:r>
            <a:r>
              <a:rPr lang="en-US" dirty="0" err="1"/>
              <a:t>Moletsane</a:t>
            </a:r>
            <a:r>
              <a:rPr lang="en-US" dirty="0"/>
              <a:t>, R. (2017) </a:t>
            </a:r>
            <a:r>
              <a:rPr lang="en-US" i="1" dirty="0"/>
              <a:t>Participatory Visual Methodologies for Social Change, Community and Policy. </a:t>
            </a:r>
            <a:r>
              <a:rPr lang="en-US" dirty="0"/>
              <a:t>London: SAGE.</a:t>
            </a:r>
          </a:p>
        </p:txBody>
      </p:sp>
    </p:spTree>
    <p:extLst>
      <p:ext uri="{BB962C8B-B14F-4D97-AF65-F5344CB8AC3E}">
        <p14:creationId xmlns:p14="http://schemas.microsoft.com/office/powerpoint/2010/main" val="1676677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739D1-F577-9A4D-8521-8847E03DD5DA}"/>
              </a:ext>
            </a:extLst>
          </p:cNvPr>
          <p:cNvSpPr txBox="1">
            <a:spLocks/>
          </p:cNvSpPr>
          <p:nvPr/>
        </p:nvSpPr>
        <p:spPr>
          <a:xfrm>
            <a:off x="348342" y="272142"/>
            <a:ext cx="10609263" cy="5747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Moustakas, C. (1994) </a:t>
            </a:r>
            <a:r>
              <a:rPr lang="en-GB" i="1" dirty="0"/>
              <a:t>Phenomenological research methods.</a:t>
            </a:r>
            <a:r>
              <a:rPr lang="en-GB" dirty="0"/>
              <a:t> Thousand Oaks, CA: Sage.  </a:t>
            </a:r>
          </a:p>
          <a:p>
            <a:r>
              <a:rPr lang="en-US" dirty="0" err="1"/>
              <a:t>O’Riorden</a:t>
            </a:r>
            <a:r>
              <a:rPr lang="en-US" dirty="0"/>
              <a:t>, T. (2001) </a:t>
            </a:r>
            <a:r>
              <a:rPr lang="en-US" i="1" dirty="0" err="1"/>
              <a:t>Globalisation</a:t>
            </a:r>
            <a:r>
              <a:rPr lang="en-US" i="1" dirty="0"/>
              <a:t>, Localism and Identity: Fresh Perspectives on the transition to sustainability. </a:t>
            </a:r>
            <a:r>
              <a:rPr lang="en-US" dirty="0"/>
              <a:t>London: Earthscan Publications. </a:t>
            </a:r>
          </a:p>
          <a:p>
            <a:r>
              <a:rPr lang="en-US" dirty="0"/>
              <a:t>Ostrom, E. (1996) Crossing the great divide: Coproduction, synergy, and development, </a:t>
            </a:r>
            <a:r>
              <a:rPr lang="en-US" i="1" dirty="0"/>
              <a:t>World Development, </a:t>
            </a:r>
            <a:r>
              <a:rPr lang="en-US" dirty="0"/>
              <a:t> 24, pp.1073-87.</a:t>
            </a:r>
          </a:p>
          <a:p>
            <a:r>
              <a:rPr lang="en-US" dirty="0"/>
              <a:t>Pauwels, L. (2011) An Integrated Conceptual Framework for Visual Social Research, </a:t>
            </a:r>
            <a:r>
              <a:rPr lang="en-US" dirty="0" err="1"/>
              <a:t>E.Margols</a:t>
            </a:r>
            <a:r>
              <a:rPr lang="en-US" dirty="0"/>
              <a:t> and </a:t>
            </a:r>
            <a:r>
              <a:rPr lang="en-US" dirty="0" err="1"/>
              <a:t>L.Pauwels</a:t>
            </a:r>
            <a:r>
              <a:rPr lang="en-US" dirty="0"/>
              <a:t> (eds.) </a:t>
            </a:r>
            <a:r>
              <a:rPr lang="en-US" i="1" dirty="0"/>
              <a:t>The Sage Handbook of Visual Research Methods. </a:t>
            </a:r>
            <a:r>
              <a:rPr lang="en-US" dirty="0"/>
              <a:t>London: SAGE, pp.3-23.</a:t>
            </a:r>
          </a:p>
          <a:p>
            <a:r>
              <a:rPr lang="en-US" dirty="0"/>
              <a:t>Pink, S. (2001) More visualizing, more methodologies: On video, reflexivity and qualitative research, </a:t>
            </a:r>
            <a:r>
              <a:rPr lang="en-US" i="1" dirty="0"/>
              <a:t>The Sociological Review, </a:t>
            </a:r>
            <a:r>
              <a:rPr lang="en-US" dirty="0"/>
              <a:t>49(4), pp.586-599.</a:t>
            </a:r>
          </a:p>
          <a:p>
            <a:r>
              <a:rPr lang="en-GB" dirty="0"/>
              <a:t>Richardson, L. (1994) Writing: a Method of Enquiry in Denzin, N. and Lincoln, Y. (eds.) </a:t>
            </a:r>
            <a:r>
              <a:rPr lang="en-GB" i="1" dirty="0"/>
              <a:t>Handbook of Qualitative Research</a:t>
            </a:r>
            <a:r>
              <a:rPr lang="en-GB" dirty="0"/>
              <a:t>. London, Sage, pp. 516-529.</a:t>
            </a:r>
          </a:p>
          <a:p>
            <a:r>
              <a:rPr lang="en-US" dirty="0"/>
              <a:t>Rowell, L., Bruce, C., </a:t>
            </a:r>
            <a:r>
              <a:rPr lang="en-US" dirty="0" err="1"/>
              <a:t>Shosh</a:t>
            </a:r>
            <a:r>
              <a:rPr lang="en-US" dirty="0"/>
              <a:t>, J., Riel, M. (2017) </a:t>
            </a:r>
            <a:r>
              <a:rPr lang="en-US" i="1" dirty="0"/>
              <a:t>The Palgrave Handbook of Action Research. </a:t>
            </a:r>
            <a:r>
              <a:rPr lang="en-US" dirty="0"/>
              <a:t>New York: Palgrave Macmillan.</a:t>
            </a:r>
          </a:p>
          <a:p>
            <a:r>
              <a:rPr lang="en-US" dirty="0"/>
              <a:t>Smith, L. T.  (2012) </a:t>
            </a:r>
            <a:r>
              <a:rPr lang="en-US" i="1" dirty="0"/>
              <a:t>Decolonizing Methodologies: Research and Indigenous Peoples, 2</a:t>
            </a:r>
            <a:r>
              <a:rPr lang="en-US" i="1" baseline="30000" dirty="0"/>
              <a:t>nd</a:t>
            </a:r>
            <a:r>
              <a:rPr lang="en-US" i="1" dirty="0"/>
              <a:t> </a:t>
            </a:r>
            <a:r>
              <a:rPr lang="en-US" i="1" dirty="0" err="1"/>
              <a:t>edn</a:t>
            </a:r>
            <a:r>
              <a:rPr lang="en-US" i="1" dirty="0"/>
              <a:t>. </a:t>
            </a:r>
            <a:r>
              <a:rPr lang="en-US" dirty="0"/>
              <a:t>London: Zed Books.</a:t>
            </a:r>
          </a:p>
          <a:p>
            <a:r>
              <a:rPr lang="en-US" dirty="0"/>
              <a:t>Stuart, K., </a:t>
            </a:r>
            <a:r>
              <a:rPr lang="en-GB" dirty="0"/>
              <a:t>Bunting, M., Boyd, P., </a:t>
            </a:r>
            <a:r>
              <a:rPr lang="en-GB" dirty="0" err="1"/>
              <a:t>Cammack</a:t>
            </a:r>
            <a:r>
              <a:rPr lang="en-GB" dirty="0"/>
              <a:t>, P., </a:t>
            </a:r>
            <a:r>
              <a:rPr lang="en-US" dirty="0" err="1"/>
              <a:t>Hornbæk</a:t>
            </a:r>
            <a:r>
              <a:rPr lang="en-US" dirty="0"/>
              <a:t> </a:t>
            </a:r>
            <a:r>
              <a:rPr lang="en-US" dirty="0" err="1"/>
              <a:t>Frostholm</a:t>
            </a:r>
            <a:r>
              <a:rPr lang="en-GB" dirty="0"/>
              <a:t>, P.,  </a:t>
            </a:r>
            <a:r>
              <a:rPr lang="en-GB" dirty="0" err="1"/>
              <a:t>Thore</a:t>
            </a:r>
            <a:r>
              <a:rPr lang="en-GB" dirty="0"/>
              <a:t> </a:t>
            </a:r>
            <a:r>
              <a:rPr lang="en-GB" dirty="0" err="1"/>
              <a:t>Gravesen</a:t>
            </a:r>
            <a:r>
              <a:rPr lang="en-GB" dirty="0"/>
              <a:t>, D., </a:t>
            </a:r>
            <a:r>
              <a:rPr lang="en-GB" dirty="0" err="1"/>
              <a:t>Hølvig</a:t>
            </a:r>
            <a:r>
              <a:rPr lang="en-GB" dirty="0"/>
              <a:t> Mikkelsen, S., </a:t>
            </a:r>
            <a:r>
              <a:rPr lang="en-GB" dirty="0" err="1"/>
              <a:t>Moshuus</a:t>
            </a:r>
            <a:r>
              <a:rPr lang="en-GB" dirty="0"/>
              <a:t>, G., Walker, S</a:t>
            </a:r>
            <a:r>
              <a:rPr lang="en-US" dirty="0"/>
              <a:t>.</a:t>
            </a:r>
            <a:r>
              <a:rPr lang="en-GB" dirty="0"/>
              <a:t> </a:t>
            </a:r>
            <a:r>
              <a:rPr lang="en-US" dirty="0"/>
              <a:t>(2019) </a:t>
            </a:r>
            <a:r>
              <a:rPr lang="en-GB" dirty="0"/>
              <a:t>Developing An Equality Literacy for Practitioners Working with Children, Young People and Families through Action Research, </a:t>
            </a:r>
            <a:r>
              <a:rPr lang="en-GB" i="1" dirty="0"/>
              <a:t>Educational Action Research,</a:t>
            </a:r>
            <a:r>
              <a:rPr lang="en-GB" dirty="0"/>
              <a:t> 11(3)</a:t>
            </a:r>
            <a:endParaRPr lang="en-US" dirty="0"/>
          </a:p>
          <a:p>
            <a:r>
              <a:rPr lang="en-US" dirty="0"/>
              <a:t>Stuart, K., Maynard, L., </a:t>
            </a:r>
            <a:r>
              <a:rPr lang="en-US" dirty="0" err="1"/>
              <a:t>Rouncefield</a:t>
            </a:r>
            <a:r>
              <a:rPr lang="en-US" dirty="0"/>
              <a:t> C. (2015) </a:t>
            </a:r>
            <a:r>
              <a:rPr lang="en-US" i="1" dirty="0"/>
              <a:t>Evaluation Practice for Projects with Young People</a:t>
            </a:r>
            <a:r>
              <a:rPr lang="en-US" dirty="0"/>
              <a:t>. London: SAGE.</a:t>
            </a:r>
          </a:p>
          <a:p>
            <a:r>
              <a:rPr lang="en-GB" dirty="0"/>
              <a:t>Stuart, K., Shay, M. (2018) Epistemological Exclusion, </a:t>
            </a:r>
            <a:r>
              <a:rPr lang="en-GB" i="1" dirty="0"/>
              <a:t>in</a:t>
            </a:r>
            <a:r>
              <a:rPr lang="en-GB" i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Educational Research in the Age of the Anthropocene: Chronology, Context and Contestability</a:t>
            </a:r>
            <a:r>
              <a:rPr lang="en-GB" i="1" dirty="0"/>
              <a:t>, </a:t>
            </a:r>
            <a:r>
              <a:rPr lang="en-GB" dirty="0"/>
              <a:t>In Vicente Reyes, Jennifer Charteris, Adele Nye &amp; Sofia </a:t>
            </a:r>
            <a:r>
              <a:rPr lang="en-GB" dirty="0" err="1"/>
              <a:t>Marvopoulo</a:t>
            </a:r>
            <a:r>
              <a:rPr lang="en-GB" dirty="0"/>
              <a:t> (</a:t>
            </a:r>
            <a:r>
              <a:rPr lang="en-GB" dirty="0" err="1"/>
              <a:t>Eds</a:t>
            </a:r>
            <a:r>
              <a:rPr lang="en-GB" dirty="0"/>
              <a:t>), </a:t>
            </a:r>
            <a:r>
              <a:rPr lang="en-GB" i="1" dirty="0"/>
              <a:t>Educational Research in the Age of the Anthropocene.</a:t>
            </a:r>
            <a:r>
              <a:rPr lang="en-GB" dirty="0"/>
              <a:t> pp.188-210. Hershey, PA, United States: IGI Global.</a:t>
            </a:r>
          </a:p>
          <a:p>
            <a:r>
              <a:rPr lang="en-US" dirty="0"/>
              <a:t>Theron, L., Mitchell, C., Smith, A., Stuart, J. (eds.) (2011) </a:t>
            </a:r>
            <a:r>
              <a:rPr lang="en-US" i="1" dirty="0"/>
              <a:t>Picturing Research: Drawing as a visual methodology. </a:t>
            </a:r>
            <a:r>
              <a:rPr lang="en-US" dirty="0"/>
              <a:t>Rotterdam: Sense. </a:t>
            </a:r>
          </a:p>
          <a:p>
            <a:r>
              <a:rPr lang="en-GB" dirty="0" err="1"/>
              <a:t>Treseder</a:t>
            </a:r>
            <a:r>
              <a:rPr lang="en-GB" dirty="0"/>
              <a:t>, P. (1997) </a:t>
            </a:r>
            <a:r>
              <a:rPr lang="en-GB" i="1" dirty="0"/>
              <a:t>Empowering children and young people training manual: promoting involvement in decision-making</a:t>
            </a:r>
            <a:r>
              <a:rPr lang="en-GB" dirty="0"/>
              <a:t>, London: Save the Children. </a:t>
            </a:r>
          </a:p>
          <a:p>
            <a:r>
              <a:rPr lang="en-US" dirty="0"/>
              <a:t>Wang, C. (1999) Photovoice: A participatory action research strategy applied to women’s health, </a:t>
            </a:r>
            <a:r>
              <a:rPr lang="en-US" i="1" dirty="0"/>
              <a:t>Journal of Women’s Health, </a:t>
            </a:r>
            <a:r>
              <a:rPr lang="en-US" dirty="0"/>
              <a:t> 8(2), pp.185-192. </a:t>
            </a:r>
          </a:p>
          <a:p>
            <a:r>
              <a:rPr lang="en-US" dirty="0" err="1"/>
              <a:t>Weisbord</a:t>
            </a:r>
            <a:r>
              <a:rPr lang="en-US" dirty="0"/>
              <a:t>, M., </a:t>
            </a:r>
            <a:r>
              <a:rPr lang="en-US" dirty="0" err="1"/>
              <a:t>Janoff</a:t>
            </a:r>
            <a:r>
              <a:rPr lang="en-US" dirty="0"/>
              <a:t>, S. (2010) </a:t>
            </a:r>
            <a:r>
              <a:rPr lang="en-US" i="1" dirty="0"/>
              <a:t>Future Search: Getting the Whole System in the Room for Vision, Commitment,  Action. </a:t>
            </a:r>
            <a:r>
              <a:rPr lang="en-US" dirty="0" err="1"/>
              <a:t>Berkely</a:t>
            </a:r>
            <a:r>
              <a:rPr lang="en-US" dirty="0"/>
              <a:t> CA: </a:t>
            </a:r>
            <a:r>
              <a:rPr lang="en-US" dirty="0" err="1"/>
              <a:t>Berrett</a:t>
            </a:r>
            <a:r>
              <a:rPr lang="en-US" dirty="0"/>
              <a:t> Koehler.</a:t>
            </a:r>
          </a:p>
          <a:p>
            <a:r>
              <a:rPr lang="en-US" dirty="0"/>
              <a:t>Wilkinson, C. (2017) Methodologically sound? Participatory Research at a Community Radio Station in </a:t>
            </a:r>
            <a:r>
              <a:rPr lang="en-US" dirty="0" err="1"/>
              <a:t>A.Ersoy</a:t>
            </a:r>
            <a:r>
              <a:rPr lang="en-US" dirty="0"/>
              <a:t> (Ed.) </a:t>
            </a:r>
            <a:r>
              <a:rPr lang="en-US" i="1" dirty="0"/>
              <a:t>The Impact of Co-production. From Community Engagement to Social Justice, </a:t>
            </a:r>
            <a:r>
              <a:rPr lang="en-US" dirty="0"/>
              <a:t>Bristol: Policy Press, pp. 85-98.</a:t>
            </a:r>
          </a:p>
          <a:p>
            <a:r>
              <a:rPr lang="en-US" dirty="0"/>
              <a:t>Yin, R.K. (2009) </a:t>
            </a:r>
            <a:r>
              <a:rPr lang="en-US" i="1" dirty="0"/>
              <a:t>Case Study Research, Design and Methods (4</a:t>
            </a:r>
            <a:r>
              <a:rPr lang="en-US" i="1" baseline="30000" dirty="0"/>
              <a:t>th</a:t>
            </a:r>
            <a:r>
              <a:rPr lang="en-US" i="1" dirty="0"/>
              <a:t> </a:t>
            </a:r>
            <a:r>
              <a:rPr lang="en-US" i="1" dirty="0" err="1"/>
              <a:t>Edn</a:t>
            </a:r>
            <a:r>
              <a:rPr lang="en-US" i="1" dirty="0"/>
              <a:t>.). </a:t>
            </a:r>
            <a:r>
              <a:rPr lang="en-US" dirty="0"/>
              <a:t>Thousand Oaks CA: SAGE.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3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0D79-5158-8041-A997-AD054879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Why? The overarching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75E47-2EF0-7E42-8792-D13EDB3E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a critical consciousness of both researcher and participant</a:t>
            </a:r>
          </a:p>
          <a:p>
            <a:r>
              <a:rPr lang="en-US" dirty="0"/>
              <a:t>Improvement of the lives of those involved in the research process</a:t>
            </a:r>
          </a:p>
          <a:p>
            <a:r>
              <a:rPr lang="en-US" dirty="0"/>
              <a:t>Transformation of fundamental social structures and relationships</a:t>
            </a:r>
          </a:p>
          <a:p>
            <a:pPr marL="0" indent="0">
              <a:buNone/>
            </a:pPr>
            <a:r>
              <a:rPr lang="en-US" dirty="0"/>
              <a:t>(Maguire, 2014: 418).</a:t>
            </a:r>
          </a:p>
        </p:txBody>
      </p:sp>
    </p:spTree>
    <p:extLst>
      <p:ext uri="{BB962C8B-B14F-4D97-AF65-F5344CB8AC3E}">
        <p14:creationId xmlns:p14="http://schemas.microsoft.com/office/powerpoint/2010/main" val="4572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5D78-7861-894A-8F2A-3FFE8BE9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how? The meta processes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078F28-71BE-A149-A8F2-00224E86F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461231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49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0708-D0E0-2B45-8BE1-59D381DF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WHO? EVERYONE… ESPECIALLY THOSE: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E56F-0D69-1744-9E63-884BCE06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Excluded on gender, race, sexuality, class, belief, age, ability. </a:t>
            </a:r>
          </a:p>
          <a:p>
            <a:pPr lvl="0"/>
            <a:r>
              <a:rPr lang="en-GB" dirty="0"/>
              <a:t>Where people live – homeless, in prison, refugees, institutionalised.</a:t>
            </a:r>
          </a:p>
          <a:p>
            <a:pPr lvl="0"/>
            <a:r>
              <a:rPr lang="en-GB" dirty="0"/>
              <a:t>People who communicate differently – different language, deaf, learning difficulties, non-verbal.</a:t>
            </a:r>
          </a:p>
          <a:p>
            <a:pPr lvl="0"/>
            <a:r>
              <a:rPr lang="en-GB" dirty="0"/>
              <a:t>Impairments – aging, cognitive, physical – meaning they would not want to or could not meaningfully contribute.</a:t>
            </a:r>
          </a:p>
          <a:p>
            <a:pPr lvl="0"/>
            <a:r>
              <a:rPr lang="en-GB" dirty="0"/>
              <a:t>Where people are seen as unwanted voices – say what people do not want to hear, or when seen as problematic or disruptive (Beresford, 2019).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BEC4-CA23-1342-9D18-7D494FF9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5FC3-32CA-3044-A633-F78E0B7F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Participatory action research (Rowell et al., 2017)</a:t>
            </a:r>
          </a:p>
          <a:p>
            <a:r>
              <a:rPr lang="en-US" dirty="0"/>
              <a:t>Ethnomethodology (Garfinkel, 1974)</a:t>
            </a:r>
          </a:p>
          <a:p>
            <a:r>
              <a:rPr lang="en-US" dirty="0"/>
              <a:t>Phenomenology (Moustakas, 1994)</a:t>
            </a:r>
          </a:p>
          <a:p>
            <a:r>
              <a:rPr lang="en-US" dirty="0"/>
              <a:t>Case study (Yin, 2009)</a:t>
            </a:r>
          </a:p>
          <a:p>
            <a:r>
              <a:rPr lang="en-US" dirty="0"/>
              <a:t>Evaluation (Stuart, Maynard and </a:t>
            </a:r>
            <a:r>
              <a:rPr lang="en-US" dirty="0" err="1"/>
              <a:t>Rouncefield</a:t>
            </a:r>
            <a:r>
              <a:rPr lang="en-US" dirty="0"/>
              <a:t>, 2015)</a:t>
            </a:r>
          </a:p>
          <a:p>
            <a:r>
              <a:rPr lang="en-US" dirty="0"/>
              <a:t>Reflexivity (Pink, 2001)</a:t>
            </a:r>
          </a:p>
        </p:txBody>
      </p:sp>
    </p:spTree>
    <p:extLst>
      <p:ext uri="{BB962C8B-B14F-4D97-AF65-F5344CB8AC3E}">
        <p14:creationId xmlns:p14="http://schemas.microsoft.com/office/powerpoint/2010/main" val="330420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F042-D2B6-BF4F-8A98-80DA8860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Children’s commissioner review of the advice, advocacy and representation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D3B7F9-F7FE-2F49-827D-8A3B36CA4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962" y="2585244"/>
            <a:ext cx="4724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6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F042-D2B6-BF4F-8A98-80DA8860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53143"/>
            <a:ext cx="9603275" cy="120061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the OCC advice, advocacy and representation service for young people in 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D3B7F9-F7FE-2F49-827D-8A3B36CA4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962" y="2585244"/>
            <a:ext cx="4724400" cy="231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8E8F5-4DA1-0E47-B3A2-D9D72A08CCDC}"/>
              </a:ext>
            </a:extLst>
          </p:cNvPr>
          <p:cNvSpPr txBox="1"/>
          <p:nvPr/>
        </p:nvSpPr>
        <p:spPr>
          <a:xfrm>
            <a:off x="620486" y="2460171"/>
            <a:ext cx="1534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136 children, young people, practitioners, policy makers.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3ABB5-43E1-6A44-AC30-9F87A2977222}"/>
              </a:ext>
            </a:extLst>
          </p:cNvPr>
          <p:cNvSpPr txBox="1"/>
          <p:nvPr/>
        </p:nvSpPr>
        <p:spPr>
          <a:xfrm>
            <a:off x="1839686" y="4016829"/>
            <a:ext cx="157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Youth steering group to co-design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26DEF-3C4B-BD48-BE19-D93D9C911D2F}"/>
              </a:ext>
            </a:extLst>
          </p:cNvPr>
          <p:cNvSpPr txBox="1"/>
          <p:nvPr/>
        </p:nvSpPr>
        <p:spPr>
          <a:xfrm>
            <a:off x="8926286" y="2177143"/>
            <a:ext cx="156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Creative knowledge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81BCE-9311-F44B-886E-46F4D6407901}"/>
              </a:ext>
            </a:extLst>
          </p:cNvPr>
          <p:cNvSpPr txBox="1"/>
          <p:nvPr/>
        </p:nvSpPr>
        <p:spPr>
          <a:xfrm>
            <a:off x="9361714" y="379911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Researcher </a:t>
            </a:r>
            <a:r>
              <a:rPr lang="en-US" dirty="0" err="1"/>
              <a:t>analysed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C2F17-47C0-084F-A5A1-9D4689FC8CD8}"/>
              </a:ext>
            </a:extLst>
          </p:cNvPr>
          <p:cNvSpPr txBox="1"/>
          <p:nvPr/>
        </p:nvSpPr>
        <p:spPr>
          <a:xfrm>
            <a:off x="8850085" y="5144086"/>
            <a:ext cx="146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 disseminated</a:t>
            </a:r>
          </a:p>
        </p:txBody>
      </p:sp>
    </p:spTree>
    <p:extLst>
      <p:ext uri="{BB962C8B-B14F-4D97-AF65-F5344CB8AC3E}">
        <p14:creationId xmlns:p14="http://schemas.microsoft.com/office/powerpoint/2010/main" val="17548983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992</TotalTime>
  <Words>1897</Words>
  <Application>Microsoft Office PowerPoint</Application>
  <PresentationFormat>Widescreen</PresentationFormat>
  <Paragraphs>302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Gill Sans MT</vt:lpstr>
      <vt:lpstr>Times New Roman</vt:lpstr>
      <vt:lpstr>Gallery</vt:lpstr>
      <vt:lpstr>The Good the bad and the ugly – lessons from participatory research</vt:lpstr>
      <vt:lpstr>Key questions</vt:lpstr>
      <vt:lpstr>1. Big picture – participatory philosophy</vt:lpstr>
      <vt:lpstr>2.  Why? The overarching aims</vt:lpstr>
      <vt:lpstr>3. how? The meta processes</vt:lpstr>
      <vt:lpstr>4. WHO? EVERYONE… ESPECIALLY THOSE:</vt:lpstr>
      <vt:lpstr>5. methodology</vt:lpstr>
      <vt:lpstr>Children’s commissioner review of the advice, advocacy and representation service</vt:lpstr>
      <vt:lpstr>review of the OCC advice, advocacy and representation service for young people in care</vt:lpstr>
      <vt:lpstr>6. Data collection tools</vt:lpstr>
      <vt:lpstr>The marginalization and co-created education research project</vt:lpstr>
      <vt:lpstr>The marginalization and co-created education research project</vt:lpstr>
      <vt:lpstr>7. Levels of participation – arnstein (1971)</vt:lpstr>
      <vt:lpstr>Levels of participation – hart (1992)</vt:lpstr>
      <vt:lpstr>Levels of participation – kanji and greenwood (2001)</vt:lpstr>
      <vt:lpstr>degrees of participation – treseder, 1997</vt:lpstr>
      <vt:lpstr>types of research – Pauwells, 2011</vt:lpstr>
      <vt:lpstr>8. co-production (Ostrom, 1970)</vt:lpstr>
      <vt:lpstr>Research with ‘gang involved’ young people</vt:lpstr>
      <vt:lpstr>Research with ‘gang involved’ young people</vt:lpstr>
      <vt:lpstr>9. power - stages</vt:lpstr>
      <vt:lpstr>Power - sources</vt:lpstr>
      <vt:lpstr>power-holders</vt:lpstr>
      <vt:lpstr>10. outputs and action</vt:lpstr>
      <vt:lpstr>PowerPoint Presentation</vt:lpstr>
      <vt:lpstr>11. quality</vt:lpstr>
      <vt:lpstr>11. Problematising participation</vt:lpstr>
      <vt:lpstr>Problematising participation</vt:lpstr>
      <vt:lpstr>12. Framework of critical questions</vt:lpstr>
      <vt:lpstr>12. Expansive ‘anti assumptive’ thinking</vt:lpstr>
      <vt:lpstr>PowerPoint Presentation</vt:lpstr>
      <vt:lpstr>Contact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the bad and the ugly – lessons from participatory research</dc:title>
  <dc:creator>Microsoft Office User</dc:creator>
  <cp:lastModifiedBy>Frosch A.S.</cp:lastModifiedBy>
  <cp:revision>31</cp:revision>
  <cp:lastPrinted>2019-06-30T18:17:14Z</cp:lastPrinted>
  <dcterms:created xsi:type="dcterms:W3CDTF">2019-06-30T09:35:25Z</dcterms:created>
  <dcterms:modified xsi:type="dcterms:W3CDTF">2019-07-05T14:08:07Z</dcterms:modified>
</cp:coreProperties>
</file>