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  <p:sldMasterId id="2147483674" r:id="rId3"/>
    <p:sldMasterId id="2147483687" r:id="rId4"/>
  </p:sldMasterIdLst>
  <p:notesMasterIdLst>
    <p:notesMasterId r:id="rId23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3" r:id="rId22"/>
  </p:sldIdLst>
  <p:sldSz cx="12192000" cy="6858000"/>
  <p:notesSz cx="7559675" cy="106918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0" d="100"/>
          <a:sy n="110" d="100"/>
        </p:scale>
        <p:origin x="59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216000" y="812520"/>
            <a:ext cx="7127280" cy="4008960"/>
          </a:xfrm>
          <a:prstGeom prst="rect">
            <a:avLst/>
          </a:prstGeom>
        </p:spPr>
        <p:txBody>
          <a:bodyPr lIns="0" tIns="0" rIns="0" bIns="0" anchor="ctr"/>
          <a:lstStyle/>
          <a:p>
            <a:r>
              <a:rPr lang="en-US" sz="1800" b="0" strike="noStrike" spc="-1">
                <a:solidFill>
                  <a:srgbClr val="000000"/>
                </a:solidFill>
                <a:latin typeface="Arial"/>
              </a:rPr>
              <a:t>Click to move the slide</a:t>
            </a:r>
          </a:p>
        </p:txBody>
      </p:sp>
      <p:sp>
        <p:nvSpPr>
          <p:cNvPr id="161" name="PlaceHolder 2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en-GB" sz="2000" b="0" strike="noStrike" spc="-1">
                <a:latin typeface="Arial"/>
              </a:rPr>
              <a:t>Click to edit the notes format</a:t>
            </a:r>
          </a:p>
        </p:txBody>
      </p:sp>
      <p:sp>
        <p:nvSpPr>
          <p:cNvPr id="162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en-GB" sz="1400" b="0" strike="noStrike" spc="-1">
                <a:latin typeface="Times New Roman"/>
              </a:rPr>
              <a:t> </a:t>
            </a:r>
          </a:p>
        </p:txBody>
      </p:sp>
      <p:sp>
        <p:nvSpPr>
          <p:cNvPr id="163" name="PlaceHolder 4"/>
          <p:cNvSpPr>
            <a:spLocks noGrp="1"/>
          </p:cNvSpPr>
          <p:nvPr>
            <p:ph type="dt"/>
          </p:nvPr>
        </p:nvSpPr>
        <p:spPr>
          <a:xfrm>
            <a:off x="4278960" y="0"/>
            <a:ext cx="3280680" cy="534240"/>
          </a:xfrm>
          <a:prstGeom prst="rect">
            <a:avLst/>
          </a:prstGeom>
        </p:spPr>
        <p:txBody>
          <a:bodyPr lIns="0" tIns="0" rIns="0" bIns="0"/>
          <a:lstStyle/>
          <a:p>
            <a:pPr algn="r"/>
            <a:r>
              <a:rPr lang="en-GB" sz="1400" b="0" strike="noStrike" spc="-1">
                <a:latin typeface="Times New Roman"/>
              </a:rPr>
              <a:t> </a:t>
            </a:r>
          </a:p>
        </p:txBody>
      </p:sp>
      <p:sp>
        <p:nvSpPr>
          <p:cNvPr id="164" name="PlaceHolder 5"/>
          <p:cNvSpPr>
            <a:spLocks noGrp="1"/>
          </p:cNvSpPr>
          <p:nvPr>
            <p:ph type="ftr"/>
          </p:nvPr>
        </p:nvSpPr>
        <p:spPr>
          <a:xfrm>
            <a:off x="0" y="10157400"/>
            <a:ext cx="3280680" cy="534240"/>
          </a:xfrm>
          <a:prstGeom prst="rect">
            <a:avLst/>
          </a:prstGeom>
        </p:spPr>
        <p:txBody>
          <a:bodyPr lIns="0" tIns="0" rIns="0" bIns="0" anchor="b"/>
          <a:lstStyle/>
          <a:p>
            <a:r>
              <a:rPr lang="en-GB" sz="1400" b="0" strike="noStrike" spc="-1">
                <a:latin typeface="Times New Roman"/>
              </a:rPr>
              <a:t> </a:t>
            </a:r>
          </a:p>
        </p:txBody>
      </p:sp>
      <p:sp>
        <p:nvSpPr>
          <p:cNvPr id="165" name="PlaceHolder 6"/>
          <p:cNvSpPr>
            <a:spLocks noGrp="1"/>
          </p:cNvSpPr>
          <p:nvPr>
            <p:ph type="sldNum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</p:spPr>
        <p:txBody>
          <a:bodyPr lIns="0" tIns="0" rIns="0" bIns="0" anchor="b"/>
          <a:lstStyle/>
          <a:p>
            <a:pPr algn="r"/>
            <a:fld id="{119B8E29-288D-4C93-89CD-D4D861253363}" type="slidenum">
              <a:rPr lang="en-GB" sz="1400" b="0" strike="noStrike" spc="-1">
                <a:latin typeface="Times New Roman"/>
              </a:rPr>
              <a:t>‹#›</a:t>
            </a:fld>
            <a:endParaRPr lang="en-GB" sz="140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1742924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217488" y="812800"/>
            <a:ext cx="7124700" cy="4008438"/>
          </a:xfrm>
          <a:prstGeom prst="rect">
            <a:avLst/>
          </a:prstGeom>
        </p:spPr>
      </p:sp>
      <p:sp>
        <p:nvSpPr>
          <p:cNvPr id="214" name="PlaceHolder 2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280" cy="5122080"/>
          </a:xfrm>
          <a:prstGeom prst="rect">
            <a:avLst/>
          </a:prstGeom>
        </p:spPr>
        <p:txBody>
          <a:bodyPr lIns="0" tIns="0" rIns="0" bIns="0"/>
          <a:lstStyle/>
          <a:p>
            <a:pPr marL="216000" indent="-216000">
              <a:lnSpc>
                <a:spcPct val="90000"/>
              </a:lnSpc>
              <a:spcBef>
                <a:spcPts val="1001"/>
              </a:spcBef>
            </a:pPr>
            <a:r>
              <a:rPr lang="en-GB" sz="1500" b="0" strike="noStrike" spc="-1">
                <a:solidFill>
                  <a:srgbClr val="000000"/>
                </a:solidFill>
                <a:latin typeface="Calibri"/>
              </a:rPr>
              <a:t>Not commonly done (and no movement)</a:t>
            </a:r>
            <a:endParaRPr lang="en-GB" sz="1500" b="0" strike="noStrike" spc="-1">
              <a:latin typeface="Arial"/>
            </a:endParaRPr>
          </a:p>
          <a:p>
            <a:pPr marL="216000" indent="-216000">
              <a:lnSpc>
                <a:spcPct val="90000"/>
              </a:lnSpc>
              <a:spcBef>
                <a:spcPts val="1001"/>
              </a:spcBef>
            </a:pPr>
            <a:endParaRPr lang="en-GB" sz="1500" b="0" strike="noStrike" spc="-1">
              <a:latin typeface="Arial"/>
            </a:endParaRPr>
          </a:p>
          <a:p>
            <a:pPr marL="216000" indent="-216000">
              <a:lnSpc>
                <a:spcPct val="90000"/>
              </a:lnSpc>
              <a:spcBef>
                <a:spcPts val="1001"/>
              </a:spcBef>
            </a:pPr>
            <a:r>
              <a:rPr lang="en-GB" sz="1500" b="0" strike="noStrike" spc="-1">
                <a:solidFill>
                  <a:srgbClr val="000000"/>
                </a:solidFill>
                <a:latin typeface="Calibri"/>
              </a:rPr>
              <a:t>Standard expectation academic’s job to the analysis – expectation that the academic is either training (MA, PhD) or has the necessary skills to do it (and other don’t!)</a:t>
            </a:r>
            <a:endParaRPr lang="en-GB" sz="1500" b="0" strike="noStrike" spc="-1">
              <a:latin typeface="Arial"/>
            </a:endParaRPr>
          </a:p>
          <a:p>
            <a:pPr marL="216000" indent="-216000">
              <a:lnSpc>
                <a:spcPct val="90000"/>
              </a:lnSpc>
              <a:spcBef>
                <a:spcPts val="1001"/>
              </a:spcBef>
            </a:pPr>
            <a:endParaRPr lang="en-GB" sz="1500" b="0" strike="noStrike" spc="-1">
              <a:latin typeface="Arial"/>
            </a:endParaRPr>
          </a:p>
          <a:p>
            <a:pPr marL="216000" indent="-216000">
              <a:lnSpc>
                <a:spcPct val="90000"/>
              </a:lnSpc>
              <a:spcBef>
                <a:spcPts val="1001"/>
              </a:spcBef>
            </a:pPr>
            <a:r>
              <a:rPr lang="en-GB" sz="1500" b="0" strike="noStrike" spc="-1">
                <a:solidFill>
                  <a:srgbClr val="000000"/>
                </a:solidFill>
                <a:latin typeface="Calibri"/>
              </a:rPr>
              <a:t>No expectation participatory analysis will add anything? (in analytic terms)</a:t>
            </a:r>
            <a:endParaRPr lang="en-GB" sz="1500" b="0" strike="noStrike" spc="-1">
              <a:latin typeface="Arial"/>
            </a:endParaRPr>
          </a:p>
          <a:p>
            <a:pPr marL="216000" indent="-216000">
              <a:lnSpc>
                <a:spcPct val="90000"/>
              </a:lnSpc>
              <a:spcBef>
                <a:spcPts val="1001"/>
              </a:spcBef>
            </a:pPr>
            <a:endParaRPr lang="en-GB" sz="1500" b="0" strike="noStrike" spc="-1">
              <a:latin typeface="Arial"/>
            </a:endParaRPr>
          </a:p>
          <a:p>
            <a:pPr marL="216000" indent="-216000">
              <a:lnSpc>
                <a:spcPct val="90000"/>
              </a:lnSpc>
              <a:spcBef>
                <a:spcPts val="1001"/>
              </a:spcBef>
            </a:pPr>
            <a:r>
              <a:rPr lang="en-GB" sz="1500" b="0" strike="noStrike" spc="-1">
                <a:solidFill>
                  <a:srgbClr val="000000"/>
                </a:solidFill>
                <a:latin typeface="Calibri"/>
              </a:rPr>
              <a:t>Responsibility and credit – authors get the recognition but they also have to take responsibility for the analysis </a:t>
            </a:r>
            <a:endParaRPr lang="en-GB" sz="1500" b="0" strike="noStrike" spc="-1">
              <a:latin typeface="Arial"/>
            </a:endParaRPr>
          </a:p>
          <a:p>
            <a:pPr marL="216000" indent="-216000">
              <a:lnSpc>
                <a:spcPct val="90000"/>
              </a:lnSpc>
              <a:spcBef>
                <a:spcPts val="1001"/>
              </a:spcBef>
            </a:pPr>
            <a:endParaRPr lang="en-GB" sz="1500" b="0" strike="noStrike" spc="-1">
              <a:latin typeface="Arial"/>
            </a:endParaRPr>
          </a:p>
          <a:p>
            <a:pPr marL="228600" indent="-22788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en-GB" sz="1500" b="0" strike="noStrike" spc="-1">
                <a:solidFill>
                  <a:srgbClr val="000000"/>
                </a:solidFill>
                <a:latin typeface="Calibri"/>
              </a:rPr>
              <a:t>‘glorified administrator’??? What’s left for the academic to do? They d</a:t>
            </a:r>
            <a:r>
              <a:rPr lang="en-GB" sz="1600" b="0" strike="noStrike" spc="-1">
                <a:solidFill>
                  <a:srgbClr val="000000"/>
                </a:solidFill>
                <a:latin typeface="Calibri"/>
              </a:rPr>
              <a:t>on’t set the Research Questions, Don’t choose the methods, Don’t collect the data just a Contributor to analysis</a:t>
            </a:r>
            <a:endParaRPr lang="en-GB" sz="1600" b="0" strike="noStrike" spc="-1">
              <a:latin typeface="Arial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endParaRPr lang="en-GB" sz="16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en-GB" sz="16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en-GB" sz="1500" b="0" strike="noStrike" spc="-1">
                <a:solidFill>
                  <a:srgbClr val="000000"/>
                </a:solidFill>
                <a:latin typeface="Calibri"/>
              </a:rPr>
              <a:t>It’s more work and less credit</a:t>
            </a:r>
            <a:endParaRPr lang="en-GB" sz="15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en-GB" sz="15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en-GB" sz="1500" b="0" strike="noStrike" spc="-1">
                <a:solidFill>
                  <a:srgbClr val="000000"/>
                </a:solidFill>
                <a:latin typeface="Calibri"/>
              </a:rPr>
              <a:t>No incentive at the moment: stakeholders in projects from funding councils etc, but RCUK are not pushing for this!  </a:t>
            </a:r>
            <a:endParaRPr lang="en-GB" sz="1500" b="0" strike="noStrike" spc="-1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7707212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217488" y="812800"/>
            <a:ext cx="7124700" cy="4008438"/>
          </a:xfrm>
          <a:prstGeom prst="rect">
            <a:avLst/>
          </a:prstGeom>
        </p:spPr>
      </p:sp>
      <p:sp>
        <p:nvSpPr>
          <p:cNvPr id="216" name="PlaceHolder 2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280" cy="4946760"/>
          </a:xfrm>
          <a:prstGeom prst="rect">
            <a:avLst/>
          </a:prstGeom>
        </p:spPr>
        <p:txBody>
          <a:bodyPr lIns="0" tIns="0" rIns="0" bIns="0"/>
          <a:lstStyle/>
          <a:p>
            <a:pPr marL="216000" indent="-216000">
              <a:lnSpc>
                <a:spcPct val="100000"/>
              </a:lnSpc>
            </a:pPr>
            <a:r>
              <a:rPr lang="en-GB" sz="2000" b="0" strike="noStrike" spc="-1">
                <a:solidFill>
                  <a:srgbClr val="000000"/>
                </a:solidFill>
                <a:latin typeface="Calibri"/>
              </a:rPr>
              <a:t>Ethical values</a:t>
            </a:r>
            <a:endParaRPr lang="en-GB" sz="2000" b="0" strike="noStrike" spc="-1">
              <a:latin typeface="Arial"/>
            </a:endParaRPr>
          </a:p>
          <a:p>
            <a:pPr marL="216000" indent="-216000">
              <a:lnSpc>
                <a:spcPct val="100000"/>
              </a:lnSpc>
            </a:pPr>
            <a:r>
              <a:rPr lang="en-GB" sz="1600" b="0" strike="noStrike" spc="-1">
                <a:solidFill>
                  <a:srgbClr val="000000"/>
                </a:solidFill>
                <a:latin typeface="Calibri"/>
              </a:rPr>
              <a:t>Empowering people </a:t>
            </a:r>
            <a:endParaRPr lang="en-GB" sz="1600" b="0" strike="noStrike" spc="-1">
              <a:latin typeface="Arial"/>
            </a:endParaRPr>
          </a:p>
          <a:p>
            <a:pPr marL="216000" indent="-216000">
              <a:lnSpc>
                <a:spcPct val="100000"/>
              </a:lnSpc>
            </a:pPr>
            <a:r>
              <a:rPr lang="en-GB" sz="1600" b="0" strike="noStrike" spc="-1">
                <a:solidFill>
                  <a:srgbClr val="000000"/>
                </a:solidFill>
                <a:latin typeface="Calibri"/>
              </a:rPr>
              <a:t>Skill development</a:t>
            </a:r>
            <a:endParaRPr lang="en-GB" sz="1600" b="0" strike="noStrike" spc="-1">
              <a:latin typeface="Arial"/>
            </a:endParaRPr>
          </a:p>
          <a:p>
            <a:pPr marL="216000" indent="-216000">
              <a:lnSpc>
                <a:spcPct val="100000"/>
              </a:lnSpc>
            </a:pPr>
            <a:r>
              <a:rPr lang="en-GB" sz="1600" b="0" strike="noStrike" spc="-1">
                <a:solidFill>
                  <a:srgbClr val="000000"/>
                </a:solidFill>
                <a:latin typeface="Calibri"/>
              </a:rPr>
              <a:t>Ownership</a:t>
            </a:r>
            <a:endParaRPr lang="en-GB" sz="1600" b="0" strike="noStrike" spc="-1">
              <a:latin typeface="Arial"/>
            </a:endParaRPr>
          </a:p>
          <a:p>
            <a:pPr marL="216000" indent="-216000">
              <a:lnSpc>
                <a:spcPct val="100000"/>
              </a:lnSpc>
            </a:pPr>
            <a:r>
              <a:rPr lang="en-GB" sz="1600" b="0" strike="noStrike" spc="-1">
                <a:solidFill>
                  <a:srgbClr val="000000"/>
                </a:solidFill>
                <a:latin typeface="Calibri"/>
              </a:rPr>
              <a:t>(Triangulation of analysis)</a:t>
            </a:r>
            <a:endParaRPr lang="en-GB" sz="1600" b="0" strike="noStrike" spc="-1">
              <a:latin typeface="Arial"/>
            </a:endParaRPr>
          </a:p>
          <a:p>
            <a:pPr marL="216000" indent="-216000">
              <a:lnSpc>
                <a:spcPct val="100000"/>
              </a:lnSpc>
            </a:pPr>
            <a:r>
              <a:rPr lang="en-GB" sz="2000" b="0" strike="noStrike" spc="-1">
                <a:solidFill>
                  <a:srgbClr val="000000"/>
                </a:solidFill>
                <a:latin typeface="Calibri"/>
              </a:rPr>
              <a:t>Quality </a:t>
            </a:r>
            <a:endParaRPr lang="en-GB" sz="2000" b="0" strike="noStrike" spc="-1">
              <a:latin typeface="Arial"/>
            </a:endParaRPr>
          </a:p>
          <a:p>
            <a:pPr marL="216000" indent="-216000">
              <a:lnSpc>
                <a:spcPct val="100000"/>
              </a:lnSpc>
            </a:pPr>
            <a:r>
              <a:rPr lang="en-GB" sz="1600" b="0" strike="noStrike" spc="-1">
                <a:solidFill>
                  <a:srgbClr val="000000"/>
                </a:solidFill>
                <a:latin typeface="Calibri"/>
              </a:rPr>
              <a:t>Triangulation of analysis </a:t>
            </a:r>
            <a:endParaRPr lang="en-GB" sz="1600" b="0" strike="noStrike" spc="-1">
              <a:latin typeface="Arial"/>
            </a:endParaRPr>
          </a:p>
          <a:p>
            <a:pPr marL="216000" indent="-216000">
              <a:lnSpc>
                <a:spcPct val="100000"/>
              </a:lnSpc>
            </a:pPr>
            <a:r>
              <a:rPr lang="en-GB" sz="1600" b="0" strike="noStrike" spc="-1">
                <a:solidFill>
                  <a:srgbClr val="000000"/>
                </a:solidFill>
                <a:latin typeface="Calibri"/>
              </a:rPr>
              <a:t>Questioning our own assumptions and interpretations </a:t>
            </a:r>
            <a:endParaRPr lang="en-GB" sz="1600" b="0" strike="noStrike" spc="-1">
              <a:latin typeface="Arial"/>
            </a:endParaRPr>
          </a:p>
          <a:p>
            <a:pPr marL="216000" indent="-216000">
              <a:lnSpc>
                <a:spcPct val="100000"/>
              </a:lnSpc>
            </a:pPr>
            <a:r>
              <a:rPr lang="en-GB" sz="2000" b="0" strike="noStrike" spc="-1">
                <a:solidFill>
                  <a:srgbClr val="000000"/>
                </a:solidFill>
                <a:latin typeface="Calibri"/>
              </a:rPr>
              <a:t>Dissemination and knowledge exchange</a:t>
            </a:r>
            <a:endParaRPr lang="en-GB" sz="2000" b="0" strike="noStrike" spc="-1">
              <a:latin typeface="Arial"/>
            </a:endParaRPr>
          </a:p>
          <a:p>
            <a:pPr marL="216000" indent="-216000">
              <a:lnSpc>
                <a:spcPct val="100000"/>
              </a:lnSpc>
            </a:pPr>
            <a:r>
              <a:rPr lang="en-GB" sz="1600" b="0" strike="noStrike" spc="-1">
                <a:solidFill>
                  <a:srgbClr val="000000"/>
                </a:solidFill>
                <a:latin typeface="Calibri"/>
              </a:rPr>
              <a:t>Ownership of the project – investment in sharing findings </a:t>
            </a:r>
            <a:endParaRPr lang="en-GB" sz="1600" b="0" strike="noStrike" spc="-1">
              <a:latin typeface="Arial"/>
            </a:endParaRPr>
          </a:p>
          <a:p>
            <a:pPr marL="216000" indent="-216000">
              <a:lnSpc>
                <a:spcPct val="100000"/>
              </a:lnSpc>
            </a:pPr>
            <a:r>
              <a:rPr lang="en-GB" sz="1600" b="0" strike="noStrike" spc="-1">
                <a:solidFill>
                  <a:srgbClr val="000000"/>
                </a:solidFill>
                <a:latin typeface="Calibri"/>
              </a:rPr>
              <a:t>Findings more likely to resonate because created by people in the community </a:t>
            </a:r>
            <a:endParaRPr lang="en-GB" sz="1600" b="0" strike="noStrike" spc="-1">
              <a:latin typeface="Arial"/>
            </a:endParaRPr>
          </a:p>
          <a:p>
            <a:pPr marL="216000" indent="-216000">
              <a:lnSpc>
                <a:spcPct val="100000"/>
              </a:lnSpc>
            </a:pPr>
            <a:r>
              <a:rPr lang="en-GB" sz="1600" b="0" strike="noStrike" spc="-1">
                <a:solidFill>
                  <a:srgbClr val="000000"/>
                </a:solidFill>
                <a:latin typeface="Calibri"/>
              </a:rPr>
              <a:t>Findings are more reliable / sense-checking </a:t>
            </a:r>
            <a:endParaRPr lang="en-GB" sz="1600" b="0" strike="noStrike" spc="-1">
              <a:latin typeface="Arial"/>
            </a:endParaRPr>
          </a:p>
          <a:p>
            <a:pPr marL="216000" indent="-216000">
              <a:lnSpc>
                <a:spcPct val="100000"/>
              </a:lnSpc>
            </a:pPr>
            <a:r>
              <a:rPr lang="en-GB" sz="1600" b="0" strike="noStrike" spc="-1">
                <a:solidFill>
                  <a:srgbClr val="000000"/>
                </a:solidFill>
                <a:latin typeface="Calibri"/>
              </a:rPr>
              <a:t>If people don’t like the findings, how will they speak back? </a:t>
            </a:r>
            <a:endParaRPr lang="en-GB" sz="1600" b="0" strike="noStrike" spc="-1">
              <a:latin typeface="Arial"/>
            </a:endParaRPr>
          </a:p>
          <a:p>
            <a:pPr marL="216000" indent="-216000">
              <a:lnSpc>
                <a:spcPct val="100000"/>
              </a:lnSpc>
            </a:pPr>
            <a:r>
              <a:rPr lang="en-GB" sz="2000" b="0" strike="noStrike" spc="-1">
                <a:solidFill>
                  <a:srgbClr val="000000"/>
                </a:solidFill>
                <a:latin typeface="Calibri"/>
              </a:rPr>
              <a:t>Personal development </a:t>
            </a:r>
            <a:endParaRPr lang="en-GB" sz="2000" b="0" strike="noStrike" spc="-1">
              <a:latin typeface="Arial"/>
            </a:endParaRPr>
          </a:p>
          <a:p>
            <a:pPr marL="216000" indent="-216000">
              <a:lnSpc>
                <a:spcPct val="100000"/>
              </a:lnSpc>
            </a:pPr>
            <a:r>
              <a:rPr lang="en-GB" sz="1600" b="0" strike="noStrike" spc="-1">
                <a:solidFill>
                  <a:srgbClr val="000000"/>
                </a:solidFill>
                <a:latin typeface="Calibri"/>
              </a:rPr>
              <a:t>New challenges</a:t>
            </a:r>
            <a:endParaRPr lang="en-GB" sz="1600" b="0" strike="noStrike" spc="-1">
              <a:latin typeface="Arial"/>
            </a:endParaRPr>
          </a:p>
          <a:p>
            <a:pPr marL="216000" indent="-216000">
              <a:lnSpc>
                <a:spcPct val="100000"/>
              </a:lnSpc>
            </a:pPr>
            <a:r>
              <a:rPr lang="en-GB" sz="1600" b="0" strike="noStrike" spc="-1">
                <a:solidFill>
                  <a:srgbClr val="000000"/>
                </a:solidFill>
                <a:latin typeface="Calibri"/>
              </a:rPr>
              <a:t>Teaching and facilitation focus </a:t>
            </a:r>
            <a:endParaRPr lang="en-GB" sz="1600" b="0" strike="noStrike" spc="-1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6852890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217488" y="812800"/>
            <a:ext cx="7124700" cy="4008438"/>
          </a:xfrm>
          <a:prstGeom prst="rect">
            <a:avLst/>
          </a:prstGeom>
        </p:spPr>
      </p:sp>
      <p:sp>
        <p:nvSpPr>
          <p:cNvPr id="218" name="PlaceHolder 2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280" cy="4810680"/>
          </a:xfrm>
          <a:prstGeom prst="rect">
            <a:avLst/>
          </a:prstGeom>
        </p:spPr>
        <p:txBody>
          <a:bodyPr lIns="0" tIns="0" rIns="0" bIns="0"/>
          <a:lstStyle/>
          <a:p>
            <a:pPr marL="216000" indent="-216000">
              <a:lnSpc>
                <a:spcPct val="100000"/>
              </a:lnSpc>
            </a:pPr>
            <a:r>
              <a:rPr lang="en-GB" sz="2000" b="0" strike="noStrike" spc="-1">
                <a:latin typeface="Arial"/>
              </a:rPr>
              <a:t>Investment – buy in – are your participants invested in the project? What are their motivations for taking part?</a:t>
            </a:r>
          </a:p>
        </p:txBody>
      </p:sp>
      <p:sp>
        <p:nvSpPr>
          <p:cNvPr id="219" name="TextShape 3"/>
          <p:cNvSpPr txBox="1"/>
          <p:nvPr/>
        </p:nvSpPr>
        <p:spPr>
          <a:xfrm>
            <a:off x="4278960" y="10157400"/>
            <a:ext cx="3280320" cy="5338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/>
          <a:lstStyle/>
          <a:p>
            <a:pPr algn="r">
              <a:lnSpc>
                <a:spcPct val="100000"/>
              </a:lnSpc>
            </a:pPr>
            <a:fld id="{E6437F7F-FA65-4D50-B264-DB9B928BD2DF}" type="slidenum">
              <a:rPr lang="en-GB" sz="1400" b="0" strike="noStrike" spc="-1">
                <a:solidFill>
                  <a:srgbClr val="000000"/>
                </a:solidFill>
                <a:latin typeface="Times New Roman"/>
                <a:ea typeface="+mn-ea"/>
              </a:rPr>
              <a:t>6</a:t>
            </a:fld>
            <a:endParaRPr lang="en-GB" sz="140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57566970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217488" y="812800"/>
            <a:ext cx="7124700" cy="4008438"/>
          </a:xfrm>
          <a:prstGeom prst="rect">
            <a:avLst/>
          </a:prstGeom>
        </p:spPr>
      </p:sp>
      <p:sp>
        <p:nvSpPr>
          <p:cNvPr id="221" name="PlaceHolder 2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280" cy="4810680"/>
          </a:xfrm>
          <a:prstGeom prst="rect">
            <a:avLst/>
          </a:prstGeom>
        </p:spPr>
        <p:txBody>
          <a:bodyPr lIns="0" tIns="0" rIns="0" bIns="0"/>
          <a:lstStyle/>
          <a:p>
            <a:pPr marL="216000" indent="-216000">
              <a:lnSpc>
                <a:spcPct val="90000"/>
              </a:lnSpc>
              <a:spcBef>
                <a:spcPts val="1001"/>
              </a:spcBef>
            </a:pPr>
            <a:r>
              <a:rPr lang="en-GB" sz="2000" b="1" strike="noStrike" spc="-1">
                <a:solidFill>
                  <a:srgbClr val="000000"/>
                </a:solidFill>
                <a:latin typeface="Calibri"/>
              </a:rPr>
              <a:t>Individually</a:t>
            </a:r>
            <a:r>
              <a:rPr lang="en-GB" sz="2000" b="0" strike="noStrike" spc="-1">
                <a:solidFill>
                  <a:srgbClr val="000000"/>
                </a:solidFill>
                <a:latin typeface="Calibri"/>
              </a:rPr>
              <a:t> – everyone gets X transcripts to code</a:t>
            </a:r>
            <a:endParaRPr lang="en-GB" sz="2000" b="0" strike="noStrike" spc="-1">
              <a:latin typeface="Arial"/>
            </a:endParaRPr>
          </a:p>
          <a:p>
            <a:pPr marL="216000" indent="-216000">
              <a:lnSpc>
                <a:spcPct val="90000"/>
              </a:lnSpc>
              <a:spcBef>
                <a:spcPts val="1001"/>
              </a:spcBef>
            </a:pPr>
            <a:endParaRPr lang="en-GB" sz="2000" b="0" strike="noStrike" spc="-1">
              <a:latin typeface="Arial"/>
            </a:endParaRPr>
          </a:p>
          <a:p>
            <a:pPr marL="216000" indent="-216000">
              <a:lnSpc>
                <a:spcPct val="90000"/>
              </a:lnSpc>
              <a:spcBef>
                <a:spcPts val="1001"/>
              </a:spcBef>
            </a:pPr>
            <a:r>
              <a:rPr lang="en-GB" sz="2000" b="1" strike="noStrike" spc="-1">
                <a:solidFill>
                  <a:srgbClr val="000000"/>
                </a:solidFill>
                <a:latin typeface="Calibri"/>
              </a:rPr>
              <a:t>Comparative</a:t>
            </a:r>
            <a:r>
              <a:rPr lang="en-GB" sz="2000" b="0" strike="noStrike" spc="-1">
                <a:solidFill>
                  <a:srgbClr val="000000"/>
                </a:solidFill>
                <a:latin typeface="Calibri"/>
              </a:rPr>
              <a:t> – everyone codes eg 1 transcript and then compares their work</a:t>
            </a:r>
            <a:endParaRPr lang="en-GB" sz="2000" b="0" strike="noStrike" spc="-1">
              <a:latin typeface="Arial"/>
            </a:endParaRPr>
          </a:p>
          <a:p>
            <a:pPr marL="216000" indent="-216000">
              <a:lnSpc>
                <a:spcPct val="90000"/>
              </a:lnSpc>
              <a:spcBef>
                <a:spcPts val="499"/>
              </a:spcBef>
            </a:pPr>
            <a:r>
              <a:rPr lang="en-GB" sz="2000" b="0" strike="noStrike" spc="-1">
                <a:solidFill>
                  <a:srgbClr val="000000"/>
                </a:solidFill>
                <a:latin typeface="Calibri"/>
              </a:rPr>
              <a:t>To create a shared coding frame </a:t>
            </a:r>
            <a:endParaRPr lang="en-GB" sz="2000" b="0" strike="noStrike" spc="-1">
              <a:latin typeface="Arial"/>
            </a:endParaRPr>
          </a:p>
          <a:p>
            <a:pPr marL="216000" indent="-216000">
              <a:lnSpc>
                <a:spcPct val="90000"/>
              </a:lnSpc>
              <a:spcBef>
                <a:spcPts val="499"/>
              </a:spcBef>
            </a:pPr>
            <a:r>
              <a:rPr lang="en-GB" sz="2000" b="0" strike="noStrike" spc="-1">
                <a:solidFill>
                  <a:srgbClr val="000000"/>
                </a:solidFill>
                <a:latin typeface="Calibri"/>
              </a:rPr>
              <a:t>Or, is the discussion of value in itself? What does the discussion tell us you about the interpretations that people give? </a:t>
            </a:r>
            <a:endParaRPr lang="en-GB" sz="2000" b="0" strike="noStrike" spc="-1">
              <a:latin typeface="Arial"/>
            </a:endParaRPr>
          </a:p>
          <a:p>
            <a:pPr marL="216000" indent="-216000">
              <a:lnSpc>
                <a:spcPct val="100000"/>
              </a:lnSpc>
            </a:pPr>
            <a:r>
              <a:rPr lang="en-GB" sz="2000" b="0" strike="noStrike" spc="-1">
                <a:solidFill>
                  <a:srgbClr val="000000"/>
                </a:solidFill>
                <a:latin typeface="Calibri"/>
                <a:ea typeface="Noto Sans CJK SC Regular"/>
              </a:rPr>
              <a:t>Quotes???</a:t>
            </a:r>
            <a:endParaRPr lang="en-GB" sz="2000" b="0" strike="noStrike" spc="-1">
              <a:latin typeface="Arial"/>
            </a:endParaRPr>
          </a:p>
          <a:p>
            <a:pPr marL="216000" indent="-216000">
              <a:lnSpc>
                <a:spcPct val="100000"/>
              </a:lnSpc>
            </a:pPr>
            <a:endParaRPr lang="en-GB" sz="2000" b="0" strike="noStrike" spc="-1">
              <a:latin typeface="Arial"/>
            </a:endParaRPr>
          </a:p>
          <a:p>
            <a:pPr marL="216000" indent="-216000">
              <a:lnSpc>
                <a:spcPct val="100000"/>
              </a:lnSpc>
            </a:pPr>
            <a:r>
              <a:rPr lang="en-GB" sz="2000" b="1" strike="noStrike" spc="-1">
                <a:solidFill>
                  <a:srgbClr val="000000"/>
                </a:solidFill>
                <a:latin typeface="Calibri"/>
                <a:ea typeface="Noto Sans CJK SC Regular"/>
              </a:rPr>
              <a:t>Collaborative</a:t>
            </a:r>
            <a:r>
              <a:rPr lang="en-GB" sz="2000" b="0" strike="noStrike" spc="-1">
                <a:solidFill>
                  <a:srgbClr val="000000"/>
                </a:solidFill>
                <a:latin typeface="Calibri"/>
                <a:ea typeface="Noto Sans CJK SC Regular"/>
              </a:rPr>
              <a:t> – work as a team to code transcripts</a:t>
            </a:r>
            <a:endParaRPr lang="en-GB" sz="2000" b="0" strike="noStrike" spc="-1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9647196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217488" y="812800"/>
            <a:ext cx="7124700" cy="4008438"/>
          </a:xfrm>
          <a:prstGeom prst="rect">
            <a:avLst/>
          </a:prstGeom>
        </p:spPr>
      </p:sp>
      <p:sp>
        <p:nvSpPr>
          <p:cNvPr id="223" name="PlaceHolder 2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280" cy="4810680"/>
          </a:xfrm>
          <a:prstGeom prst="rect">
            <a:avLst/>
          </a:prstGeom>
        </p:spPr>
        <p:txBody>
          <a:bodyPr lIns="0" tIns="0" rIns="0" bIns="0"/>
          <a:lstStyle/>
          <a:p>
            <a:pPr marL="216000" indent="-215640">
              <a:lnSpc>
                <a:spcPct val="90000"/>
              </a:lnSpc>
              <a:spcBef>
                <a:spcPts val="1001"/>
              </a:spcBef>
            </a:pPr>
            <a:r>
              <a:rPr lang="en-GB" sz="2800" b="0" strike="noStrike" spc="-1">
                <a:solidFill>
                  <a:srgbClr val="000000"/>
                </a:solidFill>
                <a:latin typeface="Calibri"/>
              </a:rPr>
              <a:t>Group challenge – all do it together? </a:t>
            </a:r>
            <a:endParaRPr lang="en-GB" sz="2800" b="0" strike="noStrike" spc="-1">
              <a:latin typeface="Arial"/>
            </a:endParaRPr>
          </a:p>
          <a:p>
            <a:pPr marL="216000" indent="-215640">
              <a:lnSpc>
                <a:spcPct val="90000"/>
              </a:lnSpc>
              <a:spcBef>
                <a:spcPts val="499"/>
              </a:spcBef>
            </a:pPr>
            <a:r>
              <a:rPr lang="en-GB" sz="2400" b="0" strike="noStrike" spc="-1">
                <a:solidFill>
                  <a:srgbClr val="000000"/>
                </a:solidFill>
                <a:latin typeface="Calibri"/>
              </a:rPr>
              <a:t>Everyone writes &gt;1 page of notes – compares</a:t>
            </a:r>
            <a:endParaRPr lang="en-GB" sz="2400" b="0" strike="noStrike" spc="-1">
              <a:latin typeface="Arial"/>
            </a:endParaRPr>
          </a:p>
          <a:p>
            <a:pPr marL="216000" indent="-215640">
              <a:lnSpc>
                <a:spcPct val="100000"/>
              </a:lnSpc>
            </a:pPr>
            <a:r>
              <a:rPr lang="en-GB" sz="2400" b="0" strike="noStrike" spc="-1">
                <a:solidFill>
                  <a:srgbClr val="000000"/>
                </a:solidFill>
                <a:latin typeface="Calibri"/>
              </a:rPr>
              <a:t>Co construct through dialogue (facilitation skills)</a:t>
            </a:r>
            <a:endParaRPr lang="en-GB" sz="2400" b="0" strike="noStrike" spc="-1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03167297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217488" y="812800"/>
            <a:ext cx="7124700" cy="4008438"/>
          </a:xfrm>
          <a:prstGeom prst="rect">
            <a:avLst/>
          </a:prstGeom>
        </p:spPr>
      </p:sp>
      <p:sp>
        <p:nvSpPr>
          <p:cNvPr id="225" name="PlaceHolder 2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280" cy="4810680"/>
          </a:xfrm>
          <a:prstGeom prst="rect">
            <a:avLst/>
          </a:prstGeom>
        </p:spPr>
        <p:txBody>
          <a:bodyPr lIns="0" tIns="0" rIns="0" bIns="0"/>
          <a:lstStyle/>
          <a:p>
            <a:pPr marL="216000" indent="-216000">
              <a:lnSpc>
                <a:spcPct val="100000"/>
              </a:lnSpc>
            </a:pPr>
            <a:r>
              <a:rPr lang="en-GB" sz="2800" b="0" strike="noStrike" spc="-1">
                <a:solidFill>
                  <a:srgbClr val="000000"/>
                </a:solidFill>
                <a:latin typeface="Calibri"/>
              </a:rPr>
              <a:t>Communicate the range of views on a topic, </a:t>
            </a:r>
            <a:endParaRPr lang="en-GB" sz="2800" b="0" strike="noStrike" spc="-1">
              <a:latin typeface="Arial"/>
            </a:endParaRPr>
          </a:p>
          <a:p>
            <a:pPr marL="216000" indent="-216000">
              <a:lnSpc>
                <a:spcPct val="100000"/>
              </a:lnSpc>
            </a:pPr>
            <a:endParaRPr lang="en-GB" sz="2800" b="0" strike="noStrike" spc="-1">
              <a:latin typeface="Arial"/>
            </a:endParaRPr>
          </a:p>
          <a:p>
            <a:pPr marL="216000" indent="-216000">
              <a:lnSpc>
                <a:spcPct val="100000"/>
              </a:lnSpc>
            </a:pPr>
            <a:r>
              <a:rPr lang="en-GB" sz="2800" b="0" strike="noStrike" spc="-1">
                <a:solidFill>
                  <a:srgbClr val="000000"/>
                </a:solidFill>
                <a:latin typeface="Calibri"/>
              </a:rPr>
              <a:t>Can you quantify?</a:t>
            </a:r>
            <a:endParaRPr lang="en-GB" sz="2800" b="0" strike="noStrike" spc="-1">
              <a:latin typeface="Arial"/>
            </a:endParaRPr>
          </a:p>
          <a:p>
            <a:pPr marL="216000" indent="-216000">
              <a:lnSpc>
                <a:spcPct val="100000"/>
              </a:lnSpc>
            </a:pPr>
            <a:r>
              <a:rPr lang="en-GB" sz="2800" b="0" strike="noStrike" spc="-1">
                <a:solidFill>
                  <a:srgbClr val="000000"/>
                </a:solidFill>
                <a:latin typeface="Calibri"/>
              </a:rPr>
              <a:t> (do you want to?) </a:t>
            </a:r>
            <a:endParaRPr lang="en-GB" sz="2800" b="0" strike="noStrike" spc="-1">
              <a:latin typeface="Arial"/>
            </a:endParaRPr>
          </a:p>
          <a:p>
            <a:pPr marL="216000" indent="-216000">
              <a:lnSpc>
                <a:spcPct val="100000"/>
              </a:lnSpc>
            </a:pPr>
            <a:endParaRPr lang="en-GB" sz="2800" b="0" strike="noStrike" spc="-1">
              <a:latin typeface="Arial"/>
            </a:endParaRPr>
          </a:p>
          <a:p>
            <a:pPr marL="216000" indent="-216000">
              <a:lnSpc>
                <a:spcPct val="100000"/>
              </a:lnSpc>
            </a:pPr>
            <a:r>
              <a:rPr lang="en-GB" sz="2800" b="0" strike="noStrike" spc="-1">
                <a:solidFill>
                  <a:srgbClr val="000000"/>
                </a:solidFill>
                <a:latin typeface="Calibri"/>
              </a:rPr>
              <a:t>can you group them into different themes? </a:t>
            </a:r>
            <a:endParaRPr lang="en-GB" sz="2800" b="0" strike="noStrike" spc="-1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70296364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217488" y="812800"/>
            <a:ext cx="7124700" cy="4008438"/>
          </a:xfrm>
          <a:prstGeom prst="rect">
            <a:avLst/>
          </a:prstGeom>
        </p:spPr>
      </p:sp>
      <p:sp>
        <p:nvSpPr>
          <p:cNvPr id="227" name="PlaceHolder 2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280" cy="4810680"/>
          </a:xfrm>
          <a:prstGeom prst="rect">
            <a:avLst/>
          </a:prstGeom>
        </p:spPr>
        <p:txBody>
          <a:bodyPr lIns="0" tIns="0" rIns="0" bIns="0"/>
          <a:lstStyle/>
          <a:p>
            <a:pPr marL="216000" indent="-216000">
              <a:lnSpc>
                <a:spcPct val="100000"/>
              </a:lnSpc>
            </a:pPr>
            <a:r>
              <a:rPr lang="en-GB" sz="2800" b="0" strike="noStrike" spc="-1">
                <a:solidFill>
                  <a:srgbClr val="000000"/>
                </a:solidFill>
                <a:latin typeface="Calibri"/>
              </a:rPr>
              <a:t>Different outputs (you might first author an academic paper, but will write the first draft of the community report, or the poster for the library….)</a:t>
            </a:r>
            <a:endParaRPr lang="en-GB" sz="2800" b="0" strike="noStrike" spc="-1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0752922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262626"/>
              </a:solidFill>
              <a:latin typeface="Gill Sans MT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262626"/>
              </a:solidFill>
              <a:latin typeface="Gill Sans MT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262626"/>
              </a:solidFill>
              <a:latin typeface="Gill Sans MT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262626"/>
              </a:solidFill>
              <a:latin typeface="Gill Sans MT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262626"/>
              </a:solidFill>
              <a:latin typeface="Gill Sans MT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262626"/>
              </a:solidFill>
              <a:latin typeface="Gill Sans MT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262626"/>
              </a:solidFill>
              <a:latin typeface="Gill Sans MT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262626"/>
              </a:solidFill>
              <a:latin typeface="Gill Sans MT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 type="body"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262626"/>
              </a:solidFill>
              <a:latin typeface="Gill Sans MT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 type="body"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262626"/>
              </a:solidFill>
              <a:latin typeface="Gill Sans MT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 type="body"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262626"/>
              </a:solidFill>
              <a:latin typeface="Gill Sans MT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 type="body"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262626"/>
              </a:solidFill>
              <a:latin typeface="Gill Sans MT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45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GB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47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262626"/>
              </a:solidFill>
              <a:latin typeface="Gill Sans MT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49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262626"/>
              </a:solidFill>
              <a:latin typeface="Gill Sans MT"/>
            </a:endParaRPr>
          </a:p>
        </p:txBody>
      </p:sp>
      <p:sp>
        <p:nvSpPr>
          <p:cNvPr id="50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262626"/>
              </a:solidFill>
              <a:latin typeface="Gill Sans MT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Gill Sans MT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PlaceHolder 1"/>
          <p:cNvSpPr>
            <a:spLocks noGrp="1"/>
          </p:cNvSpPr>
          <p:nvPr>
            <p:ph type="subTitle"/>
          </p:nvPr>
        </p:nvSpPr>
        <p:spPr>
          <a:xfrm>
            <a:off x="609480" y="273600"/>
            <a:ext cx="10972440" cy="53078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GB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54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262626"/>
              </a:solidFill>
              <a:latin typeface="Gill Sans MT"/>
            </a:endParaRPr>
          </a:p>
        </p:txBody>
      </p:sp>
      <p:sp>
        <p:nvSpPr>
          <p:cNvPr id="55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262626"/>
              </a:solidFill>
              <a:latin typeface="Gill Sans MT"/>
            </a:endParaRPr>
          </a:p>
        </p:txBody>
      </p:sp>
      <p:sp>
        <p:nvSpPr>
          <p:cNvPr id="56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262626"/>
              </a:solidFill>
              <a:latin typeface="Gill Sans MT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GB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58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262626"/>
              </a:solidFill>
              <a:latin typeface="Gill Sans MT"/>
            </a:endParaRPr>
          </a:p>
        </p:txBody>
      </p:sp>
      <p:sp>
        <p:nvSpPr>
          <p:cNvPr id="59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262626"/>
              </a:solidFill>
              <a:latin typeface="Gill Sans MT"/>
            </a:endParaRPr>
          </a:p>
        </p:txBody>
      </p:sp>
      <p:sp>
        <p:nvSpPr>
          <p:cNvPr id="60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262626"/>
              </a:solidFill>
              <a:latin typeface="Gill Sans MT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62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262626"/>
              </a:solidFill>
              <a:latin typeface="Gill Sans MT"/>
            </a:endParaRPr>
          </a:p>
        </p:txBody>
      </p:sp>
      <p:sp>
        <p:nvSpPr>
          <p:cNvPr id="63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262626"/>
              </a:solidFill>
              <a:latin typeface="Gill Sans MT"/>
            </a:endParaRPr>
          </a:p>
        </p:txBody>
      </p:sp>
      <p:sp>
        <p:nvSpPr>
          <p:cNvPr id="64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262626"/>
              </a:solidFill>
              <a:latin typeface="Gill Sans MT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66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262626"/>
              </a:solidFill>
              <a:latin typeface="Gill Sans MT"/>
            </a:endParaRPr>
          </a:p>
        </p:txBody>
      </p:sp>
      <p:sp>
        <p:nvSpPr>
          <p:cNvPr id="67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262626"/>
              </a:solidFill>
              <a:latin typeface="Gill Sans MT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69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262626"/>
              </a:solidFill>
              <a:latin typeface="Gill Sans MT"/>
            </a:endParaRPr>
          </a:p>
        </p:txBody>
      </p:sp>
      <p:sp>
        <p:nvSpPr>
          <p:cNvPr id="70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262626"/>
              </a:solidFill>
              <a:latin typeface="Gill Sans MT"/>
            </a:endParaRPr>
          </a:p>
        </p:txBody>
      </p:sp>
      <p:sp>
        <p:nvSpPr>
          <p:cNvPr id="71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262626"/>
              </a:solidFill>
              <a:latin typeface="Gill Sans MT"/>
            </a:endParaRPr>
          </a:p>
        </p:txBody>
      </p:sp>
      <p:sp>
        <p:nvSpPr>
          <p:cNvPr id="72" name="PlaceHolder 5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262626"/>
              </a:solidFill>
              <a:latin typeface="Gill Sans MT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74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262626"/>
              </a:solidFill>
              <a:latin typeface="Gill Sans MT"/>
            </a:endParaRPr>
          </a:p>
        </p:txBody>
      </p:sp>
      <p:sp>
        <p:nvSpPr>
          <p:cNvPr id="75" name="PlaceHolder 3"/>
          <p:cNvSpPr>
            <a:spLocks noGrp="1"/>
          </p:cNvSpPr>
          <p:nvPr>
            <p:ph type="body"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262626"/>
              </a:solidFill>
              <a:latin typeface="Gill Sans MT"/>
            </a:endParaRPr>
          </a:p>
        </p:txBody>
      </p:sp>
      <p:sp>
        <p:nvSpPr>
          <p:cNvPr id="76" name="PlaceHolder 4"/>
          <p:cNvSpPr>
            <a:spLocks noGrp="1"/>
          </p:cNvSpPr>
          <p:nvPr>
            <p:ph type="body"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262626"/>
              </a:solidFill>
              <a:latin typeface="Gill Sans MT"/>
            </a:endParaRPr>
          </a:p>
        </p:txBody>
      </p:sp>
      <p:sp>
        <p:nvSpPr>
          <p:cNvPr id="77" name="PlaceHolder 5"/>
          <p:cNvSpPr>
            <a:spLocks noGrp="1"/>
          </p:cNvSpPr>
          <p:nvPr>
            <p:ph type="body"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262626"/>
              </a:solidFill>
              <a:latin typeface="Gill Sans MT"/>
            </a:endParaRPr>
          </a:p>
        </p:txBody>
      </p:sp>
      <p:sp>
        <p:nvSpPr>
          <p:cNvPr id="78" name="PlaceHolder 6"/>
          <p:cNvSpPr>
            <a:spLocks noGrp="1"/>
          </p:cNvSpPr>
          <p:nvPr>
            <p:ph type="body"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262626"/>
              </a:solidFill>
              <a:latin typeface="Gill Sans MT"/>
            </a:endParaRPr>
          </a:p>
        </p:txBody>
      </p:sp>
      <p:sp>
        <p:nvSpPr>
          <p:cNvPr id="79" name="PlaceHolder 7"/>
          <p:cNvSpPr>
            <a:spLocks noGrp="1"/>
          </p:cNvSpPr>
          <p:nvPr>
            <p:ph type="body"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262626"/>
              </a:solidFill>
              <a:latin typeface="Gill Sans MT"/>
            </a:endParaRPr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84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GB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86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262626"/>
              </a:solidFill>
              <a:latin typeface="Gill Sans MT"/>
            </a:endParaRPr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88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262626"/>
              </a:solidFill>
              <a:latin typeface="Gill Sans MT"/>
            </a:endParaRPr>
          </a:p>
        </p:txBody>
      </p:sp>
      <p:sp>
        <p:nvSpPr>
          <p:cNvPr id="89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262626"/>
              </a:solidFill>
              <a:latin typeface="Gill Sans MT"/>
            </a:endParaRPr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Gill Sans MT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262626"/>
              </a:solidFill>
              <a:latin typeface="Gill Sans MT"/>
            </a:endParaRP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PlaceHolder 1"/>
          <p:cNvSpPr>
            <a:spLocks noGrp="1"/>
          </p:cNvSpPr>
          <p:nvPr>
            <p:ph type="subTitle"/>
          </p:nvPr>
        </p:nvSpPr>
        <p:spPr>
          <a:xfrm>
            <a:off x="609480" y="273600"/>
            <a:ext cx="10972440" cy="53078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GB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93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262626"/>
              </a:solidFill>
              <a:latin typeface="Gill Sans MT"/>
            </a:endParaRPr>
          </a:p>
        </p:txBody>
      </p:sp>
      <p:sp>
        <p:nvSpPr>
          <p:cNvPr id="94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262626"/>
              </a:solidFill>
              <a:latin typeface="Gill Sans MT"/>
            </a:endParaRPr>
          </a:p>
        </p:txBody>
      </p:sp>
      <p:sp>
        <p:nvSpPr>
          <p:cNvPr id="95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262626"/>
              </a:solidFill>
              <a:latin typeface="Gill Sans MT"/>
            </a:endParaRP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97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262626"/>
              </a:solidFill>
              <a:latin typeface="Gill Sans MT"/>
            </a:endParaRPr>
          </a:p>
        </p:txBody>
      </p:sp>
      <p:sp>
        <p:nvSpPr>
          <p:cNvPr id="98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262626"/>
              </a:solidFill>
              <a:latin typeface="Gill Sans MT"/>
            </a:endParaRPr>
          </a:p>
        </p:txBody>
      </p:sp>
      <p:sp>
        <p:nvSpPr>
          <p:cNvPr id="99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262626"/>
              </a:solidFill>
              <a:latin typeface="Gill Sans MT"/>
            </a:endParaRPr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101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262626"/>
              </a:solidFill>
              <a:latin typeface="Gill Sans MT"/>
            </a:endParaRPr>
          </a:p>
        </p:txBody>
      </p:sp>
      <p:sp>
        <p:nvSpPr>
          <p:cNvPr id="102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262626"/>
              </a:solidFill>
              <a:latin typeface="Gill Sans MT"/>
            </a:endParaRPr>
          </a:p>
        </p:txBody>
      </p:sp>
      <p:sp>
        <p:nvSpPr>
          <p:cNvPr id="103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262626"/>
              </a:solidFill>
              <a:latin typeface="Gill Sans MT"/>
            </a:endParaRPr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10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262626"/>
              </a:solidFill>
              <a:latin typeface="Gill Sans MT"/>
            </a:endParaRPr>
          </a:p>
        </p:txBody>
      </p:sp>
      <p:sp>
        <p:nvSpPr>
          <p:cNvPr id="106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262626"/>
              </a:solidFill>
              <a:latin typeface="Gill Sans MT"/>
            </a:endParaRPr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108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262626"/>
              </a:solidFill>
              <a:latin typeface="Gill Sans MT"/>
            </a:endParaRPr>
          </a:p>
        </p:txBody>
      </p:sp>
      <p:sp>
        <p:nvSpPr>
          <p:cNvPr id="109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262626"/>
              </a:solidFill>
              <a:latin typeface="Gill Sans MT"/>
            </a:endParaRPr>
          </a:p>
        </p:txBody>
      </p:sp>
      <p:sp>
        <p:nvSpPr>
          <p:cNvPr id="110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262626"/>
              </a:solidFill>
              <a:latin typeface="Gill Sans MT"/>
            </a:endParaRPr>
          </a:p>
        </p:txBody>
      </p:sp>
      <p:sp>
        <p:nvSpPr>
          <p:cNvPr id="111" name="PlaceHolder 5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262626"/>
              </a:solidFill>
              <a:latin typeface="Gill Sans MT"/>
            </a:endParaRPr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113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262626"/>
              </a:solidFill>
              <a:latin typeface="Gill Sans MT"/>
            </a:endParaRPr>
          </a:p>
        </p:txBody>
      </p:sp>
      <p:sp>
        <p:nvSpPr>
          <p:cNvPr id="114" name="PlaceHolder 3"/>
          <p:cNvSpPr>
            <a:spLocks noGrp="1"/>
          </p:cNvSpPr>
          <p:nvPr>
            <p:ph type="body"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262626"/>
              </a:solidFill>
              <a:latin typeface="Gill Sans MT"/>
            </a:endParaRPr>
          </a:p>
        </p:txBody>
      </p:sp>
      <p:sp>
        <p:nvSpPr>
          <p:cNvPr id="115" name="PlaceHolder 4"/>
          <p:cNvSpPr>
            <a:spLocks noGrp="1"/>
          </p:cNvSpPr>
          <p:nvPr>
            <p:ph type="body"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262626"/>
              </a:solidFill>
              <a:latin typeface="Gill Sans MT"/>
            </a:endParaRPr>
          </a:p>
        </p:txBody>
      </p:sp>
      <p:sp>
        <p:nvSpPr>
          <p:cNvPr id="116" name="PlaceHolder 5"/>
          <p:cNvSpPr>
            <a:spLocks noGrp="1"/>
          </p:cNvSpPr>
          <p:nvPr>
            <p:ph type="body"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262626"/>
              </a:solidFill>
              <a:latin typeface="Gill Sans MT"/>
            </a:endParaRPr>
          </a:p>
        </p:txBody>
      </p:sp>
      <p:sp>
        <p:nvSpPr>
          <p:cNvPr id="117" name="PlaceHolder 6"/>
          <p:cNvSpPr>
            <a:spLocks noGrp="1"/>
          </p:cNvSpPr>
          <p:nvPr>
            <p:ph type="body"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262626"/>
              </a:solidFill>
              <a:latin typeface="Gill Sans MT"/>
            </a:endParaRPr>
          </a:p>
        </p:txBody>
      </p:sp>
      <p:sp>
        <p:nvSpPr>
          <p:cNvPr id="118" name="PlaceHolder 7"/>
          <p:cNvSpPr>
            <a:spLocks noGrp="1"/>
          </p:cNvSpPr>
          <p:nvPr>
            <p:ph type="body"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262626"/>
              </a:solidFill>
              <a:latin typeface="Gill Sans MT"/>
            </a:endParaRPr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125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GB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127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262626"/>
              </a:solidFill>
              <a:latin typeface="Gill Sans MT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262626"/>
              </a:solidFill>
              <a:latin typeface="Gill Sans MT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262626"/>
              </a:solidFill>
              <a:latin typeface="Gill Sans MT"/>
            </a:endParaRPr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129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262626"/>
              </a:solidFill>
              <a:latin typeface="Gill Sans MT"/>
            </a:endParaRPr>
          </a:p>
        </p:txBody>
      </p:sp>
      <p:sp>
        <p:nvSpPr>
          <p:cNvPr id="130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262626"/>
              </a:solidFill>
              <a:latin typeface="Gill Sans MT"/>
            </a:endParaRPr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Gill Sans MT"/>
            </a:endParaRPr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PlaceHolder 1"/>
          <p:cNvSpPr>
            <a:spLocks noGrp="1"/>
          </p:cNvSpPr>
          <p:nvPr>
            <p:ph type="subTitle"/>
          </p:nvPr>
        </p:nvSpPr>
        <p:spPr>
          <a:xfrm>
            <a:off x="609480" y="273600"/>
            <a:ext cx="10972440" cy="53078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GB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134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262626"/>
              </a:solidFill>
              <a:latin typeface="Gill Sans MT"/>
            </a:endParaRPr>
          </a:p>
        </p:txBody>
      </p:sp>
      <p:sp>
        <p:nvSpPr>
          <p:cNvPr id="135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262626"/>
              </a:solidFill>
              <a:latin typeface="Gill Sans MT"/>
            </a:endParaRPr>
          </a:p>
        </p:txBody>
      </p:sp>
      <p:sp>
        <p:nvSpPr>
          <p:cNvPr id="136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262626"/>
              </a:solidFill>
              <a:latin typeface="Gill Sans MT"/>
            </a:endParaRPr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138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262626"/>
              </a:solidFill>
              <a:latin typeface="Gill Sans MT"/>
            </a:endParaRPr>
          </a:p>
        </p:txBody>
      </p:sp>
      <p:sp>
        <p:nvSpPr>
          <p:cNvPr id="139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262626"/>
              </a:solidFill>
              <a:latin typeface="Gill Sans MT"/>
            </a:endParaRPr>
          </a:p>
        </p:txBody>
      </p:sp>
      <p:sp>
        <p:nvSpPr>
          <p:cNvPr id="140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262626"/>
              </a:solidFill>
              <a:latin typeface="Gill Sans MT"/>
            </a:endParaRPr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142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262626"/>
              </a:solidFill>
              <a:latin typeface="Gill Sans MT"/>
            </a:endParaRPr>
          </a:p>
        </p:txBody>
      </p:sp>
      <p:sp>
        <p:nvSpPr>
          <p:cNvPr id="143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262626"/>
              </a:solidFill>
              <a:latin typeface="Gill Sans MT"/>
            </a:endParaRPr>
          </a:p>
        </p:txBody>
      </p:sp>
      <p:sp>
        <p:nvSpPr>
          <p:cNvPr id="144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262626"/>
              </a:solidFill>
              <a:latin typeface="Gill Sans MT"/>
            </a:endParaRPr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146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262626"/>
              </a:solidFill>
              <a:latin typeface="Gill Sans MT"/>
            </a:endParaRPr>
          </a:p>
        </p:txBody>
      </p:sp>
      <p:sp>
        <p:nvSpPr>
          <p:cNvPr id="147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262626"/>
              </a:solidFill>
              <a:latin typeface="Gill Sans MT"/>
            </a:endParaRPr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149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262626"/>
              </a:solidFill>
              <a:latin typeface="Gill Sans MT"/>
            </a:endParaRPr>
          </a:p>
        </p:txBody>
      </p:sp>
      <p:sp>
        <p:nvSpPr>
          <p:cNvPr id="150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262626"/>
              </a:solidFill>
              <a:latin typeface="Gill Sans MT"/>
            </a:endParaRPr>
          </a:p>
        </p:txBody>
      </p:sp>
      <p:sp>
        <p:nvSpPr>
          <p:cNvPr id="151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262626"/>
              </a:solidFill>
              <a:latin typeface="Gill Sans MT"/>
            </a:endParaRPr>
          </a:p>
        </p:txBody>
      </p:sp>
      <p:sp>
        <p:nvSpPr>
          <p:cNvPr id="152" name="PlaceHolder 5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262626"/>
              </a:solidFill>
              <a:latin typeface="Gill Sans MT"/>
            </a:endParaRPr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154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262626"/>
              </a:solidFill>
              <a:latin typeface="Gill Sans MT"/>
            </a:endParaRPr>
          </a:p>
        </p:txBody>
      </p:sp>
      <p:sp>
        <p:nvSpPr>
          <p:cNvPr id="155" name="PlaceHolder 3"/>
          <p:cNvSpPr>
            <a:spLocks noGrp="1"/>
          </p:cNvSpPr>
          <p:nvPr>
            <p:ph type="body"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262626"/>
              </a:solidFill>
              <a:latin typeface="Gill Sans MT"/>
            </a:endParaRPr>
          </a:p>
        </p:txBody>
      </p:sp>
      <p:sp>
        <p:nvSpPr>
          <p:cNvPr id="156" name="PlaceHolder 4"/>
          <p:cNvSpPr>
            <a:spLocks noGrp="1"/>
          </p:cNvSpPr>
          <p:nvPr>
            <p:ph type="body"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262626"/>
              </a:solidFill>
              <a:latin typeface="Gill Sans MT"/>
            </a:endParaRPr>
          </a:p>
        </p:txBody>
      </p:sp>
      <p:sp>
        <p:nvSpPr>
          <p:cNvPr id="157" name="PlaceHolder 5"/>
          <p:cNvSpPr>
            <a:spLocks noGrp="1"/>
          </p:cNvSpPr>
          <p:nvPr>
            <p:ph type="body"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262626"/>
              </a:solidFill>
              <a:latin typeface="Gill Sans MT"/>
            </a:endParaRPr>
          </a:p>
        </p:txBody>
      </p:sp>
      <p:sp>
        <p:nvSpPr>
          <p:cNvPr id="158" name="PlaceHolder 6"/>
          <p:cNvSpPr>
            <a:spLocks noGrp="1"/>
          </p:cNvSpPr>
          <p:nvPr>
            <p:ph type="body"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262626"/>
              </a:solidFill>
              <a:latin typeface="Gill Sans MT"/>
            </a:endParaRPr>
          </a:p>
        </p:txBody>
      </p:sp>
      <p:sp>
        <p:nvSpPr>
          <p:cNvPr id="159" name="PlaceHolder 7"/>
          <p:cNvSpPr>
            <a:spLocks noGrp="1"/>
          </p:cNvSpPr>
          <p:nvPr>
            <p:ph type="body"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262626"/>
              </a:solidFill>
              <a:latin typeface="Gill Sans MT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Gill Sans MT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609480" y="273600"/>
            <a:ext cx="10972440" cy="53078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GB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262626"/>
              </a:solidFill>
              <a:latin typeface="Gill Sans MT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262626"/>
              </a:solidFill>
              <a:latin typeface="Gill Sans MT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262626"/>
              </a:solidFill>
              <a:latin typeface="Gill Sans MT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262626"/>
              </a:solidFill>
              <a:latin typeface="Gill Sans MT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262626"/>
              </a:solidFill>
              <a:latin typeface="Gill Sans MT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262626"/>
              </a:solidFill>
              <a:latin typeface="Gill Sans MT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262626"/>
              </a:solidFill>
              <a:latin typeface="Gill Sans MT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262626"/>
              </a:solidFill>
              <a:latin typeface="Gill Sans MT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262626"/>
              </a:solidFill>
              <a:latin typeface="Gill Sans MT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4.xml"/><Relationship Id="rId13" Type="http://schemas.openxmlformats.org/officeDocument/2006/relationships/theme" Target="../theme/theme4.xml"/><Relationship Id="rId3" Type="http://schemas.openxmlformats.org/officeDocument/2006/relationships/slideLayout" Target="../slideLayouts/slideLayout39.xml"/><Relationship Id="rId7" Type="http://schemas.openxmlformats.org/officeDocument/2006/relationships/slideLayout" Target="../slideLayouts/slideLayout43.xml"/><Relationship Id="rId12" Type="http://schemas.openxmlformats.org/officeDocument/2006/relationships/slideLayout" Target="../slideLayouts/slideLayout48.xml"/><Relationship Id="rId2" Type="http://schemas.openxmlformats.org/officeDocument/2006/relationships/slideLayout" Target="../slideLayouts/slideLayout38.xml"/><Relationship Id="rId1" Type="http://schemas.openxmlformats.org/officeDocument/2006/relationships/slideLayout" Target="../slideLayouts/slideLayout37.xml"/><Relationship Id="rId6" Type="http://schemas.openxmlformats.org/officeDocument/2006/relationships/slideLayout" Target="../slideLayouts/slideLayout42.xml"/><Relationship Id="rId11" Type="http://schemas.openxmlformats.org/officeDocument/2006/relationships/slideLayout" Target="../slideLayouts/slideLayout47.xml"/><Relationship Id="rId5" Type="http://schemas.openxmlformats.org/officeDocument/2006/relationships/slideLayout" Target="../slideLayouts/slideLayout41.xml"/><Relationship Id="rId10" Type="http://schemas.openxmlformats.org/officeDocument/2006/relationships/slideLayout" Target="../slideLayouts/slideLayout46.xml"/><Relationship Id="rId4" Type="http://schemas.openxmlformats.org/officeDocument/2006/relationships/slideLayout" Target="../slideLayouts/slideLayout40.xml"/><Relationship Id="rId9" Type="http://schemas.openxmlformats.org/officeDocument/2006/relationships/slideLayout" Target="../slideLayouts/slideLayout4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4880" cy="1324800"/>
          </a:xfrm>
          <a:prstGeom prst="rect">
            <a:avLst/>
          </a:prstGeom>
        </p:spPr>
        <p:txBody>
          <a:bodyPr lIns="0" tIns="0" rIns="0" bIns="0" anchor="ctr"/>
          <a:lstStyle/>
          <a:p>
            <a:r>
              <a:rPr lang="en-US" sz="4400" b="0" strike="noStrike" spc="-1">
                <a:solidFill>
                  <a:srgbClr val="000000"/>
                </a:solidFill>
                <a:latin typeface="Arial"/>
              </a:rPr>
              <a:t>Click to edit the title text format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800" b="0" strike="noStrike" spc="-1">
                <a:solidFill>
                  <a:srgbClr val="000000"/>
                </a:solidFill>
                <a:latin typeface="Arial"/>
              </a:rPr>
              <a:t>Click to edit the outline text format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2000" b="0" strike="noStrike" spc="-1">
                <a:solidFill>
                  <a:srgbClr val="000000"/>
                </a:solidFill>
                <a:latin typeface="Arial"/>
              </a:rPr>
              <a:t>Second Outline Level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strike="noStrike" spc="-1">
                <a:solidFill>
                  <a:srgbClr val="000000"/>
                </a:solidFill>
                <a:latin typeface="Arial"/>
              </a:rPr>
              <a:t>Third Outline Level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1800" b="0" strike="noStrike" spc="-1">
                <a:solidFill>
                  <a:srgbClr val="000000"/>
                </a:solidFill>
                <a:latin typeface="Arial"/>
              </a:rPr>
              <a:t>Fourth Outline Level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latin typeface="Arial"/>
              </a:rPr>
              <a:t>Fifth Outline Level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latin typeface="Arial"/>
              </a:rPr>
              <a:t>Sixth Outline Level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latin typeface="Arial"/>
              </a:rPr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280" cy="2386800"/>
          </a:xfrm>
          <a:prstGeom prst="rect">
            <a:avLst/>
          </a:prstGeom>
        </p:spPr>
        <p:txBody>
          <a:bodyPr lIns="90000" tIns="45000" rIns="90000" bIns="45000" anchor="b"/>
          <a:lstStyle/>
          <a:p>
            <a:pPr>
              <a:lnSpc>
                <a:spcPct val="90000"/>
              </a:lnSpc>
            </a:pPr>
            <a:r>
              <a:rPr lang="en-US" sz="4400" b="0" strike="noStrike" spc="-1">
                <a:solidFill>
                  <a:srgbClr val="000000"/>
                </a:solidFill>
                <a:latin typeface="Arial"/>
                <a:ea typeface="DejaVu Sans"/>
              </a:rPr>
              <a:t>Click to edit Master title style</a:t>
            </a:r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9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81120" cy="4350960"/>
          </a:xfrm>
          <a:prstGeom prst="rect">
            <a:avLst/>
          </a:prstGeom>
        </p:spPr>
        <p:txBody>
          <a:bodyPr lIns="0" tIns="0" rIns="0" bIns="0"/>
          <a:lstStyle/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en-US" sz="2800" b="0" strike="noStrike" spc="-1">
                <a:solidFill>
                  <a:srgbClr val="000000"/>
                </a:solidFill>
                <a:latin typeface="Arial"/>
                <a:ea typeface="DejaVu Sans"/>
              </a:rPr>
              <a:t>Click to edit Master text styles</a:t>
            </a:r>
            <a:endParaRPr lang="en-US" sz="2800" b="0" strike="noStrike" spc="-1">
              <a:solidFill>
                <a:srgbClr val="000000"/>
              </a:solidFill>
              <a:latin typeface="Arial"/>
            </a:endParaRPr>
          </a:p>
          <a:p>
            <a:pPr marL="685800" lvl="1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en-US" sz="2400" b="0" strike="noStrike" spc="-1">
                <a:solidFill>
                  <a:srgbClr val="000000"/>
                </a:solidFill>
                <a:latin typeface="Arial"/>
                <a:ea typeface="DejaVu Sans"/>
              </a:rPr>
              <a:t>Second level</a:t>
            </a:r>
            <a:endParaRPr lang="en-US" sz="2400" b="0" strike="noStrike" spc="-1">
              <a:solidFill>
                <a:srgbClr val="000000"/>
              </a:solidFill>
              <a:latin typeface="Arial"/>
            </a:endParaRPr>
          </a:p>
          <a:p>
            <a:pPr marL="1143000" lvl="2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en-US" sz="2000" b="0" strike="noStrike" spc="-1">
                <a:solidFill>
                  <a:srgbClr val="000000"/>
                </a:solidFill>
                <a:latin typeface="Arial"/>
                <a:ea typeface="DejaVu Sans"/>
              </a:rPr>
              <a:t>Third level</a:t>
            </a:r>
            <a:endParaRPr lang="en-US" sz="2000" b="0" strike="noStrike" spc="-1">
              <a:solidFill>
                <a:srgbClr val="000000"/>
              </a:solidFill>
              <a:latin typeface="Arial"/>
            </a:endParaRPr>
          </a:p>
          <a:p>
            <a:pPr marL="1600200" lvl="3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en-US" sz="1800" b="0" strike="noStrike" spc="-1">
                <a:solidFill>
                  <a:srgbClr val="000000"/>
                </a:solidFill>
                <a:latin typeface="Arial"/>
                <a:ea typeface="DejaVu Sans"/>
              </a:rPr>
              <a:t>Fourth level</a:t>
            </a:r>
            <a:endParaRPr lang="en-US" sz="1800" b="0" strike="noStrike" spc="-1">
              <a:solidFill>
                <a:srgbClr val="000000"/>
              </a:solidFill>
              <a:latin typeface="Arial"/>
            </a:endParaRPr>
          </a:p>
          <a:p>
            <a:pPr marL="2057400" lvl="4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en-US" sz="1800" b="0" strike="noStrike" spc="-1">
                <a:solidFill>
                  <a:srgbClr val="000000"/>
                </a:solidFill>
                <a:latin typeface="Arial"/>
                <a:ea typeface="DejaVu Sans"/>
              </a:rPr>
              <a:t>Fifth level</a:t>
            </a:r>
            <a:endParaRPr lang="en-US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0" name="PlaceHolder 3"/>
          <p:cNvSpPr>
            <a:spLocks noGrp="1"/>
          </p:cNvSpPr>
          <p:nvPr>
            <p:ph type="body"/>
          </p:nvPr>
        </p:nvSpPr>
        <p:spPr>
          <a:xfrm>
            <a:off x="6172200" y="1825560"/>
            <a:ext cx="5181120" cy="4350960"/>
          </a:xfrm>
          <a:prstGeom prst="rect">
            <a:avLst/>
          </a:prstGeom>
        </p:spPr>
        <p:txBody>
          <a:bodyPr lIns="0" tIns="0" rIns="0" bIns="0"/>
          <a:lstStyle/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en-US" sz="2800" b="0" strike="noStrike" spc="-1">
                <a:solidFill>
                  <a:srgbClr val="000000"/>
                </a:solidFill>
                <a:latin typeface="Arial"/>
                <a:ea typeface="DejaVu Sans"/>
              </a:rPr>
              <a:t>Click to edit Master text styles</a:t>
            </a:r>
            <a:endParaRPr lang="en-US" sz="2800" b="0" strike="noStrike" spc="-1">
              <a:solidFill>
                <a:srgbClr val="000000"/>
              </a:solidFill>
              <a:latin typeface="Arial"/>
            </a:endParaRPr>
          </a:p>
          <a:p>
            <a:pPr marL="685800" lvl="1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en-US" sz="2400" b="0" strike="noStrike" spc="-1">
                <a:solidFill>
                  <a:srgbClr val="000000"/>
                </a:solidFill>
                <a:latin typeface="Arial"/>
                <a:ea typeface="DejaVu Sans"/>
              </a:rPr>
              <a:t>Second level</a:t>
            </a:r>
            <a:endParaRPr lang="en-US" sz="2400" b="0" strike="noStrike" spc="-1">
              <a:solidFill>
                <a:srgbClr val="000000"/>
              </a:solidFill>
              <a:latin typeface="Arial"/>
            </a:endParaRPr>
          </a:p>
          <a:p>
            <a:pPr marL="1143000" lvl="2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en-US" sz="2000" b="0" strike="noStrike" spc="-1">
                <a:solidFill>
                  <a:srgbClr val="000000"/>
                </a:solidFill>
                <a:latin typeface="Arial"/>
                <a:ea typeface="DejaVu Sans"/>
              </a:rPr>
              <a:t>Third level</a:t>
            </a:r>
            <a:endParaRPr lang="en-US" sz="2000" b="0" strike="noStrike" spc="-1">
              <a:solidFill>
                <a:srgbClr val="000000"/>
              </a:solidFill>
              <a:latin typeface="Arial"/>
            </a:endParaRPr>
          </a:p>
          <a:p>
            <a:pPr marL="1600200" lvl="3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en-US" sz="1800" b="0" strike="noStrike" spc="-1">
                <a:solidFill>
                  <a:srgbClr val="000000"/>
                </a:solidFill>
                <a:latin typeface="Arial"/>
                <a:ea typeface="DejaVu Sans"/>
              </a:rPr>
              <a:t>Fourth level</a:t>
            </a:r>
            <a:endParaRPr lang="en-US" sz="1800" b="0" strike="noStrike" spc="-1">
              <a:solidFill>
                <a:srgbClr val="000000"/>
              </a:solidFill>
              <a:latin typeface="Arial"/>
            </a:endParaRPr>
          </a:p>
          <a:p>
            <a:pPr marL="2057400" lvl="4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en-US" sz="1800" b="0" strike="noStrike" spc="-1">
                <a:solidFill>
                  <a:srgbClr val="000000"/>
                </a:solidFill>
                <a:latin typeface="Arial"/>
                <a:ea typeface="DejaVu Sans"/>
              </a:rPr>
              <a:t>Fifth level</a:t>
            </a:r>
            <a:endParaRPr lang="en-US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1" name="PlaceHolder 4"/>
          <p:cNvSpPr>
            <a:spLocks noGrp="1"/>
          </p:cNvSpPr>
          <p:nvPr>
            <p:ph type="dt"/>
          </p:nvPr>
        </p:nvSpPr>
        <p:spPr>
          <a:xfrm>
            <a:off x="838080" y="6356520"/>
            <a:ext cx="2742480" cy="364320"/>
          </a:xfrm>
          <a:prstGeom prst="rect">
            <a:avLst/>
          </a:prstGeom>
        </p:spPr>
        <p:txBody>
          <a:bodyPr lIns="90000" tIns="45000" rIns="90000" bIns="45000" anchor="ctr"/>
          <a:lstStyle/>
          <a:p>
            <a:pPr>
              <a:lnSpc>
                <a:spcPct val="100000"/>
              </a:lnSpc>
            </a:pPr>
            <a:fld id="{4E61DB0C-41E8-494C-9C81-B3BE2771283C}" type="datetime">
              <a:rPr lang="en-GB" sz="1800" b="0" strike="noStrike" spc="-1">
                <a:solidFill>
                  <a:srgbClr val="000000"/>
                </a:solidFill>
                <a:latin typeface="Arial"/>
                <a:ea typeface="DejaVu Sans"/>
              </a:rPr>
              <a:t>08/07/2019</a:t>
            </a:fld>
            <a:endParaRPr lang="en-GB" sz="1800" b="0" strike="noStrike" spc="-1">
              <a:latin typeface="Times New Roman"/>
            </a:endParaRPr>
          </a:p>
        </p:txBody>
      </p:sp>
      <p:sp>
        <p:nvSpPr>
          <p:cNvPr id="42" name="PlaceHolder 5"/>
          <p:cNvSpPr>
            <a:spLocks noGrp="1"/>
          </p:cNvSpPr>
          <p:nvPr>
            <p:ph type="ftr"/>
          </p:nvPr>
        </p:nvSpPr>
        <p:spPr>
          <a:xfrm>
            <a:off x="4038480" y="6356520"/>
            <a:ext cx="4114080" cy="364320"/>
          </a:xfrm>
          <a:prstGeom prst="rect">
            <a:avLst/>
          </a:prstGeom>
        </p:spPr>
        <p:txBody>
          <a:bodyPr lIns="90000" tIns="45000" rIns="90000" bIns="45000" anchor="ctr"/>
          <a:lstStyle/>
          <a:p>
            <a:endParaRPr lang="en-GB" sz="2400" b="0" strike="noStrike" spc="-1">
              <a:latin typeface="Times New Roman"/>
            </a:endParaRPr>
          </a:p>
        </p:txBody>
      </p:sp>
      <p:sp>
        <p:nvSpPr>
          <p:cNvPr id="43" name="PlaceHolder 6"/>
          <p:cNvSpPr>
            <a:spLocks noGrp="1"/>
          </p:cNvSpPr>
          <p:nvPr>
            <p:ph type="sldNum"/>
          </p:nvPr>
        </p:nvSpPr>
        <p:spPr>
          <a:xfrm>
            <a:off x="8610480" y="6356520"/>
            <a:ext cx="2742480" cy="364320"/>
          </a:xfrm>
          <a:prstGeom prst="rect">
            <a:avLst/>
          </a:prstGeom>
        </p:spPr>
        <p:txBody>
          <a:bodyPr lIns="90000" tIns="45000" rIns="90000" bIns="45000" anchor="ctr"/>
          <a:lstStyle/>
          <a:p>
            <a:pPr>
              <a:lnSpc>
                <a:spcPct val="100000"/>
              </a:lnSpc>
            </a:pPr>
            <a:fld id="{AEC19B85-C4E2-4737-A999-669EE5DFE0E9}" type="slidenum">
              <a:rPr lang="en-GB" sz="1800" b="0" strike="noStrike" spc="-1">
                <a:solidFill>
                  <a:srgbClr val="000000"/>
                </a:solidFill>
                <a:latin typeface="Arial"/>
                <a:ea typeface="DejaVu Sans"/>
              </a:rPr>
              <a:t>‹#›</a:t>
            </a:fld>
            <a:endParaRPr lang="en-GB" sz="1800" b="0" strike="noStrike" spc="-1"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4880" cy="1324800"/>
          </a:xfrm>
          <a:prstGeom prst="rect">
            <a:avLst/>
          </a:prstGeom>
        </p:spPr>
        <p:txBody>
          <a:bodyPr lIns="0" tIns="0" rIns="0" bIns="0" anchor="ctr"/>
          <a:lstStyle/>
          <a:p>
            <a:r>
              <a:rPr lang="en-US" sz="4400" b="0" strike="noStrike" spc="-1">
                <a:solidFill>
                  <a:srgbClr val="000000"/>
                </a:solidFill>
                <a:latin typeface="Arial"/>
              </a:rPr>
              <a:t>Click to edit the title text format</a:t>
            </a:r>
          </a:p>
        </p:txBody>
      </p:sp>
      <p:sp>
        <p:nvSpPr>
          <p:cNvPr id="81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0720" cy="4350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800" b="0" strike="noStrike" spc="-1">
                <a:solidFill>
                  <a:srgbClr val="000000"/>
                </a:solidFill>
                <a:latin typeface="Arial"/>
              </a:rPr>
              <a:t>Click to edit the outline text format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2800" b="0" strike="noStrike" spc="-1">
                <a:solidFill>
                  <a:srgbClr val="000000"/>
                </a:solidFill>
                <a:latin typeface="Arial"/>
              </a:rPr>
              <a:t>Second Outline Level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800" b="0" strike="noStrike" spc="-1">
                <a:solidFill>
                  <a:srgbClr val="000000"/>
                </a:solidFill>
                <a:latin typeface="Arial"/>
              </a:rPr>
              <a:t>Third Outline Level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2800" b="0" strike="noStrike" spc="-1">
                <a:solidFill>
                  <a:srgbClr val="000000"/>
                </a:solidFill>
                <a:latin typeface="Arial"/>
              </a:rPr>
              <a:t>Fourth Outline Level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800" b="0" strike="noStrike" spc="-1">
                <a:solidFill>
                  <a:srgbClr val="000000"/>
                </a:solidFill>
                <a:latin typeface="Arial"/>
              </a:rPr>
              <a:t>Fifth Outline Level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800" b="0" strike="noStrike" spc="-1">
                <a:solidFill>
                  <a:srgbClr val="000000"/>
                </a:solidFill>
                <a:latin typeface="Arial"/>
              </a:rPr>
              <a:t>Sixth Outline Level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800" b="0" strike="noStrike" spc="-1">
                <a:solidFill>
                  <a:srgbClr val="000000"/>
                </a:solidFill>
                <a:latin typeface="Arial"/>
              </a:rPr>
              <a:t>Seventh Outline Level</a:t>
            </a:r>
          </a:p>
        </p:txBody>
      </p:sp>
      <p:sp>
        <p:nvSpPr>
          <p:cNvPr id="82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0720" cy="4350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800" b="0" strike="noStrike" spc="-1">
                <a:solidFill>
                  <a:srgbClr val="000000"/>
                </a:solidFill>
                <a:latin typeface="Arial"/>
              </a:rPr>
              <a:t>Click to edit the outline text format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2800" b="0" strike="noStrike" spc="-1">
                <a:solidFill>
                  <a:srgbClr val="000000"/>
                </a:solidFill>
                <a:latin typeface="Arial"/>
              </a:rPr>
              <a:t>Second Outline Level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800" b="0" strike="noStrike" spc="-1">
                <a:solidFill>
                  <a:srgbClr val="000000"/>
                </a:solidFill>
                <a:latin typeface="Arial"/>
              </a:rPr>
              <a:t>Third Outline Level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2800" b="0" strike="noStrike" spc="-1">
                <a:solidFill>
                  <a:srgbClr val="000000"/>
                </a:solidFill>
                <a:latin typeface="Arial"/>
              </a:rPr>
              <a:t>Fourth Outline Level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800" b="0" strike="noStrike" spc="-1">
                <a:solidFill>
                  <a:srgbClr val="000000"/>
                </a:solidFill>
                <a:latin typeface="Arial"/>
              </a:rPr>
              <a:t>Fifth Outline Level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800" b="0" strike="noStrike" spc="-1">
                <a:solidFill>
                  <a:srgbClr val="000000"/>
                </a:solidFill>
                <a:latin typeface="Arial"/>
              </a:rPr>
              <a:t>Sixth Outline Level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800" b="0" strike="noStrike" spc="-1">
                <a:solidFill>
                  <a:srgbClr val="000000"/>
                </a:solidFill>
                <a:latin typeface="Arial"/>
              </a:rPr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2F2F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PlaceHolder 1"/>
          <p:cNvSpPr>
            <a:spLocks noGrp="1"/>
          </p:cNvSpPr>
          <p:nvPr>
            <p:ph type="dt"/>
          </p:nvPr>
        </p:nvSpPr>
        <p:spPr>
          <a:xfrm>
            <a:off x="7821360" y="6238800"/>
            <a:ext cx="2753280" cy="323640"/>
          </a:xfrm>
          <a:prstGeom prst="rect">
            <a:avLst/>
          </a:prstGeom>
        </p:spPr>
        <p:txBody>
          <a:bodyPr anchor="ctr"/>
          <a:lstStyle/>
          <a:p>
            <a:pPr algn="r">
              <a:lnSpc>
                <a:spcPct val="100000"/>
              </a:lnSpc>
            </a:pPr>
            <a:fld id="{D873F82A-B2C2-4316-BCED-D82913627EE2}" type="datetime">
              <a:rPr lang="en-GB" sz="1200" b="0" strike="noStrike" spc="-1">
                <a:solidFill>
                  <a:srgbClr val="8B8B8B"/>
                </a:solidFill>
                <a:latin typeface="Calibri"/>
              </a:rPr>
              <a:t>08/07/2019</a:t>
            </a:fld>
            <a:endParaRPr lang="en-GB" sz="1200" b="0" strike="noStrike" spc="-1">
              <a:latin typeface="Times New Roman"/>
            </a:endParaRPr>
          </a:p>
        </p:txBody>
      </p:sp>
      <p:sp>
        <p:nvSpPr>
          <p:cNvPr id="120" name="PlaceHolder 2"/>
          <p:cNvSpPr>
            <a:spLocks noGrp="1"/>
          </p:cNvSpPr>
          <p:nvPr>
            <p:ph type="ftr"/>
          </p:nvPr>
        </p:nvSpPr>
        <p:spPr>
          <a:xfrm>
            <a:off x="1600200" y="6236280"/>
            <a:ext cx="5900760" cy="319680"/>
          </a:xfrm>
          <a:prstGeom prst="rect">
            <a:avLst/>
          </a:prstGeom>
        </p:spPr>
        <p:txBody>
          <a:bodyPr anchor="ctr"/>
          <a:lstStyle/>
          <a:p>
            <a:endParaRPr lang="en-GB" sz="2400" b="0" strike="noStrike" spc="-1">
              <a:latin typeface="Times New Roman"/>
            </a:endParaRPr>
          </a:p>
        </p:txBody>
      </p:sp>
      <p:sp>
        <p:nvSpPr>
          <p:cNvPr id="121" name="PlaceHolder 3"/>
          <p:cNvSpPr>
            <a:spLocks noGrp="1"/>
          </p:cNvSpPr>
          <p:nvPr>
            <p:ph type="sldNum"/>
          </p:nvPr>
        </p:nvSpPr>
        <p:spPr>
          <a:xfrm>
            <a:off x="10758960" y="6217920"/>
            <a:ext cx="365400" cy="365400"/>
          </a:xfrm>
          <a:prstGeom prst="rect">
            <a:avLst/>
          </a:prstGeom>
        </p:spPr>
        <p:txBody>
          <a:bodyPr lIns="18360" rIns="18360" anchor="ctr"/>
          <a:lstStyle/>
          <a:p>
            <a:pPr algn="r">
              <a:lnSpc>
                <a:spcPct val="100000"/>
              </a:lnSpc>
            </a:pPr>
            <a:fld id="{6AB4DFC6-7D35-4638-A1C3-F75C080C5071}" type="slidenum">
              <a:rPr lang="en-GB" sz="1200" b="0" strike="noStrike" spc="-1">
                <a:solidFill>
                  <a:srgbClr val="8B8B8B"/>
                </a:solidFill>
                <a:latin typeface="Calibri"/>
              </a:rPr>
              <a:t>‹#›</a:t>
            </a:fld>
            <a:endParaRPr lang="en-GB" sz="1200" b="0" strike="noStrike" spc="-1">
              <a:latin typeface="Times New Roman"/>
            </a:endParaRPr>
          </a:p>
        </p:txBody>
      </p:sp>
      <p:sp>
        <p:nvSpPr>
          <p:cNvPr id="122" name="PlaceHolder 4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r>
              <a:rPr lang="en-US" sz="1800" b="0" strike="noStrike" spc="-1">
                <a:solidFill>
                  <a:srgbClr val="000000"/>
                </a:solidFill>
                <a:latin typeface="Gill Sans MT"/>
              </a:rPr>
              <a:t>Click to edit the title text format</a:t>
            </a:r>
          </a:p>
        </p:txBody>
      </p:sp>
      <p:sp>
        <p:nvSpPr>
          <p:cNvPr id="123" name="PlaceHolder 5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strike="noStrike" spc="-1">
                <a:solidFill>
                  <a:srgbClr val="262626"/>
                </a:solidFill>
                <a:latin typeface="Gill Sans MT"/>
              </a:rPr>
              <a:t>Click to edit the outline text format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1600" b="0" strike="noStrike" spc="-1">
                <a:solidFill>
                  <a:srgbClr val="262626"/>
                </a:solidFill>
                <a:latin typeface="Gill Sans MT"/>
              </a:rPr>
              <a:t>Second Outline Level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600" b="0" strike="noStrike" spc="-1">
                <a:solidFill>
                  <a:srgbClr val="262626"/>
                </a:solidFill>
                <a:latin typeface="Gill Sans MT"/>
              </a:rPr>
              <a:t>Third Outline Level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1600" b="0" strike="noStrike" spc="-1">
                <a:solidFill>
                  <a:srgbClr val="262626"/>
                </a:solidFill>
                <a:latin typeface="Gill Sans MT"/>
              </a:rPr>
              <a:t>Fourth Outline Level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262626"/>
                </a:solidFill>
                <a:latin typeface="Gill Sans MT"/>
              </a:rPr>
              <a:t>Fifth Outline Level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262626"/>
                </a:solidFill>
                <a:latin typeface="Gill Sans MT"/>
              </a:rPr>
              <a:t>Sixth Outline Level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262626"/>
                </a:solidFill>
                <a:latin typeface="Gill Sans MT"/>
              </a:rPr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  <p:sldLayoutId id="2147483699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mailto:lucy.pickering@glasgow.ac.uk" TargetMode="External"/><Relationship Id="rId1" Type="http://schemas.openxmlformats.org/officeDocument/2006/relationships/slideLayout" Target="../slideLayouts/slideLayout3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lucy.pickering@glasgow.ac.uk" TargetMode="External"/><Relationship Id="rId2" Type="http://schemas.openxmlformats.org/officeDocument/2006/relationships/hyperlink" Target="mailto:daniel@quirkos.com" TargetMode="External"/><Relationship Id="rId1" Type="http://schemas.openxmlformats.org/officeDocument/2006/relationships/slideLayout" Target="../slideLayouts/slideLayout1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CustomShape 1"/>
          <p:cNvSpPr/>
          <p:nvPr/>
        </p:nvSpPr>
        <p:spPr>
          <a:xfrm>
            <a:off x="1523880" y="1122480"/>
            <a:ext cx="9143280" cy="23868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/>
          <a:lstStyle/>
          <a:p>
            <a:pPr>
              <a:lnSpc>
                <a:spcPct val="90000"/>
              </a:lnSpc>
            </a:pPr>
            <a:r>
              <a:rPr lang="en-GB" sz="6000" b="0" strike="noStrike" spc="-1">
                <a:solidFill>
                  <a:srgbClr val="000000"/>
                </a:solidFill>
                <a:latin typeface="Calibri Light"/>
                <a:ea typeface="DejaVu Sans"/>
              </a:rPr>
              <a:t>Participatory Analysis and Collaborative Coding </a:t>
            </a:r>
            <a:endParaRPr lang="en-GB" sz="6000" b="0" strike="noStrike" spc="-1">
              <a:latin typeface="Arial"/>
            </a:endParaRPr>
          </a:p>
        </p:txBody>
      </p:sp>
      <p:sp>
        <p:nvSpPr>
          <p:cNvPr id="167" name="CustomShape 2"/>
          <p:cNvSpPr/>
          <p:nvPr/>
        </p:nvSpPr>
        <p:spPr>
          <a:xfrm>
            <a:off x="1523880" y="3602160"/>
            <a:ext cx="9143280" cy="16549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90000"/>
              </a:lnSpc>
              <a:spcBef>
                <a:spcPts val="1001"/>
              </a:spcBef>
            </a:pPr>
            <a:endParaRPr lang="en-GB" sz="1800" b="0" strike="noStrike" spc="-1">
              <a:latin typeface="Arial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endParaRPr lang="en-GB" sz="1800" b="0" strike="noStrike" spc="-1">
              <a:latin typeface="Arial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r>
              <a:rPr lang="en-GB" sz="2400" b="0" strike="noStrike" spc="-1">
                <a:solidFill>
                  <a:srgbClr val="000000"/>
                </a:solidFill>
                <a:latin typeface="Calibri"/>
                <a:ea typeface="DejaVu Sans"/>
              </a:rPr>
              <a:t>Lucy Pickering (University of Glasgow)</a:t>
            </a:r>
            <a:endParaRPr lang="en-GB" sz="2400" b="0" strike="noStrike" spc="-1">
              <a:latin typeface="Arial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r>
              <a:rPr lang="en-GB" sz="2400" b="0" strike="noStrike" spc="-1">
                <a:solidFill>
                  <a:srgbClr val="000000"/>
                </a:solidFill>
                <a:latin typeface="Calibri"/>
                <a:ea typeface="DejaVu Sans"/>
              </a:rPr>
              <a:t>Daniel Turner (Quirkos Software)</a:t>
            </a:r>
            <a:endParaRPr lang="en-GB" sz="2400" b="0" strike="noStrike" spc="-1">
              <a:latin typeface="Arial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endParaRPr lang="en-GB" sz="2400" b="0" strike="noStrike" spc="-1">
              <a:latin typeface="Arial"/>
            </a:endParaRPr>
          </a:p>
        </p:txBody>
      </p:sp>
      <p:pic>
        <p:nvPicPr>
          <p:cNvPr id="168" name="Picture 2"/>
          <p:cNvPicPr/>
          <p:nvPr/>
        </p:nvPicPr>
        <p:blipFill>
          <a:blip r:embed="rId2"/>
          <a:stretch/>
        </p:blipFill>
        <p:spPr>
          <a:xfrm>
            <a:off x="8112600" y="3255840"/>
            <a:ext cx="3809520" cy="2857320"/>
          </a:xfrm>
          <a:prstGeom prst="rect">
            <a:avLst/>
          </a:prstGeom>
          <a:ln>
            <a:noFill/>
          </a:ln>
        </p:spPr>
      </p:pic>
      <p:pic>
        <p:nvPicPr>
          <p:cNvPr id="169" name="Picture 4"/>
          <p:cNvPicPr/>
          <p:nvPr/>
        </p:nvPicPr>
        <p:blipFill>
          <a:blip r:embed="rId3"/>
          <a:stretch/>
        </p:blipFill>
        <p:spPr>
          <a:xfrm>
            <a:off x="8733600" y="5352480"/>
            <a:ext cx="2567880" cy="66168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CustomShape 1"/>
          <p:cNvSpPr/>
          <p:nvPr/>
        </p:nvSpPr>
        <p:spPr>
          <a:xfrm>
            <a:off x="838080" y="365040"/>
            <a:ext cx="10514880" cy="13248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>
              <a:lnSpc>
                <a:spcPct val="90000"/>
              </a:lnSpc>
            </a:pPr>
            <a:r>
              <a:rPr lang="en-GB" sz="4400" b="0" strike="noStrike" spc="-1">
                <a:solidFill>
                  <a:srgbClr val="000000"/>
                </a:solidFill>
                <a:latin typeface="Calibri Light"/>
                <a:ea typeface="DejaVu Sans"/>
              </a:rPr>
              <a:t>Ways of doing participatory coding </a:t>
            </a:r>
            <a:endParaRPr lang="en-GB" sz="4400" b="0" strike="noStrike" spc="-1">
              <a:latin typeface="Arial"/>
            </a:endParaRPr>
          </a:p>
        </p:txBody>
      </p:sp>
      <p:sp>
        <p:nvSpPr>
          <p:cNvPr id="189" name="CustomShape 2"/>
          <p:cNvSpPr/>
          <p:nvPr/>
        </p:nvSpPr>
        <p:spPr>
          <a:xfrm>
            <a:off x="838080" y="1825560"/>
            <a:ext cx="5180760" cy="43506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228600" indent="-22788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en-GB" sz="2800" b="0" strike="noStrike" spc="-1">
                <a:solidFill>
                  <a:srgbClr val="000000"/>
                </a:solidFill>
                <a:latin typeface="Calibri"/>
                <a:ea typeface="DejaVu Sans"/>
              </a:rPr>
              <a:t>Blank sheet of paper</a:t>
            </a:r>
            <a:r>
              <a:t/>
            </a:r>
            <a:br/>
            <a:r>
              <a:rPr lang="en-GB" sz="2800" b="0" strike="noStrike" spc="-1">
                <a:solidFill>
                  <a:srgbClr val="000000"/>
                </a:solidFill>
                <a:latin typeface="Calibri"/>
                <a:ea typeface="DejaVu Sans"/>
              </a:rPr>
              <a:t> </a:t>
            </a:r>
            <a:endParaRPr lang="en-GB" sz="2800" b="0" strike="noStrike" spc="-1">
              <a:latin typeface="Arial"/>
            </a:endParaRPr>
          </a:p>
          <a:p>
            <a:pPr marL="228600" indent="-22788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en-GB" sz="2800" b="0" strike="noStrike" spc="-1">
                <a:solidFill>
                  <a:srgbClr val="000000"/>
                </a:solidFill>
                <a:latin typeface="Calibri"/>
                <a:ea typeface="DejaVu Sans"/>
              </a:rPr>
              <a:t>Framework creation </a:t>
            </a:r>
            <a:r>
              <a:t/>
            </a:r>
            <a:br/>
            <a:r>
              <a:rPr lang="en-GB" sz="2800" b="0" strike="noStrike" spc="-1">
                <a:solidFill>
                  <a:srgbClr val="000000"/>
                </a:solidFill>
                <a:latin typeface="Calibri"/>
                <a:ea typeface="DejaVu Sans"/>
              </a:rPr>
              <a:t> </a:t>
            </a:r>
            <a:endParaRPr lang="en-GB" sz="2800" b="0" strike="noStrike" spc="-1">
              <a:latin typeface="Arial"/>
            </a:endParaRPr>
          </a:p>
          <a:p>
            <a:pPr marL="228600" indent="-22788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en-GB" sz="2800" b="0" strike="noStrike" spc="-1">
                <a:solidFill>
                  <a:srgbClr val="000000"/>
                </a:solidFill>
                <a:latin typeface="Calibri"/>
                <a:ea typeface="DejaVu Sans"/>
              </a:rPr>
              <a:t>Emergent coding</a:t>
            </a:r>
            <a:r>
              <a:t/>
            </a:r>
            <a:br/>
            <a:r>
              <a:rPr lang="en-GB" sz="2800" b="0" strike="noStrike" spc="-1">
                <a:solidFill>
                  <a:srgbClr val="000000"/>
                </a:solidFill>
                <a:latin typeface="Calibri"/>
                <a:ea typeface="DejaVu Sans"/>
              </a:rPr>
              <a:t> </a:t>
            </a:r>
            <a:endParaRPr lang="en-GB" sz="2800" b="0" strike="noStrike" spc="-1">
              <a:latin typeface="Arial"/>
            </a:endParaRPr>
          </a:p>
          <a:p>
            <a:pPr marL="228600" indent="-22788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en-GB" sz="2800" b="0" strike="noStrike" spc="-1">
                <a:solidFill>
                  <a:srgbClr val="000000"/>
                </a:solidFill>
                <a:latin typeface="Calibri"/>
                <a:ea typeface="DejaVu Sans"/>
              </a:rPr>
              <a:t>Grouping exercise</a:t>
            </a:r>
            <a:r>
              <a:t/>
            </a:r>
            <a:br/>
            <a:r>
              <a:rPr lang="en-GB" sz="2800" b="0" strike="noStrike" spc="-1">
                <a:solidFill>
                  <a:srgbClr val="000000"/>
                </a:solidFill>
                <a:latin typeface="Calibri"/>
                <a:ea typeface="DejaVu Sans"/>
              </a:rPr>
              <a:t> </a:t>
            </a:r>
            <a:endParaRPr lang="en-GB" sz="2800" b="0" strike="noStrike" spc="-1">
              <a:latin typeface="Arial"/>
            </a:endParaRPr>
          </a:p>
          <a:p>
            <a:pPr marL="228600" indent="-22788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en-GB" sz="2800" b="0" strike="noStrike" spc="-1">
                <a:solidFill>
                  <a:srgbClr val="000000"/>
                </a:solidFill>
                <a:latin typeface="Calibri"/>
                <a:ea typeface="DejaVu Sans"/>
              </a:rPr>
              <a:t>Category prompts </a:t>
            </a:r>
            <a:endParaRPr lang="en-GB" sz="2800" b="0" strike="noStrike" spc="-1">
              <a:latin typeface="Arial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endParaRPr lang="en-GB" sz="2800" b="0" strike="noStrike" spc="-1">
              <a:latin typeface="Arial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endParaRPr lang="en-GB" sz="2800" b="0" strike="noStrike" spc="-1"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CustomShape 1"/>
          <p:cNvSpPr/>
          <p:nvPr/>
        </p:nvSpPr>
        <p:spPr>
          <a:xfrm>
            <a:off x="1079640" y="572760"/>
            <a:ext cx="10080360" cy="5792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en-GB" sz="4000" b="0" strike="noStrike" spc="-1">
                <a:solidFill>
                  <a:srgbClr val="000000"/>
                </a:solidFill>
                <a:latin typeface="Lato"/>
                <a:ea typeface="DejaVu Sans"/>
              </a:rPr>
              <a:t>Quotes from participants</a:t>
            </a:r>
            <a:endParaRPr lang="en-GB" sz="4000" b="0" strike="noStrike" spc="-1">
              <a:latin typeface="Arial"/>
            </a:endParaRPr>
          </a:p>
          <a:p>
            <a:pPr algn="ctr">
              <a:lnSpc>
                <a:spcPct val="100000"/>
              </a:lnSpc>
            </a:pPr>
            <a:endParaRPr lang="en-GB" sz="4000" b="0" strike="noStrike" spc="-1">
              <a:latin typeface="Arial"/>
            </a:endParaRPr>
          </a:p>
        </p:txBody>
      </p:sp>
      <p:sp>
        <p:nvSpPr>
          <p:cNvPr id="191" name="CustomShape 2"/>
          <p:cNvSpPr/>
          <p:nvPr/>
        </p:nvSpPr>
        <p:spPr>
          <a:xfrm>
            <a:off x="4876200" y="2127240"/>
            <a:ext cx="5038200" cy="9705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7000"/>
              </a:lnSpc>
              <a:spcAft>
                <a:spcPts val="799"/>
              </a:spcAft>
            </a:pPr>
            <a:r>
              <a:rPr lang="en-GB" sz="1800" b="0" strike="noStrike" spc="-1">
                <a:solidFill>
                  <a:srgbClr val="000000"/>
                </a:solidFill>
                <a:latin typeface="Lato"/>
                <a:ea typeface="Calibri"/>
              </a:rPr>
              <a:t>I started adding in categories, and then thinking, ooh, if I’d added that in earlier I could actually have tied it up to such-and-such comment</a:t>
            </a:r>
            <a:endParaRPr lang="en-GB" sz="1800" b="0" strike="noStrike" spc="-1">
              <a:latin typeface="Arial"/>
            </a:endParaRPr>
          </a:p>
        </p:txBody>
      </p:sp>
      <p:sp>
        <p:nvSpPr>
          <p:cNvPr id="192" name="CustomShape 3"/>
          <p:cNvSpPr/>
          <p:nvPr/>
        </p:nvSpPr>
        <p:spPr>
          <a:xfrm>
            <a:off x="1274040" y="3430800"/>
            <a:ext cx="5038200" cy="9705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7000"/>
              </a:lnSpc>
              <a:spcAft>
                <a:spcPts val="799"/>
              </a:spcAft>
            </a:pPr>
            <a:r>
              <a:rPr lang="en-GB" sz="1800" b="0" strike="noStrike" spc="-1">
                <a:solidFill>
                  <a:srgbClr val="000000"/>
                </a:solidFill>
                <a:latin typeface="Lato"/>
                <a:ea typeface="Calibri"/>
              </a:rPr>
              <a:t>I thought that bit revealed a lot about her political beliefs, and I could feel my emotions entering into my judgement </a:t>
            </a:r>
            <a:endParaRPr lang="en-GB" sz="1800" b="0" strike="noStrike" spc="-1">
              <a:latin typeface="Arial"/>
            </a:endParaRPr>
          </a:p>
        </p:txBody>
      </p:sp>
      <p:sp>
        <p:nvSpPr>
          <p:cNvPr id="193" name="CustomShape 4"/>
          <p:cNvSpPr/>
          <p:nvPr/>
        </p:nvSpPr>
        <p:spPr>
          <a:xfrm>
            <a:off x="4392720" y="4734000"/>
            <a:ext cx="5038200" cy="12639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7000"/>
              </a:lnSpc>
              <a:spcAft>
                <a:spcPts val="799"/>
              </a:spcAft>
            </a:pPr>
            <a:r>
              <a:rPr lang="en-GB" sz="1800" b="0" strike="noStrike" spc="-1">
                <a:solidFill>
                  <a:srgbClr val="000000"/>
                </a:solidFill>
                <a:latin typeface="Lato"/>
                <a:ea typeface="Calibri"/>
              </a:rPr>
              <a:t>Suspicion, oh yeah, that’s negative trust. Love of Scotland, oh! I put anti-English feelings which is the opposite! Ours are like inverse pictures of each other’s!</a:t>
            </a:r>
            <a:endParaRPr lang="en-GB" sz="1800" b="0" strike="noStrike" spc="-1">
              <a:latin typeface="Arial"/>
            </a:endParaRPr>
          </a:p>
        </p:txBody>
      </p:sp>
      <p:pic>
        <p:nvPicPr>
          <p:cNvPr id="194" name="Picture 11"/>
          <p:cNvPicPr/>
          <p:nvPr/>
        </p:nvPicPr>
        <p:blipFill>
          <a:blip r:embed="rId2"/>
          <a:stretch/>
        </p:blipFill>
        <p:spPr>
          <a:xfrm>
            <a:off x="4346640" y="2090520"/>
            <a:ext cx="404280" cy="494280"/>
          </a:xfrm>
          <a:prstGeom prst="rect">
            <a:avLst/>
          </a:prstGeom>
          <a:ln>
            <a:noFill/>
          </a:ln>
        </p:spPr>
      </p:pic>
      <p:pic>
        <p:nvPicPr>
          <p:cNvPr id="195" name="Picture 11"/>
          <p:cNvPicPr/>
          <p:nvPr/>
        </p:nvPicPr>
        <p:blipFill>
          <a:blip r:embed="rId2"/>
          <a:stretch/>
        </p:blipFill>
        <p:spPr>
          <a:xfrm>
            <a:off x="756000" y="3393720"/>
            <a:ext cx="404280" cy="494280"/>
          </a:xfrm>
          <a:prstGeom prst="rect">
            <a:avLst/>
          </a:prstGeom>
          <a:ln>
            <a:noFill/>
          </a:ln>
        </p:spPr>
      </p:pic>
      <p:pic>
        <p:nvPicPr>
          <p:cNvPr id="196" name="Picture 11"/>
          <p:cNvPicPr/>
          <p:nvPr/>
        </p:nvPicPr>
        <p:blipFill>
          <a:blip r:embed="rId2"/>
          <a:stretch/>
        </p:blipFill>
        <p:spPr>
          <a:xfrm>
            <a:off x="3924000" y="4689720"/>
            <a:ext cx="404280" cy="49428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CustomShape 1"/>
          <p:cNvSpPr/>
          <p:nvPr/>
        </p:nvSpPr>
        <p:spPr>
          <a:xfrm>
            <a:off x="838080" y="365040"/>
            <a:ext cx="10514880" cy="13248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>
              <a:lnSpc>
                <a:spcPct val="90000"/>
              </a:lnSpc>
            </a:pPr>
            <a:r>
              <a:rPr lang="en-GB" sz="4400" b="0" strike="noStrike" spc="-1">
                <a:solidFill>
                  <a:srgbClr val="000000"/>
                </a:solidFill>
                <a:latin typeface="Calibri Light"/>
              </a:rPr>
              <a:t>Ways of collaborative </a:t>
            </a:r>
            <a:r>
              <a:rPr lang="en-GB" sz="4400" b="1" strike="noStrike" spc="-1">
                <a:solidFill>
                  <a:srgbClr val="000000"/>
                </a:solidFill>
                <a:latin typeface="Calibri Light"/>
              </a:rPr>
              <a:t>interpreting</a:t>
            </a:r>
            <a:r>
              <a:rPr lang="en-GB" sz="4400" b="0" strike="noStrike" spc="-1">
                <a:solidFill>
                  <a:srgbClr val="000000"/>
                </a:solidFill>
                <a:latin typeface="Calibri Light"/>
              </a:rPr>
              <a:t> </a:t>
            </a:r>
            <a:endParaRPr lang="en-GB" sz="4400" b="0" strike="noStrike" spc="-1">
              <a:latin typeface="Arial"/>
            </a:endParaRPr>
          </a:p>
        </p:txBody>
      </p:sp>
      <p:sp>
        <p:nvSpPr>
          <p:cNvPr id="198" name="CustomShape 2"/>
          <p:cNvSpPr/>
          <p:nvPr/>
        </p:nvSpPr>
        <p:spPr>
          <a:xfrm>
            <a:off x="838080" y="1825560"/>
            <a:ext cx="10514880" cy="43506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90000"/>
              </a:lnSpc>
              <a:spcBef>
                <a:spcPts val="1001"/>
              </a:spcBef>
            </a:pPr>
            <a:endParaRPr lang="en-GB" sz="1800" b="0" strike="noStrike" spc="-1">
              <a:latin typeface="Arial"/>
            </a:endParaRPr>
          </a:p>
          <a:p>
            <a:pPr marL="228600" indent="-22788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en-GB" sz="2800" b="0" strike="noStrike" spc="-1">
                <a:solidFill>
                  <a:srgbClr val="000000"/>
                </a:solidFill>
                <a:latin typeface="Calibri"/>
              </a:rPr>
              <a:t>What does it </a:t>
            </a:r>
            <a:r>
              <a:rPr lang="en-GB" sz="2800" b="1" strike="noStrike" spc="-1">
                <a:solidFill>
                  <a:srgbClr val="000000"/>
                </a:solidFill>
                <a:latin typeface="Calibri"/>
              </a:rPr>
              <a:t>mean?</a:t>
            </a:r>
            <a:r>
              <a:rPr lang="en-GB" sz="2800" b="0" strike="noStrike" spc="-1">
                <a:solidFill>
                  <a:srgbClr val="000000"/>
                </a:solidFill>
                <a:latin typeface="Calibri"/>
              </a:rPr>
              <a:t> / What did you </a:t>
            </a:r>
            <a:r>
              <a:rPr lang="en-GB" sz="2800" b="1" strike="noStrike" spc="-1">
                <a:solidFill>
                  <a:srgbClr val="000000"/>
                </a:solidFill>
                <a:latin typeface="Calibri"/>
              </a:rPr>
              <a:t>discover</a:t>
            </a:r>
            <a:r>
              <a:rPr lang="en-GB" sz="2800" b="0" strike="noStrike" spc="-1">
                <a:solidFill>
                  <a:srgbClr val="000000"/>
                </a:solidFill>
                <a:latin typeface="Calibri"/>
              </a:rPr>
              <a:t>? </a:t>
            </a:r>
            <a:endParaRPr lang="en-GB" sz="2800" b="0" strike="noStrike" spc="-1">
              <a:latin typeface="Arial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endParaRPr lang="en-GB" sz="2800" b="0" strike="noStrike" spc="-1">
              <a:latin typeface="Arial"/>
            </a:endParaRPr>
          </a:p>
          <a:p>
            <a:pPr marL="228600" indent="-22788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en-GB" sz="2800" b="0" strike="noStrike" spc="-1">
                <a:solidFill>
                  <a:srgbClr val="000000"/>
                </a:solidFill>
                <a:latin typeface="Calibri"/>
              </a:rPr>
              <a:t>Researcher does the interpretation </a:t>
            </a:r>
            <a:r>
              <a:t/>
            </a:r>
            <a:br/>
            <a:r>
              <a:rPr lang="en-GB" sz="2800" b="0" strike="noStrike" spc="-1">
                <a:solidFill>
                  <a:srgbClr val="000000"/>
                </a:solidFill>
                <a:latin typeface="Calibri"/>
              </a:rPr>
              <a:t>– participants comment/challenge</a:t>
            </a:r>
            <a:endParaRPr lang="en-GB" sz="2800" b="0" strike="noStrike" spc="-1">
              <a:latin typeface="Arial"/>
            </a:endParaRPr>
          </a:p>
          <a:p>
            <a:pPr marL="228600" indent="-22788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en-GB" sz="2800" b="0" strike="noStrike" spc="-1">
                <a:solidFill>
                  <a:srgbClr val="000000"/>
                </a:solidFill>
                <a:latin typeface="Calibri"/>
              </a:rPr>
              <a:t>Participants do the interpretation </a:t>
            </a:r>
            <a:r>
              <a:t/>
            </a:r>
            <a:br/>
            <a:r>
              <a:rPr lang="en-GB" sz="2800" b="0" strike="noStrike" spc="-1">
                <a:solidFill>
                  <a:srgbClr val="000000"/>
                </a:solidFill>
                <a:latin typeface="Calibri"/>
              </a:rPr>
              <a:t>– researcher challenges/comments</a:t>
            </a:r>
            <a:endParaRPr lang="en-GB" sz="2800" b="0" strike="noStrike" spc="-1">
              <a:latin typeface="Arial"/>
            </a:endParaRPr>
          </a:p>
          <a:p>
            <a:pPr marL="228600" indent="-22788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en-GB" sz="2800" b="0" strike="noStrike" spc="-1">
                <a:solidFill>
                  <a:srgbClr val="000000"/>
                </a:solidFill>
                <a:latin typeface="Calibri"/>
              </a:rPr>
              <a:t>Group challenge </a:t>
            </a:r>
            <a:r>
              <a:t/>
            </a:r>
            <a:br/>
            <a:r>
              <a:rPr lang="en-GB" sz="2800" b="0" strike="noStrike" spc="-1">
                <a:solidFill>
                  <a:srgbClr val="000000"/>
                </a:solidFill>
                <a:latin typeface="Calibri"/>
              </a:rPr>
              <a:t>– all do it together? </a:t>
            </a:r>
            <a:r>
              <a:rPr lang="en-GB" sz="2400" b="0" strike="noStrike" spc="-1">
                <a:solidFill>
                  <a:srgbClr val="000000"/>
                </a:solidFill>
                <a:latin typeface="Calibri"/>
              </a:rPr>
              <a:t> </a:t>
            </a:r>
            <a:endParaRPr lang="en-GB" sz="2400" b="0" strike="noStrike" spc="-1"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CustomShape 1"/>
          <p:cNvSpPr/>
          <p:nvPr/>
        </p:nvSpPr>
        <p:spPr>
          <a:xfrm>
            <a:off x="838080" y="365040"/>
            <a:ext cx="10514880" cy="13248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>
              <a:lnSpc>
                <a:spcPct val="90000"/>
              </a:lnSpc>
            </a:pPr>
            <a:r>
              <a:rPr lang="en-GB" sz="4400" b="0" strike="noStrike" spc="-1">
                <a:solidFill>
                  <a:srgbClr val="000000"/>
                </a:solidFill>
                <a:latin typeface="Calibri Light"/>
              </a:rPr>
              <a:t>After Coding…</a:t>
            </a:r>
            <a:endParaRPr lang="en-GB" sz="4400" b="0" strike="noStrike" spc="-1">
              <a:latin typeface="Arial"/>
            </a:endParaRPr>
          </a:p>
        </p:txBody>
      </p:sp>
      <p:sp>
        <p:nvSpPr>
          <p:cNvPr id="200" name="CustomShape 2"/>
          <p:cNvSpPr/>
          <p:nvPr/>
        </p:nvSpPr>
        <p:spPr>
          <a:xfrm>
            <a:off x="838080" y="1825560"/>
            <a:ext cx="10514880" cy="43506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216000" indent="-2156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2800" b="0" strike="noStrike" spc="-1">
                <a:solidFill>
                  <a:srgbClr val="000000"/>
                </a:solidFill>
                <a:latin typeface="Calibri"/>
              </a:rPr>
              <a:t>Using for sense-checking? </a:t>
            </a:r>
            <a:r>
              <a:t/>
            </a:r>
            <a:br/>
            <a:r>
              <a:rPr lang="en-GB" sz="2800" b="0" strike="noStrike" spc="-1">
                <a:solidFill>
                  <a:srgbClr val="000000"/>
                </a:solidFill>
                <a:latin typeface="Calibri"/>
              </a:rPr>
              <a:t>(how will you manage conflicts?)</a:t>
            </a:r>
            <a:endParaRPr lang="en-GB" sz="2800" b="0" strike="noStrike" spc="-1">
              <a:latin typeface="Arial"/>
            </a:endParaRPr>
          </a:p>
          <a:p>
            <a:pPr marL="216000" indent="-2156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2800" b="0" strike="noStrike" spc="-1">
                <a:solidFill>
                  <a:srgbClr val="000000"/>
                </a:solidFill>
                <a:latin typeface="Calibri"/>
              </a:rPr>
              <a:t>Is it representing/building a narrative?</a:t>
            </a:r>
            <a:endParaRPr lang="en-GB" sz="2800" b="0" strike="noStrike" spc="-1">
              <a:latin typeface="Arial"/>
            </a:endParaRPr>
          </a:p>
          <a:p>
            <a:pPr marL="216000" indent="-2156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2800" b="0" strike="noStrike" spc="-1">
                <a:solidFill>
                  <a:srgbClr val="000000"/>
                </a:solidFill>
                <a:latin typeface="Calibri"/>
              </a:rPr>
              <a:t>How many interpretations?  </a:t>
            </a:r>
            <a:endParaRPr lang="en-GB" sz="2800" b="0" strike="noStrike" spc="-1">
              <a:latin typeface="Arial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endParaRPr lang="en-GB" sz="2800" b="0" strike="noStrike" spc="-1">
              <a:latin typeface="Arial"/>
            </a:endParaRPr>
          </a:p>
          <a:p>
            <a:pPr marL="228600" indent="-22788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en-GB" sz="2800" b="0" i="1" strike="noStrike" spc="-1">
                <a:solidFill>
                  <a:srgbClr val="000000"/>
                </a:solidFill>
                <a:latin typeface="Calibri"/>
              </a:rPr>
              <a:t>What are you doing this for? </a:t>
            </a:r>
            <a:endParaRPr lang="en-GB" sz="2800" b="0" strike="noStrike" spc="-1"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CustomShape 1"/>
          <p:cNvSpPr/>
          <p:nvPr/>
        </p:nvSpPr>
        <p:spPr>
          <a:xfrm>
            <a:off x="838080" y="365040"/>
            <a:ext cx="10514880" cy="13248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>
              <a:lnSpc>
                <a:spcPct val="90000"/>
              </a:lnSpc>
            </a:pPr>
            <a:r>
              <a:rPr lang="en-GB" sz="4400" b="0" strike="noStrike" spc="-1">
                <a:solidFill>
                  <a:srgbClr val="000000"/>
                </a:solidFill>
                <a:latin typeface="Calibri Light"/>
              </a:rPr>
              <a:t>Writing up </a:t>
            </a:r>
            <a:endParaRPr lang="en-GB" sz="4400" b="0" strike="noStrike" spc="-1">
              <a:latin typeface="Arial"/>
            </a:endParaRPr>
          </a:p>
        </p:txBody>
      </p:sp>
      <p:sp>
        <p:nvSpPr>
          <p:cNvPr id="202" name="CustomShape 2"/>
          <p:cNvSpPr/>
          <p:nvPr/>
        </p:nvSpPr>
        <p:spPr>
          <a:xfrm>
            <a:off x="838080" y="1825560"/>
            <a:ext cx="10514880" cy="43506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228600" indent="-22788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en-GB" sz="2800" b="0" strike="noStrike" spc="-1">
                <a:solidFill>
                  <a:srgbClr val="000000"/>
                </a:solidFill>
                <a:latin typeface="Calibri"/>
              </a:rPr>
              <a:t>How do you bring it all together? </a:t>
            </a:r>
            <a:endParaRPr lang="en-GB" sz="2800" b="0" strike="noStrike" spc="-1">
              <a:latin typeface="Arial"/>
            </a:endParaRPr>
          </a:p>
          <a:p>
            <a:pPr marL="228600" indent="-22788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en-GB" sz="2800" b="0" strike="noStrike" spc="-1">
                <a:solidFill>
                  <a:srgbClr val="000000"/>
                </a:solidFill>
                <a:latin typeface="Calibri"/>
              </a:rPr>
              <a:t>How write up multiple interpretations of the same data? </a:t>
            </a:r>
            <a:endParaRPr lang="en-GB" sz="2800" b="0" strike="noStrike" spc="-1">
              <a:latin typeface="Arial"/>
            </a:endParaRPr>
          </a:p>
          <a:p>
            <a:pPr marL="228600" indent="-22788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en-GB" sz="2800" b="0" strike="noStrike" spc="-1">
                <a:solidFill>
                  <a:srgbClr val="000000"/>
                </a:solidFill>
                <a:latin typeface="Calibri"/>
              </a:rPr>
              <a:t>How to write sincere and coherent outputs?</a:t>
            </a:r>
            <a:endParaRPr lang="en-GB" sz="2800" b="0" strike="noStrike" spc="-1">
              <a:latin typeface="Arial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endParaRPr lang="en-GB" sz="2800" b="0" strike="noStrike" spc="-1">
              <a:latin typeface="Arial"/>
            </a:endParaRPr>
          </a:p>
          <a:p>
            <a:pPr marL="228600" indent="-22788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en-GB" sz="2800" b="0" strike="noStrike" spc="-1">
                <a:solidFill>
                  <a:srgbClr val="000000"/>
                </a:solidFill>
                <a:latin typeface="Calibri"/>
              </a:rPr>
              <a:t>Different outputs for different audiences / authors</a:t>
            </a:r>
            <a:endParaRPr lang="en-GB" sz="2800" b="0" strike="noStrike" spc="-1"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CustomShape 1"/>
          <p:cNvSpPr/>
          <p:nvPr/>
        </p:nvSpPr>
        <p:spPr>
          <a:xfrm>
            <a:off x="838080" y="365040"/>
            <a:ext cx="10514880" cy="13248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>
              <a:lnSpc>
                <a:spcPct val="90000"/>
              </a:lnSpc>
            </a:pPr>
            <a:r>
              <a:rPr lang="en-GB" sz="4400" b="0" strike="noStrike" spc="-1">
                <a:solidFill>
                  <a:srgbClr val="000000"/>
                </a:solidFill>
                <a:latin typeface="Calibri Light"/>
              </a:rPr>
              <a:t>Tools</a:t>
            </a:r>
            <a:endParaRPr lang="en-GB" sz="4400" b="0" strike="noStrike" spc="-1">
              <a:latin typeface="Arial"/>
            </a:endParaRPr>
          </a:p>
        </p:txBody>
      </p:sp>
      <p:sp>
        <p:nvSpPr>
          <p:cNvPr id="204" name="CustomShape 2"/>
          <p:cNvSpPr/>
          <p:nvPr/>
        </p:nvSpPr>
        <p:spPr>
          <a:xfrm>
            <a:off x="838080" y="1825560"/>
            <a:ext cx="10514880" cy="43506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228600" indent="-22788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en-GB" sz="2800" b="0" strike="noStrike" spc="-1">
                <a:solidFill>
                  <a:srgbClr val="000000"/>
                </a:solidFill>
                <a:latin typeface="Calibri"/>
              </a:rPr>
              <a:t>Physically meeting (or Skype / Zoom)? </a:t>
            </a:r>
            <a:r>
              <a:t/>
            </a:r>
            <a:br/>
            <a:r>
              <a:rPr lang="en-GB" sz="2800" b="0" strike="noStrike" spc="-1">
                <a:solidFill>
                  <a:srgbClr val="000000"/>
                </a:solidFill>
                <a:latin typeface="Calibri"/>
              </a:rPr>
              <a:t> </a:t>
            </a:r>
            <a:endParaRPr lang="en-GB" sz="2800" b="0" strike="noStrike" spc="-1">
              <a:latin typeface="Arial"/>
            </a:endParaRPr>
          </a:p>
          <a:p>
            <a:pPr marL="228600" indent="-22788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en-GB" sz="2800" b="0" strike="noStrike" spc="-1">
                <a:solidFill>
                  <a:srgbClr val="000000"/>
                </a:solidFill>
                <a:latin typeface="Calibri"/>
              </a:rPr>
              <a:t>Paper, highlighters, post it notes (tea and coffee!)</a:t>
            </a:r>
            <a:r>
              <a:t/>
            </a:r>
            <a:br/>
            <a:r>
              <a:rPr lang="en-GB" sz="2800" b="0" strike="noStrike" spc="-1">
                <a:solidFill>
                  <a:srgbClr val="000000"/>
                </a:solidFill>
                <a:latin typeface="Calibri"/>
              </a:rPr>
              <a:t> </a:t>
            </a:r>
            <a:endParaRPr lang="en-GB" sz="2800" b="0" strike="noStrike" spc="-1">
              <a:latin typeface="Arial"/>
            </a:endParaRPr>
          </a:p>
          <a:p>
            <a:pPr marL="228600" indent="-22788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en-GB" sz="2800" b="0" strike="noStrike" spc="-1">
                <a:solidFill>
                  <a:srgbClr val="000000"/>
                </a:solidFill>
                <a:latin typeface="Calibri"/>
              </a:rPr>
              <a:t>What training is needed?</a:t>
            </a:r>
            <a:r>
              <a:t/>
            </a:r>
            <a:br/>
            <a:r>
              <a:rPr lang="en-GB" sz="2800" b="0" strike="noStrike" spc="-1">
                <a:solidFill>
                  <a:srgbClr val="000000"/>
                </a:solidFill>
                <a:latin typeface="Calibri"/>
              </a:rPr>
              <a:t> </a:t>
            </a:r>
            <a:endParaRPr lang="en-GB" sz="2800" b="0" strike="noStrike" spc="-1">
              <a:latin typeface="Arial"/>
            </a:endParaRPr>
          </a:p>
          <a:p>
            <a:pPr marL="228600" indent="-22788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en-GB" sz="2800" b="0" strike="noStrike" spc="-1">
                <a:solidFill>
                  <a:srgbClr val="000000"/>
                </a:solidFill>
                <a:latin typeface="Calibri"/>
              </a:rPr>
              <a:t>Coding software?</a:t>
            </a:r>
            <a:endParaRPr lang="en-GB" sz="2800" b="0" strike="noStrike" spc="-1">
              <a:latin typeface="Arial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endParaRPr lang="en-GB" sz="2800" b="0" strike="noStrike" spc="-1"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CustomShape 1"/>
          <p:cNvSpPr/>
          <p:nvPr/>
        </p:nvSpPr>
        <p:spPr>
          <a:xfrm>
            <a:off x="838080" y="365040"/>
            <a:ext cx="10514880" cy="13248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>
              <a:lnSpc>
                <a:spcPct val="90000"/>
              </a:lnSpc>
            </a:pPr>
            <a:r>
              <a:rPr lang="en-GB" sz="4400" b="0" strike="noStrike" spc="-1">
                <a:solidFill>
                  <a:srgbClr val="000000"/>
                </a:solidFill>
                <a:latin typeface="Calibri Light"/>
              </a:rPr>
              <a:t>What is Quirkos?</a:t>
            </a:r>
            <a:endParaRPr lang="en-GB" sz="4400" b="0" strike="noStrike" spc="-1">
              <a:latin typeface="Arial"/>
            </a:endParaRPr>
          </a:p>
        </p:txBody>
      </p:sp>
      <p:sp>
        <p:nvSpPr>
          <p:cNvPr id="206" name="CustomShape 2"/>
          <p:cNvSpPr/>
          <p:nvPr/>
        </p:nvSpPr>
        <p:spPr>
          <a:xfrm>
            <a:off x="838080" y="1825560"/>
            <a:ext cx="10514880" cy="43506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228600" indent="-22788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en-GB" sz="2800" b="0" strike="noStrike" spc="-1">
                <a:solidFill>
                  <a:srgbClr val="000000"/>
                </a:solidFill>
                <a:latin typeface="Calibri"/>
              </a:rPr>
              <a:t>Simple software tool for qualitative analysis (CAQDAS) </a:t>
            </a:r>
            <a:r>
              <a:t/>
            </a:r>
            <a:br/>
            <a:r>
              <a:rPr lang="en-GB" sz="2800" b="0" strike="noStrike" spc="-1">
                <a:solidFill>
                  <a:srgbClr val="000000"/>
                </a:solidFill>
                <a:latin typeface="Calibri"/>
              </a:rPr>
              <a:t> </a:t>
            </a:r>
            <a:endParaRPr lang="en-GB" sz="2800" b="0" strike="noStrike" spc="-1">
              <a:latin typeface="Arial"/>
            </a:endParaRPr>
          </a:p>
          <a:p>
            <a:pPr marL="228600" indent="-22788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en-GB" sz="2800" b="0" strike="noStrike" spc="-1">
                <a:solidFill>
                  <a:srgbClr val="000000"/>
                </a:solidFill>
                <a:latin typeface="Calibri"/>
              </a:rPr>
              <a:t>Originally designed for participatory analysis</a:t>
            </a:r>
            <a:r>
              <a:t/>
            </a:r>
            <a:br/>
            <a:r>
              <a:rPr lang="en-GB" sz="2800" b="0" strike="noStrike" spc="-1">
                <a:solidFill>
                  <a:srgbClr val="000000"/>
                </a:solidFill>
                <a:latin typeface="Calibri"/>
              </a:rPr>
              <a:t> </a:t>
            </a:r>
            <a:endParaRPr lang="en-GB" sz="2800" b="0" strike="noStrike" spc="-1">
              <a:latin typeface="Arial"/>
            </a:endParaRPr>
          </a:p>
          <a:p>
            <a:pPr marL="228600" indent="-22788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en-GB" sz="2800" b="0" strike="noStrike" spc="-1">
                <a:solidFill>
                  <a:srgbClr val="000000"/>
                </a:solidFill>
                <a:latin typeface="Gill Sans MT"/>
              </a:rPr>
              <a:t>Visual, quick to teach</a:t>
            </a:r>
            <a:r>
              <a:t/>
            </a:r>
            <a:br/>
            <a:r>
              <a:rPr lang="en-GB" sz="2800" b="0" strike="noStrike" spc="-1">
                <a:solidFill>
                  <a:srgbClr val="000000"/>
                </a:solidFill>
                <a:latin typeface="Calibri"/>
              </a:rPr>
              <a:t> </a:t>
            </a:r>
            <a:endParaRPr lang="en-GB" sz="2800" b="0" strike="noStrike" spc="-1">
              <a:latin typeface="Arial"/>
            </a:endParaRPr>
          </a:p>
          <a:p>
            <a:pPr marL="228600" indent="-22788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en-GB" sz="2800" b="0" strike="noStrike" spc="-1">
                <a:solidFill>
                  <a:srgbClr val="000000"/>
                </a:solidFill>
                <a:latin typeface="Calibri"/>
              </a:rPr>
              <a:t>Grown sideways!</a:t>
            </a:r>
            <a:endParaRPr lang="en-GB" sz="2800" b="0" strike="noStrike" spc="-1">
              <a:latin typeface="Arial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endParaRPr lang="en-GB" sz="2800" b="0" strike="noStrike" spc="-1"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CustomShape 1"/>
          <p:cNvSpPr/>
          <p:nvPr/>
        </p:nvSpPr>
        <p:spPr>
          <a:xfrm>
            <a:off x="838080" y="365040"/>
            <a:ext cx="10514880" cy="13248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>
              <a:lnSpc>
                <a:spcPct val="90000"/>
              </a:lnSpc>
            </a:pPr>
            <a:r>
              <a:rPr lang="en-GB" sz="4400" b="0" strike="noStrike" spc="-1">
                <a:solidFill>
                  <a:srgbClr val="000000"/>
                </a:solidFill>
                <a:latin typeface="Calibri Light"/>
              </a:rPr>
              <a:t>Let’s look...</a:t>
            </a:r>
            <a:endParaRPr lang="en-GB" sz="4400" b="0" strike="noStrike" spc="-1">
              <a:latin typeface="Arial"/>
            </a:endParaRPr>
          </a:p>
        </p:txBody>
      </p:sp>
      <p:sp>
        <p:nvSpPr>
          <p:cNvPr id="208" name="CustomShape 2"/>
          <p:cNvSpPr/>
          <p:nvPr/>
        </p:nvSpPr>
        <p:spPr>
          <a:xfrm>
            <a:off x="838080" y="1825560"/>
            <a:ext cx="10514880" cy="43506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CustomShape 1"/>
          <p:cNvSpPr/>
          <p:nvPr/>
        </p:nvSpPr>
        <p:spPr>
          <a:xfrm>
            <a:off x="838080" y="365040"/>
            <a:ext cx="10514880" cy="13248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>
              <a:lnSpc>
                <a:spcPct val="90000"/>
              </a:lnSpc>
            </a:pPr>
            <a:r>
              <a:rPr lang="en-GB" sz="4400" b="0" strike="noStrike" spc="-1">
                <a:solidFill>
                  <a:srgbClr val="000000"/>
                </a:solidFill>
                <a:latin typeface="Calibri Light"/>
              </a:rPr>
              <a:t>Blog articles &amp; References</a:t>
            </a:r>
            <a:endParaRPr lang="en-GB" sz="4400" b="0" strike="noStrike" spc="-1">
              <a:latin typeface="Arial"/>
            </a:endParaRPr>
          </a:p>
        </p:txBody>
      </p:sp>
      <p:sp>
        <p:nvSpPr>
          <p:cNvPr id="210" name="CustomShape 2"/>
          <p:cNvSpPr/>
          <p:nvPr/>
        </p:nvSpPr>
        <p:spPr>
          <a:xfrm>
            <a:off x="838080" y="1393560"/>
            <a:ext cx="10514880" cy="43506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90000"/>
              </a:lnSpc>
              <a:spcBef>
                <a:spcPts val="1001"/>
              </a:spcBef>
            </a:pPr>
            <a:endParaRPr lang="en-GB" sz="1800" b="0" strike="noStrike" spc="-1">
              <a:latin typeface="Arial"/>
            </a:endParaRPr>
          </a:p>
          <a:p>
            <a:pPr algn="r">
              <a:lnSpc>
                <a:spcPct val="90000"/>
              </a:lnSpc>
              <a:spcBef>
                <a:spcPts val="1001"/>
              </a:spcBef>
            </a:pPr>
            <a:r>
              <a:rPr lang="en-GB" sz="2800" b="0" strike="noStrike" spc="-1">
                <a:solidFill>
                  <a:srgbClr val="000000"/>
                </a:solidFill>
                <a:latin typeface="Calibri"/>
                <a:ea typeface="Noto Sans CJK SC Regular"/>
              </a:rPr>
              <a:t>Participatory data analysis: a step too far?</a:t>
            </a:r>
            <a:r>
              <a:t/>
            </a:r>
            <a:br/>
            <a:r>
              <a:rPr lang="en-GB" sz="2800" b="1" strike="noStrike" spc="-1">
                <a:solidFill>
                  <a:srgbClr val="000000"/>
                </a:solidFill>
                <a:latin typeface="Calibri"/>
              </a:rPr>
              <a:t>Nind (2011)</a:t>
            </a:r>
            <a:r>
              <a:rPr lang="en-GB" sz="2800" b="0" strike="noStrike" spc="-1">
                <a:solidFill>
                  <a:srgbClr val="000000"/>
                </a:solidFill>
                <a:latin typeface="Calibri"/>
              </a:rPr>
              <a:t> </a:t>
            </a:r>
            <a:endParaRPr lang="en-GB" sz="2800" b="0" strike="noStrike" spc="-1">
              <a:latin typeface="Arial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endParaRPr lang="en-GB" sz="2800" b="0" strike="noStrike" spc="-1">
              <a:latin typeface="Arial"/>
            </a:endParaRPr>
          </a:p>
          <a:p>
            <a:pPr algn="r">
              <a:lnSpc>
                <a:spcPct val="90000"/>
              </a:lnSpc>
              <a:spcBef>
                <a:spcPts val="1001"/>
              </a:spcBef>
            </a:pPr>
            <a:r>
              <a:rPr lang="en-GB" sz="2600" b="0" strike="noStrike" spc="-1">
                <a:solidFill>
                  <a:srgbClr val="000000"/>
                </a:solidFill>
                <a:latin typeface="Calibri"/>
                <a:ea typeface="Noto Sans CJK SC Regular"/>
              </a:rPr>
              <a:t>A Participatory Group Process to Analyze Qualitative Data</a:t>
            </a:r>
            <a:r>
              <a:t/>
            </a:r>
            <a:br/>
            <a:r>
              <a:rPr lang="en-GB" sz="2800" b="1" strike="noStrike" spc="-1">
                <a:solidFill>
                  <a:srgbClr val="000000"/>
                </a:solidFill>
                <a:latin typeface="Calibri"/>
              </a:rPr>
              <a:t>Jackson (2008)</a:t>
            </a:r>
            <a:endParaRPr lang="en-GB" sz="2800" b="0" strike="noStrike" spc="-1">
              <a:latin typeface="Arial"/>
            </a:endParaRPr>
          </a:p>
          <a:p>
            <a:pPr algn="r">
              <a:lnSpc>
                <a:spcPct val="90000"/>
              </a:lnSpc>
              <a:spcBef>
                <a:spcPts val="1001"/>
              </a:spcBef>
            </a:pPr>
            <a:endParaRPr lang="en-GB" sz="2800" b="0" strike="noStrike" spc="-1">
              <a:latin typeface="Arial"/>
            </a:endParaRPr>
          </a:p>
          <a:p>
            <a:pPr algn="r">
              <a:lnSpc>
                <a:spcPct val="90000"/>
              </a:lnSpc>
              <a:spcBef>
                <a:spcPts val="1001"/>
              </a:spcBef>
            </a:pPr>
            <a:r>
              <a:rPr lang="en-GB" sz="2800" b="1" strike="noStrike" spc="-1">
                <a:solidFill>
                  <a:srgbClr val="000000"/>
                </a:solidFill>
                <a:latin typeface="Calibri"/>
              </a:rPr>
              <a:t>https://www.quirkos.com/blog/tag/participatory</a:t>
            </a:r>
            <a:r>
              <a:rPr lang="en-GB" sz="2800" b="0" strike="noStrike" spc="-1">
                <a:solidFill>
                  <a:srgbClr val="000000"/>
                </a:solidFill>
                <a:latin typeface="Calibri"/>
              </a:rPr>
              <a:t> </a:t>
            </a:r>
            <a:endParaRPr lang="en-GB" sz="2800" b="0" strike="noStrike" spc="-1">
              <a:latin typeface="Arial"/>
            </a:endParaRPr>
          </a:p>
        </p:txBody>
      </p:sp>
      <p:sp>
        <p:nvSpPr>
          <p:cNvPr id="211" name="TextShape 3"/>
          <p:cNvSpPr txBox="1"/>
          <p:nvPr/>
        </p:nvSpPr>
        <p:spPr>
          <a:xfrm>
            <a:off x="6480000" y="5832000"/>
            <a:ext cx="4911120" cy="88344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r>
              <a:rPr lang="en-GB" sz="2800" b="0" u="sng" strike="noStrike" spc="-1">
                <a:solidFill>
                  <a:srgbClr val="0563C1"/>
                </a:solidFill>
                <a:uFillTx/>
                <a:latin typeface="Arial"/>
                <a:ea typeface="DejaVu Sans"/>
                <a:hlinkClick r:id="rId2"/>
              </a:rPr>
              <a:t>lucy.pickering@glasgow.ac.uk</a:t>
            </a:r>
            <a:endParaRPr lang="en-GB" sz="2800" b="0" strike="noStrike" spc="-1">
              <a:latin typeface="Arial"/>
            </a:endParaRPr>
          </a:p>
          <a:p>
            <a:endParaRPr lang="en-GB" sz="2800" b="0" strike="noStrike" spc="-1">
              <a:latin typeface="Arial"/>
            </a:endParaRPr>
          </a:p>
        </p:txBody>
      </p:sp>
      <p:sp>
        <p:nvSpPr>
          <p:cNvPr id="212" name="TextShape 4"/>
          <p:cNvSpPr txBox="1"/>
          <p:nvPr/>
        </p:nvSpPr>
        <p:spPr>
          <a:xfrm>
            <a:off x="920880" y="5812560"/>
            <a:ext cx="4911120" cy="88344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r>
              <a:rPr lang="en-GB" sz="2800" b="0" u="sng" strike="noStrike" spc="-1">
                <a:solidFill>
                  <a:srgbClr val="0563C1"/>
                </a:solidFill>
                <a:uFillTx/>
                <a:latin typeface="Arial"/>
                <a:ea typeface="DejaVu Sans"/>
              </a:rPr>
              <a:t>daniel@quirkos.com</a:t>
            </a:r>
            <a:endParaRPr lang="en-GB" sz="2800" b="0" strike="noStrike" spc="-1"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TextShape 1"/>
          <p:cNvSpPr txBox="1"/>
          <p:nvPr/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 anchor="b"/>
          <a:lstStyle/>
          <a:p>
            <a:pPr>
              <a:lnSpc>
                <a:spcPct val="90000"/>
              </a:lnSpc>
            </a:pPr>
            <a:r>
              <a:rPr lang="en-US" sz="4400" b="0" strike="noStrike" spc="-1">
                <a:solidFill>
                  <a:srgbClr val="000000"/>
                </a:solidFill>
                <a:latin typeface="Arial"/>
                <a:ea typeface="DejaVu Sans"/>
              </a:rPr>
              <a:t>Who we are</a:t>
            </a:r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1" name="TextShape 2"/>
          <p:cNvSpPr txBox="1"/>
          <p:nvPr/>
        </p:nvSpPr>
        <p:spPr>
          <a:xfrm>
            <a:off x="838080" y="1825560"/>
            <a:ext cx="5181120" cy="43509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normAutofit/>
          </a:bodyPr>
          <a:lstStyle/>
          <a:p>
            <a:pPr>
              <a:lnSpc>
                <a:spcPct val="90000"/>
              </a:lnSpc>
              <a:spcBef>
                <a:spcPts val="1001"/>
              </a:spcBef>
            </a:pPr>
            <a:r>
              <a:rPr lang="en-US" sz="2800" b="0" strike="noStrike" spc="-1">
                <a:solidFill>
                  <a:srgbClr val="000000"/>
                </a:solidFill>
                <a:latin typeface="Arial"/>
                <a:ea typeface="DejaVu Sans"/>
              </a:rPr>
              <a:t>Dr Daniel Turner</a:t>
            </a:r>
            <a:endParaRPr lang="en-US" sz="2800" b="0" strike="noStrike" spc="-1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r>
              <a:rPr lang="en-US" sz="2800" b="0" strike="noStrike" spc="-1">
                <a:solidFill>
                  <a:srgbClr val="000000"/>
                </a:solidFill>
                <a:latin typeface="Arial"/>
                <a:ea typeface="DejaVu Sans"/>
              </a:rPr>
              <a:t>Founder and Director of Quirkos</a:t>
            </a:r>
            <a:endParaRPr lang="en-US" sz="2800" b="0" strike="noStrike" spc="-1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endParaRPr lang="en-US" sz="2800" b="0" strike="noStrike" spc="-1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endParaRPr lang="en-US" sz="2800" b="0" strike="noStrike" spc="-1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endParaRPr lang="en-US" sz="2800" b="0" strike="noStrike" spc="-1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endParaRPr lang="en-US" sz="2800" b="0" strike="noStrike" spc="-1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endParaRPr lang="en-US" sz="2800" b="0" strike="noStrike" spc="-1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endParaRPr lang="en-US" sz="2800" b="0" strike="noStrike" spc="-1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endParaRPr lang="en-US" sz="2800" b="0" strike="noStrike" spc="-1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endParaRPr lang="en-US" sz="2800" b="0" strike="noStrike" spc="-1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endParaRPr lang="en-US" sz="2800" b="0" strike="noStrike" spc="-1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endParaRPr lang="en-US" sz="2800" b="0" strike="noStrike" spc="-1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r>
              <a:rPr lang="en-US" sz="2800" b="0" u="sng" strike="noStrike" spc="-1">
                <a:solidFill>
                  <a:srgbClr val="0563C1"/>
                </a:solidFill>
                <a:uFillTx/>
                <a:latin typeface="Arial"/>
                <a:ea typeface="DejaVu Sans"/>
                <a:hlinkClick r:id="rId2"/>
              </a:rPr>
              <a:t>daniel@quirkos.com</a:t>
            </a:r>
            <a:endParaRPr lang="en-US" sz="2800" b="0" strike="noStrike" spc="-1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r>
              <a:rPr lang="en-US" sz="2800" b="0" strike="noStrike" spc="-1">
                <a:solidFill>
                  <a:srgbClr val="000000"/>
                </a:solidFill>
                <a:latin typeface="Arial"/>
                <a:ea typeface="DejaVu Sans"/>
              </a:rPr>
              <a:t>www.quirkos.com</a:t>
            </a:r>
            <a:endParaRPr lang="en-US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2" name="TextShape 3"/>
          <p:cNvSpPr txBox="1"/>
          <p:nvPr/>
        </p:nvSpPr>
        <p:spPr>
          <a:xfrm>
            <a:off x="6172200" y="1825560"/>
            <a:ext cx="5181120" cy="43509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normAutofit/>
          </a:bodyPr>
          <a:lstStyle/>
          <a:p>
            <a:pPr>
              <a:lnSpc>
                <a:spcPct val="90000"/>
              </a:lnSpc>
              <a:spcBef>
                <a:spcPts val="1001"/>
              </a:spcBef>
            </a:pPr>
            <a:r>
              <a:rPr lang="en-US" sz="2800" b="0" strike="noStrike" spc="-1">
                <a:solidFill>
                  <a:srgbClr val="000000"/>
                </a:solidFill>
                <a:latin typeface="Arial"/>
                <a:ea typeface="DejaVu Sans"/>
              </a:rPr>
              <a:t>Dr Lucy Pickering</a:t>
            </a:r>
            <a:endParaRPr lang="en-US" sz="2800" b="0" strike="noStrike" spc="-1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r>
              <a:rPr lang="en-US" sz="2800" b="0" strike="noStrike" spc="-1">
                <a:solidFill>
                  <a:srgbClr val="000000"/>
                </a:solidFill>
                <a:latin typeface="Arial"/>
                <a:ea typeface="DejaVu Sans"/>
              </a:rPr>
              <a:t>Senior Lecturer in Medical Anthropology</a:t>
            </a:r>
            <a:endParaRPr lang="en-US" sz="2800" b="0" strike="noStrike" spc="-1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r>
              <a:rPr lang="en-US" sz="2800" b="0" strike="noStrike" spc="-1">
                <a:solidFill>
                  <a:srgbClr val="000000"/>
                </a:solidFill>
                <a:latin typeface="Arial"/>
                <a:ea typeface="DejaVu Sans"/>
              </a:rPr>
              <a:t>The University of Glasgow</a:t>
            </a:r>
            <a:endParaRPr lang="en-US" sz="2800" b="0" strike="noStrike" spc="-1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endParaRPr lang="en-US" sz="2800" b="0" strike="noStrike" spc="-1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endParaRPr lang="en-US" sz="2800" b="0" strike="noStrike" spc="-1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endParaRPr lang="en-US" sz="2800" b="0" strike="noStrike" spc="-1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endParaRPr lang="en-US" sz="2800" b="0" strike="noStrike" spc="-1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endParaRPr lang="en-US" sz="2800" b="0" strike="noStrike" spc="-1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endParaRPr lang="en-US" sz="2800" b="0" strike="noStrike" spc="-1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endParaRPr lang="en-US" sz="2800" b="0" strike="noStrike" spc="-1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endParaRPr lang="en-US" sz="2800" b="0" strike="noStrike" spc="-1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endParaRPr lang="en-US" sz="2800" b="0" strike="noStrike" spc="-1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r>
              <a:rPr lang="en-US" sz="2800" b="0" u="sng" strike="noStrike" spc="-1">
                <a:solidFill>
                  <a:srgbClr val="0563C1"/>
                </a:solidFill>
                <a:uFillTx/>
                <a:latin typeface="Arial"/>
                <a:ea typeface="DejaVu Sans"/>
                <a:hlinkClick r:id="rId3"/>
              </a:rPr>
              <a:t>lucy.pickering@glasgow.ac.uk</a:t>
            </a:r>
            <a:endParaRPr lang="en-US" sz="2800" b="0" strike="noStrike" spc="-1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r>
              <a:rPr lang="en-US" sz="2800" b="0" strike="noStrike" spc="-1">
                <a:solidFill>
                  <a:srgbClr val="000000"/>
                </a:solidFill>
                <a:latin typeface="Arial"/>
                <a:ea typeface="DejaVu Sans"/>
              </a:rPr>
              <a:t>Instagram: @DirtyScholars</a:t>
            </a:r>
            <a:endParaRPr lang="en-US" sz="2800" b="0" strike="noStrike" spc="-1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endParaRPr lang="en-US" sz="2800" b="0" strike="noStrike" spc="-1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endParaRPr lang="en-US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CustomShape 1"/>
          <p:cNvSpPr/>
          <p:nvPr/>
        </p:nvSpPr>
        <p:spPr>
          <a:xfrm>
            <a:off x="838080" y="365040"/>
            <a:ext cx="10514880" cy="13248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>
              <a:lnSpc>
                <a:spcPct val="90000"/>
              </a:lnSpc>
            </a:pPr>
            <a:r>
              <a:rPr lang="en-GB" sz="4400" b="0" strike="noStrike" spc="-1">
                <a:solidFill>
                  <a:srgbClr val="000000"/>
                </a:solidFill>
                <a:latin typeface="Calibri Light"/>
                <a:ea typeface="DejaVu Sans"/>
              </a:rPr>
              <a:t>What is </a:t>
            </a:r>
            <a:r>
              <a:rPr lang="en-GB" sz="4400" b="0" i="1" strike="noStrike" spc="-1">
                <a:solidFill>
                  <a:srgbClr val="000000"/>
                </a:solidFill>
                <a:latin typeface="Calibri Light"/>
                <a:ea typeface="DejaVu Sans"/>
              </a:rPr>
              <a:t>analysis</a:t>
            </a:r>
            <a:r>
              <a:rPr lang="en-GB" sz="4400" b="0" strike="noStrike" spc="-1">
                <a:solidFill>
                  <a:srgbClr val="000000"/>
                </a:solidFill>
                <a:latin typeface="Calibri Light"/>
                <a:ea typeface="DejaVu Sans"/>
              </a:rPr>
              <a:t>? </a:t>
            </a:r>
            <a:endParaRPr lang="en-GB" sz="4400" b="0" strike="noStrike" spc="-1">
              <a:latin typeface="Arial"/>
            </a:endParaRPr>
          </a:p>
        </p:txBody>
      </p:sp>
      <p:sp>
        <p:nvSpPr>
          <p:cNvPr id="174" name="CustomShape 2"/>
          <p:cNvSpPr/>
          <p:nvPr/>
        </p:nvSpPr>
        <p:spPr>
          <a:xfrm>
            <a:off x="838080" y="1825560"/>
            <a:ext cx="5180760" cy="43506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228600" indent="-22788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en-GB" sz="2800" b="0" strike="noStrike" spc="-1">
                <a:solidFill>
                  <a:srgbClr val="000000"/>
                </a:solidFill>
                <a:latin typeface="Calibri"/>
                <a:ea typeface="DejaVu Sans"/>
              </a:rPr>
              <a:t>Coding data</a:t>
            </a:r>
            <a:r>
              <a:t/>
            </a:r>
            <a:br/>
            <a:r>
              <a:rPr lang="en-GB" sz="2800" b="0" strike="noStrike" spc="-1">
                <a:solidFill>
                  <a:srgbClr val="000000"/>
                </a:solidFill>
                <a:latin typeface="Calibri"/>
                <a:ea typeface="DejaVu Sans"/>
              </a:rPr>
              <a:t> </a:t>
            </a:r>
            <a:endParaRPr lang="en-GB" sz="2800" b="0" strike="noStrike" spc="-1">
              <a:latin typeface="Arial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endParaRPr lang="en-GB" sz="2800" b="0" strike="noStrike" spc="-1">
              <a:latin typeface="Arial"/>
            </a:endParaRPr>
          </a:p>
          <a:p>
            <a:pPr marL="228600" indent="-22788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en-GB" sz="2800" b="0" strike="noStrike" spc="-1">
                <a:solidFill>
                  <a:srgbClr val="000000"/>
                </a:solidFill>
                <a:latin typeface="Calibri"/>
                <a:ea typeface="DejaVu Sans"/>
              </a:rPr>
              <a:t>Interpreting that data</a:t>
            </a:r>
            <a:r>
              <a:t/>
            </a:r>
            <a:br/>
            <a:r>
              <a:rPr lang="en-GB" sz="2800" b="0" strike="noStrike" spc="-1">
                <a:solidFill>
                  <a:srgbClr val="000000"/>
                </a:solidFill>
                <a:latin typeface="Calibri"/>
                <a:ea typeface="DejaVu Sans"/>
              </a:rPr>
              <a:t> </a:t>
            </a:r>
            <a:r>
              <a:t/>
            </a:r>
            <a:br/>
            <a:r>
              <a:rPr lang="en-GB" sz="2800" b="0" strike="noStrike" spc="-1">
                <a:solidFill>
                  <a:srgbClr val="000000"/>
                </a:solidFill>
                <a:latin typeface="Calibri"/>
                <a:ea typeface="DejaVu Sans"/>
              </a:rPr>
              <a:t> </a:t>
            </a:r>
            <a:endParaRPr lang="en-GB" sz="2800" b="0" strike="noStrike" spc="-1">
              <a:latin typeface="Arial"/>
            </a:endParaRPr>
          </a:p>
          <a:p>
            <a:pPr marL="228600" indent="-22788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en-GB" sz="2800" b="0" strike="noStrike" spc="-1">
                <a:solidFill>
                  <a:srgbClr val="000000"/>
                </a:solidFill>
                <a:latin typeface="Calibri"/>
                <a:ea typeface="DejaVu Sans"/>
              </a:rPr>
              <a:t>Writing up findings </a:t>
            </a:r>
            <a:endParaRPr lang="en-GB" sz="28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en-GB" sz="2800" b="0" strike="noStrike" spc="-1">
              <a:latin typeface="Arial"/>
            </a:endParaRPr>
          </a:p>
        </p:txBody>
      </p:sp>
      <p:sp>
        <p:nvSpPr>
          <p:cNvPr id="175" name="CustomShape 3"/>
          <p:cNvSpPr/>
          <p:nvPr/>
        </p:nvSpPr>
        <p:spPr>
          <a:xfrm>
            <a:off x="6172200" y="1825560"/>
            <a:ext cx="5180760" cy="43506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685800" lvl="1" indent="-22788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en-GB" sz="2800" b="0" strike="noStrike" spc="-1">
                <a:solidFill>
                  <a:srgbClr val="000000"/>
                </a:solidFill>
                <a:latin typeface="Calibri"/>
                <a:ea typeface="DejaVu Sans"/>
              </a:rPr>
              <a:t>Interpretation and sense checking </a:t>
            </a:r>
            <a:r>
              <a:t/>
            </a:r>
            <a:br/>
            <a:r>
              <a:rPr lang="en-GB" sz="2800" b="0" strike="noStrike" spc="-1">
                <a:solidFill>
                  <a:srgbClr val="000000"/>
                </a:solidFill>
                <a:latin typeface="Calibri"/>
                <a:ea typeface="DejaVu Sans"/>
              </a:rPr>
              <a:t> </a:t>
            </a:r>
            <a:endParaRPr lang="en-GB" sz="2800" b="0" strike="noStrike" spc="-1">
              <a:latin typeface="Arial"/>
            </a:endParaRPr>
          </a:p>
          <a:p>
            <a:pPr marL="685800" lvl="1" indent="-22788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en-GB" sz="2800" b="0" strike="noStrike" spc="-1">
                <a:solidFill>
                  <a:srgbClr val="000000"/>
                </a:solidFill>
                <a:latin typeface="Calibri"/>
                <a:ea typeface="DejaVu Sans"/>
              </a:rPr>
              <a:t>Answering research question</a:t>
            </a:r>
            <a:r>
              <a:t/>
            </a:r>
            <a:br/>
            <a:r>
              <a:rPr lang="en-GB" sz="2800" b="0" strike="noStrike" spc="-1">
                <a:solidFill>
                  <a:srgbClr val="000000"/>
                </a:solidFill>
                <a:latin typeface="Calibri"/>
                <a:ea typeface="DejaVu Sans"/>
              </a:rPr>
              <a:t> </a:t>
            </a:r>
            <a:endParaRPr lang="en-GB" sz="2800" b="0" strike="noStrike" spc="-1">
              <a:latin typeface="Arial"/>
            </a:endParaRPr>
          </a:p>
          <a:p>
            <a:pPr>
              <a:lnSpc>
                <a:spcPct val="90000"/>
              </a:lnSpc>
              <a:spcBef>
                <a:spcPts val="499"/>
              </a:spcBef>
            </a:pPr>
            <a:endParaRPr lang="en-GB" sz="2800" b="0" strike="noStrike" spc="-1">
              <a:latin typeface="Arial"/>
            </a:endParaRPr>
          </a:p>
          <a:p>
            <a:pPr marL="685800" lvl="1" indent="-22788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en-GB" sz="2800" b="0" strike="noStrike" spc="-1">
                <a:solidFill>
                  <a:srgbClr val="000000"/>
                </a:solidFill>
                <a:latin typeface="Calibri"/>
                <a:ea typeface="DejaVu Sans"/>
              </a:rPr>
              <a:t>Linking back to theory  </a:t>
            </a:r>
            <a:endParaRPr lang="en-GB" sz="2800" b="0" strike="noStrike" spc="-1">
              <a:latin typeface="Arial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endParaRPr lang="en-GB" sz="2800" b="0" strike="noStrike" spc="-1"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CustomShape 1"/>
          <p:cNvSpPr/>
          <p:nvPr/>
        </p:nvSpPr>
        <p:spPr>
          <a:xfrm>
            <a:off x="838080" y="365040"/>
            <a:ext cx="10514880" cy="13248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>
              <a:lnSpc>
                <a:spcPct val="90000"/>
              </a:lnSpc>
            </a:pPr>
            <a:r>
              <a:rPr lang="en-GB" sz="4400" b="0" strike="noStrike" spc="-1">
                <a:solidFill>
                  <a:srgbClr val="000000"/>
                </a:solidFill>
                <a:latin typeface="Calibri Light"/>
              </a:rPr>
              <a:t>Why </a:t>
            </a:r>
            <a:r>
              <a:rPr lang="en-GB" sz="4400" b="1" strike="noStrike" spc="-1">
                <a:solidFill>
                  <a:srgbClr val="000000"/>
                </a:solidFill>
                <a:latin typeface="Calibri Light"/>
              </a:rPr>
              <a:t>(not)</a:t>
            </a:r>
            <a:r>
              <a:rPr lang="en-GB" sz="4400" b="0" strike="noStrike" spc="-1">
                <a:solidFill>
                  <a:srgbClr val="000000"/>
                </a:solidFill>
                <a:latin typeface="Calibri Light"/>
              </a:rPr>
              <a:t> participatory analysis/coding? </a:t>
            </a:r>
            <a:endParaRPr lang="en-GB" sz="4400" b="0" strike="noStrike" spc="-1">
              <a:latin typeface="Arial"/>
            </a:endParaRPr>
          </a:p>
        </p:txBody>
      </p:sp>
      <p:sp>
        <p:nvSpPr>
          <p:cNvPr id="177" name="CustomShape 2"/>
          <p:cNvSpPr/>
          <p:nvPr/>
        </p:nvSpPr>
        <p:spPr>
          <a:xfrm>
            <a:off x="838080" y="2113560"/>
            <a:ext cx="10514880" cy="43506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rmAutofit/>
          </a:bodyPr>
          <a:lstStyle/>
          <a:p>
            <a:pPr marL="228600" indent="-22788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en-GB" sz="2800" b="0" strike="noStrike" spc="-1">
                <a:solidFill>
                  <a:srgbClr val="000000"/>
                </a:solidFill>
                <a:latin typeface="Calibri"/>
              </a:rPr>
              <a:t>Not commonly done</a:t>
            </a:r>
            <a:endParaRPr lang="en-GB" sz="2800" b="0" strike="noStrike" spc="-1">
              <a:latin typeface="Arial"/>
            </a:endParaRPr>
          </a:p>
          <a:p>
            <a:pPr marL="228600" indent="-22788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en-GB" sz="2800" b="0" strike="noStrike" spc="-1">
                <a:solidFill>
                  <a:srgbClr val="000000"/>
                </a:solidFill>
                <a:latin typeface="Calibri"/>
              </a:rPr>
              <a:t>It’s the academic’s job</a:t>
            </a:r>
            <a:endParaRPr lang="en-GB" sz="2800" b="0" strike="noStrike" spc="-1">
              <a:latin typeface="Arial"/>
            </a:endParaRPr>
          </a:p>
          <a:p>
            <a:pPr marL="228600" indent="-22788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en-GB" sz="2800" b="0" strike="noStrike" spc="-1">
                <a:solidFill>
                  <a:srgbClr val="000000"/>
                </a:solidFill>
                <a:latin typeface="Calibri"/>
              </a:rPr>
              <a:t>Not considered to add analytic value</a:t>
            </a:r>
            <a:endParaRPr lang="en-GB" sz="2800" b="0" strike="noStrike" spc="-1">
              <a:latin typeface="Arial"/>
            </a:endParaRPr>
          </a:p>
          <a:p>
            <a:pPr marL="228600" indent="-22788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en-GB" sz="2800" b="0" strike="noStrike" spc="-1">
                <a:solidFill>
                  <a:srgbClr val="000000"/>
                </a:solidFill>
                <a:latin typeface="Calibri"/>
              </a:rPr>
              <a:t>Responsibility and credit  </a:t>
            </a:r>
            <a:endParaRPr lang="en-GB" sz="2800" b="0" strike="noStrike" spc="-1">
              <a:latin typeface="Arial"/>
            </a:endParaRPr>
          </a:p>
          <a:p>
            <a:pPr marL="228600" indent="-22788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en-GB" sz="2800" b="0" strike="noStrike" spc="-1">
                <a:solidFill>
                  <a:srgbClr val="000000"/>
                </a:solidFill>
                <a:latin typeface="Calibri"/>
              </a:rPr>
              <a:t>Academic as ‘glorified administrator’?</a:t>
            </a:r>
            <a:r>
              <a:t/>
            </a:r>
            <a:br/>
            <a:r>
              <a:rPr lang="en-GB" sz="2800" b="0" strike="noStrike" spc="-1">
                <a:solidFill>
                  <a:srgbClr val="000000"/>
                </a:solidFill>
                <a:latin typeface="Calibri"/>
              </a:rPr>
              <a:t> </a:t>
            </a:r>
            <a:endParaRPr lang="en-GB" sz="2800" b="0" strike="noStrike" spc="-1">
              <a:latin typeface="Arial"/>
            </a:endParaRPr>
          </a:p>
          <a:p>
            <a:pPr marL="228600" indent="-22788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en-GB" sz="2800" b="0" strike="noStrike" spc="-1">
                <a:solidFill>
                  <a:srgbClr val="000000"/>
                </a:solidFill>
                <a:latin typeface="Calibri"/>
              </a:rPr>
              <a:t>Are academics ready to give up control?! </a:t>
            </a:r>
            <a:endParaRPr lang="en-GB" sz="2800" b="0" strike="noStrike" spc="-1">
              <a:latin typeface="Arial"/>
            </a:endParaRPr>
          </a:p>
          <a:p>
            <a:pPr marL="228600" indent="-22788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en-GB" sz="2800" b="0" strike="noStrike" spc="-1">
                <a:solidFill>
                  <a:srgbClr val="000000"/>
                </a:solidFill>
                <a:latin typeface="Calibri"/>
              </a:rPr>
              <a:t>Co-authorship (politics of the REF / RCUK)</a:t>
            </a:r>
            <a:endParaRPr lang="en-GB" sz="2800" b="0" strike="noStrike" spc="-1"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CustomShape 1"/>
          <p:cNvSpPr/>
          <p:nvPr/>
        </p:nvSpPr>
        <p:spPr>
          <a:xfrm>
            <a:off x="838080" y="365040"/>
            <a:ext cx="10514880" cy="13248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>
              <a:lnSpc>
                <a:spcPct val="90000"/>
              </a:lnSpc>
            </a:pPr>
            <a:r>
              <a:rPr lang="en-GB" sz="4400" b="0" strike="noStrike" spc="-1">
                <a:solidFill>
                  <a:srgbClr val="000000"/>
                </a:solidFill>
                <a:latin typeface="Calibri Light"/>
              </a:rPr>
              <a:t>Why do participatory analysis?!</a:t>
            </a:r>
            <a:endParaRPr lang="en-GB" sz="4400" b="0" strike="noStrike" spc="-1">
              <a:latin typeface="Arial"/>
            </a:endParaRPr>
          </a:p>
        </p:txBody>
      </p:sp>
      <p:sp>
        <p:nvSpPr>
          <p:cNvPr id="179" name="CustomShape 2"/>
          <p:cNvSpPr/>
          <p:nvPr/>
        </p:nvSpPr>
        <p:spPr>
          <a:xfrm>
            <a:off x="838080" y="1825560"/>
            <a:ext cx="10514880" cy="43506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rmAutofit/>
          </a:bodyPr>
          <a:lstStyle/>
          <a:p>
            <a:pPr marL="228600" indent="-22788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en-GB" sz="2800" b="0" strike="noStrike" spc="-1">
                <a:solidFill>
                  <a:srgbClr val="000000"/>
                </a:solidFill>
                <a:latin typeface="Calibri"/>
              </a:rPr>
              <a:t>Ethical values</a:t>
            </a:r>
            <a:r>
              <a:t/>
            </a:r>
            <a:br/>
            <a:r>
              <a:rPr lang="en-GB" sz="2800" b="0" strike="noStrike" spc="-1">
                <a:solidFill>
                  <a:srgbClr val="000000"/>
                </a:solidFill>
                <a:latin typeface="Calibri"/>
              </a:rPr>
              <a:t> </a:t>
            </a:r>
            <a:endParaRPr lang="en-GB" sz="2800" b="0" strike="noStrike" spc="-1">
              <a:latin typeface="Arial"/>
            </a:endParaRPr>
          </a:p>
          <a:p>
            <a:pPr marL="228600" indent="-22788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en-GB" sz="2800" b="0" strike="noStrike" spc="-1">
                <a:solidFill>
                  <a:srgbClr val="000000"/>
                </a:solidFill>
                <a:latin typeface="Calibri"/>
              </a:rPr>
              <a:t>Quality </a:t>
            </a:r>
            <a:r>
              <a:rPr lang="en-GB" sz="2400" b="0" strike="noStrike" spc="-1">
                <a:solidFill>
                  <a:srgbClr val="000000"/>
                </a:solidFill>
                <a:latin typeface="Calibri"/>
              </a:rPr>
              <a:t> </a:t>
            </a:r>
            <a:r>
              <a:t/>
            </a:r>
            <a:br/>
            <a:r>
              <a:rPr lang="en-GB" sz="2400" b="0" strike="noStrike" spc="-1">
                <a:solidFill>
                  <a:srgbClr val="000000"/>
                </a:solidFill>
                <a:latin typeface="Calibri"/>
              </a:rPr>
              <a:t> </a:t>
            </a:r>
            <a:endParaRPr lang="en-GB" sz="2400" b="0" strike="noStrike" spc="-1">
              <a:latin typeface="Arial"/>
            </a:endParaRPr>
          </a:p>
          <a:p>
            <a:pPr marL="228600" indent="-22788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en-GB" sz="2800" b="0" strike="noStrike" spc="-1">
                <a:solidFill>
                  <a:srgbClr val="000000"/>
                </a:solidFill>
                <a:latin typeface="Calibri"/>
              </a:rPr>
              <a:t>Dissemination and knowledge exchange</a:t>
            </a:r>
            <a:r>
              <a:t/>
            </a:r>
            <a:br/>
            <a:r>
              <a:rPr lang="en-GB" sz="2400" b="0" strike="noStrike" spc="-1">
                <a:solidFill>
                  <a:srgbClr val="000000"/>
                </a:solidFill>
                <a:latin typeface="Calibri"/>
              </a:rPr>
              <a:t> </a:t>
            </a:r>
            <a:endParaRPr lang="en-GB" sz="2400" b="0" strike="noStrike" spc="-1">
              <a:latin typeface="Arial"/>
            </a:endParaRPr>
          </a:p>
          <a:p>
            <a:pPr marL="228600" indent="-22788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en-GB" sz="2800" b="0" strike="noStrike" spc="-1">
                <a:solidFill>
                  <a:srgbClr val="000000"/>
                </a:solidFill>
                <a:latin typeface="Calibri"/>
              </a:rPr>
              <a:t>Personal development as a researcher </a:t>
            </a:r>
            <a:endParaRPr lang="en-GB" sz="2800" b="0" strike="noStrike" spc="-1"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CustomShape 1"/>
          <p:cNvSpPr/>
          <p:nvPr/>
        </p:nvSpPr>
        <p:spPr>
          <a:xfrm>
            <a:off x="838080" y="365040"/>
            <a:ext cx="10514880" cy="13248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>
              <a:lnSpc>
                <a:spcPct val="90000"/>
              </a:lnSpc>
            </a:pPr>
            <a:r>
              <a:rPr lang="en-GB" sz="4400" b="0" strike="noStrike" spc="-1">
                <a:solidFill>
                  <a:srgbClr val="000000"/>
                </a:solidFill>
                <a:latin typeface="Calibri Light"/>
              </a:rPr>
              <a:t>General challenges of doing participatory analysis</a:t>
            </a:r>
            <a:endParaRPr lang="en-GB" sz="4400" b="0" strike="noStrike" spc="-1">
              <a:latin typeface="Arial"/>
            </a:endParaRPr>
          </a:p>
        </p:txBody>
      </p:sp>
      <p:sp>
        <p:nvSpPr>
          <p:cNvPr id="181" name="CustomShape 2"/>
          <p:cNvSpPr/>
          <p:nvPr/>
        </p:nvSpPr>
        <p:spPr>
          <a:xfrm>
            <a:off x="838080" y="1815120"/>
            <a:ext cx="10514880" cy="43506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rmAutofit/>
          </a:bodyPr>
          <a:lstStyle/>
          <a:p>
            <a:pPr>
              <a:lnSpc>
                <a:spcPct val="90000"/>
              </a:lnSpc>
              <a:spcBef>
                <a:spcPts val="1001"/>
              </a:spcBef>
            </a:pPr>
            <a:endParaRPr lang="en-GB" sz="1800" b="0" strike="noStrike" spc="-1">
              <a:latin typeface="Arial"/>
            </a:endParaRPr>
          </a:p>
          <a:p>
            <a:pPr marL="228600" indent="-22788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en-GB" sz="2800" b="0" strike="noStrike" spc="-1">
                <a:solidFill>
                  <a:srgbClr val="000000"/>
                </a:solidFill>
                <a:latin typeface="Calibri"/>
              </a:rPr>
              <a:t>Roles and expectations</a:t>
            </a:r>
            <a:endParaRPr lang="en-GB" sz="2800" b="0" strike="noStrike" spc="-1">
              <a:latin typeface="Arial"/>
            </a:endParaRPr>
          </a:p>
          <a:p>
            <a:pPr marL="228600" indent="-22788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en-GB" sz="2800" b="0" strike="noStrike" spc="-1">
                <a:solidFill>
                  <a:srgbClr val="000000"/>
                </a:solidFill>
                <a:latin typeface="Calibri"/>
              </a:rPr>
              <a:t>Hierarchies and relationships</a:t>
            </a:r>
            <a:endParaRPr lang="en-GB" sz="2800" b="0" strike="noStrike" spc="-1">
              <a:latin typeface="Arial"/>
            </a:endParaRPr>
          </a:p>
          <a:p>
            <a:pPr marL="228600" indent="-22788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en-GB" sz="2800" b="0" strike="noStrike" spc="-1">
                <a:solidFill>
                  <a:srgbClr val="000000"/>
                </a:solidFill>
                <a:latin typeface="Calibri"/>
              </a:rPr>
              <a:t>Communication </a:t>
            </a:r>
            <a:endParaRPr lang="en-GB" sz="2800" b="0" strike="noStrike" spc="-1">
              <a:latin typeface="Arial"/>
            </a:endParaRPr>
          </a:p>
          <a:p>
            <a:pPr marL="228600" indent="-22788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en-GB" sz="2800" b="0" strike="noStrike" spc="-1">
                <a:solidFill>
                  <a:srgbClr val="000000"/>
                </a:solidFill>
                <a:latin typeface="Calibri"/>
              </a:rPr>
              <a:t>Technology </a:t>
            </a:r>
            <a:endParaRPr lang="en-GB" sz="2800" b="0" strike="noStrike" spc="-1">
              <a:latin typeface="Arial"/>
            </a:endParaRPr>
          </a:p>
          <a:p>
            <a:pPr marL="228600" indent="-22788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en-GB" sz="2800" b="0" strike="noStrike" spc="-1">
                <a:solidFill>
                  <a:srgbClr val="000000"/>
                </a:solidFill>
                <a:latin typeface="Calibri"/>
              </a:rPr>
              <a:t>Learning </a:t>
            </a:r>
            <a:r>
              <a:rPr lang="en-GB" sz="2800" b="0" i="1" strike="noStrike" spc="-1">
                <a:solidFill>
                  <a:srgbClr val="000000"/>
                </a:solidFill>
                <a:latin typeface="Calibri"/>
              </a:rPr>
              <a:t>software </a:t>
            </a:r>
            <a:r>
              <a:rPr lang="en-GB" sz="2800" b="0" strike="noStrike" spc="-1">
                <a:solidFill>
                  <a:srgbClr val="000000"/>
                </a:solidFill>
                <a:latin typeface="Calibri"/>
              </a:rPr>
              <a:t>at the same time as </a:t>
            </a:r>
            <a:r>
              <a:rPr lang="en-GB" sz="2800" b="0" i="1" strike="noStrike" spc="-1">
                <a:solidFill>
                  <a:srgbClr val="000000"/>
                </a:solidFill>
                <a:latin typeface="Calibri"/>
              </a:rPr>
              <a:t>coding</a:t>
            </a:r>
            <a:endParaRPr lang="en-GB" sz="2800" b="0" strike="noStrike" spc="-1">
              <a:latin typeface="Arial"/>
            </a:endParaRPr>
          </a:p>
          <a:p>
            <a:pPr marL="228600" indent="-22788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en-GB" sz="2800" b="0" strike="noStrike" spc="-1">
                <a:solidFill>
                  <a:srgbClr val="000000"/>
                </a:solidFill>
                <a:latin typeface="Calibri"/>
              </a:rPr>
              <a:t>Learning to do analysis in public</a:t>
            </a:r>
            <a:endParaRPr lang="en-GB" sz="2800" b="0" strike="noStrike" spc="-1">
              <a:latin typeface="Arial"/>
            </a:endParaRPr>
          </a:p>
          <a:p>
            <a:pPr marL="228600" indent="-22788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en-GB" sz="2800" b="0" strike="noStrike" spc="-1">
                <a:solidFill>
                  <a:srgbClr val="000000"/>
                </a:solidFill>
                <a:latin typeface="Calibri"/>
              </a:rPr>
              <a:t>Investment / buy-in</a:t>
            </a:r>
            <a:endParaRPr lang="en-GB" sz="2800" b="0" strike="noStrike" spc="-1">
              <a:latin typeface="Arial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endParaRPr lang="en-GB" sz="2800" b="0" strike="noStrike" spc="-1"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CustomShape 1"/>
          <p:cNvSpPr/>
          <p:nvPr/>
        </p:nvSpPr>
        <p:spPr>
          <a:xfrm>
            <a:off x="838080" y="365040"/>
            <a:ext cx="10514880" cy="13248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>
              <a:lnSpc>
                <a:spcPct val="90000"/>
              </a:lnSpc>
            </a:pPr>
            <a:r>
              <a:rPr lang="en-GB" sz="4400" b="0" strike="noStrike" spc="-1">
                <a:solidFill>
                  <a:srgbClr val="000000"/>
                </a:solidFill>
                <a:latin typeface="Calibri Light"/>
              </a:rPr>
              <a:t>Cultural differences</a:t>
            </a:r>
            <a:endParaRPr lang="en-GB" sz="4400" b="0" strike="noStrike" spc="-1">
              <a:latin typeface="Arial"/>
            </a:endParaRPr>
          </a:p>
        </p:txBody>
      </p:sp>
      <p:sp>
        <p:nvSpPr>
          <p:cNvPr id="183" name="CustomShape 2"/>
          <p:cNvSpPr/>
          <p:nvPr/>
        </p:nvSpPr>
        <p:spPr>
          <a:xfrm>
            <a:off x="838080" y="1825560"/>
            <a:ext cx="10514880" cy="43506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rmAutofit/>
          </a:bodyPr>
          <a:lstStyle/>
          <a:p>
            <a:pPr>
              <a:lnSpc>
                <a:spcPct val="90000"/>
              </a:lnSpc>
              <a:spcBef>
                <a:spcPts val="1001"/>
              </a:spcBef>
            </a:pPr>
            <a:endParaRPr lang="en-GB" sz="1800" b="0" strike="noStrike" spc="-1">
              <a:latin typeface="Arial"/>
            </a:endParaRPr>
          </a:p>
          <a:p>
            <a:pPr marL="685800" lvl="1" indent="-22788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en-GB" sz="2800" b="0" strike="noStrike" spc="-1">
                <a:solidFill>
                  <a:srgbClr val="000000"/>
                </a:solidFill>
                <a:latin typeface="Calibri"/>
              </a:rPr>
              <a:t>Geographical cultures</a:t>
            </a:r>
            <a:endParaRPr lang="en-GB" sz="2800" b="0" strike="noStrike" spc="-1">
              <a:latin typeface="Arial"/>
            </a:endParaRPr>
          </a:p>
          <a:p>
            <a:pPr>
              <a:lnSpc>
                <a:spcPct val="90000"/>
              </a:lnSpc>
              <a:spcBef>
                <a:spcPts val="499"/>
              </a:spcBef>
            </a:pPr>
            <a:endParaRPr lang="en-GB" sz="2800" b="0" strike="noStrike" spc="-1">
              <a:latin typeface="Arial"/>
            </a:endParaRPr>
          </a:p>
          <a:p>
            <a:pPr marL="685800" lvl="1" indent="-22788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en-GB" sz="2800" b="0" strike="noStrike" spc="-1">
                <a:solidFill>
                  <a:srgbClr val="000000"/>
                </a:solidFill>
                <a:latin typeface="Calibri"/>
              </a:rPr>
              <a:t>Class cultures </a:t>
            </a:r>
            <a:r>
              <a:t/>
            </a:r>
            <a:br/>
            <a:r>
              <a:rPr lang="en-GB" sz="2800" b="0" strike="noStrike" spc="-1">
                <a:solidFill>
                  <a:srgbClr val="000000"/>
                </a:solidFill>
                <a:latin typeface="Calibri"/>
              </a:rPr>
              <a:t> </a:t>
            </a:r>
            <a:endParaRPr lang="en-GB" sz="2800" b="0" strike="noStrike" spc="-1">
              <a:latin typeface="Arial"/>
            </a:endParaRPr>
          </a:p>
          <a:p>
            <a:pPr marL="685800" lvl="1" indent="-22788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en-GB" sz="2800" b="0" strike="noStrike" spc="-1">
                <a:solidFill>
                  <a:srgbClr val="000000"/>
                </a:solidFill>
                <a:latin typeface="Calibri"/>
              </a:rPr>
              <a:t>Gender norms</a:t>
            </a:r>
            <a:r>
              <a:t/>
            </a:r>
            <a:br/>
            <a:r>
              <a:rPr lang="en-GB" sz="2800" b="0" strike="noStrike" spc="-1">
                <a:solidFill>
                  <a:srgbClr val="000000"/>
                </a:solidFill>
                <a:latin typeface="Calibri"/>
              </a:rPr>
              <a:t> </a:t>
            </a:r>
            <a:endParaRPr lang="en-GB" sz="2800" b="0" strike="noStrike" spc="-1">
              <a:latin typeface="Arial"/>
            </a:endParaRPr>
          </a:p>
          <a:p>
            <a:pPr marL="685800" lvl="1" indent="-22788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en-GB" sz="2800" b="0" strike="noStrike" spc="-1">
                <a:solidFill>
                  <a:srgbClr val="000000"/>
                </a:solidFill>
                <a:latin typeface="Calibri"/>
              </a:rPr>
              <a:t>Age / status </a:t>
            </a:r>
            <a:r>
              <a:t/>
            </a:r>
            <a:br/>
            <a:r>
              <a:rPr lang="en-GB" sz="2800" b="0" strike="noStrike" spc="-1">
                <a:solidFill>
                  <a:srgbClr val="000000"/>
                </a:solidFill>
                <a:latin typeface="Calibri"/>
              </a:rPr>
              <a:t> </a:t>
            </a:r>
            <a:endParaRPr lang="en-GB" sz="2800" b="0" strike="noStrike" spc="-1">
              <a:latin typeface="Arial"/>
            </a:endParaRPr>
          </a:p>
          <a:p>
            <a:pPr>
              <a:lnSpc>
                <a:spcPct val="90000"/>
              </a:lnSpc>
              <a:spcBef>
                <a:spcPts val="499"/>
              </a:spcBef>
            </a:pPr>
            <a:endParaRPr lang="en-GB" sz="2800" b="0" strike="noStrike" spc="-1">
              <a:latin typeface="Arial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endParaRPr lang="en-GB" sz="2800" b="0" strike="noStrike" spc="-1"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CustomShape 1"/>
          <p:cNvSpPr/>
          <p:nvPr/>
        </p:nvSpPr>
        <p:spPr>
          <a:xfrm>
            <a:off x="838080" y="365040"/>
            <a:ext cx="10514880" cy="13248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>
              <a:lnSpc>
                <a:spcPct val="90000"/>
              </a:lnSpc>
            </a:pPr>
            <a:r>
              <a:rPr lang="en-GB" sz="4400" b="0" strike="noStrike" spc="-1">
                <a:solidFill>
                  <a:srgbClr val="000000"/>
                </a:solidFill>
                <a:latin typeface="Calibri Light"/>
              </a:rPr>
              <a:t>How to do it </a:t>
            </a:r>
            <a:endParaRPr lang="en-GB" sz="4400" b="0" strike="noStrike" spc="-1">
              <a:latin typeface="Arial"/>
            </a:endParaRPr>
          </a:p>
        </p:txBody>
      </p:sp>
      <p:sp>
        <p:nvSpPr>
          <p:cNvPr id="185" name="CustomShape 2"/>
          <p:cNvSpPr/>
          <p:nvPr/>
        </p:nvSpPr>
        <p:spPr>
          <a:xfrm>
            <a:off x="838080" y="2149560"/>
            <a:ext cx="10514880" cy="43506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228600" indent="-22788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en-GB" sz="2800" b="0" strike="noStrike" spc="-1">
                <a:solidFill>
                  <a:srgbClr val="000000"/>
                </a:solidFill>
                <a:latin typeface="Calibri"/>
              </a:rPr>
              <a:t>Individually</a:t>
            </a:r>
            <a:r>
              <a:t/>
            </a:r>
            <a:br/>
            <a:r>
              <a:rPr lang="en-GB" sz="2800" b="0" strike="noStrike" spc="-1">
                <a:solidFill>
                  <a:srgbClr val="000000"/>
                </a:solidFill>
                <a:latin typeface="Calibri"/>
              </a:rPr>
              <a:t> </a:t>
            </a:r>
            <a:r>
              <a:t/>
            </a:r>
            <a:br/>
            <a:r>
              <a:rPr lang="en-GB" sz="2800" b="0" strike="noStrike" spc="-1">
                <a:solidFill>
                  <a:srgbClr val="000000"/>
                </a:solidFill>
                <a:latin typeface="Calibri"/>
              </a:rPr>
              <a:t> </a:t>
            </a:r>
            <a:endParaRPr lang="en-GB" sz="2800" b="0" strike="noStrike" spc="-1">
              <a:latin typeface="Arial"/>
            </a:endParaRPr>
          </a:p>
          <a:p>
            <a:pPr marL="228600" indent="-22788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en-GB" sz="2800" b="0" strike="noStrike" spc="-1">
                <a:solidFill>
                  <a:srgbClr val="000000"/>
                </a:solidFill>
                <a:latin typeface="Calibri"/>
              </a:rPr>
              <a:t>Comparatively</a:t>
            </a:r>
            <a:r>
              <a:t/>
            </a:r>
            <a:br/>
            <a:r>
              <a:rPr lang="en-GB" sz="2800" b="0" strike="noStrike" spc="-1">
                <a:solidFill>
                  <a:srgbClr val="000000"/>
                </a:solidFill>
                <a:latin typeface="Calibri"/>
              </a:rPr>
              <a:t> </a:t>
            </a:r>
            <a:endParaRPr lang="en-GB" sz="2800" b="0" strike="noStrike" spc="-1">
              <a:latin typeface="Arial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endParaRPr lang="en-GB" sz="2800" b="0" strike="noStrike" spc="-1">
              <a:latin typeface="Arial"/>
            </a:endParaRPr>
          </a:p>
          <a:p>
            <a:pPr marL="228600" indent="-22788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en-GB" sz="2800" b="0" strike="noStrike" spc="-1">
                <a:solidFill>
                  <a:srgbClr val="000000"/>
                </a:solidFill>
                <a:latin typeface="Calibri"/>
              </a:rPr>
              <a:t>Collaboratively</a:t>
            </a:r>
            <a:endParaRPr lang="en-GB" sz="2800" b="0" strike="noStrike" spc="-1"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CustomShape 1"/>
          <p:cNvSpPr/>
          <p:nvPr/>
        </p:nvSpPr>
        <p:spPr>
          <a:xfrm>
            <a:off x="838080" y="365040"/>
            <a:ext cx="10514880" cy="13248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>
              <a:lnSpc>
                <a:spcPct val="90000"/>
              </a:lnSpc>
            </a:pPr>
            <a:r>
              <a:rPr lang="en-GB" sz="4400" b="0" strike="noStrike" spc="-1">
                <a:solidFill>
                  <a:srgbClr val="000000"/>
                </a:solidFill>
                <a:latin typeface="Calibri Light"/>
              </a:rPr>
              <a:t>Ways of coding </a:t>
            </a:r>
            <a:endParaRPr lang="en-GB" sz="4400" b="0" strike="noStrike" spc="-1">
              <a:latin typeface="Arial"/>
            </a:endParaRPr>
          </a:p>
        </p:txBody>
      </p:sp>
      <p:sp>
        <p:nvSpPr>
          <p:cNvPr id="187" name="CustomShape 2"/>
          <p:cNvSpPr/>
          <p:nvPr/>
        </p:nvSpPr>
        <p:spPr>
          <a:xfrm>
            <a:off x="861120" y="2129400"/>
            <a:ext cx="10514880" cy="43506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228600" indent="-22788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en-GB" sz="2800" b="0" strike="noStrike" spc="-1">
                <a:solidFill>
                  <a:srgbClr val="000000"/>
                </a:solidFill>
                <a:latin typeface="Calibri"/>
              </a:rPr>
              <a:t>Researcher codes – participants comment/challenge</a:t>
            </a:r>
            <a:r>
              <a:t/>
            </a:r>
            <a:br/>
            <a:r>
              <a:rPr lang="en-GB" sz="2800" b="0" strike="noStrike" spc="-1">
                <a:solidFill>
                  <a:srgbClr val="000000"/>
                </a:solidFill>
                <a:latin typeface="Calibri"/>
              </a:rPr>
              <a:t> </a:t>
            </a:r>
            <a:endParaRPr lang="en-GB" sz="2800" b="0" strike="noStrike" spc="-1">
              <a:latin typeface="Arial"/>
            </a:endParaRPr>
          </a:p>
          <a:p>
            <a:pPr marL="228600" indent="-22788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en-GB" sz="2800" b="0" strike="noStrike" spc="-1">
                <a:solidFill>
                  <a:srgbClr val="000000"/>
                </a:solidFill>
                <a:latin typeface="Calibri"/>
              </a:rPr>
              <a:t>Participants code  – researcher challenges/comments</a:t>
            </a:r>
            <a:r>
              <a:t/>
            </a:r>
            <a:br/>
            <a:r>
              <a:rPr lang="en-GB" sz="2800" b="0" strike="noStrike" spc="-1">
                <a:solidFill>
                  <a:srgbClr val="000000"/>
                </a:solidFill>
                <a:latin typeface="Calibri"/>
              </a:rPr>
              <a:t> </a:t>
            </a:r>
            <a:endParaRPr lang="en-GB" sz="2800" b="0" strike="noStrike" spc="-1">
              <a:latin typeface="Arial"/>
            </a:endParaRPr>
          </a:p>
          <a:p>
            <a:pPr marL="228600" indent="-22788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en-GB" sz="2800" b="0" strike="noStrike" spc="-1">
                <a:solidFill>
                  <a:srgbClr val="000000"/>
                </a:solidFill>
                <a:latin typeface="Calibri"/>
              </a:rPr>
              <a:t>Group challenge – all do it together? </a:t>
            </a:r>
            <a:endParaRPr lang="en-GB" sz="2800" b="0" strike="noStrike" spc="-1"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127</TotalTime>
  <Words>712</Words>
  <Application>Microsoft Office PowerPoint</Application>
  <PresentationFormat>Widescreen</PresentationFormat>
  <Paragraphs>180</Paragraphs>
  <Slides>18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18</vt:i4>
      </vt:variant>
    </vt:vector>
  </HeadingPairs>
  <TitlesOfParts>
    <vt:vector size="32" baseType="lpstr">
      <vt:lpstr>DejaVu Sans</vt:lpstr>
      <vt:lpstr>Lato</vt:lpstr>
      <vt:lpstr>Noto Sans CJK SC Regular</vt:lpstr>
      <vt:lpstr>Arial</vt:lpstr>
      <vt:lpstr>Calibri</vt:lpstr>
      <vt:lpstr>Calibri Light</vt:lpstr>
      <vt:lpstr>Gill Sans MT</vt:lpstr>
      <vt:lpstr>Symbol</vt:lpstr>
      <vt:lpstr>Times New Roman</vt:lpstr>
      <vt:lpstr>Wingdings</vt:lpstr>
      <vt:lpstr>Office Theme</vt:lpstr>
      <vt:lpstr>Office Theme</vt:lpstr>
      <vt:lpstr>Office Theme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Participatory Analysis and Collaborative Coding</dc:title>
  <dc:subject/>
  <dc:creator>Lucy Pickering</dc:creator>
  <dc:description/>
  <cp:lastModifiedBy>Frosch A.S.</cp:lastModifiedBy>
  <cp:revision>21</cp:revision>
  <dcterms:created xsi:type="dcterms:W3CDTF">2019-06-24T14:49:33Z</dcterms:created>
  <dcterms:modified xsi:type="dcterms:W3CDTF">2019-07-08T10:20:28Z</dcterms:modified>
  <dc:language>en-GB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16.0000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i4>0</vt:i4>
  </property>
  <property fmtid="{D5CDD505-2E9C-101B-9397-08002B2CF9AE}" pid="7" name="Notes">
    <vt:i4>7</vt:i4>
  </property>
  <property fmtid="{D5CDD505-2E9C-101B-9397-08002B2CF9AE}" pid="8" name="PresentationFormat">
    <vt:lpwstr>Widescreen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i4>15</vt:i4>
  </property>
</Properties>
</file>