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85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47"/>
    <p:restoredTop sz="86408"/>
  </p:normalViewPr>
  <p:slideViewPr>
    <p:cSldViewPr snapToGrid="0" snapToObjects="1">
      <p:cViewPr varScale="1">
        <p:scale>
          <a:sx n="98" d="100"/>
          <a:sy n="98" d="100"/>
        </p:scale>
        <p:origin x="1404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Forster" userId="149febe0-2dd3-462d-b2b3-4f9ddb7c8fd8" providerId="ADAL" clId="{F6A64B6D-270D-4239-A86D-1CDE82C87791}"/>
    <pc:docChg chg="undo custSel modSld">
      <pc:chgData name="Stephen Forster" userId="149febe0-2dd3-462d-b2b3-4f9ddb7c8fd8" providerId="ADAL" clId="{F6A64B6D-270D-4239-A86D-1CDE82C87791}" dt="2021-05-19T10:38:15.157" v="5" actId="478"/>
      <pc:docMkLst>
        <pc:docMk/>
      </pc:docMkLst>
      <pc:sldChg chg="delSp mod delAnim">
        <pc:chgData name="Stephen Forster" userId="149febe0-2dd3-462d-b2b3-4f9ddb7c8fd8" providerId="ADAL" clId="{F6A64B6D-270D-4239-A86D-1CDE82C87791}" dt="2021-05-19T10:38:11.214" v="3" actId="478"/>
        <pc:sldMkLst>
          <pc:docMk/>
          <pc:sldMk cId="2700858200" sldId="257"/>
        </pc:sldMkLst>
        <pc:picChg chg="del">
          <ac:chgData name="Stephen Forster" userId="149febe0-2dd3-462d-b2b3-4f9ddb7c8fd8" providerId="ADAL" clId="{F6A64B6D-270D-4239-A86D-1CDE82C87791}" dt="2021-05-19T10:38:11.214" v="3" actId="478"/>
          <ac:picMkLst>
            <pc:docMk/>
            <pc:sldMk cId="2700858200" sldId="257"/>
            <ac:picMk id="4" creationId="{770A867D-D806-844A-8197-97F1A00DE31E}"/>
          </ac:picMkLst>
        </pc:picChg>
      </pc:sldChg>
      <pc:sldChg chg="delSp mod delAnim">
        <pc:chgData name="Stephen Forster" userId="149febe0-2dd3-462d-b2b3-4f9ddb7c8fd8" providerId="ADAL" clId="{F6A64B6D-270D-4239-A86D-1CDE82C87791}" dt="2021-05-19T10:38:13.302" v="4" actId="478"/>
        <pc:sldMkLst>
          <pc:docMk/>
          <pc:sldMk cId="1153908543" sldId="258"/>
        </pc:sldMkLst>
        <pc:picChg chg="del">
          <ac:chgData name="Stephen Forster" userId="149febe0-2dd3-462d-b2b3-4f9ddb7c8fd8" providerId="ADAL" clId="{F6A64B6D-270D-4239-A86D-1CDE82C87791}" dt="2021-05-19T10:38:13.302" v="4" actId="478"/>
          <ac:picMkLst>
            <pc:docMk/>
            <pc:sldMk cId="1153908543" sldId="258"/>
            <ac:picMk id="4" creationId="{D8FD9957-49A0-ED46-B0F1-E99588CFCC59}"/>
          </ac:picMkLst>
        </pc:picChg>
      </pc:sldChg>
      <pc:sldChg chg="delSp mod delAnim">
        <pc:chgData name="Stephen Forster" userId="149febe0-2dd3-462d-b2b3-4f9ddb7c8fd8" providerId="ADAL" clId="{F6A64B6D-270D-4239-A86D-1CDE82C87791}" dt="2021-05-19T10:38:15.157" v="5" actId="478"/>
        <pc:sldMkLst>
          <pc:docMk/>
          <pc:sldMk cId="4290714470" sldId="259"/>
        </pc:sldMkLst>
        <pc:picChg chg="del">
          <ac:chgData name="Stephen Forster" userId="149febe0-2dd3-462d-b2b3-4f9ddb7c8fd8" providerId="ADAL" clId="{F6A64B6D-270D-4239-A86D-1CDE82C87791}" dt="2021-05-19T10:38:15.157" v="5" actId="478"/>
          <ac:picMkLst>
            <pc:docMk/>
            <pc:sldMk cId="4290714470" sldId="259"/>
            <ac:picMk id="4" creationId="{821AE9DD-F4C4-4849-BA1B-44CE26422A9C}"/>
          </ac:picMkLst>
        </pc:picChg>
      </pc:sldChg>
      <pc:sldChg chg="addSp delSp mod addAnim delAnim">
        <pc:chgData name="Stephen Forster" userId="149febe0-2dd3-462d-b2b3-4f9ddb7c8fd8" providerId="ADAL" clId="{F6A64B6D-270D-4239-A86D-1CDE82C87791}" dt="2021-05-19T10:38:09.065" v="2" actId="478"/>
        <pc:sldMkLst>
          <pc:docMk/>
          <pc:sldMk cId="2994463124" sldId="285"/>
        </pc:sldMkLst>
        <pc:picChg chg="add del">
          <ac:chgData name="Stephen Forster" userId="149febe0-2dd3-462d-b2b3-4f9ddb7c8fd8" providerId="ADAL" clId="{F6A64B6D-270D-4239-A86D-1CDE82C87791}" dt="2021-05-19T10:38:09.065" v="2" actId="478"/>
          <ac:picMkLst>
            <pc:docMk/>
            <pc:sldMk cId="2994463124" sldId="285"/>
            <ac:picMk id="5" creationId="{0231431C-0119-4C0E-9827-497E3924033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DD8AA-EFCD-4049-B290-2AD84D79EB78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230F0-8B93-9541-A11C-5C07D4A25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97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513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C64371-8703-B64F-8340-E1D66B256D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38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36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966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D75CF-FE81-4D4E-AE17-2E9279689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4408771" cy="104814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5C69E-D9E2-4945-8D10-0A69C219A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67768"/>
            <a:ext cx="6645558" cy="51891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EFAA12-1017-D24F-BA1C-92103FDAE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254" y="2146178"/>
            <a:ext cx="4408771" cy="40107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299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B756D8-B8E7-9243-A2BE-A2440AAE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67770"/>
            <a:ext cx="6645558" cy="518919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617FF34-4298-D249-9A85-19BC76741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4408771" cy="104814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4F544FF3-EE4A-8745-81B6-51F48CC57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254" y="2146178"/>
            <a:ext cx="4408771" cy="40107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9975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www.ncrm.ac.uk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29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3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69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10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28D7D-7D49-6149-85A9-790F6302B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52792" cy="332023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C164E-B923-E240-9549-3665C48CF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4314986"/>
            <a:ext cx="11452792" cy="18927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484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70E3-D185-C543-A176-FE39E0825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460692"/>
            <a:ext cx="11465492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CB8F3-4A2C-DA4D-A16E-D94E78743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254" y="1853739"/>
            <a:ext cx="11465492" cy="4364182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35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997A0-490A-784A-A385-F0CA6C76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E3A61-4AAF-E649-B9B9-0ED494C8F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254" y="2178754"/>
            <a:ext cx="5618968" cy="404932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07FADD-BF12-F941-A7FA-DA0D0D943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252" y="2178754"/>
            <a:ext cx="5631494" cy="404932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200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B68ED-93B3-CA48-BD14-08002B653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78" y="2178754"/>
            <a:ext cx="5612445" cy="6862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B3630-FA56-C944-829B-CDE580034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078" y="3002666"/>
            <a:ext cx="5612445" cy="32254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F61A93-23B8-BE4F-B7AB-D0733A8FA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7252" y="2178754"/>
            <a:ext cx="5634670" cy="6862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FF97EC-EC9C-4542-AD36-17998146D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7252" y="3002666"/>
            <a:ext cx="5634670" cy="32254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B4DD1CF-364C-6F46-BCE5-2169AE16F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094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B45BDD3-1A9E-F648-95FA-6F2F7556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268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CABCB-53D2-2848-96D0-2209714C4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2506275"/>
            <a:ext cx="11465492" cy="3711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AC2D8B6F-598E-8249-89D1-C6BBA7F3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EF70C31-5F59-4D46-8052-4E0D39FFB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6469694"/>
            <a:ext cx="12192000" cy="38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64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51" r:id="rId5"/>
    <p:sldLayoutId id="2147483650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CA360-1125-DF48-9361-F81F1E61DC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Using Freedom of Information Requests in Research</a:t>
            </a:r>
            <a:br>
              <a:rPr lang="en-US" dirty="0"/>
            </a:br>
            <a:r>
              <a:rPr lang="en-US" dirty="0"/>
              <a:t>Part 2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3EF610-296A-874A-99BA-259DFC2502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4292266"/>
            <a:ext cx="11465492" cy="1860632"/>
          </a:xfrm>
        </p:spPr>
        <p:txBody>
          <a:bodyPr/>
          <a:lstStyle/>
          <a:p>
            <a:r>
              <a:rPr lang="en-US" dirty="0"/>
              <a:t>David Whyte</a:t>
            </a:r>
          </a:p>
          <a:p>
            <a:r>
              <a:rPr lang="en-US" dirty="0"/>
              <a:t>University of Liverpool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4463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462"/>
    </mc:Choice>
    <mc:Fallback xmlns="">
      <p:transition spd="slow" advTm="4346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Using Freedom of Information Requests steps 1-3</a:t>
            </a:r>
            <a:br>
              <a:rPr lang="en-GB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63254" y="1853739"/>
            <a:ext cx="8313818" cy="4364182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Step 1:  Know your subject. </a:t>
            </a:r>
          </a:p>
          <a:p>
            <a:pPr lvl="1"/>
            <a:r>
              <a:rPr lang="en-GB" dirty="0"/>
              <a:t>Frame the ‘right’ question. </a:t>
            </a:r>
          </a:p>
          <a:p>
            <a:pPr lvl="1"/>
            <a:r>
              <a:rPr lang="en-GB" dirty="0"/>
              <a:t>Research the subject.</a:t>
            </a:r>
          </a:p>
          <a:p>
            <a:pPr lvl="1"/>
            <a:endParaRPr lang="en-GB" dirty="0"/>
          </a:p>
          <a:p>
            <a:r>
              <a:rPr lang="en-GB" dirty="0"/>
              <a:t>Step 2: Know what’s out there.</a:t>
            </a:r>
          </a:p>
          <a:p>
            <a:pPr lvl="1"/>
            <a:r>
              <a:rPr lang="en-GB" dirty="0"/>
              <a:t>It may be the case that the data you seek is already in the public domain.  </a:t>
            </a:r>
          </a:p>
          <a:p>
            <a:pPr lvl="1"/>
            <a:r>
              <a:rPr lang="en-GB" dirty="0"/>
              <a:t>You can often find this out easily with a quick search of the authority’s website.</a:t>
            </a:r>
          </a:p>
          <a:p>
            <a:pPr lvl="1"/>
            <a:r>
              <a:rPr lang="en-GB" dirty="0"/>
              <a:t>Check What Do They Know? (https://</a:t>
            </a:r>
            <a:r>
              <a:rPr lang="en-GB" dirty="0" err="1"/>
              <a:t>www.whatdotheyknow.com</a:t>
            </a:r>
            <a:r>
              <a:rPr lang="en-GB" dirty="0"/>
              <a:t>/).</a:t>
            </a:r>
          </a:p>
          <a:p>
            <a:pPr lvl="1"/>
            <a:endParaRPr lang="en-GB" dirty="0"/>
          </a:p>
          <a:p>
            <a:r>
              <a:rPr lang="en-GB" dirty="0"/>
              <a:t>Step 3: Think about the scale of your request</a:t>
            </a:r>
          </a:p>
          <a:p>
            <a:pPr lvl="1"/>
            <a:r>
              <a:rPr lang="en-GB" dirty="0"/>
              <a:t>In Scotland, £100 of costs are free of charge and the authority is entitled to charge 10% of remaining costs.  In England and Wales there is a £600 cost limit for central government and £450 for all other public authorities .</a:t>
            </a:r>
          </a:p>
          <a:p>
            <a:pPr lvl="1"/>
            <a:r>
              <a:rPr lang="en-GB" dirty="0"/>
              <a:t>T</a:t>
            </a:r>
            <a:r>
              <a:rPr lang="en-US" dirty="0"/>
              <a:t>his time/cost limit works out as 24 hours’ work for central government, parliament and the armed forces, and 18 hours’ work for all other public authorities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85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2298"/>
    </mc:Choice>
    <mc:Fallback xmlns="">
      <p:transition spd="slow" advTm="23229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Using Freedom of Information Requests steps 4-6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254" y="1853739"/>
            <a:ext cx="8343001" cy="4364182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Step 4: Be aware of the limits of ‘openness’</a:t>
            </a:r>
          </a:p>
          <a:p>
            <a:pPr lvl="1"/>
            <a:r>
              <a:rPr lang="en-GB" dirty="0"/>
              <a:t>Know that it is possible there will be a background search on you.</a:t>
            </a:r>
          </a:p>
          <a:p>
            <a:pPr lvl="1"/>
            <a:r>
              <a:rPr lang="en-GB" dirty="0"/>
              <a:t>There is no need to disclose the purpose of your inquiry.</a:t>
            </a:r>
          </a:p>
          <a:p>
            <a:endParaRPr lang="en-GB" dirty="0"/>
          </a:p>
          <a:p>
            <a:r>
              <a:rPr lang="en-GB" dirty="0"/>
              <a:t>Step 5: Making contact with the relevant person in the organisation.</a:t>
            </a:r>
          </a:p>
          <a:p>
            <a:pPr lvl="1"/>
            <a:r>
              <a:rPr lang="en-GB" dirty="0"/>
              <a:t>It is possible that the information can be made available without a formal application.</a:t>
            </a:r>
          </a:p>
          <a:p>
            <a:pPr lvl="1"/>
            <a:r>
              <a:rPr lang="en-GB" dirty="0"/>
              <a:t>It also helps to establish contact before making a Freedom of Information request.</a:t>
            </a:r>
          </a:p>
          <a:p>
            <a:endParaRPr lang="en-GB" dirty="0"/>
          </a:p>
          <a:p>
            <a:r>
              <a:rPr lang="en-GB" dirty="0"/>
              <a:t>Step 6: When you do make a formal FOI request: be as specific as possible.</a:t>
            </a:r>
          </a:p>
          <a:p>
            <a:pPr lvl="1"/>
            <a:r>
              <a:rPr lang="en-GB" dirty="0"/>
              <a:t>Asking for a list or schedule of the information first.  </a:t>
            </a:r>
          </a:p>
          <a:p>
            <a:pPr lvl="1"/>
            <a:r>
              <a:rPr lang="en-GB" dirty="0"/>
              <a:t>Remember that not all information will be held in paper records (ask for all paper and electronically recorded information).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08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114"/>
    </mc:Choice>
    <mc:Fallback xmlns="">
      <p:transition spd="slow" advTm="25011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Using Freedom of Information Requests steps 7-9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254" y="1853739"/>
            <a:ext cx="8206814" cy="4364182"/>
          </a:xfrm>
        </p:spPr>
        <p:txBody>
          <a:bodyPr>
            <a:normAutofit fontScale="92500" lnSpcReduction="20000"/>
          </a:bodyPr>
          <a:lstStyle/>
          <a:p>
            <a:r>
              <a:rPr lang="en-GB" sz="2200" dirty="0"/>
              <a:t>Step 7: Keep in contact after you have submitted a Freedom of Information request.</a:t>
            </a:r>
          </a:p>
          <a:p>
            <a:pPr lvl="1"/>
            <a:r>
              <a:rPr lang="en-GB" sz="2100" dirty="0"/>
              <a:t>It will help to provide your contact with context</a:t>
            </a:r>
          </a:p>
          <a:p>
            <a:pPr lvl="1"/>
            <a:r>
              <a:rPr lang="en-GB" sz="2100" dirty="0"/>
              <a:t>Remember that every public authority is under an obligation to advise you on your request.</a:t>
            </a:r>
          </a:p>
          <a:p>
            <a:endParaRPr lang="en-GB" sz="2400" dirty="0"/>
          </a:p>
          <a:p>
            <a:r>
              <a:rPr lang="en-GB" sz="2200" dirty="0"/>
              <a:t>Step 8: Be aware of the limits of your data.</a:t>
            </a:r>
          </a:p>
          <a:p>
            <a:pPr lvl="1"/>
            <a:r>
              <a:rPr lang="en-GB" sz="1900" dirty="0"/>
              <a:t>Your data may not be useable in the way you hope.  </a:t>
            </a:r>
          </a:p>
          <a:p>
            <a:pPr lvl="1"/>
            <a:r>
              <a:rPr lang="en-GB" sz="1900" dirty="0"/>
              <a:t>Your data may not be comparable across authorities or may not be consistent across time.</a:t>
            </a:r>
          </a:p>
          <a:p>
            <a:endParaRPr lang="en-GB" dirty="0"/>
          </a:p>
          <a:p>
            <a:r>
              <a:rPr lang="en-GB" sz="2200" dirty="0"/>
              <a:t>Step 9: Remember you may be playing a ‘long game’.</a:t>
            </a:r>
          </a:p>
          <a:p>
            <a:pPr lvl="1"/>
            <a:r>
              <a:rPr lang="en-GB" sz="1900" dirty="0"/>
              <a:t>It is not unusual for requests to take more than the statutory 28 day period.</a:t>
            </a:r>
            <a:endParaRPr lang="en-US" sz="1900" dirty="0"/>
          </a:p>
          <a:p>
            <a:pPr lvl="1"/>
            <a:r>
              <a:rPr lang="en-GB" sz="1900" dirty="0"/>
              <a:t>You must be prepared to appeal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0714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726"/>
    </mc:Choice>
    <mc:Fallback xmlns="">
      <p:transition spd="slow" advTm="297726"/>
    </mc:Fallback>
  </mc:AlternateContent>
</p:sld>
</file>

<file path=ppt/theme/theme1.xml><?xml version="1.0" encoding="utf-8"?>
<a:theme xmlns:a="http://schemas.openxmlformats.org/drawingml/2006/main" name="Office Theme">
  <a:themeElements>
    <a:clrScheme name="NCRM">
      <a:dk1>
        <a:srgbClr val="545860"/>
      </a:dk1>
      <a:lt1>
        <a:srgbClr val="FFFFFF"/>
      </a:lt1>
      <a:dk2>
        <a:srgbClr val="545860"/>
      </a:dk2>
      <a:lt2>
        <a:srgbClr val="E7E6E6"/>
      </a:lt2>
      <a:accent1>
        <a:srgbClr val="5BC3F5"/>
      </a:accent1>
      <a:accent2>
        <a:srgbClr val="3A5CB7"/>
      </a:accent2>
      <a:accent3>
        <a:srgbClr val="FFB653"/>
      </a:accent3>
      <a:accent4>
        <a:srgbClr val="E56B59"/>
      </a:accent4>
      <a:accent5>
        <a:srgbClr val="545860"/>
      </a:accent5>
      <a:accent6>
        <a:srgbClr val="E7E6E6"/>
      </a:accent6>
      <a:hlink>
        <a:srgbClr val="3A5CB7"/>
      </a:hlink>
      <a:folHlink>
        <a:srgbClr val="E56B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A600451-2323-8640-8B92-977B474FAEB6}" vid="{1B9421E0-F233-9642-B89D-3A95E4A52F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</TotalTime>
  <Words>456</Words>
  <Application>Microsoft Office PowerPoint</Application>
  <PresentationFormat>Widescreen</PresentationFormat>
  <Paragraphs>46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 Using Freedom of Information Requests in Research Part 2</vt:lpstr>
      <vt:lpstr> Using Freedom of Information Requests steps 1-3 </vt:lpstr>
      <vt:lpstr> Using Freedom of Information Requests steps 4-6 </vt:lpstr>
      <vt:lpstr> Using Freedom of Information Requests steps 7-9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Blunt</dc:creator>
  <cp:lastModifiedBy>Stephen Forster</cp:lastModifiedBy>
  <cp:revision>29</cp:revision>
  <dcterms:created xsi:type="dcterms:W3CDTF">2020-05-12T14:44:09Z</dcterms:created>
  <dcterms:modified xsi:type="dcterms:W3CDTF">2021-05-19T10:38:17Z</dcterms:modified>
</cp:coreProperties>
</file>