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79" r:id="rId3"/>
    <p:sldId id="284" r:id="rId4"/>
    <p:sldId id="280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7"/>
    <p:restoredTop sz="86408"/>
  </p:normalViewPr>
  <p:slideViewPr>
    <p:cSldViewPr snapToGrid="0" snapToObjects="1">
      <p:cViewPr varScale="1">
        <p:scale>
          <a:sx n="65" d="100"/>
          <a:sy n="65" d="100"/>
        </p:scale>
        <p:origin x="59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Forster" userId="149febe0-2dd3-462d-b2b3-4f9ddb7c8fd8" providerId="ADAL" clId="{4739DF10-A673-42ED-980E-7CD31AA56AC2}"/>
    <pc:docChg chg="custSel modSld">
      <pc:chgData name="Stephen Forster" userId="149febe0-2dd3-462d-b2b3-4f9ddb7c8fd8" providerId="ADAL" clId="{4739DF10-A673-42ED-980E-7CD31AA56AC2}" dt="2021-05-19T10:42:03.517" v="4" actId="478"/>
      <pc:docMkLst>
        <pc:docMk/>
      </pc:docMkLst>
      <pc:sldChg chg="delSp mod delAnim">
        <pc:chgData name="Stephen Forster" userId="149febe0-2dd3-462d-b2b3-4f9ddb7c8fd8" providerId="ADAL" clId="{4739DF10-A673-42ED-980E-7CD31AA56AC2}" dt="2021-05-19T10:41:54.059" v="0" actId="478"/>
        <pc:sldMkLst>
          <pc:docMk/>
          <pc:sldMk cId="3857881513" sldId="267"/>
        </pc:sldMkLst>
        <pc:picChg chg="del">
          <ac:chgData name="Stephen Forster" userId="149febe0-2dd3-462d-b2b3-4f9ddb7c8fd8" providerId="ADAL" clId="{4739DF10-A673-42ED-980E-7CD31AA56AC2}" dt="2021-05-19T10:41:54.059" v="0" actId="478"/>
          <ac:picMkLst>
            <pc:docMk/>
            <pc:sldMk cId="3857881513" sldId="267"/>
            <ac:picMk id="28" creationId="{1DB3A073-34F6-274C-BDB3-BF5DFB31FF61}"/>
          </ac:picMkLst>
        </pc:picChg>
      </pc:sldChg>
      <pc:sldChg chg="delSp mod delAnim">
        <pc:chgData name="Stephen Forster" userId="149febe0-2dd3-462d-b2b3-4f9ddb7c8fd8" providerId="ADAL" clId="{4739DF10-A673-42ED-980E-7CD31AA56AC2}" dt="2021-05-19T10:41:56.959" v="1" actId="478"/>
        <pc:sldMkLst>
          <pc:docMk/>
          <pc:sldMk cId="2165453523" sldId="279"/>
        </pc:sldMkLst>
        <pc:picChg chg="del">
          <ac:chgData name="Stephen Forster" userId="149febe0-2dd3-462d-b2b3-4f9ddb7c8fd8" providerId="ADAL" clId="{4739DF10-A673-42ED-980E-7CD31AA56AC2}" dt="2021-05-19T10:41:56.959" v="1" actId="478"/>
          <ac:picMkLst>
            <pc:docMk/>
            <pc:sldMk cId="2165453523" sldId="279"/>
            <ac:picMk id="10" creationId="{4542B7D1-CFE2-CD42-AFAF-4525ED169870}"/>
          </ac:picMkLst>
        </pc:picChg>
      </pc:sldChg>
      <pc:sldChg chg="delSp mod delAnim">
        <pc:chgData name="Stephen Forster" userId="149febe0-2dd3-462d-b2b3-4f9ddb7c8fd8" providerId="ADAL" clId="{4739DF10-A673-42ED-980E-7CD31AA56AC2}" dt="2021-05-19T10:42:00.914" v="3" actId="478"/>
        <pc:sldMkLst>
          <pc:docMk/>
          <pc:sldMk cId="2549228337" sldId="280"/>
        </pc:sldMkLst>
        <pc:picChg chg="del">
          <ac:chgData name="Stephen Forster" userId="149febe0-2dd3-462d-b2b3-4f9ddb7c8fd8" providerId="ADAL" clId="{4739DF10-A673-42ED-980E-7CD31AA56AC2}" dt="2021-05-19T10:42:00.914" v="3" actId="478"/>
          <ac:picMkLst>
            <pc:docMk/>
            <pc:sldMk cId="2549228337" sldId="280"/>
            <ac:picMk id="4" creationId="{E38116A7-8808-FC42-8C09-5168F32267AD}"/>
          </ac:picMkLst>
        </pc:picChg>
      </pc:sldChg>
      <pc:sldChg chg="delSp mod delAnim">
        <pc:chgData name="Stephen Forster" userId="149febe0-2dd3-462d-b2b3-4f9ddb7c8fd8" providerId="ADAL" clId="{4739DF10-A673-42ED-980E-7CD31AA56AC2}" dt="2021-05-19T10:42:03.517" v="4" actId="478"/>
        <pc:sldMkLst>
          <pc:docMk/>
          <pc:sldMk cId="1177344975" sldId="281"/>
        </pc:sldMkLst>
        <pc:picChg chg="del">
          <ac:chgData name="Stephen Forster" userId="149febe0-2dd3-462d-b2b3-4f9ddb7c8fd8" providerId="ADAL" clId="{4739DF10-A673-42ED-980E-7CD31AA56AC2}" dt="2021-05-19T10:42:03.517" v="4" actId="478"/>
          <ac:picMkLst>
            <pc:docMk/>
            <pc:sldMk cId="1177344975" sldId="281"/>
            <ac:picMk id="4" creationId="{D1CB3ED9-04FA-EA43-91A8-9D49F783EEFA}"/>
          </ac:picMkLst>
        </pc:picChg>
      </pc:sldChg>
      <pc:sldChg chg="delSp mod delAnim">
        <pc:chgData name="Stephen Forster" userId="149febe0-2dd3-462d-b2b3-4f9ddb7c8fd8" providerId="ADAL" clId="{4739DF10-A673-42ED-980E-7CD31AA56AC2}" dt="2021-05-19T10:41:59.161" v="2" actId="478"/>
        <pc:sldMkLst>
          <pc:docMk/>
          <pc:sldMk cId="4215531243" sldId="284"/>
        </pc:sldMkLst>
        <pc:picChg chg="del">
          <ac:chgData name="Stephen Forster" userId="149febe0-2dd3-462d-b2b3-4f9ddb7c8fd8" providerId="ADAL" clId="{4739DF10-A673-42ED-980E-7CD31AA56AC2}" dt="2021-05-19T10:41:59.161" v="2" actId="478"/>
          <ac:picMkLst>
            <pc:docMk/>
            <pc:sldMk cId="4215531243" sldId="284"/>
            <ac:picMk id="4" creationId="{9E8CB627-6F79-7B4C-AA78-6DB88DCDD58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79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460800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254" y="1854000"/>
            <a:ext cx="11465492" cy="371164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A360-1125-DF48-9361-F81F1E61DC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Using Freedom of Information Requests in Research</a:t>
            </a:r>
            <a:br>
              <a:rPr lang="en-US" dirty="0"/>
            </a:br>
            <a:r>
              <a:rPr lang="en-US" dirty="0"/>
              <a:t>Part 1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3EF610-296A-874A-99BA-259DFC250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4292266"/>
            <a:ext cx="11465492" cy="1860632"/>
          </a:xfrm>
        </p:spPr>
        <p:txBody>
          <a:bodyPr/>
          <a:lstStyle/>
          <a:p>
            <a:r>
              <a:rPr lang="en-US" dirty="0"/>
              <a:t>David Whyte</a:t>
            </a:r>
          </a:p>
          <a:p>
            <a:r>
              <a:rPr lang="en-US" dirty="0"/>
              <a:t>University of Liverpool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88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62"/>
    </mc:Choice>
    <mc:Fallback xmlns="">
      <p:transition spd="slow" advTm="4346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challenges of using FOI requests to generate research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254" y="1854000"/>
            <a:ext cx="8443862" cy="3711645"/>
          </a:xfrm>
        </p:spPr>
        <p:txBody>
          <a:bodyPr/>
          <a:lstStyle/>
          <a:p>
            <a:r>
              <a:rPr lang="en-US" dirty="0"/>
              <a:t>‘Structural pluralism’ (Ackerman and Sandoval-Ballesteros. 2006) (exceptions: South Africa; Scottish Government has extended FOI coverage to a limited set of private providers)</a:t>
            </a:r>
          </a:p>
          <a:p>
            <a:r>
              <a:rPr lang="en-US" dirty="0"/>
              <a:t>Corporations as ‘legal persons’ have right to request but no obligation to disclose.</a:t>
            </a:r>
          </a:p>
          <a:p>
            <a:r>
              <a:rPr lang="en-US" dirty="0"/>
              <a:t>Networks of power and the limits to good governance (Blair, 2011).</a:t>
            </a:r>
          </a:p>
          <a:p>
            <a:r>
              <a:rPr lang="en-US" dirty="0"/>
              <a:t>Definitions of ‘public harm’ and ‘public interest’.</a:t>
            </a:r>
          </a:p>
          <a:p>
            <a:r>
              <a:rPr lang="en-US" dirty="0"/>
              <a:t>Domain power/habitus.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53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8000"/>
    </mc:Choice>
    <mc:Fallback>
      <p:transition spd="slow" advTm="678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87E00-F3DD-D34A-B4DD-C3861CFE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FOI data as ‘collective’ or ‘co-produced’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9B959-638C-0040-9292-A7346A45D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254" y="1854000"/>
            <a:ext cx="8216542" cy="37116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FOI </a:t>
            </a:r>
            <a:r>
              <a:rPr lang="en-US" sz="2200" dirty="0"/>
              <a:t>data can be </a:t>
            </a:r>
            <a:r>
              <a:rPr lang="en-US" sz="2200" dirty="0" err="1"/>
              <a:t>analysed</a:t>
            </a:r>
            <a:r>
              <a:rPr lang="en-US" sz="2200" dirty="0"/>
              <a:t> on 3 levels:</a:t>
            </a:r>
          </a:p>
          <a:p>
            <a:pPr lvl="2"/>
            <a:r>
              <a:rPr lang="en-US" sz="1800" dirty="0"/>
              <a:t>those that cover the work of government; </a:t>
            </a:r>
          </a:p>
          <a:p>
            <a:pPr lvl="2"/>
            <a:r>
              <a:rPr lang="en-US" sz="1800" dirty="0"/>
              <a:t>those that are used to govern populations; and</a:t>
            </a:r>
          </a:p>
          <a:p>
            <a:pPr lvl="2"/>
            <a:r>
              <a:rPr lang="en-US" sz="1800" dirty="0"/>
              <a:t>unofficial texts not aimed at public circulation</a:t>
            </a:r>
          </a:p>
          <a:p>
            <a:endParaRPr lang="en-US" sz="2200" dirty="0"/>
          </a:p>
          <a:p>
            <a:r>
              <a:rPr lang="en-US" sz="2200" dirty="0"/>
              <a:t>Work (those texts need to be made real through the work of government employees; focusing on those texts means taking the agency of those employees as an object of analysis)</a:t>
            </a:r>
          </a:p>
          <a:p>
            <a:r>
              <a:rPr lang="en-US" sz="2200" dirty="0" err="1"/>
              <a:t>Organisation</a:t>
            </a:r>
            <a:r>
              <a:rPr lang="en-US" sz="2200" dirty="0"/>
              <a:t> (those texts are given meaning only through their organizational context; and </a:t>
            </a:r>
            <a:r>
              <a:rPr lang="en-US" sz="2200" dirty="0" err="1"/>
              <a:t>organisations</a:t>
            </a:r>
            <a:r>
              <a:rPr lang="en-US" sz="2200" dirty="0"/>
              <a:t> are given meaning through texts).</a:t>
            </a:r>
          </a:p>
          <a:p>
            <a:r>
              <a:rPr lang="en-US" sz="2200" dirty="0"/>
              <a:t>(</a:t>
            </a:r>
            <a:r>
              <a:rPr lang="en-US" sz="2200" dirty="0" err="1"/>
              <a:t>Walby</a:t>
            </a:r>
            <a:r>
              <a:rPr lang="en-US" sz="2200" dirty="0"/>
              <a:t> and Larsen, 2011)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31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3000"/>
    </mc:Choice>
    <mc:Fallback>
      <p:transition spd="slow" advTm="31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3D5B-BA8F-604E-8608-FF2058F26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FOI data in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20DD-F073-F04B-9196-25F370462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Triangulation</a:t>
            </a:r>
          </a:p>
          <a:p>
            <a:r>
              <a:rPr lang="en-US" dirty="0"/>
              <a:t>To fill data ‘gaps’ To confirm findings in a larger research project</a:t>
            </a:r>
          </a:p>
          <a:p>
            <a:r>
              <a:rPr lang="en-US" dirty="0"/>
              <a:t>2. Data building</a:t>
            </a:r>
          </a:p>
          <a:p>
            <a:r>
              <a:rPr lang="en-US" dirty="0"/>
              <a:t>- To build and maintain a data set over time</a:t>
            </a:r>
          </a:p>
          <a:p>
            <a:r>
              <a:rPr lang="en-US" dirty="0"/>
              <a:t>3. </a:t>
            </a:r>
            <a:r>
              <a:rPr lang="en-US" dirty="0" err="1"/>
              <a:t>Ilumination</a:t>
            </a:r>
            <a:endParaRPr lang="en-US" dirty="0"/>
          </a:p>
          <a:p>
            <a:r>
              <a:rPr lang="en-US" dirty="0"/>
              <a:t>- To find ‘headline’ illustrations to support a more detailed analysis</a:t>
            </a:r>
          </a:p>
          <a:p>
            <a:endParaRPr lang="en-US" dirty="0"/>
          </a:p>
          <a:p>
            <a:r>
              <a:rPr lang="en-US" dirty="0"/>
              <a:t>Is is possible to build a research project exclusively using FOI data?</a:t>
            </a:r>
          </a:p>
        </p:txBody>
      </p:sp>
    </p:spTree>
    <p:extLst>
      <p:ext uri="{BB962C8B-B14F-4D97-AF65-F5344CB8AC3E}">
        <p14:creationId xmlns:p14="http://schemas.microsoft.com/office/powerpoint/2010/main" val="254922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577"/>
    </mc:Choice>
    <mc:Fallback xmlns="">
      <p:transition spd="slow" advTm="28557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8C6B9-798A-C148-A698-E3BEBBABF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FOI-generated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27611-E6BE-E34A-B54D-FE306810D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254" y="1854000"/>
            <a:ext cx="8294363" cy="37116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1. Methodological precision</a:t>
            </a:r>
          </a:p>
          <a:p>
            <a:pPr lvl="1"/>
            <a:r>
              <a:rPr lang="en-US" dirty="0"/>
              <a:t> it is never clear who conducted the research and therefore difficult to ‘quality control’</a:t>
            </a:r>
          </a:p>
          <a:p>
            <a:pPr lvl="1"/>
            <a:r>
              <a:rPr lang="en-US" dirty="0"/>
              <a:t> the methods used to gather data matter; you may never get the full detail of those methods</a:t>
            </a:r>
          </a:p>
          <a:p>
            <a:pPr lvl="1"/>
            <a:r>
              <a:rPr lang="en-US" dirty="0"/>
              <a:t>this has implications for knowing about the completeness and accuracy of the data</a:t>
            </a:r>
          </a:p>
          <a:p>
            <a:r>
              <a:rPr lang="en-US" dirty="0"/>
              <a:t>2. Presentation (different forms of data presentation affect how we ‘read’ the data)</a:t>
            </a:r>
          </a:p>
          <a:p>
            <a:r>
              <a:rPr lang="en-US" dirty="0"/>
              <a:t>3. Redaction (we might never see the full picture) </a:t>
            </a:r>
          </a:p>
          <a:p>
            <a:r>
              <a:rPr lang="en-US" dirty="0"/>
              <a:t>4. The Hawthorne effect (the full picture might be changed because of the general use of FOI as a research method; </a:t>
            </a:r>
            <a:r>
              <a:rPr lang="en-US" dirty="0" err="1"/>
              <a:t>Walby</a:t>
            </a:r>
            <a:r>
              <a:rPr lang="en-US" dirty="0"/>
              <a:t> and Larsen, 2011) </a:t>
            </a:r>
          </a:p>
        </p:txBody>
      </p:sp>
    </p:spTree>
    <p:extLst>
      <p:ext uri="{BB962C8B-B14F-4D97-AF65-F5344CB8AC3E}">
        <p14:creationId xmlns:p14="http://schemas.microsoft.com/office/powerpoint/2010/main" val="1177344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2250"/>
    </mc:Choice>
    <mc:Fallback>
      <p:transition spd="slow" advTm="122250"/>
    </mc:Fallback>
  </mc:AlternateContent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391</Words>
  <Application>Microsoft Office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Using Freedom of Information Requests in Research Part 1</vt:lpstr>
      <vt:lpstr>Structural challenges of using FOI requests to generate research data </vt:lpstr>
      <vt:lpstr>FOI data as ‘collective’ or ‘co-produced’ research</vt:lpstr>
      <vt:lpstr>Using FOI data in research</vt:lpstr>
      <vt:lpstr>Problems with FOI-generated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Stephen Forster</cp:lastModifiedBy>
  <cp:revision>33</cp:revision>
  <dcterms:created xsi:type="dcterms:W3CDTF">2020-05-12T14:44:09Z</dcterms:created>
  <dcterms:modified xsi:type="dcterms:W3CDTF">2021-05-19T10:42:06Z</dcterms:modified>
</cp:coreProperties>
</file>