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95" d="100"/>
          <a:sy n="95" d="100"/>
        </p:scale>
        <p:origin x="84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246f5e0c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246f5e0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26592c125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26592c12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41cd1f81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41cd1f81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26592c12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e26592c12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26592c12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26592c12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26592c125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26592c12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26592c12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26592c12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26592c125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e26592c12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26592c125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26592c12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26592c125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26592c12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26592c12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26592c12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e815387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ce81538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ce815395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ce81539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ce815395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ce81539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ce815395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9ce815395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ce8153957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ce815395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1c068da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1c068da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e26592c1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e26592c1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26592c125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26592c12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ce815387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ce815387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26592c125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26592c12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246f5e0c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246f5e0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26592c125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26592c125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26592c125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26592c12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85750" y="2892050"/>
            <a:ext cx="86154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600" b="1">
                <a:solidFill>
                  <a:srgbClr val="FFFFFF"/>
                </a:solidFill>
                <a:highlight>
                  <a:srgbClr val="000000"/>
                </a:highlight>
                <a:latin typeface="Open Sans"/>
                <a:ea typeface="Open Sans"/>
                <a:cs typeface="Open Sans"/>
                <a:sym typeface="Open Sans"/>
              </a:rPr>
              <a:t>Studying ‘fake news‘</a:t>
            </a:r>
            <a:br>
              <a:rPr lang="en" sz="3000" b="1">
                <a:solidFill>
                  <a:srgbClr val="FFFFFF"/>
                </a:solidFill>
                <a:highlight>
                  <a:srgbClr val="000000"/>
                </a:highlight>
                <a:latin typeface="Open Sans"/>
                <a:ea typeface="Open Sans"/>
                <a:cs typeface="Open Sans"/>
                <a:sym typeface="Open Sans"/>
              </a:rPr>
            </a:br>
            <a:br>
              <a:rPr lang="en" sz="1800" b="1">
                <a:latin typeface="Droid Sans"/>
                <a:ea typeface="Droid Sans"/>
                <a:cs typeface="Droid Sans"/>
                <a:sym typeface="Droid Sans"/>
              </a:rPr>
            </a:br>
            <a:r>
              <a:rPr lang="en" sz="1700">
                <a:latin typeface="Open Sans"/>
                <a:ea typeface="Open Sans"/>
                <a:cs typeface="Open Sans"/>
                <a:sym typeface="Open Sans"/>
              </a:rPr>
              <a:t>Prof. Richard Rogers </a:t>
            </a:r>
            <a:endParaRPr sz="1700">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 sz="1700">
                <a:latin typeface="Open Sans"/>
                <a:ea typeface="Open Sans"/>
                <a:cs typeface="Open Sans"/>
                <a:sym typeface="Open Sans"/>
              </a:rPr>
              <a:t>New Media &amp; Digital Culture</a:t>
            </a:r>
            <a:br>
              <a:rPr lang="en" sz="1700">
                <a:latin typeface="Open Sans"/>
                <a:ea typeface="Open Sans"/>
                <a:cs typeface="Open Sans"/>
                <a:sym typeface="Open Sans"/>
              </a:rPr>
            </a:br>
            <a:r>
              <a:rPr lang="en" sz="1700">
                <a:latin typeface="Open Sans"/>
                <a:ea typeface="Open Sans"/>
                <a:cs typeface="Open Sans"/>
                <a:sym typeface="Open Sans"/>
              </a:rPr>
              <a:t>Media Studies</a:t>
            </a:r>
            <a:br>
              <a:rPr lang="en" sz="1700">
                <a:latin typeface="Open Sans"/>
                <a:ea typeface="Open Sans"/>
                <a:cs typeface="Open Sans"/>
                <a:sym typeface="Open Sans"/>
              </a:rPr>
            </a:br>
            <a:r>
              <a:rPr lang="en" sz="1700">
                <a:latin typeface="Open Sans"/>
                <a:ea typeface="Open Sans"/>
                <a:cs typeface="Open Sans"/>
                <a:sym typeface="Open Sans"/>
              </a:rPr>
              <a:t>University of Amsterdam </a:t>
            </a:r>
            <a:endParaRPr sz="1700">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sz="17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700">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sz="1400" b="1">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sz="1400">
              <a:latin typeface="Open Sans"/>
              <a:ea typeface="Open Sans"/>
              <a:cs typeface="Open Sans"/>
              <a:sym typeface="Open Sans"/>
            </a:endParaRPr>
          </a:p>
        </p:txBody>
      </p:sp>
      <p:pic>
        <p:nvPicPr>
          <p:cNvPr id="55" name="Google Shape;55;p13"/>
          <p:cNvPicPr preferRelativeResize="0"/>
          <p:nvPr/>
        </p:nvPicPr>
        <p:blipFill>
          <a:blip r:embed="rId3">
            <a:alphaModFix/>
          </a:blip>
          <a:stretch>
            <a:fillRect/>
          </a:stretch>
        </p:blipFill>
        <p:spPr>
          <a:xfrm>
            <a:off x="3418450" y="3923900"/>
            <a:ext cx="2097784" cy="102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Research question: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2600">
                <a:latin typeface="Open Sans"/>
                <a:ea typeface="Open Sans"/>
                <a:cs typeface="Open Sans"/>
                <a:sym typeface="Open Sans"/>
              </a:rPr>
              <a:t>To what extent does ‘</a:t>
            </a:r>
            <a:r>
              <a:rPr lang="en" sz="2600" b="1">
                <a:latin typeface="Open Sans"/>
                <a:ea typeface="Open Sans"/>
                <a:cs typeface="Open Sans"/>
                <a:sym typeface="Open Sans"/>
              </a:rPr>
              <a:t>fake news’ </a:t>
            </a:r>
            <a:r>
              <a:rPr lang="en" sz="2600">
                <a:latin typeface="Open Sans"/>
                <a:ea typeface="Open Sans"/>
                <a:cs typeface="Open Sans"/>
                <a:sym typeface="Open Sans"/>
              </a:rPr>
              <a:t>(or misinformation)</a:t>
            </a:r>
            <a:r>
              <a:rPr lang="en" sz="2600" b="1">
                <a:latin typeface="Open Sans"/>
                <a:ea typeface="Open Sans"/>
                <a:cs typeface="Open Sans"/>
                <a:sym typeface="Open Sans"/>
              </a:rPr>
              <a:t>*</a:t>
            </a:r>
            <a:r>
              <a:rPr lang="en" sz="2600">
                <a:latin typeface="Open Sans"/>
                <a:ea typeface="Open Sans"/>
                <a:cs typeface="Open Sans"/>
                <a:sym typeface="Open Sans"/>
              </a:rPr>
              <a:t> resonate in </a:t>
            </a:r>
            <a:r>
              <a:rPr lang="en" sz="2600" b="1">
                <a:latin typeface="Open Sans"/>
                <a:ea typeface="Open Sans"/>
                <a:cs typeface="Open Sans"/>
                <a:sym typeface="Open Sans"/>
              </a:rPr>
              <a:t>political spaces</a:t>
            </a:r>
            <a:r>
              <a:rPr lang="en" sz="2600">
                <a:latin typeface="Open Sans"/>
                <a:ea typeface="Open Sans"/>
                <a:cs typeface="Open Sans"/>
                <a:sym typeface="Open Sans"/>
              </a:rPr>
              <a:t> </a:t>
            </a:r>
            <a:r>
              <a:rPr lang="en" sz="2600" b="1">
                <a:latin typeface="Open Sans"/>
                <a:ea typeface="Open Sans"/>
                <a:cs typeface="Open Sans"/>
                <a:sym typeface="Open Sans"/>
              </a:rPr>
              <a:t>across</a:t>
            </a:r>
            <a:r>
              <a:rPr lang="en" sz="2600">
                <a:latin typeface="Open Sans"/>
                <a:ea typeface="Open Sans"/>
                <a:cs typeface="Open Sans"/>
                <a:sym typeface="Open Sans"/>
              </a:rPr>
              <a:t> </a:t>
            </a:r>
            <a:r>
              <a:rPr lang="en" sz="2600" b="1">
                <a:latin typeface="Open Sans"/>
                <a:ea typeface="Open Sans"/>
                <a:cs typeface="Open Sans"/>
                <a:sym typeface="Open Sans"/>
              </a:rPr>
              <a:t>social media*</a:t>
            </a:r>
            <a:r>
              <a:rPr lang="en" sz="2600">
                <a:latin typeface="Open Sans"/>
                <a:ea typeface="Open Sans"/>
                <a:cs typeface="Open Sans"/>
                <a:sym typeface="Open Sans"/>
              </a:rPr>
              <a:t> in the run-up to the</a:t>
            </a:r>
            <a:r>
              <a:rPr lang="en" sz="2600" b="1">
                <a:latin typeface="Open Sans"/>
                <a:ea typeface="Open Sans"/>
                <a:cs typeface="Open Sans"/>
                <a:sym typeface="Open Sans"/>
              </a:rPr>
              <a:t> US presidential elections*</a:t>
            </a:r>
            <a:r>
              <a:rPr lang="en" sz="2600">
                <a:latin typeface="Open Sans"/>
                <a:ea typeface="Open Sans"/>
                <a:cs typeface="Open Sans"/>
                <a:sym typeface="Open Sans"/>
              </a:rPr>
              <a:t>?</a:t>
            </a:r>
            <a:endParaRPr sz="26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U.S. presidential elections as bounded event-based approach</a:t>
            </a:r>
            <a:r>
              <a:rPr lang="en" sz="1900">
                <a:highlight>
                  <a:srgbClr val="D9D9D9"/>
                </a:highlight>
                <a:latin typeface="Open Sans"/>
                <a:ea typeface="Open Sans"/>
                <a:cs typeface="Open Sans"/>
                <a:sym typeface="Open Sans"/>
              </a:rPr>
              <a:t> - a typical thematic or issue space for study</a:t>
            </a:r>
            <a:endParaRPr sz="1900" b="1">
              <a:highlight>
                <a:srgbClr val="D9D9D9"/>
              </a:highlight>
              <a:latin typeface="Open Sans"/>
              <a:ea typeface="Open Sans"/>
              <a:cs typeface="Open Sans"/>
              <a:sym typeface="Open Sans"/>
            </a:endParaRPr>
          </a:p>
          <a:p>
            <a:pPr marL="0" lvl="0" indent="0" algn="l" rtl="0">
              <a:spcBef>
                <a:spcPts val="0"/>
              </a:spcBef>
              <a:spcAft>
                <a:spcPts val="0"/>
              </a:spcAft>
              <a:buNone/>
            </a:pP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Political spaces</a:t>
            </a:r>
            <a:r>
              <a:rPr lang="en" sz="1900">
                <a:highlight>
                  <a:srgbClr val="D9D9D9"/>
                </a:highlight>
                <a:latin typeface="Open Sans"/>
                <a:ea typeface="Open Sans"/>
                <a:cs typeface="Open Sans"/>
                <a:sym typeface="Open Sans"/>
              </a:rPr>
              <a:t> as demarcated ‘sets’ - made by </a:t>
            </a:r>
            <a:r>
              <a:rPr lang="en" sz="1900" b="1">
                <a:highlight>
                  <a:srgbClr val="D9D9D9"/>
                </a:highlight>
                <a:latin typeface="Open Sans"/>
                <a:ea typeface="Open Sans"/>
                <a:cs typeface="Open Sans"/>
                <a:sym typeface="Open Sans"/>
              </a:rPr>
              <a:t>query design</a:t>
            </a:r>
            <a:r>
              <a:rPr lang="en" sz="1900">
                <a:highlight>
                  <a:srgbClr val="D9D9D9"/>
                </a:highlight>
                <a:latin typeface="Open Sans"/>
                <a:ea typeface="Open Sans"/>
                <a:cs typeface="Open Sans"/>
                <a:sym typeface="Open Sans"/>
              </a:rPr>
              <a:t> techniques resulting in political </a:t>
            </a:r>
            <a:r>
              <a:rPr lang="en" sz="1900" b="1">
                <a:highlight>
                  <a:srgbClr val="D9D9D9"/>
                </a:highlight>
                <a:latin typeface="Open Sans"/>
                <a:ea typeface="Open Sans"/>
                <a:cs typeface="Open Sans"/>
                <a:sym typeface="Open Sans"/>
              </a:rPr>
              <a:t>Facebook</a:t>
            </a:r>
            <a:r>
              <a:rPr lang="en" sz="1900">
                <a:highlight>
                  <a:srgbClr val="D9D9D9"/>
                </a:highlight>
                <a:latin typeface="Open Sans"/>
                <a:ea typeface="Open Sans"/>
                <a:cs typeface="Open Sans"/>
                <a:sym typeface="Open Sans"/>
              </a:rPr>
              <a:t>, Instagram, Twitter, YouTube, TikTok, Reddit, 4chan (also Google Web Search)</a:t>
            </a: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&gt;&gt;’Fake news’ </a:t>
            </a:r>
            <a:r>
              <a:rPr lang="en" sz="1900">
                <a:highlight>
                  <a:srgbClr val="D9D9D9"/>
                </a:highlight>
                <a:latin typeface="Open Sans"/>
                <a:ea typeface="Open Sans"/>
                <a:cs typeface="Open Sans"/>
                <a:sym typeface="Open Sans"/>
              </a:rPr>
              <a:t>(or misinformation) as (politicised) classification problem</a:t>
            </a:r>
            <a:br>
              <a:rPr lang="en" sz="1900">
                <a:highlight>
                  <a:srgbClr val="D9D9D9"/>
                </a:highlight>
                <a:latin typeface="Open Sans"/>
                <a:ea typeface="Open Sans"/>
                <a:cs typeface="Open Sans"/>
                <a:sym typeface="Open Sans"/>
              </a:rPr>
            </a:b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endParaRPr sz="25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2500" b="1">
                <a:highlight>
                  <a:srgbClr val="D9D9D9"/>
                </a:highlight>
                <a:latin typeface="Open Sans"/>
                <a:ea typeface="Open Sans"/>
                <a:cs typeface="Open Sans"/>
                <a:sym typeface="Open Sans"/>
              </a:rPr>
              <a:t> </a:t>
            </a:r>
            <a:endParaRPr sz="2500" b="1">
              <a:highlight>
                <a:srgbClr val="D9D9D9"/>
              </a:highlight>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0" y="0"/>
            <a:ext cx="47529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‘Fake news’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2300">
                <a:latin typeface="Open Sans"/>
                <a:ea typeface="Open Sans"/>
                <a:cs typeface="Open Sans"/>
                <a:sym typeface="Open Sans"/>
              </a:rPr>
              <a:t>‘Fake news’ (Craig Silverman, Buzzfeed News, 2016)</a:t>
            </a:r>
            <a:endParaRPr sz="2300">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endParaRPr sz="23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‘fake news websites that only publish hoaxes’</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 ‘hyperpartisan websites that present themselves as publishing real news’</a:t>
            </a:r>
            <a:endParaRPr sz="2200">
              <a:latin typeface="Open Sans"/>
              <a:ea typeface="Open Sans"/>
              <a:cs typeface="Open Sans"/>
              <a:sym typeface="Open Sans"/>
            </a:endParaRPr>
          </a:p>
          <a:p>
            <a:pPr marL="457200" lvl="0" indent="-368300" algn="l" rtl="0">
              <a:spcBef>
                <a:spcPts val="0"/>
              </a:spcBef>
              <a:spcAft>
                <a:spcPts val="0"/>
              </a:spcAft>
              <a:buSzPts val="2200"/>
              <a:buFont typeface="Open Sans"/>
              <a:buChar char="●"/>
            </a:pPr>
            <a:r>
              <a:rPr lang="en" sz="2200">
                <a:latin typeface="Open Sans"/>
                <a:ea typeface="Open Sans"/>
                <a:cs typeface="Open Sans"/>
                <a:sym typeface="Open Sans"/>
              </a:rPr>
              <a:t>‘misinformation’ (quoting expert)</a:t>
            </a:r>
            <a:endParaRPr sz="2200">
              <a:latin typeface="Open Sans"/>
              <a:ea typeface="Open Sans"/>
              <a:cs typeface="Open Sans"/>
              <a:sym typeface="Open Sans"/>
            </a:endParaRPr>
          </a:p>
          <a:p>
            <a:pPr marL="0" lvl="0" indent="0" algn="l" rtl="0">
              <a:spcBef>
                <a:spcPts val="0"/>
              </a:spcBef>
              <a:spcAft>
                <a:spcPts val="0"/>
              </a:spcAft>
              <a:buNone/>
            </a:pPr>
            <a:endParaRPr sz="1900" b="1">
              <a:highlight>
                <a:srgbClr val="D9D9D9"/>
              </a:highlight>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r>
              <a:rPr lang="en" sz="1800">
                <a:highlight>
                  <a:srgbClr val="D9D9D9"/>
                </a:highlight>
                <a:latin typeface="Open Sans"/>
                <a:ea typeface="Open Sans"/>
                <a:cs typeface="Open Sans"/>
                <a:sym typeface="Open Sans"/>
              </a:rPr>
              <a:t>e.g.,</a:t>
            </a:r>
            <a:r>
              <a:rPr lang="en" sz="1800" b="1">
                <a:highlight>
                  <a:srgbClr val="D9D9D9"/>
                </a:highlight>
                <a:latin typeface="Open Sans"/>
                <a:ea typeface="Open Sans"/>
                <a:cs typeface="Open Sans"/>
                <a:sym typeface="Open Sans"/>
              </a:rPr>
              <a:t>  Clinton sold weapons to ISIS</a:t>
            </a:r>
            <a:r>
              <a:rPr lang="en" sz="1800">
                <a:highlight>
                  <a:srgbClr val="D9D9D9"/>
                </a:highlight>
                <a:latin typeface="Open Sans"/>
                <a:ea typeface="Open Sans"/>
                <a:cs typeface="Open Sans"/>
                <a:sym typeface="Open Sans"/>
              </a:rPr>
              <a:t>; and</a:t>
            </a:r>
            <a:r>
              <a:rPr lang="en" sz="1800" b="1">
                <a:highlight>
                  <a:srgbClr val="D9D9D9"/>
                </a:highlight>
                <a:latin typeface="Open Sans"/>
                <a:ea typeface="Open Sans"/>
                <a:cs typeface="Open Sans"/>
                <a:sym typeface="Open Sans"/>
              </a:rPr>
              <a:t> the pope endorsed Trump</a:t>
            </a:r>
            <a:r>
              <a:rPr lang="en" sz="1900" b="1">
                <a:highlight>
                  <a:srgbClr val="D9D9D9"/>
                </a:highlight>
                <a:latin typeface="Open Sans"/>
                <a:ea typeface="Open Sans"/>
                <a:cs typeface="Open Sans"/>
                <a:sym typeface="Open Sans"/>
              </a:rPr>
              <a:t> </a:t>
            </a: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endParaRPr sz="25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2500" b="1">
                <a:highlight>
                  <a:srgbClr val="D9D9D9"/>
                </a:highlight>
                <a:latin typeface="Open Sans"/>
                <a:ea typeface="Open Sans"/>
                <a:cs typeface="Open Sans"/>
                <a:sym typeface="Open Sans"/>
              </a:rPr>
              <a:t> </a:t>
            </a:r>
            <a:endParaRPr sz="2500" b="1">
              <a:highlight>
                <a:srgbClr val="D9D9D9"/>
              </a:highlight>
              <a:latin typeface="Open Sans"/>
              <a:ea typeface="Open Sans"/>
              <a:cs typeface="Open Sans"/>
              <a:sym typeface="Open Sans"/>
            </a:endParaRPr>
          </a:p>
        </p:txBody>
      </p:sp>
      <p:pic>
        <p:nvPicPr>
          <p:cNvPr id="120" name="Google Shape;120;p23"/>
          <p:cNvPicPr preferRelativeResize="0"/>
          <p:nvPr/>
        </p:nvPicPr>
        <p:blipFill>
          <a:blip r:embed="rId3">
            <a:alphaModFix/>
          </a:blip>
          <a:stretch>
            <a:fillRect/>
          </a:stretch>
        </p:blipFill>
        <p:spPr>
          <a:xfrm>
            <a:off x="4697050" y="152400"/>
            <a:ext cx="4446950" cy="4102300"/>
          </a:xfrm>
          <a:prstGeom prst="rect">
            <a:avLst/>
          </a:prstGeom>
          <a:noFill/>
          <a:ln>
            <a:noFill/>
          </a:ln>
        </p:spPr>
      </p:pic>
      <p:sp>
        <p:nvSpPr>
          <p:cNvPr id="121" name="Google Shape;121;p23"/>
          <p:cNvSpPr txBox="1"/>
          <p:nvPr/>
        </p:nvSpPr>
        <p:spPr>
          <a:xfrm>
            <a:off x="5162100" y="4325000"/>
            <a:ext cx="3683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t>Ending the Fed: 'remarkably successful, utterly untrustworthy site', 'does not publicly list an owner or editor' (Silverman)</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Denver Guardian: imposter newspaper</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51175" y="0"/>
            <a:ext cx="94359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Droid Sans"/>
                <a:ea typeface="Droid Sans"/>
                <a:cs typeface="Droid Sans"/>
                <a:sym typeface="Droid Sans"/>
              </a:rPr>
              <a:t>Politicising ‘fake news’ with broad definition </a:t>
            </a:r>
            <a:r>
              <a:rPr lang="en" sz="1800" b="1">
                <a:solidFill>
                  <a:srgbClr val="FFFFFF"/>
                </a:solidFill>
                <a:highlight>
                  <a:srgbClr val="000000"/>
                </a:highlight>
                <a:latin typeface="Droid Sans"/>
                <a:ea typeface="Droid Sans"/>
                <a:cs typeface="Droid Sans"/>
                <a:sym typeface="Droid Sans"/>
              </a:rPr>
              <a:t>(Silverman)</a:t>
            </a:r>
            <a:r>
              <a:rPr lang="en" sz="2600" b="1">
                <a:solidFill>
                  <a:srgbClr val="FFFFFF"/>
                </a:solidFill>
                <a:highlight>
                  <a:srgbClr val="000000"/>
                </a:highlight>
                <a:latin typeface="Droid Sans"/>
                <a:ea typeface="Droid Sans"/>
                <a:cs typeface="Droid Sans"/>
                <a:sym typeface="Droid Sans"/>
              </a:rPr>
              <a:t> </a:t>
            </a:r>
            <a:endParaRPr sz="2600" b="1">
              <a:solidFill>
                <a:srgbClr val="FFFFFF"/>
              </a:solidFill>
              <a:highlight>
                <a:srgbClr val="000000"/>
              </a:highlight>
              <a:latin typeface="Droid Sans"/>
              <a:ea typeface="Droid Sans"/>
              <a:cs typeface="Droid Sans"/>
              <a:sym typeface="Droid Sans"/>
            </a:endParaRPr>
          </a:p>
        </p:txBody>
      </p:sp>
      <p:sp>
        <p:nvSpPr>
          <p:cNvPr id="127" name="Google Shape;127;p24"/>
          <p:cNvSpPr txBox="1">
            <a:spLocks noGrp="1"/>
          </p:cNvSpPr>
          <p:nvPr>
            <p:ph type="body" idx="1"/>
          </p:nvPr>
        </p:nvSpPr>
        <p:spPr>
          <a:xfrm>
            <a:off x="6900" y="463225"/>
            <a:ext cx="9060900" cy="33540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Clr>
                <a:schemeClr val="dk1"/>
              </a:buClr>
              <a:buSzPts val="1100"/>
              <a:buFont typeface="Arial"/>
              <a:buNone/>
            </a:pPr>
            <a:r>
              <a:rPr lang="en" sz="1400">
                <a:solidFill>
                  <a:schemeClr val="dk1"/>
                </a:solidFill>
                <a:latin typeface="Droid Sans"/>
                <a:ea typeface="Droid Sans"/>
                <a:cs typeface="Droid Sans"/>
                <a:sym typeface="Droid Sans"/>
              </a:rPr>
              <a:t>•	</a:t>
            </a:r>
            <a:r>
              <a:rPr lang="en" sz="1400" b="1">
                <a:solidFill>
                  <a:schemeClr val="dk1"/>
                </a:solidFill>
                <a:latin typeface="Droid Sans"/>
                <a:ea typeface="Droid Sans"/>
                <a:cs typeface="Droid Sans"/>
                <a:sym typeface="Droid Sans"/>
              </a:rPr>
              <a:t>Imposter</a:t>
            </a:r>
            <a:r>
              <a:rPr lang="en" sz="1400">
                <a:solidFill>
                  <a:schemeClr val="dk1"/>
                </a:solidFill>
                <a:latin typeface="Droid Sans"/>
                <a:ea typeface="Droid Sans"/>
                <a:cs typeface="Droid Sans"/>
                <a:sym typeface="Droid Sans"/>
              </a:rPr>
              <a:t>: Sources feigning to be a news organisation or advocacy group. Terms include ‘pink slime’ - “low-cost, automated news website with a political interest” [Bengani, 2020] and ‘front group’ - "purports to represent one agenda while in reality serves another" [Source Watch, 2015].</a:t>
            </a:r>
            <a:endParaRPr sz="1400">
              <a:solidFill>
                <a:schemeClr val="dk1"/>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Disinformation</a:t>
            </a:r>
            <a:r>
              <a:rPr lang="en" sz="1400">
                <a:solidFill>
                  <a:srgbClr val="000000"/>
                </a:solidFill>
                <a:latin typeface="Droid Sans"/>
                <a:ea typeface="Droid Sans"/>
                <a:cs typeface="Droid Sans"/>
                <a:sym typeface="Droid Sans"/>
              </a:rPr>
              <a:t>: Sources deliberately publishing false information, matter-of-factly, often with harmful intention, and occasionally part of a network or influence campaign.</a:t>
            </a:r>
            <a:br>
              <a:rPr lang="en" sz="1400">
                <a:solidFill>
                  <a:srgbClr val="000000"/>
                </a:solidFill>
                <a:latin typeface="Droid Sans"/>
                <a:ea typeface="Droid Sans"/>
                <a:cs typeface="Droid Sans"/>
                <a:sym typeface="Droid Sans"/>
              </a:rPr>
            </a:br>
            <a:br>
              <a:rPr lang="en" sz="1400">
                <a:solidFill>
                  <a:srgbClr val="000000"/>
                </a:solidFill>
                <a:latin typeface="Droid Sans"/>
                <a:ea typeface="Droid Sans"/>
                <a:cs typeface="Droid Sans"/>
                <a:sym typeface="Droid Sans"/>
              </a:rPr>
            </a:b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Conspiracy</a:t>
            </a:r>
            <a:r>
              <a:rPr lang="en" sz="1400">
                <a:solidFill>
                  <a:srgbClr val="000000"/>
                </a:solidFill>
                <a:latin typeface="Droid Sans"/>
                <a:ea typeface="Droid Sans"/>
                <a:cs typeface="Droid Sans"/>
                <a:sym typeface="Droid Sans"/>
              </a:rPr>
              <a:t>: Sources dedicated to propagating a range of explanations to events behind which are often complex, secret plots and multiple actor entanglements.</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Hyper-partisan</a:t>
            </a:r>
            <a:r>
              <a:rPr lang="en" sz="1400">
                <a:solidFill>
                  <a:srgbClr val="000000"/>
                </a:solidFill>
                <a:latin typeface="Droid Sans"/>
                <a:ea typeface="Droid Sans"/>
                <a:cs typeface="Droid Sans"/>
                <a:sym typeface="Droid Sans"/>
              </a:rPr>
              <a:t>: Extremely coloured and “openly ideological web operations” reporting or commentary from a far end of the political spectrum [Herrman, 2016].</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Tendentious</a:t>
            </a:r>
            <a:r>
              <a:rPr lang="en" sz="1400">
                <a:solidFill>
                  <a:srgbClr val="000000"/>
                </a:solidFill>
                <a:latin typeface="Droid Sans"/>
                <a:ea typeface="Droid Sans"/>
                <a:cs typeface="Droid Sans"/>
                <a:sym typeface="Droid Sans"/>
              </a:rPr>
              <a:t>: Coloured, ‘shocking’, controversial, or ironic reporting from one side of the political spectrum. </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Mainstream</a:t>
            </a:r>
            <a:r>
              <a:rPr lang="en" sz="1400">
                <a:solidFill>
                  <a:srgbClr val="000000"/>
                </a:solidFill>
                <a:latin typeface="Droid Sans"/>
                <a:ea typeface="Droid Sans"/>
                <a:cs typeface="Droid Sans"/>
                <a:sym typeface="Droid Sans"/>
              </a:rPr>
              <a:t>: Major public and commercial outlets, including print and TV (and their web presences), also referred to as mass media.</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160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Other mainstream</a:t>
            </a:r>
            <a:r>
              <a:rPr lang="en" sz="1400">
                <a:solidFill>
                  <a:srgbClr val="000000"/>
                </a:solidFill>
                <a:latin typeface="Droid Sans"/>
                <a:ea typeface="Droid Sans"/>
                <a:cs typeface="Droid Sans"/>
                <a:sym typeface="Droid Sans"/>
              </a:rPr>
              <a:t> include sports, lifestyle, etc. but also local news.</a:t>
            </a:r>
            <a:br>
              <a:rPr lang="en" sz="1400">
                <a:solidFill>
                  <a:srgbClr val="000000"/>
                </a:solidFill>
                <a:latin typeface="Droid Sans"/>
                <a:ea typeface="Droid Sans"/>
                <a:cs typeface="Droid Sans"/>
                <a:sym typeface="Droid Sans"/>
              </a:rPr>
            </a:br>
            <a:br>
              <a:rPr lang="en" sz="1400">
                <a:solidFill>
                  <a:srgbClr val="000000"/>
                </a:solidFill>
                <a:latin typeface="Droid Sans"/>
                <a:ea typeface="Droid Sans"/>
                <a:cs typeface="Droid Sans"/>
                <a:sym typeface="Droid Sans"/>
              </a:rPr>
            </a:br>
            <a:r>
              <a:rPr lang="en" sz="1400">
                <a:solidFill>
                  <a:srgbClr val="000000"/>
                </a:solidFill>
                <a:latin typeface="Droid Sans"/>
                <a:ea typeface="Droid Sans"/>
                <a:cs typeface="Droid Sans"/>
                <a:sym typeface="Droid Sans"/>
              </a:rPr>
              <a:t>				</a:t>
            </a:r>
            <a:endParaRPr sz="1400">
              <a:solidFill>
                <a:srgbClr val="000000"/>
              </a:solidFill>
              <a:latin typeface="Droid Sans"/>
              <a:ea typeface="Droid Sans"/>
              <a:cs typeface="Droid Sans"/>
              <a:sym typeface="Droid Sans"/>
            </a:endParaRPr>
          </a:p>
        </p:txBody>
      </p:sp>
      <p:sp>
        <p:nvSpPr>
          <p:cNvPr id="128" name="Google Shape;128;p24"/>
          <p:cNvSpPr/>
          <p:nvPr/>
        </p:nvSpPr>
        <p:spPr>
          <a:xfrm rot="10800000" flipH="1">
            <a:off x="-862750" y="3138800"/>
            <a:ext cx="10415700" cy="705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0" y="0"/>
            <a:ext cx="93231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lt1"/>
                </a:solidFill>
                <a:highlight>
                  <a:schemeClr val="dk1"/>
                </a:highlight>
                <a:latin typeface="Droid Sans"/>
                <a:ea typeface="Droid Sans"/>
                <a:cs typeface="Droid Sans"/>
                <a:sym typeface="Droid Sans"/>
              </a:rPr>
              <a:t>Depoliticising</a:t>
            </a:r>
            <a:r>
              <a:rPr lang="en" sz="2600" b="1">
                <a:solidFill>
                  <a:srgbClr val="FFFFFF"/>
                </a:solidFill>
                <a:highlight>
                  <a:srgbClr val="000000"/>
                </a:highlight>
                <a:latin typeface="Droid Sans"/>
                <a:ea typeface="Droid Sans"/>
                <a:cs typeface="Droid Sans"/>
                <a:sym typeface="Droid Sans"/>
              </a:rPr>
              <a:t> ‘fake news’ with narrow definition</a:t>
            </a:r>
            <a:r>
              <a:rPr lang="en" sz="2200" b="1">
                <a:solidFill>
                  <a:srgbClr val="FFFFFF"/>
                </a:solidFill>
                <a:highlight>
                  <a:srgbClr val="000000"/>
                </a:highlight>
                <a:latin typeface="Droid Sans"/>
                <a:ea typeface="Droid Sans"/>
                <a:cs typeface="Droid Sans"/>
                <a:sym typeface="Droid Sans"/>
              </a:rPr>
              <a:t> </a:t>
            </a:r>
            <a:r>
              <a:rPr lang="en" sz="1800" b="1">
                <a:solidFill>
                  <a:srgbClr val="FFFFFF"/>
                </a:solidFill>
                <a:highlight>
                  <a:srgbClr val="000000"/>
                </a:highlight>
                <a:latin typeface="Droid Sans"/>
                <a:ea typeface="Droid Sans"/>
                <a:cs typeface="Droid Sans"/>
                <a:sym typeface="Droid Sans"/>
              </a:rPr>
              <a:t>(Facebook)</a:t>
            </a:r>
            <a:r>
              <a:rPr lang="en" sz="2600" b="1">
                <a:solidFill>
                  <a:srgbClr val="FFFFFF"/>
                </a:solidFill>
                <a:highlight>
                  <a:srgbClr val="000000"/>
                </a:highlight>
                <a:latin typeface="Droid Sans"/>
                <a:ea typeface="Droid Sans"/>
                <a:cs typeface="Droid Sans"/>
                <a:sym typeface="Droid Sans"/>
              </a:rPr>
              <a:t> </a:t>
            </a:r>
            <a:endParaRPr sz="2600" b="1">
              <a:solidFill>
                <a:srgbClr val="FFFFFF"/>
              </a:solidFill>
              <a:highlight>
                <a:srgbClr val="000000"/>
              </a:highlight>
              <a:latin typeface="Droid Sans"/>
              <a:ea typeface="Droid Sans"/>
              <a:cs typeface="Droid Sans"/>
              <a:sym typeface="Droid Sans"/>
            </a:endParaRPr>
          </a:p>
        </p:txBody>
      </p:sp>
      <p:sp>
        <p:nvSpPr>
          <p:cNvPr id="134" name="Google Shape;134;p25"/>
          <p:cNvSpPr txBox="1">
            <a:spLocks noGrp="1"/>
          </p:cNvSpPr>
          <p:nvPr>
            <p:ph type="body" idx="1"/>
          </p:nvPr>
        </p:nvSpPr>
        <p:spPr>
          <a:xfrm>
            <a:off x="6900" y="463225"/>
            <a:ext cx="9051900" cy="33540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Clr>
                <a:schemeClr val="dk1"/>
              </a:buClr>
              <a:buSzPts val="1100"/>
              <a:buFont typeface="Arial"/>
              <a:buNone/>
            </a:pPr>
            <a:r>
              <a:rPr lang="en" sz="1400">
                <a:solidFill>
                  <a:schemeClr val="dk1"/>
                </a:solidFill>
                <a:latin typeface="Droid Sans"/>
                <a:ea typeface="Droid Sans"/>
                <a:cs typeface="Droid Sans"/>
                <a:sym typeface="Droid Sans"/>
              </a:rPr>
              <a:t>•	</a:t>
            </a:r>
            <a:r>
              <a:rPr lang="en" sz="1400" b="1">
                <a:solidFill>
                  <a:schemeClr val="dk1"/>
                </a:solidFill>
                <a:latin typeface="Droid Sans"/>
                <a:ea typeface="Droid Sans"/>
                <a:cs typeface="Droid Sans"/>
                <a:sym typeface="Droid Sans"/>
              </a:rPr>
              <a:t>Imposter</a:t>
            </a:r>
            <a:r>
              <a:rPr lang="en" sz="1400">
                <a:solidFill>
                  <a:schemeClr val="dk1"/>
                </a:solidFill>
                <a:latin typeface="Droid Sans"/>
                <a:ea typeface="Droid Sans"/>
                <a:cs typeface="Droid Sans"/>
                <a:sym typeface="Droid Sans"/>
              </a:rPr>
              <a:t>: Sources feigning to be a news organisation or advocacy group. Terms include ‘pink slime’ - “low-cost, automated news website with a political interest” [Bengani, 2020]) and ‘front group’ - "purports to represent one agenda while in reality serves another" [Source Watch, 2015].</a:t>
            </a:r>
            <a:endParaRPr sz="1400">
              <a:solidFill>
                <a:schemeClr val="dk1"/>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Disinformation</a:t>
            </a:r>
            <a:r>
              <a:rPr lang="en" sz="1400">
                <a:solidFill>
                  <a:srgbClr val="000000"/>
                </a:solidFill>
                <a:latin typeface="Droid Sans"/>
                <a:ea typeface="Droid Sans"/>
                <a:cs typeface="Droid Sans"/>
                <a:sym typeface="Droid Sans"/>
              </a:rPr>
              <a:t>: Sources deliberately publishing false information, matter-of-factly, often with harmful intention, and occasionally part of a network or influence campaign.</a:t>
            </a:r>
            <a:br>
              <a:rPr lang="en" sz="1400">
                <a:solidFill>
                  <a:srgbClr val="000000"/>
                </a:solidFill>
                <a:latin typeface="Droid Sans"/>
                <a:ea typeface="Droid Sans"/>
                <a:cs typeface="Droid Sans"/>
                <a:sym typeface="Droid Sans"/>
              </a:rPr>
            </a:br>
            <a:br>
              <a:rPr lang="en" sz="1400">
                <a:solidFill>
                  <a:srgbClr val="000000"/>
                </a:solidFill>
                <a:latin typeface="Droid Sans"/>
                <a:ea typeface="Droid Sans"/>
                <a:cs typeface="Droid Sans"/>
                <a:sym typeface="Droid Sans"/>
              </a:rPr>
            </a:b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Conspiracy</a:t>
            </a:r>
            <a:r>
              <a:rPr lang="en" sz="1400">
                <a:solidFill>
                  <a:srgbClr val="000000"/>
                </a:solidFill>
                <a:latin typeface="Droid Sans"/>
                <a:ea typeface="Droid Sans"/>
                <a:cs typeface="Droid Sans"/>
                <a:sym typeface="Droid Sans"/>
              </a:rPr>
              <a:t>: Sources dedicated to propagating a range of explanations to events behind which are often complex, secret plots and multiple actor entanglements.</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Hyper-partisan</a:t>
            </a:r>
            <a:r>
              <a:rPr lang="en" sz="1400">
                <a:solidFill>
                  <a:srgbClr val="000000"/>
                </a:solidFill>
                <a:latin typeface="Droid Sans"/>
                <a:ea typeface="Droid Sans"/>
                <a:cs typeface="Droid Sans"/>
                <a:sym typeface="Droid Sans"/>
              </a:rPr>
              <a:t>: Extremely coloured and “openly ideological web operations” reporting or commentary from a far end of the political spectrum [Herrman, 2016].</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Tendentious</a:t>
            </a:r>
            <a:r>
              <a:rPr lang="en" sz="1400">
                <a:solidFill>
                  <a:srgbClr val="000000"/>
                </a:solidFill>
                <a:latin typeface="Droid Sans"/>
                <a:ea typeface="Droid Sans"/>
                <a:cs typeface="Droid Sans"/>
                <a:sym typeface="Droid Sans"/>
              </a:rPr>
              <a:t>: Coloured, ‘shocking’, controversial, or ironic reporting from one side of the political spectrum. </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Mainstream</a:t>
            </a:r>
            <a:r>
              <a:rPr lang="en" sz="1400">
                <a:solidFill>
                  <a:srgbClr val="000000"/>
                </a:solidFill>
                <a:latin typeface="Droid Sans"/>
                <a:ea typeface="Droid Sans"/>
                <a:cs typeface="Droid Sans"/>
                <a:sym typeface="Droid Sans"/>
              </a:rPr>
              <a:t>: Major public and commercial outlets, including print and TV (and their web presences), also referred to as mass media.</a:t>
            </a:r>
            <a:endParaRPr sz="1400">
              <a:solidFill>
                <a:srgbClr val="000000"/>
              </a:solidFill>
              <a:latin typeface="Droid Sans"/>
              <a:ea typeface="Droid Sans"/>
              <a:cs typeface="Droid Sans"/>
              <a:sym typeface="Droid Sans"/>
            </a:endParaRPr>
          </a:p>
          <a:p>
            <a:pPr marL="457200" lvl="0" indent="0" algn="l" rtl="0">
              <a:lnSpc>
                <a:spcPct val="100000"/>
              </a:lnSpc>
              <a:spcBef>
                <a:spcPts val="1600"/>
              </a:spcBef>
              <a:spcAft>
                <a:spcPts val="1600"/>
              </a:spcAft>
              <a:buClr>
                <a:schemeClr val="dk1"/>
              </a:buClr>
              <a:buSzPts val="1100"/>
              <a:buFont typeface="Arial"/>
              <a:buNone/>
            </a:pPr>
            <a:r>
              <a:rPr lang="en" sz="1400">
                <a:solidFill>
                  <a:srgbClr val="000000"/>
                </a:solidFill>
                <a:latin typeface="Droid Sans"/>
                <a:ea typeface="Droid Sans"/>
                <a:cs typeface="Droid Sans"/>
                <a:sym typeface="Droid Sans"/>
              </a:rPr>
              <a:t>•	</a:t>
            </a:r>
            <a:r>
              <a:rPr lang="en" sz="1400" b="1">
                <a:solidFill>
                  <a:srgbClr val="000000"/>
                </a:solidFill>
                <a:latin typeface="Droid Sans"/>
                <a:ea typeface="Droid Sans"/>
                <a:cs typeface="Droid Sans"/>
                <a:sym typeface="Droid Sans"/>
              </a:rPr>
              <a:t>Other mainstream</a:t>
            </a:r>
            <a:r>
              <a:rPr lang="en" sz="1400">
                <a:solidFill>
                  <a:srgbClr val="000000"/>
                </a:solidFill>
                <a:latin typeface="Droid Sans"/>
                <a:ea typeface="Droid Sans"/>
                <a:cs typeface="Droid Sans"/>
                <a:sym typeface="Droid Sans"/>
              </a:rPr>
              <a:t> include sports, lifestyle, etc. but also local news.</a:t>
            </a:r>
            <a:br>
              <a:rPr lang="en" sz="1400">
                <a:solidFill>
                  <a:srgbClr val="000000"/>
                </a:solidFill>
                <a:latin typeface="Droid Sans"/>
                <a:ea typeface="Droid Sans"/>
                <a:cs typeface="Droid Sans"/>
                <a:sym typeface="Droid Sans"/>
              </a:rPr>
            </a:br>
            <a:br>
              <a:rPr lang="en" sz="1400">
                <a:solidFill>
                  <a:srgbClr val="000000"/>
                </a:solidFill>
                <a:latin typeface="Droid Sans"/>
                <a:ea typeface="Droid Sans"/>
                <a:cs typeface="Droid Sans"/>
                <a:sym typeface="Droid Sans"/>
              </a:rPr>
            </a:br>
            <a:r>
              <a:rPr lang="en" sz="1400">
                <a:solidFill>
                  <a:srgbClr val="000000"/>
                </a:solidFill>
                <a:latin typeface="Droid Sans"/>
                <a:ea typeface="Droid Sans"/>
                <a:cs typeface="Droid Sans"/>
                <a:sym typeface="Droid Sans"/>
              </a:rPr>
              <a:t>				</a:t>
            </a:r>
            <a:endParaRPr sz="1400">
              <a:solidFill>
                <a:srgbClr val="000000"/>
              </a:solidFill>
              <a:latin typeface="Droid Sans"/>
              <a:ea typeface="Droid Sans"/>
              <a:cs typeface="Droid Sans"/>
              <a:sym typeface="Droid Sans"/>
            </a:endParaRPr>
          </a:p>
        </p:txBody>
      </p:sp>
      <p:sp>
        <p:nvSpPr>
          <p:cNvPr id="135" name="Google Shape;135;p25"/>
          <p:cNvSpPr/>
          <p:nvPr/>
        </p:nvSpPr>
        <p:spPr>
          <a:xfrm rot="10800000" flipH="1">
            <a:off x="-862750" y="2529200"/>
            <a:ext cx="10415700" cy="70500"/>
          </a:xfrm>
          <a:prstGeom prst="mathMin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38300" y="2050350"/>
            <a:ext cx="3187500" cy="2083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600" b="1">
                <a:latin typeface="Open Sans"/>
                <a:ea typeface="Open Sans"/>
                <a:cs typeface="Open Sans"/>
                <a:sym typeface="Open Sans"/>
              </a:rPr>
              <a:t>How to decide on a ‘news’ source?</a:t>
            </a: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300" b="1">
                <a:latin typeface="Open Sans"/>
                <a:ea typeface="Open Sans"/>
                <a:cs typeface="Open Sans"/>
                <a:sym typeface="Open Sans"/>
              </a:rPr>
              <a:t>Journalistic standards built into</a:t>
            </a:r>
            <a:endParaRPr sz="23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300" b="1">
                <a:latin typeface="Open Sans"/>
                <a:ea typeface="Open Sans"/>
                <a:cs typeface="Open Sans"/>
                <a:sym typeface="Open Sans"/>
              </a:rPr>
              <a:t>‘nutrition label’ approach by NewsGuard </a:t>
            </a:r>
            <a:endParaRPr sz="23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p:txBody>
      </p:sp>
      <p:sp>
        <p:nvSpPr>
          <p:cNvPr id="141" name="Google Shape;141;p26"/>
          <p:cNvSpPr txBox="1"/>
          <p:nvPr/>
        </p:nvSpPr>
        <p:spPr>
          <a:xfrm>
            <a:off x="6263750" y="4724400"/>
            <a:ext cx="28659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dk1"/>
                </a:solidFill>
                <a:latin typeface="Open Sans"/>
                <a:ea typeface="Open Sans"/>
                <a:cs typeface="Open Sans"/>
                <a:sym typeface="Open Sans"/>
              </a:rPr>
              <a:t>Source: newsguardtech.com, 2021.</a:t>
            </a:r>
            <a:endParaRPr sz="1300"/>
          </a:p>
        </p:txBody>
      </p:sp>
      <p:sp>
        <p:nvSpPr>
          <p:cNvPr id="142" name="Google Shape;142;p26"/>
          <p:cNvSpPr txBox="1">
            <a:spLocks noGrp="1"/>
          </p:cNvSpPr>
          <p:nvPr>
            <p:ph type="title"/>
          </p:nvPr>
        </p:nvSpPr>
        <p:spPr>
          <a:xfrm>
            <a:off x="214500" y="4119925"/>
            <a:ext cx="2481000" cy="1385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p:txBody>
      </p:sp>
      <p:pic>
        <p:nvPicPr>
          <p:cNvPr id="143" name="Google Shape;143;p26"/>
          <p:cNvPicPr preferRelativeResize="0"/>
          <p:nvPr/>
        </p:nvPicPr>
        <p:blipFill>
          <a:blip r:embed="rId3">
            <a:alphaModFix/>
          </a:blip>
          <a:stretch>
            <a:fillRect/>
          </a:stretch>
        </p:blipFill>
        <p:spPr>
          <a:xfrm>
            <a:off x="6850325" y="1118400"/>
            <a:ext cx="2126788" cy="3682200"/>
          </a:xfrm>
          <a:prstGeom prst="rect">
            <a:avLst/>
          </a:prstGeom>
          <a:noFill/>
          <a:ln>
            <a:noFill/>
          </a:ln>
        </p:spPr>
      </p:pic>
      <p:pic>
        <p:nvPicPr>
          <p:cNvPr id="144" name="Google Shape;144;p26"/>
          <p:cNvPicPr preferRelativeResize="0"/>
          <p:nvPr/>
        </p:nvPicPr>
        <p:blipFill>
          <a:blip r:embed="rId4">
            <a:alphaModFix/>
          </a:blip>
          <a:stretch>
            <a:fillRect/>
          </a:stretch>
        </p:blipFill>
        <p:spPr>
          <a:xfrm>
            <a:off x="5786975" y="508800"/>
            <a:ext cx="3187499" cy="666718"/>
          </a:xfrm>
          <a:prstGeom prst="rect">
            <a:avLst/>
          </a:prstGeom>
          <a:noFill/>
          <a:ln>
            <a:noFill/>
          </a:ln>
        </p:spPr>
      </p:pic>
      <p:pic>
        <p:nvPicPr>
          <p:cNvPr id="145" name="Google Shape;145;p26"/>
          <p:cNvPicPr preferRelativeResize="0"/>
          <p:nvPr/>
        </p:nvPicPr>
        <p:blipFill>
          <a:blip r:embed="rId5">
            <a:alphaModFix/>
          </a:blip>
          <a:stretch>
            <a:fillRect/>
          </a:stretch>
        </p:blipFill>
        <p:spPr>
          <a:xfrm>
            <a:off x="3402000" y="1175518"/>
            <a:ext cx="2308775" cy="3663180"/>
          </a:xfrm>
          <a:prstGeom prst="rect">
            <a:avLst/>
          </a:prstGeom>
          <a:noFill/>
          <a:ln>
            <a:noFill/>
          </a:ln>
        </p:spPr>
      </p:pic>
      <p:pic>
        <p:nvPicPr>
          <p:cNvPr id="146" name="Google Shape;146;p26"/>
          <p:cNvPicPr preferRelativeResize="0"/>
          <p:nvPr/>
        </p:nvPicPr>
        <p:blipFill>
          <a:blip r:embed="rId6">
            <a:alphaModFix/>
          </a:blip>
          <a:stretch>
            <a:fillRect/>
          </a:stretch>
        </p:blipFill>
        <p:spPr>
          <a:xfrm>
            <a:off x="2473650" y="549663"/>
            <a:ext cx="3251321" cy="585000"/>
          </a:xfrm>
          <a:prstGeom prst="rect">
            <a:avLst/>
          </a:prstGeom>
          <a:noFill/>
          <a:ln>
            <a:noFill/>
          </a:ln>
        </p:spPr>
      </p:pic>
      <p:sp>
        <p:nvSpPr>
          <p:cNvPr id="147" name="Google Shape;147;p26"/>
          <p:cNvSpPr txBox="1"/>
          <p:nvPr/>
        </p:nvSpPr>
        <p:spPr>
          <a:xfrm>
            <a:off x="62100" y="-76200"/>
            <a:ext cx="9144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highlight>
                  <a:schemeClr val="dk1"/>
                </a:highlight>
                <a:latin typeface="Open Sans"/>
                <a:ea typeface="Open Sans"/>
                <a:cs typeface="Open Sans"/>
                <a:sym typeface="Open Sans"/>
              </a:rPr>
              <a:t>Misinformation as (politicised) classification problem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100" y="526350"/>
            <a:ext cx="3187500" cy="1988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600" b="1">
                <a:latin typeface="Open Sans"/>
                <a:ea typeface="Open Sans"/>
                <a:cs typeface="Open Sans"/>
                <a:sym typeface="Open Sans"/>
              </a:rPr>
              <a:t>How to decide on a ‘hyper-partisan’ ‘news’ source?</a:t>
            </a:r>
            <a:endParaRPr sz="1200" b="1">
              <a:latin typeface="Open Sans"/>
              <a:ea typeface="Open Sans"/>
              <a:cs typeface="Open Sans"/>
              <a:sym typeface="Open Sans"/>
            </a:endParaRPr>
          </a:p>
        </p:txBody>
      </p:sp>
      <p:sp>
        <p:nvSpPr>
          <p:cNvPr id="153" name="Google Shape;153;p27"/>
          <p:cNvSpPr txBox="1"/>
          <p:nvPr/>
        </p:nvSpPr>
        <p:spPr>
          <a:xfrm>
            <a:off x="62100" y="-76200"/>
            <a:ext cx="9081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highlight>
                  <a:schemeClr val="dk1"/>
                </a:highlight>
                <a:latin typeface="Open Sans"/>
                <a:ea typeface="Open Sans"/>
                <a:cs typeface="Open Sans"/>
                <a:sym typeface="Open Sans"/>
              </a:rPr>
              <a:t>Misinformation as (politicised) classification problem</a:t>
            </a:r>
            <a:endParaRPr/>
          </a:p>
        </p:txBody>
      </p:sp>
      <p:sp>
        <p:nvSpPr>
          <p:cNvPr id="154" name="Google Shape;154;p27"/>
          <p:cNvSpPr txBox="1"/>
          <p:nvPr/>
        </p:nvSpPr>
        <p:spPr>
          <a:xfrm>
            <a:off x="533400" y="44958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fightingfake.org.uk, 2021.</a:t>
            </a:r>
            <a:endParaRPr/>
          </a:p>
        </p:txBody>
      </p:sp>
      <p:pic>
        <p:nvPicPr>
          <p:cNvPr id="155" name="Google Shape;155;p27"/>
          <p:cNvPicPr preferRelativeResize="0"/>
          <p:nvPr/>
        </p:nvPicPr>
        <p:blipFill>
          <a:blip r:embed="rId3">
            <a:alphaModFix/>
          </a:blip>
          <a:stretch>
            <a:fillRect/>
          </a:stretch>
        </p:blipFill>
        <p:spPr>
          <a:xfrm>
            <a:off x="3492301" y="528000"/>
            <a:ext cx="5270231" cy="3929700"/>
          </a:xfrm>
          <a:prstGeom prst="rect">
            <a:avLst/>
          </a:prstGeom>
          <a:noFill/>
          <a:ln>
            <a:noFill/>
          </a:ln>
        </p:spPr>
      </p:pic>
      <p:sp>
        <p:nvSpPr>
          <p:cNvPr id="156" name="Google Shape;156;p27"/>
          <p:cNvSpPr txBox="1"/>
          <p:nvPr/>
        </p:nvSpPr>
        <p:spPr>
          <a:xfrm>
            <a:off x="5943600" y="4495800"/>
            <a:ext cx="2818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mediabiaschart.org, 2018.</a:t>
            </a:r>
            <a:endParaRPr/>
          </a:p>
        </p:txBody>
      </p:sp>
      <p:pic>
        <p:nvPicPr>
          <p:cNvPr id="157" name="Google Shape;157;p27"/>
          <p:cNvPicPr preferRelativeResize="0"/>
          <p:nvPr/>
        </p:nvPicPr>
        <p:blipFill>
          <a:blip r:embed="rId4">
            <a:alphaModFix/>
          </a:blip>
          <a:stretch>
            <a:fillRect/>
          </a:stretch>
        </p:blipFill>
        <p:spPr>
          <a:xfrm>
            <a:off x="62100" y="2733700"/>
            <a:ext cx="3461625" cy="1661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62100" y="526350"/>
            <a:ext cx="3187500" cy="2083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600" b="1">
                <a:latin typeface="Open Sans"/>
                <a:ea typeface="Open Sans"/>
                <a:cs typeface="Open Sans"/>
                <a:sym typeface="Open Sans"/>
              </a:rPr>
              <a:t>How to decide on a ‘hyperpartisan’ source?</a:t>
            </a: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p:txBody>
      </p:sp>
      <p:sp>
        <p:nvSpPr>
          <p:cNvPr id="163" name="Google Shape;163;p28"/>
          <p:cNvSpPr txBox="1"/>
          <p:nvPr/>
        </p:nvSpPr>
        <p:spPr>
          <a:xfrm>
            <a:off x="62100" y="-76200"/>
            <a:ext cx="9201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highlight>
                  <a:schemeClr val="dk1"/>
                </a:highlight>
                <a:latin typeface="Open Sans"/>
                <a:ea typeface="Open Sans"/>
                <a:cs typeface="Open Sans"/>
                <a:sym typeface="Open Sans"/>
              </a:rPr>
              <a:t>Misinformation as (politicised) classification problem</a:t>
            </a:r>
            <a:endParaRPr/>
          </a:p>
        </p:txBody>
      </p:sp>
      <p:sp>
        <p:nvSpPr>
          <p:cNvPr id="164" name="Google Shape;164;p28"/>
          <p:cNvSpPr txBox="1"/>
          <p:nvPr/>
        </p:nvSpPr>
        <p:spPr>
          <a:xfrm>
            <a:off x="5501750" y="4495800"/>
            <a:ext cx="3260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mediabiasfactcheck.com, 2021.</a:t>
            </a:r>
            <a:endParaRPr/>
          </a:p>
        </p:txBody>
      </p:sp>
      <p:pic>
        <p:nvPicPr>
          <p:cNvPr id="165" name="Google Shape;165;p28"/>
          <p:cNvPicPr preferRelativeResize="0"/>
          <p:nvPr/>
        </p:nvPicPr>
        <p:blipFill>
          <a:blip r:embed="rId3">
            <a:alphaModFix/>
          </a:blip>
          <a:stretch>
            <a:fillRect/>
          </a:stretch>
        </p:blipFill>
        <p:spPr>
          <a:xfrm>
            <a:off x="3402000" y="661200"/>
            <a:ext cx="5153449" cy="3881325"/>
          </a:xfrm>
          <a:prstGeom prst="rect">
            <a:avLst/>
          </a:prstGeom>
          <a:noFill/>
          <a:ln>
            <a:noFill/>
          </a:ln>
        </p:spPr>
      </p:pic>
      <p:pic>
        <p:nvPicPr>
          <p:cNvPr id="166" name="Google Shape;166;p28"/>
          <p:cNvPicPr preferRelativeResize="0"/>
          <p:nvPr/>
        </p:nvPicPr>
        <p:blipFill>
          <a:blip r:embed="rId4">
            <a:alphaModFix/>
          </a:blip>
          <a:stretch>
            <a:fillRect/>
          </a:stretch>
        </p:blipFill>
        <p:spPr>
          <a:xfrm>
            <a:off x="76200" y="2155775"/>
            <a:ext cx="3260701" cy="831916"/>
          </a:xfrm>
          <a:prstGeom prst="rect">
            <a:avLst/>
          </a:prstGeom>
          <a:noFill/>
          <a:ln>
            <a:noFill/>
          </a:ln>
        </p:spPr>
      </p:pic>
      <p:pic>
        <p:nvPicPr>
          <p:cNvPr id="167" name="Google Shape;167;p28"/>
          <p:cNvPicPr preferRelativeResize="0"/>
          <p:nvPr/>
        </p:nvPicPr>
        <p:blipFill>
          <a:blip r:embed="rId5">
            <a:alphaModFix/>
          </a:blip>
          <a:stretch>
            <a:fillRect/>
          </a:stretch>
        </p:blipFill>
        <p:spPr>
          <a:xfrm>
            <a:off x="0" y="3054875"/>
            <a:ext cx="3478198" cy="675922"/>
          </a:xfrm>
          <a:prstGeom prst="rect">
            <a:avLst/>
          </a:prstGeom>
          <a:noFill/>
          <a:ln>
            <a:noFill/>
          </a:ln>
        </p:spPr>
      </p:pic>
      <p:sp>
        <p:nvSpPr>
          <p:cNvPr id="168" name="Google Shape;168;p28"/>
          <p:cNvSpPr txBox="1">
            <a:spLocks noGrp="1"/>
          </p:cNvSpPr>
          <p:nvPr>
            <p:ph type="title"/>
          </p:nvPr>
        </p:nvSpPr>
        <p:spPr>
          <a:xfrm>
            <a:off x="214500" y="4119925"/>
            <a:ext cx="2481000" cy="1385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62100" y="450150"/>
            <a:ext cx="4509900" cy="2083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2600" b="1">
                <a:latin typeface="Open Sans"/>
                <a:ea typeface="Open Sans"/>
                <a:cs typeface="Open Sans"/>
                <a:sym typeface="Open Sans"/>
              </a:rPr>
              <a:t>How to decide on a ‘hyper-partisan’ source?</a:t>
            </a: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b="1">
              <a:latin typeface="Open Sans"/>
              <a:ea typeface="Open Sans"/>
              <a:cs typeface="Open Sans"/>
              <a:sym typeface="Open Sans"/>
            </a:endParaRPr>
          </a:p>
        </p:txBody>
      </p:sp>
      <p:sp>
        <p:nvSpPr>
          <p:cNvPr id="174" name="Google Shape;174;p29"/>
          <p:cNvSpPr txBox="1"/>
          <p:nvPr/>
        </p:nvSpPr>
        <p:spPr>
          <a:xfrm>
            <a:off x="62100" y="-76200"/>
            <a:ext cx="9201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highlight>
                  <a:schemeClr val="dk1"/>
                </a:highlight>
                <a:latin typeface="Open Sans"/>
                <a:ea typeface="Open Sans"/>
                <a:cs typeface="Open Sans"/>
                <a:sym typeface="Open Sans"/>
              </a:rPr>
              <a:t>Misinformation as (politicised) classification problem</a:t>
            </a:r>
            <a:endParaRPr/>
          </a:p>
        </p:txBody>
      </p:sp>
      <p:sp>
        <p:nvSpPr>
          <p:cNvPr id="175" name="Google Shape;175;p29"/>
          <p:cNvSpPr txBox="1"/>
          <p:nvPr/>
        </p:nvSpPr>
        <p:spPr>
          <a:xfrm>
            <a:off x="6339950" y="4419600"/>
            <a:ext cx="22179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allsides.com, 2021.</a:t>
            </a:r>
            <a:endParaRPr/>
          </a:p>
        </p:txBody>
      </p:sp>
      <p:sp>
        <p:nvSpPr>
          <p:cNvPr id="176" name="Google Shape;176;p29"/>
          <p:cNvSpPr txBox="1">
            <a:spLocks noGrp="1"/>
          </p:cNvSpPr>
          <p:nvPr>
            <p:ph type="title"/>
          </p:nvPr>
        </p:nvSpPr>
        <p:spPr>
          <a:xfrm>
            <a:off x="214500" y="4119925"/>
            <a:ext cx="2481000" cy="1385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b="1">
              <a:latin typeface="Open Sans"/>
              <a:ea typeface="Open Sans"/>
              <a:cs typeface="Open Sans"/>
              <a:sym typeface="Open Sans"/>
            </a:endParaRPr>
          </a:p>
        </p:txBody>
      </p:sp>
      <p:pic>
        <p:nvPicPr>
          <p:cNvPr id="177" name="Google Shape;177;p29"/>
          <p:cNvPicPr preferRelativeResize="0"/>
          <p:nvPr/>
        </p:nvPicPr>
        <p:blipFill>
          <a:blip r:embed="rId3">
            <a:alphaModFix/>
          </a:blip>
          <a:stretch>
            <a:fillRect/>
          </a:stretch>
        </p:blipFill>
        <p:spPr>
          <a:xfrm>
            <a:off x="5611800" y="1118400"/>
            <a:ext cx="2916670" cy="3263100"/>
          </a:xfrm>
          <a:prstGeom prst="rect">
            <a:avLst/>
          </a:prstGeom>
          <a:noFill/>
          <a:ln>
            <a:noFill/>
          </a:ln>
        </p:spPr>
      </p:pic>
      <p:pic>
        <p:nvPicPr>
          <p:cNvPr id="178" name="Google Shape;178;p29"/>
          <p:cNvPicPr preferRelativeResize="0"/>
          <p:nvPr/>
        </p:nvPicPr>
        <p:blipFill>
          <a:blip r:embed="rId4">
            <a:alphaModFix/>
          </a:blip>
          <a:stretch>
            <a:fillRect/>
          </a:stretch>
        </p:blipFill>
        <p:spPr>
          <a:xfrm>
            <a:off x="1811500" y="1451225"/>
            <a:ext cx="3818173" cy="2890476"/>
          </a:xfrm>
          <a:prstGeom prst="rect">
            <a:avLst/>
          </a:prstGeom>
          <a:noFill/>
          <a:ln>
            <a:noFill/>
          </a:ln>
        </p:spPr>
      </p:pic>
      <p:sp>
        <p:nvSpPr>
          <p:cNvPr id="179" name="Google Shape;179;p29"/>
          <p:cNvSpPr txBox="1"/>
          <p:nvPr/>
        </p:nvSpPr>
        <p:spPr>
          <a:xfrm>
            <a:off x="2810875" y="4419600"/>
            <a:ext cx="2818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mediabiaschart.org, 2018.</a:t>
            </a:r>
            <a:endParaRPr/>
          </a:p>
        </p:txBody>
      </p:sp>
      <p:sp>
        <p:nvSpPr>
          <p:cNvPr id="180" name="Google Shape;180;p29"/>
          <p:cNvSpPr txBox="1"/>
          <p:nvPr/>
        </p:nvSpPr>
        <p:spPr>
          <a:xfrm>
            <a:off x="0" y="1670150"/>
            <a:ext cx="18114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Note the differentiation between </a:t>
            </a:r>
            <a:r>
              <a:rPr lang="en" sz="1100" i="1">
                <a:latin typeface="Open Sans"/>
                <a:ea typeface="Open Sans"/>
                <a:cs typeface="Open Sans"/>
                <a:sym typeface="Open Sans"/>
              </a:rPr>
              <a:t>New York Times</a:t>
            </a:r>
            <a:r>
              <a:rPr lang="en" sz="1100">
                <a:latin typeface="Open Sans"/>
                <a:ea typeface="Open Sans"/>
                <a:cs typeface="Open Sans"/>
                <a:sym typeface="Open Sans"/>
              </a:rPr>
              <a:t> news and opinion </a:t>
            </a:r>
            <a:r>
              <a:rPr lang="en" sz="1100">
                <a:solidFill>
                  <a:schemeClr val="dk1"/>
                </a:solidFill>
                <a:latin typeface="Open Sans"/>
                <a:ea typeface="Open Sans"/>
                <a:cs typeface="Open Sans"/>
                <a:sym typeface="Open Sans"/>
              </a:rPr>
              <a:t>on allsides.com </a:t>
            </a:r>
            <a:r>
              <a:rPr lang="en" sz="1100">
                <a:latin typeface="Open Sans"/>
                <a:ea typeface="Open Sans"/>
                <a:cs typeface="Open Sans"/>
                <a:sym typeface="Open Sans"/>
              </a:rPr>
              <a:t>and its different classification on </a:t>
            </a:r>
            <a:r>
              <a:rPr lang="en" sz="1100">
                <a:solidFill>
                  <a:schemeClr val="dk1"/>
                </a:solidFill>
                <a:latin typeface="Open Sans"/>
                <a:ea typeface="Open Sans"/>
                <a:cs typeface="Open Sans"/>
                <a:sym typeface="Open Sans"/>
              </a:rPr>
              <a:t>allsides.com and mediabiaschart.org</a:t>
            </a:r>
            <a:r>
              <a:rPr lang="en" sz="1100">
                <a:latin typeface="Open Sans"/>
                <a:ea typeface="Open Sans"/>
                <a:cs typeface="Open Sans"/>
                <a:sym typeface="Open Sans"/>
              </a:rPr>
              <a:t>, implying (1) a </a:t>
            </a:r>
            <a:r>
              <a:rPr lang="en" sz="1100" b="1">
                <a:latin typeface="Open Sans"/>
                <a:ea typeface="Open Sans"/>
                <a:cs typeface="Open Sans"/>
                <a:sym typeface="Open Sans"/>
              </a:rPr>
              <a:t>story-level </a:t>
            </a:r>
            <a:r>
              <a:rPr lang="en" sz="1100">
                <a:latin typeface="Open Sans"/>
                <a:ea typeface="Open Sans"/>
                <a:cs typeface="Open Sans"/>
                <a:sym typeface="Open Sans"/>
              </a:rPr>
              <a:t>rather than source-level approach as well as (2) the need to </a:t>
            </a:r>
            <a:r>
              <a:rPr lang="en" sz="1100" b="1">
                <a:latin typeface="Open Sans"/>
                <a:ea typeface="Open Sans"/>
                <a:cs typeface="Open Sans"/>
                <a:sym typeface="Open Sans"/>
              </a:rPr>
              <a:t>triangulate</a:t>
            </a:r>
            <a:r>
              <a:rPr lang="en" sz="1100">
                <a:latin typeface="Open Sans"/>
                <a:ea typeface="Open Sans"/>
                <a:cs typeface="Open Sans"/>
                <a:sym typeface="Open Sans"/>
              </a:rPr>
              <a:t> from multiple, quality classification schemes.</a:t>
            </a:r>
            <a:endParaRPr sz="11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Classify sources (story-level):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2400">
                <a:latin typeface="Open Sans"/>
                <a:ea typeface="Open Sans"/>
                <a:cs typeface="Open Sans"/>
                <a:sym typeface="Open Sans"/>
              </a:rPr>
              <a:t>Apply source classifications from combination of allsides.com, mediabiasfactcheck.com, newsguardtech.com and mediabiaschart.com</a:t>
            </a:r>
            <a:endParaRPr sz="2400">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1700" b="1">
                <a:highlight>
                  <a:srgbClr val="D9D9D9"/>
                </a:highlight>
                <a:latin typeface="Open Sans"/>
                <a:ea typeface="Open Sans"/>
                <a:cs typeface="Open Sans"/>
                <a:sym typeface="Open Sans"/>
              </a:rPr>
              <a:t>Two-level classification (mainstream vs. problematic) and for mainstream (hyper-partisan conversative/hyper-partisan progressive)</a:t>
            </a:r>
            <a:br>
              <a:rPr lang="en" sz="1700">
                <a:highlight>
                  <a:srgbClr val="D9D9D9"/>
                </a:highlight>
                <a:latin typeface="Open Sans"/>
                <a:ea typeface="Open Sans"/>
                <a:cs typeface="Open Sans"/>
                <a:sym typeface="Open Sans"/>
              </a:rPr>
            </a:br>
            <a:endParaRPr sz="1700">
              <a:highlight>
                <a:srgbClr val="D9D9D9"/>
              </a:highlight>
              <a:latin typeface="Open Sans"/>
              <a:ea typeface="Open Sans"/>
              <a:cs typeface="Open Sans"/>
              <a:sym typeface="Open Sans"/>
            </a:endParaRPr>
          </a:p>
          <a:p>
            <a:pPr marL="457200" lvl="0" indent="0" algn="l" rtl="0">
              <a:spcBef>
                <a:spcPts val="0"/>
              </a:spcBef>
              <a:spcAft>
                <a:spcPts val="0"/>
              </a:spcAft>
              <a:buNone/>
            </a:pPr>
            <a:endParaRPr sz="1700">
              <a:highlight>
                <a:srgbClr val="D9D9D9"/>
              </a:highlight>
              <a:latin typeface="Open Sans"/>
              <a:ea typeface="Open Sans"/>
              <a:cs typeface="Open Sans"/>
              <a:sym typeface="Open Sans"/>
            </a:endParaRPr>
          </a:p>
          <a:p>
            <a:pPr marL="457200" lvl="0" indent="0" algn="l" rtl="0">
              <a:spcBef>
                <a:spcPts val="0"/>
              </a:spcBef>
              <a:spcAft>
                <a:spcPts val="0"/>
              </a:spcAft>
              <a:buNone/>
            </a:pPr>
            <a:endParaRPr sz="1700">
              <a:highlight>
                <a:srgbClr val="D9D9D9"/>
              </a:highlight>
              <a:latin typeface="Open Sans"/>
              <a:ea typeface="Open Sans"/>
              <a:cs typeface="Open Sans"/>
              <a:sym typeface="Open Sans"/>
            </a:endParaRPr>
          </a:p>
          <a:p>
            <a:pPr marL="457200" lvl="0" indent="0" algn="l" rtl="0">
              <a:spcBef>
                <a:spcPts val="0"/>
              </a:spcBef>
              <a:spcAft>
                <a:spcPts val="0"/>
              </a:spcAft>
              <a:buNone/>
            </a:pPr>
            <a:endParaRPr sz="1700">
              <a:highlight>
                <a:srgbClr val="D9D9D9"/>
              </a:highlight>
              <a:latin typeface="Open Sans"/>
              <a:ea typeface="Open Sans"/>
              <a:cs typeface="Open Sans"/>
              <a:sym typeface="Open Sans"/>
            </a:endParaRPr>
          </a:p>
          <a:p>
            <a:pPr marL="457200" lvl="0" indent="0" algn="l" rtl="0">
              <a:spcBef>
                <a:spcPts val="0"/>
              </a:spcBef>
              <a:spcAft>
                <a:spcPts val="0"/>
              </a:spcAft>
              <a:buNone/>
            </a:pPr>
            <a:endParaRPr sz="1700" b="1">
              <a:highlight>
                <a:srgbClr val="D9D9D9"/>
              </a:highlight>
              <a:latin typeface="Open Sans"/>
              <a:ea typeface="Open Sans"/>
              <a:cs typeface="Open Sans"/>
              <a:sym typeface="Open Sans"/>
            </a:endParaRPr>
          </a:p>
        </p:txBody>
      </p:sp>
      <p:pic>
        <p:nvPicPr>
          <p:cNvPr id="186" name="Google Shape;186;p30"/>
          <p:cNvPicPr preferRelativeResize="0"/>
          <p:nvPr/>
        </p:nvPicPr>
        <p:blipFill>
          <a:blip r:embed="rId3">
            <a:alphaModFix/>
          </a:blip>
          <a:stretch>
            <a:fillRect/>
          </a:stretch>
        </p:blipFill>
        <p:spPr>
          <a:xfrm>
            <a:off x="587425" y="3434875"/>
            <a:ext cx="6509426" cy="865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Research question: </a:t>
            </a:r>
            <a:endParaRPr sz="2600" b="1">
              <a:solidFill>
                <a:srgbClr val="FFFFFF"/>
              </a:solidFill>
              <a:highlight>
                <a:srgbClr val="000000"/>
              </a:highlight>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r>
              <a:rPr lang="en" sz="2600">
                <a:latin typeface="Open Sans"/>
                <a:ea typeface="Open Sans"/>
                <a:cs typeface="Open Sans"/>
                <a:sym typeface="Open Sans"/>
              </a:rPr>
              <a:t>To what extent does ‘</a:t>
            </a:r>
            <a:r>
              <a:rPr lang="en" sz="2600" b="1">
                <a:latin typeface="Open Sans"/>
                <a:ea typeface="Open Sans"/>
                <a:cs typeface="Open Sans"/>
                <a:sym typeface="Open Sans"/>
              </a:rPr>
              <a:t>fake news’</a:t>
            </a:r>
            <a:r>
              <a:rPr lang="en" sz="2600">
                <a:latin typeface="Open Sans"/>
                <a:ea typeface="Open Sans"/>
                <a:cs typeface="Open Sans"/>
                <a:sym typeface="Open Sans"/>
              </a:rPr>
              <a:t> (or misinformation) resonate in </a:t>
            </a:r>
            <a:r>
              <a:rPr lang="en" sz="2600" b="1">
                <a:latin typeface="Open Sans"/>
                <a:ea typeface="Open Sans"/>
                <a:cs typeface="Open Sans"/>
                <a:sym typeface="Open Sans"/>
              </a:rPr>
              <a:t>political spaces</a:t>
            </a:r>
            <a:r>
              <a:rPr lang="en" sz="2600">
                <a:latin typeface="Open Sans"/>
                <a:ea typeface="Open Sans"/>
                <a:cs typeface="Open Sans"/>
                <a:sym typeface="Open Sans"/>
              </a:rPr>
              <a:t> </a:t>
            </a:r>
            <a:r>
              <a:rPr lang="en" sz="2600" b="1">
                <a:latin typeface="Open Sans"/>
                <a:ea typeface="Open Sans"/>
                <a:cs typeface="Open Sans"/>
                <a:sym typeface="Open Sans"/>
              </a:rPr>
              <a:t>across</a:t>
            </a:r>
            <a:r>
              <a:rPr lang="en" sz="2600">
                <a:latin typeface="Open Sans"/>
                <a:ea typeface="Open Sans"/>
                <a:cs typeface="Open Sans"/>
                <a:sym typeface="Open Sans"/>
              </a:rPr>
              <a:t> </a:t>
            </a:r>
            <a:r>
              <a:rPr lang="en" sz="2600" b="1">
                <a:latin typeface="Open Sans"/>
                <a:ea typeface="Open Sans"/>
                <a:cs typeface="Open Sans"/>
                <a:sym typeface="Open Sans"/>
              </a:rPr>
              <a:t>social media</a:t>
            </a:r>
            <a:r>
              <a:rPr lang="en" sz="2600">
                <a:latin typeface="Open Sans"/>
                <a:ea typeface="Open Sans"/>
                <a:cs typeface="Open Sans"/>
                <a:sym typeface="Open Sans"/>
              </a:rPr>
              <a:t> in the run-up to the</a:t>
            </a:r>
            <a:r>
              <a:rPr lang="en" sz="2600" b="1">
                <a:latin typeface="Open Sans"/>
                <a:ea typeface="Open Sans"/>
                <a:cs typeface="Open Sans"/>
                <a:sym typeface="Open Sans"/>
              </a:rPr>
              <a:t> presidential election in the U.S.</a:t>
            </a:r>
            <a:r>
              <a:rPr lang="en" sz="2600">
                <a:latin typeface="Open Sans"/>
                <a:ea typeface="Open Sans"/>
                <a:cs typeface="Open Sans"/>
                <a:sym typeface="Open Sans"/>
              </a:rPr>
              <a:t>?</a:t>
            </a:r>
            <a:endParaRPr sz="26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 sz="2200">
                <a:latin typeface="Open Sans"/>
                <a:ea typeface="Open Sans"/>
                <a:cs typeface="Open Sans"/>
                <a:sym typeface="Open Sans"/>
              </a:rPr>
              <a:t>We can also:</a:t>
            </a:r>
            <a:endParaRPr sz="22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r>
              <a:rPr lang="en" sz="1800" b="1">
                <a:highlight>
                  <a:srgbClr val="D9D9D9"/>
                </a:highlight>
                <a:latin typeface="Open Sans"/>
                <a:ea typeface="Open Sans"/>
                <a:cs typeface="Open Sans"/>
                <a:sym typeface="Open Sans"/>
              </a:rPr>
              <a:t>1. Compare scale of the ‘fake news problem’ between 2016 (Silverman) and 2020 </a:t>
            </a:r>
            <a:br>
              <a:rPr lang="en" sz="1800" b="1">
                <a:highlight>
                  <a:srgbClr val="D9D9D9"/>
                </a:highlight>
                <a:latin typeface="Open Sans"/>
                <a:ea typeface="Open Sans"/>
                <a:cs typeface="Open Sans"/>
                <a:sym typeface="Open Sans"/>
              </a:rPr>
            </a:br>
            <a:endParaRPr sz="1800" b="1">
              <a:highlight>
                <a:srgbClr val="D9D9D9"/>
              </a:highlight>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r>
              <a:rPr lang="en" sz="1800" b="1">
                <a:highlight>
                  <a:srgbClr val="D9D9D9"/>
                </a:highlight>
                <a:latin typeface="Open Sans"/>
                <a:ea typeface="Open Sans"/>
                <a:cs typeface="Open Sans"/>
                <a:sym typeface="Open Sans"/>
              </a:rPr>
              <a:t>2. Compare scale of the problem using broad and narrow definitions of ‘fake news’</a:t>
            </a:r>
            <a:endParaRPr sz="1800" b="1">
              <a:highlight>
                <a:srgbClr val="D9D9D9"/>
              </a:highlight>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br>
              <a:rPr lang="en" sz="1800" b="1">
                <a:highlight>
                  <a:srgbClr val="D9D9D9"/>
                </a:highlight>
                <a:latin typeface="Open Sans"/>
                <a:ea typeface="Open Sans"/>
                <a:cs typeface="Open Sans"/>
                <a:sym typeface="Open Sans"/>
              </a:rPr>
            </a:br>
            <a:r>
              <a:rPr lang="en" sz="1800" b="1">
                <a:highlight>
                  <a:srgbClr val="D9D9D9"/>
                </a:highlight>
                <a:latin typeface="Open Sans"/>
                <a:ea typeface="Open Sans"/>
                <a:cs typeface="Open Sans"/>
                <a:sym typeface="Open Sans"/>
              </a:rPr>
              <a:t>3. Compare amount of ‘fake news’ when differentiating between hyper-partisan conversative vs. hyper-partisan progressive and thus discuss the politicisation of ‘fake news’</a:t>
            </a:r>
            <a:endParaRPr sz="2600">
              <a:latin typeface="Open Sans"/>
              <a:ea typeface="Open Sans"/>
              <a:cs typeface="Open Sans"/>
              <a:sym typeface="Open Sans"/>
            </a:endParaRPr>
          </a:p>
          <a:p>
            <a:pPr marL="457200" lvl="0" indent="0" algn="l" rtl="0">
              <a:spcBef>
                <a:spcPts val="0"/>
              </a:spcBef>
              <a:spcAft>
                <a:spcPts val="0"/>
              </a:spcAft>
              <a:buNone/>
            </a:pPr>
            <a:endParaRPr sz="1700">
              <a:highlight>
                <a:srgbClr val="D9D9D9"/>
              </a:highlight>
              <a:latin typeface="Open Sans"/>
              <a:ea typeface="Open Sans"/>
              <a:cs typeface="Open Sans"/>
              <a:sym typeface="Open Sans"/>
            </a:endParaRPr>
          </a:p>
          <a:p>
            <a:pPr marL="457200" lvl="0" indent="0" algn="l" rtl="0">
              <a:spcBef>
                <a:spcPts val="0"/>
              </a:spcBef>
              <a:spcAft>
                <a:spcPts val="0"/>
              </a:spcAft>
              <a:buNone/>
            </a:pPr>
            <a:endParaRPr sz="1700" b="1">
              <a:highlight>
                <a:srgbClr val="D9D9D9"/>
              </a:highlight>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Research question (generic):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br>
              <a:rPr lang="en" sz="2600">
                <a:latin typeface="Open Sans"/>
                <a:ea typeface="Open Sans"/>
                <a:cs typeface="Open Sans"/>
                <a:sym typeface="Open Sans"/>
              </a:rPr>
            </a:br>
            <a:endParaRPr sz="2600">
              <a:latin typeface="Open Sans"/>
              <a:ea typeface="Open Sans"/>
              <a:cs typeface="Open Sans"/>
              <a:sym typeface="Open Sans"/>
            </a:endParaRPr>
          </a:p>
          <a:p>
            <a:pPr marL="457200" lvl="0" indent="0" algn="l" rtl="0">
              <a:spcBef>
                <a:spcPts val="0"/>
              </a:spcBef>
              <a:spcAft>
                <a:spcPts val="0"/>
              </a:spcAft>
              <a:buNone/>
            </a:pPr>
            <a:r>
              <a:rPr lang="en" sz="2600">
                <a:latin typeface="Open Sans"/>
                <a:ea typeface="Open Sans"/>
                <a:cs typeface="Open Sans"/>
                <a:sym typeface="Open Sans"/>
              </a:rPr>
              <a:t>To what extent does </a:t>
            </a:r>
            <a:r>
              <a:rPr lang="en" sz="2600" b="1">
                <a:latin typeface="Open Sans"/>
                <a:ea typeface="Open Sans"/>
                <a:cs typeface="Open Sans"/>
                <a:sym typeface="Open Sans"/>
              </a:rPr>
              <a:t>‘fake news’ </a:t>
            </a:r>
            <a:r>
              <a:rPr lang="en" sz="2600">
                <a:latin typeface="Open Sans"/>
                <a:ea typeface="Open Sans"/>
                <a:cs typeface="Open Sans"/>
                <a:sym typeface="Open Sans"/>
              </a:rPr>
              <a:t>(or misinformation) resonate in </a:t>
            </a:r>
            <a:r>
              <a:rPr lang="en" sz="2600" b="1">
                <a:latin typeface="Open Sans"/>
                <a:ea typeface="Open Sans"/>
                <a:cs typeface="Open Sans"/>
                <a:sym typeface="Open Sans"/>
              </a:rPr>
              <a:t>political spaces</a:t>
            </a:r>
            <a:r>
              <a:rPr lang="en" sz="2600">
                <a:latin typeface="Open Sans"/>
                <a:ea typeface="Open Sans"/>
                <a:cs typeface="Open Sans"/>
                <a:sym typeface="Open Sans"/>
              </a:rPr>
              <a:t> </a:t>
            </a:r>
            <a:r>
              <a:rPr lang="en" sz="2600" b="1">
                <a:latin typeface="Open Sans"/>
                <a:ea typeface="Open Sans"/>
                <a:cs typeface="Open Sans"/>
                <a:sym typeface="Open Sans"/>
              </a:rPr>
              <a:t>across</a:t>
            </a:r>
            <a:r>
              <a:rPr lang="en" sz="2600">
                <a:latin typeface="Open Sans"/>
                <a:ea typeface="Open Sans"/>
                <a:cs typeface="Open Sans"/>
                <a:sym typeface="Open Sans"/>
              </a:rPr>
              <a:t> </a:t>
            </a:r>
            <a:r>
              <a:rPr lang="en" sz="2600" b="1">
                <a:latin typeface="Open Sans"/>
                <a:ea typeface="Open Sans"/>
                <a:cs typeface="Open Sans"/>
                <a:sym typeface="Open Sans"/>
              </a:rPr>
              <a:t>social media</a:t>
            </a:r>
            <a:r>
              <a:rPr lang="en" sz="2600">
                <a:latin typeface="Open Sans"/>
                <a:ea typeface="Open Sans"/>
                <a:cs typeface="Open Sans"/>
                <a:sym typeface="Open Sans"/>
              </a:rPr>
              <a:t> in the run-up to the </a:t>
            </a:r>
            <a:r>
              <a:rPr lang="en" sz="2600" b="1">
                <a:latin typeface="Open Sans"/>
                <a:ea typeface="Open Sans"/>
                <a:cs typeface="Open Sans"/>
                <a:sym typeface="Open Sans"/>
              </a:rPr>
              <a:t>national elections</a:t>
            </a:r>
            <a:r>
              <a:rPr lang="en" sz="2600">
                <a:latin typeface="Open Sans"/>
                <a:ea typeface="Open Sans"/>
                <a:cs typeface="Open Sans"/>
                <a:sym typeface="Open Sans"/>
              </a:rPr>
              <a:t>?</a:t>
            </a:r>
            <a:endParaRPr sz="2600">
              <a:latin typeface="Open Sans"/>
              <a:ea typeface="Open Sans"/>
              <a:cs typeface="Open Sans"/>
              <a:sym typeface="Open Sans"/>
            </a:endParaRPr>
          </a:p>
          <a:p>
            <a:pPr marL="457200" lvl="0" indent="0" algn="l" rtl="0">
              <a:spcBef>
                <a:spcPts val="0"/>
              </a:spcBef>
              <a:spcAft>
                <a:spcPts val="0"/>
              </a:spcAft>
              <a:buNone/>
            </a:pPr>
            <a:r>
              <a:rPr lang="en" sz="2500" b="1">
                <a:highlight>
                  <a:srgbClr val="D9D9D9"/>
                </a:highlight>
                <a:latin typeface="Open Sans"/>
                <a:ea typeface="Open Sans"/>
                <a:cs typeface="Open Sans"/>
                <a:sym typeface="Open Sans"/>
              </a:rPr>
              <a:t> </a:t>
            </a:r>
            <a:endParaRPr sz="2500" b="1">
              <a:highlight>
                <a:srgbClr val="D9D9D9"/>
              </a:highlight>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The scale of Facebook's problem depends upon how ‘fake news’ is classified </a:t>
            </a: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500" b="1">
              <a:highlight>
                <a:srgbClr val="D9D9D9"/>
              </a:highlight>
              <a:latin typeface="Open Sans"/>
              <a:ea typeface="Open Sans"/>
              <a:cs typeface="Open Sans"/>
              <a:sym typeface="Open Sans"/>
            </a:endParaRPr>
          </a:p>
          <a:p>
            <a:pPr marL="914400" lvl="1" indent="-342900" algn="l" rtl="0">
              <a:lnSpc>
                <a:spcPct val="115000"/>
              </a:lnSpc>
              <a:spcBef>
                <a:spcPts val="0"/>
              </a:spcBef>
              <a:spcAft>
                <a:spcPts val="0"/>
              </a:spcAft>
              <a:buSzPts val="1800"/>
              <a:buFont typeface="Open Sans"/>
              <a:buChar char="○"/>
            </a:pPr>
            <a:r>
              <a:rPr lang="en" sz="1600" b="1">
                <a:highlight>
                  <a:srgbClr val="D9D9D9"/>
                </a:highlight>
                <a:latin typeface="Open Sans"/>
                <a:ea typeface="Open Sans"/>
                <a:cs typeface="Open Sans"/>
                <a:sym typeface="Open Sans"/>
              </a:rPr>
              <a:t>The 'fake news' problem around the US elections as observed in 2016 has worsened on Facebook in 2020. In the early months in 2020 the proportion of user engagement with ‘fake news’ to mainstream news stories is 1:3.5, compared to 1:4 during the same period in 2016.</a:t>
            </a:r>
            <a:r>
              <a:rPr lang="en" sz="1800" b="1">
                <a:highlight>
                  <a:srgbClr val="D9D9D9"/>
                </a:highlight>
                <a:latin typeface="Open Sans"/>
                <a:ea typeface="Open Sans"/>
                <a:cs typeface="Open Sans"/>
                <a:sym typeface="Open Sans"/>
              </a:rPr>
              <a:t> </a:t>
            </a: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p:txBody>
      </p:sp>
      <p:pic>
        <p:nvPicPr>
          <p:cNvPr id="197" name="Google Shape;197;p3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688650" y="2473350"/>
            <a:ext cx="5272419" cy="2833124"/>
          </a:xfrm>
          <a:prstGeom prst="rect">
            <a:avLst/>
          </a:prstGeom>
          <a:noFill/>
          <a:ln>
            <a:noFill/>
          </a:ln>
        </p:spPr>
      </p:pic>
      <p:pic>
        <p:nvPicPr>
          <p:cNvPr id="198" name="Google Shape;198;p32"/>
          <p:cNvPicPr preferRelativeResize="0"/>
          <p:nvPr/>
        </p:nvPicPr>
        <p:blipFill>
          <a:blip r:embed="rId4">
            <a:alphaModFix/>
          </a:blip>
          <a:stretch>
            <a:fillRect/>
          </a:stretch>
        </p:blipFill>
        <p:spPr>
          <a:xfrm>
            <a:off x="776200" y="2473350"/>
            <a:ext cx="2912450" cy="2329955"/>
          </a:xfrm>
          <a:prstGeom prst="rect">
            <a:avLst/>
          </a:prstGeom>
          <a:noFill/>
          <a:ln>
            <a:noFill/>
          </a:ln>
        </p:spPr>
      </p:pic>
      <p:sp>
        <p:nvSpPr>
          <p:cNvPr id="199" name="Google Shape;199;p32"/>
          <p:cNvSpPr txBox="1"/>
          <p:nvPr/>
        </p:nvSpPr>
        <p:spPr>
          <a:xfrm>
            <a:off x="1322125" y="4804000"/>
            <a:ext cx="895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1Q 2016</a:t>
            </a:r>
            <a:endParaRPr sz="800"/>
          </a:p>
        </p:txBody>
      </p:sp>
      <p:sp>
        <p:nvSpPr>
          <p:cNvPr id="200" name="Google Shape;200;p32"/>
          <p:cNvSpPr txBox="1"/>
          <p:nvPr/>
        </p:nvSpPr>
        <p:spPr>
          <a:xfrm>
            <a:off x="4674925" y="4727800"/>
            <a:ext cx="895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1Q 2020</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The scale of Facebook's problem depends upon how ‘fake news’ is classified</a:t>
            </a: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500" b="1">
              <a:highlight>
                <a:srgbClr val="D9D9D9"/>
              </a:highlight>
              <a:latin typeface="Open Sans"/>
              <a:ea typeface="Open Sans"/>
              <a:cs typeface="Open Sans"/>
              <a:sym typeface="Open Sans"/>
            </a:endParaRPr>
          </a:p>
          <a:p>
            <a:pPr marL="914400" lvl="1" indent="-342900" algn="l" rtl="0">
              <a:lnSpc>
                <a:spcPct val="115000"/>
              </a:lnSpc>
              <a:spcBef>
                <a:spcPts val="0"/>
              </a:spcBef>
              <a:spcAft>
                <a:spcPts val="0"/>
              </a:spcAft>
              <a:buSzPts val="1800"/>
              <a:buFont typeface="Open Sans"/>
              <a:buChar char="○"/>
            </a:pPr>
            <a:r>
              <a:rPr lang="en" sz="1600" b="1">
                <a:highlight>
                  <a:srgbClr val="D9D9D9"/>
                </a:highlight>
                <a:latin typeface="Open Sans"/>
                <a:ea typeface="Open Sans"/>
                <a:cs typeface="Open Sans"/>
                <a:sym typeface="Open Sans"/>
              </a:rPr>
              <a:t>If one applies a stricter definition of 'fake news' such as only imposter news and conspiracy sites (thereby removing hyperpartisan sites as in Silverman’s definition), mainstream sources outperform ‘fake’ ones by a much greater proportion. </a:t>
            </a:r>
            <a:r>
              <a:rPr lang="en" sz="1800" b="1">
                <a:highlight>
                  <a:srgbClr val="D9D9D9"/>
                </a:highlight>
                <a:latin typeface="Open Sans"/>
                <a:ea typeface="Open Sans"/>
                <a:cs typeface="Open Sans"/>
                <a:sym typeface="Open Sans"/>
              </a:rPr>
              <a:t> </a:t>
            </a: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p:txBody>
      </p:sp>
      <p:pic>
        <p:nvPicPr>
          <p:cNvPr id="206" name="Google Shape;206;p3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86525" y="2459350"/>
            <a:ext cx="3460900" cy="2313725"/>
          </a:xfrm>
          <a:prstGeom prst="rect">
            <a:avLst/>
          </a:prstGeom>
          <a:noFill/>
          <a:ln>
            <a:noFill/>
          </a:ln>
        </p:spPr>
      </p:pic>
      <p:sp>
        <p:nvSpPr>
          <p:cNvPr id="207" name="Google Shape;207;p33"/>
          <p:cNvSpPr txBox="1"/>
          <p:nvPr/>
        </p:nvSpPr>
        <p:spPr>
          <a:xfrm>
            <a:off x="1002550" y="4728850"/>
            <a:ext cx="30069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Original (roomy) definition of fake news</a:t>
            </a:r>
            <a:endParaRPr sz="1000"/>
          </a:p>
        </p:txBody>
      </p:sp>
      <p:sp>
        <p:nvSpPr>
          <p:cNvPr id="208" name="Google Shape;208;p33"/>
          <p:cNvSpPr txBox="1"/>
          <p:nvPr/>
        </p:nvSpPr>
        <p:spPr>
          <a:xfrm>
            <a:off x="5683525" y="4728850"/>
            <a:ext cx="24459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Narrow definition of fake news</a:t>
            </a:r>
            <a:endParaRPr sz="1000"/>
          </a:p>
        </p:txBody>
      </p:sp>
      <p:pic>
        <p:nvPicPr>
          <p:cNvPr id="209" name="Google Shape;209;p33"/>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572000" y="2403000"/>
            <a:ext cx="3460900" cy="23675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The scale of Facebook's problem depends upon how ‘fake news’ is classified </a:t>
            </a: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500" b="1">
              <a:highlight>
                <a:srgbClr val="D9D9D9"/>
              </a:highlight>
              <a:latin typeface="Open Sans"/>
              <a:ea typeface="Open Sans"/>
              <a:cs typeface="Open Sans"/>
              <a:sym typeface="Open Sans"/>
            </a:endParaRPr>
          </a:p>
          <a:p>
            <a:pPr marL="914400" lvl="1" indent="-342900" algn="l" rtl="0">
              <a:lnSpc>
                <a:spcPct val="115000"/>
              </a:lnSpc>
              <a:spcBef>
                <a:spcPts val="0"/>
              </a:spcBef>
              <a:spcAft>
                <a:spcPts val="0"/>
              </a:spcAft>
              <a:buSzPts val="1800"/>
              <a:buFont typeface="Open Sans"/>
              <a:buChar char="○"/>
            </a:pPr>
            <a:r>
              <a:rPr lang="en" sz="1600" b="1">
                <a:highlight>
                  <a:srgbClr val="D9D9D9"/>
                </a:highlight>
                <a:latin typeface="Open Sans"/>
                <a:ea typeface="Open Sans"/>
                <a:cs typeface="Open Sans"/>
                <a:sym typeface="Open Sans"/>
              </a:rPr>
              <a:t>Given there are more hyperpartisan conservative sources engaged with than hyperpartisan progressive ones, the research points to how considerations of what constitutes 'fake news' may be politicized.  </a:t>
            </a:r>
            <a:r>
              <a:rPr lang="en" sz="1800" b="1">
                <a:highlight>
                  <a:srgbClr val="D9D9D9"/>
                </a:highlight>
                <a:latin typeface="Open Sans"/>
                <a:ea typeface="Open Sans"/>
                <a:cs typeface="Open Sans"/>
                <a:sym typeface="Open Sans"/>
              </a:rPr>
              <a:t> </a:t>
            </a: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p:txBody>
      </p:sp>
      <p:sp>
        <p:nvSpPr>
          <p:cNvPr id="215" name="Google Shape;215;p34"/>
          <p:cNvSpPr txBox="1"/>
          <p:nvPr/>
        </p:nvSpPr>
        <p:spPr>
          <a:xfrm>
            <a:off x="991500" y="2496300"/>
            <a:ext cx="3006900" cy="38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a:ea typeface="Open Sans"/>
                <a:cs typeface="Open Sans"/>
                <a:sym typeface="Open Sans"/>
              </a:rPr>
              <a:t>Method note: Findings made on the basis of </a:t>
            </a:r>
            <a:r>
              <a:rPr lang="en" sz="1200" i="1">
                <a:solidFill>
                  <a:schemeClr val="dk1"/>
                </a:solidFill>
                <a:latin typeface="Open Sans"/>
                <a:ea typeface="Open Sans"/>
                <a:cs typeface="Open Sans"/>
                <a:sym typeface="Open Sans"/>
              </a:rPr>
              <a:t>Facebook user engagement of the top 200 stories</a:t>
            </a:r>
            <a:r>
              <a:rPr lang="en" sz="1200">
                <a:solidFill>
                  <a:schemeClr val="dk1"/>
                </a:solidFill>
                <a:latin typeface="Open Sans"/>
                <a:ea typeface="Open Sans"/>
                <a:cs typeface="Open Sans"/>
                <a:sym typeface="Open Sans"/>
              </a:rPr>
              <a:t> returned for </a:t>
            </a:r>
            <a:r>
              <a:rPr lang="en" sz="1200" i="1">
                <a:solidFill>
                  <a:schemeClr val="dk1"/>
                </a:solidFill>
                <a:latin typeface="Open Sans"/>
                <a:ea typeface="Open Sans"/>
                <a:cs typeface="Open Sans"/>
                <a:sym typeface="Open Sans"/>
              </a:rPr>
              <a:t>queries for candidates and social issues</a:t>
            </a:r>
            <a:r>
              <a:rPr lang="en" sz="1200">
                <a:solidFill>
                  <a:schemeClr val="dk1"/>
                </a:solidFill>
                <a:latin typeface="Open Sans"/>
                <a:ea typeface="Open Sans"/>
                <a:cs typeface="Open Sans"/>
                <a:sym typeface="Open Sans"/>
              </a:rPr>
              <a:t>. </a:t>
            </a:r>
            <a:r>
              <a:rPr lang="en" sz="1200" i="1">
                <a:solidFill>
                  <a:schemeClr val="dk1"/>
                </a:solidFill>
                <a:latin typeface="Open Sans"/>
                <a:ea typeface="Open Sans"/>
                <a:cs typeface="Open Sans"/>
                <a:sym typeface="Open Sans"/>
              </a:rPr>
              <a:t>Based on existing labelling sites</a:t>
            </a:r>
            <a:r>
              <a:rPr lang="en" sz="1200">
                <a:solidFill>
                  <a:schemeClr val="dk1"/>
                </a:solidFill>
                <a:latin typeface="Open Sans"/>
                <a:ea typeface="Open Sans"/>
                <a:cs typeface="Open Sans"/>
                <a:sym typeface="Open Sans"/>
              </a:rPr>
              <a:t>, the stories and by extension the sources are classified along a spectrum from more to less problematic and partisan.</a:t>
            </a:r>
            <a:endParaRPr sz="1000"/>
          </a:p>
        </p:txBody>
      </p:sp>
      <p:pic>
        <p:nvPicPr>
          <p:cNvPr id="216" name="Google Shape;216;p3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716975" y="2156525"/>
            <a:ext cx="4020601" cy="2680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0" y="0"/>
            <a:ext cx="90759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The scale of Facebook's problem depends upon how ‘fake news’ is classified -</a:t>
            </a:r>
            <a:endParaRPr sz="3000" b="1">
              <a:solidFill>
                <a:schemeClr val="lt1"/>
              </a:solidFill>
              <a:highlight>
                <a:schemeClr val="dk1"/>
              </a:highlight>
              <a:latin typeface="Open Sans"/>
              <a:ea typeface="Open Sans"/>
              <a:cs typeface="Open Sans"/>
              <a:sym typeface="Open Sans"/>
            </a:endParaRPr>
          </a:p>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Implications </a:t>
            </a:r>
            <a:endParaRPr sz="20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a:latin typeface="Open Sans"/>
              <a:ea typeface="Open Sans"/>
              <a:cs typeface="Open Sans"/>
              <a:sym typeface="Open Sans"/>
            </a:endParaRPr>
          </a:p>
          <a:p>
            <a:pPr marL="914400" lvl="1" indent="-336550" algn="l" rtl="0">
              <a:lnSpc>
                <a:spcPct val="115000"/>
              </a:lnSpc>
              <a:spcBef>
                <a:spcPts val="0"/>
              </a:spcBef>
              <a:spcAft>
                <a:spcPts val="0"/>
              </a:spcAft>
              <a:buSzPts val="1700"/>
              <a:buFont typeface="Open Sans"/>
              <a:buChar char="○"/>
            </a:pPr>
            <a:r>
              <a:rPr lang="en" sz="1700" b="1">
                <a:highlight>
                  <a:srgbClr val="D9D9D9"/>
                </a:highlight>
                <a:latin typeface="Open Sans"/>
                <a:ea typeface="Open Sans"/>
                <a:cs typeface="Open Sans"/>
                <a:sym typeface="Open Sans"/>
              </a:rPr>
              <a:t>Narrow classification of ‘fake news’ could depoliticize and also provide opportunities for smaller scale means to address issue (fact-checking) compared to larger scale problem (automated, big data approaches) </a:t>
            </a:r>
            <a:br>
              <a:rPr lang="en" sz="1700" b="1">
                <a:highlight>
                  <a:srgbClr val="D9D9D9"/>
                </a:highlight>
                <a:latin typeface="Open Sans"/>
                <a:ea typeface="Open Sans"/>
                <a:cs typeface="Open Sans"/>
                <a:sym typeface="Open Sans"/>
              </a:rPr>
            </a:br>
            <a:endParaRPr sz="1700" b="1">
              <a:highlight>
                <a:srgbClr val="D9D9D9"/>
              </a:highlight>
              <a:latin typeface="Open Sans"/>
              <a:ea typeface="Open Sans"/>
              <a:cs typeface="Open Sans"/>
              <a:sym typeface="Open Sans"/>
            </a:endParaRPr>
          </a:p>
          <a:p>
            <a:pPr marL="914400" lvl="1" indent="-336550" algn="l" rtl="0">
              <a:lnSpc>
                <a:spcPct val="115000"/>
              </a:lnSpc>
              <a:spcBef>
                <a:spcPts val="0"/>
              </a:spcBef>
              <a:spcAft>
                <a:spcPts val="0"/>
              </a:spcAft>
              <a:buSzPts val="1700"/>
              <a:buFont typeface="Open Sans"/>
              <a:buChar char="○"/>
            </a:pPr>
            <a:r>
              <a:rPr lang="en" sz="1700" b="1">
                <a:highlight>
                  <a:srgbClr val="D9D9D9"/>
                </a:highlight>
                <a:latin typeface="Open Sans"/>
                <a:ea typeface="Open Sans"/>
                <a:cs typeface="Open Sans"/>
                <a:sym typeface="Open Sans"/>
              </a:rPr>
              <a:t>Narrow or broad classifications imply a ‘politics of demarcation’ in the sense that with the narrow one Facebook would be less culpable in mainstreaming the fringe and with the broad the conservative sources are labelled as ‘fake’.</a:t>
            </a:r>
            <a:endParaRPr sz="17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endParaRPr sz="2200" b="1">
              <a:highlight>
                <a:srgbClr val="D9D9D9"/>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600" b="1">
                <a:solidFill>
                  <a:schemeClr val="lt1"/>
                </a:solidFill>
                <a:highlight>
                  <a:schemeClr val="dk1"/>
                </a:highlight>
                <a:latin typeface="Open Sans"/>
                <a:ea typeface="Open Sans"/>
                <a:cs typeface="Open Sans"/>
                <a:sym typeface="Open Sans"/>
              </a:rPr>
              <a:t>References: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b="1">
              <a:solidFill>
                <a:srgbClr val="FFFFFF"/>
              </a:solidFill>
              <a:highlight>
                <a:srgbClr val="000000"/>
              </a:highlight>
              <a:latin typeface="Open Sans"/>
              <a:ea typeface="Open Sans"/>
              <a:cs typeface="Open Sans"/>
              <a:sym typeface="Open Sans"/>
            </a:endParaRPr>
          </a:p>
          <a:p>
            <a:pPr marL="914400" lvl="0" indent="0" algn="l" rtl="0">
              <a:lnSpc>
                <a:spcPct val="115000"/>
              </a:lnSpc>
              <a:spcBef>
                <a:spcPts val="0"/>
              </a:spcBef>
              <a:spcAft>
                <a:spcPts val="0"/>
              </a:spcAft>
              <a:buClr>
                <a:schemeClr val="dk1"/>
              </a:buClr>
              <a:buSzPts val="1100"/>
              <a:buFont typeface="Arial"/>
              <a:buNone/>
            </a:pPr>
            <a:r>
              <a:rPr lang="en" sz="1300">
                <a:latin typeface="Open Sans"/>
                <a:ea typeface="Open Sans"/>
                <a:cs typeface="Open Sans"/>
                <a:sym typeface="Open Sans"/>
              </a:rPr>
              <a:t>Silverman, Craig (2016) ‘This Analysis Shows How Viral Fake Election News Stories Outperformed Real News On Facebook,’ </a:t>
            </a:r>
            <a:r>
              <a:rPr lang="en" sz="1300" i="1">
                <a:latin typeface="Open Sans"/>
                <a:ea typeface="Open Sans"/>
                <a:cs typeface="Open Sans"/>
                <a:sym typeface="Open Sans"/>
              </a:rPr>
              <a:t>Buzzfeed News</a:t>
            </a:r>
            <a:r>
              <a:rPr lang="en" sz="1300">
                <a:latin typeface="Open Sans"/>
                <a:ea typeface="Open Sans"/>
                <a:cs typeface="Open Sans"/>
                <a:sym typeface="Open Sans"/>
              </a:rPr>
              <a:t>, 16 November.</a:t>
            </a:r>
            <a:br>
              <a:rPr lang="en" sz="1300">
                <a:latin typeface="Open Sans"/>
                <a:ea typeface="Open Sans"/>
                <a:cs typeface="Open Sans"/>
                <a:sym typeface="Open Sans"/>
              </a:rPr>
            </a:br>
            <a:br>
              <a:rPr lang="en" sz="1300">
                <a:latin typeface="Open Sans"/>
                <a:ea typeface="Open Sans"/>
                <a:cs typeface="Open Sans"/>
                <a:sym typeface="Open Sans"/>
              </a:rPr>
            </a:br>
            <a:r>
              <a:rPr lang="en" sz="1300">
                <a:latin typeface="Open Sans"/>
                <a:ea typeface="Open Sans"/>
                <a:cs typeface="Open Sans"/>
                <a:sym typeface="Open Sans"/>
              </a:rPr>
              <a:t>Herrman, John (2016) ‘Inside Facebook’s (Totally Insane, Unintentionally Gigantic, Hyperpartisan) Political-Media Machine,’ </a:t>
            </a:r>
            <a:r>
              <a:rPr lang="en" sz="1300" i="1">
                <a:latin typeface="Open Sans"/>
                <a:ea typeface="Open Sans"/>
                <a:cs typeface="Open Sans"/>
                <a:sym typeface="Open Sans"/>
              </a:rPr>
              <a:t>New York Times</a:t>
            </a:r>
            <a:r>
              <a:rPr lang="en" sz="1300">
                <a:latin typeface="Open Sans"/>
                <a:ea typeface="Open Sans"/>
                <a:cs typeface="Open Sans"/>
                <a:sym typeface="Open Sans"/>
              </a:rPr>
              <a:t>,</a:t>
            </a:r>
            <a:r>
              <a:rPr lang="en" sz="1300" i="1">
                <a:latin typeface="Open Sans"/>
                <a:ea typeface="Open Sans"/>
                <a:cs typeface="Open Sans"/>
                <a:sym typeface="Open Sans"/>
              </a:rPr>
              <a:t> </a:t>
            </a:r>
            <a:r>
              <a:rPr lang="en" sz="1300">
                <a:latin typeface="Open Sans"/>
                <a:ea typeface="Open Sans"/>
                <a:cs typeface="Open Sans"/>
                <a:sym typeface="Open Sans"/>
              </a:rPr>
              <a:t>24 August. </a:t>
            </a:r>
            <a:endParaRPr sz="25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4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Further Reading: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1700">
              <a:latin typeface="Open Sans"/>
              <a:ea typeface="Open Sans"/>
              <a:cs typeface="Open Sans"/>
              <a:sym typeface="Open Sans"/>
            </a:endParaRPr>
          </a:p>
          <a:p>
            <a:pPr marL="914400" lvl="0" indent="0" algn="l" rtl="0">
              <a:lnSpc>
                <a:spcPct val="115000"/>
              </a:lnSpc>
              <a:spcBef>
                <a:spcPts val="0"/>
              </a:spcBef>
              <a:spcAft>
                <a:spcPts val="0"/>
              </a:spcAft>
              <a:buClr>
                <a:schemeClr val="dk1"/>
              </a:buClr>
              <a:buSzPts val="1100"/>
              <a:buFont typeface="Arial"/>
              <a:buNone/>
            </a:pPr>
            <a:r>
              <a:rPr lang="en" sz="1300">
                <a:latin typeface="Open Sans"/>
                <a:ea typeface="Open Sans"/>
                <a:cs typeface="Open Sans"/>
                <a:sym typeface="Open Sans"/>
              </a:rPr>
              <a:t>Rogers, Richard and Niederer, Sabine (eds.) (2020) </a:t>
            </a:r>
            <a:r>
              <a:rPr lang="en" sz="1300" i="1">
                <a:latin typeface="Open Sans"/>
                <a:ea typeface="Open Sans"/>
                <a:cs typeface="Open Sans"/>
                <a:sym typeface="Open Sans"/>
              </a:rPr>
              <a:t>The Politics of Social Media Manipulation</a:t>
            </a:r>
            <a:r>
              <a:rPr lang="en" sz="1300">
                <a:latin typeface="Open Sans"/>
                <a:ea typeface="Open Sans"/>
                <a:cs typeface="Open Sans"/>
                <a:sym typeface="Open Sans"/>
              </a:rPr>
              <a:t>. Amsterdam: Amsterdam University Press.</a:t>
            </a:r>
            <a:br>
              <a:rPr lang="en" sz="1300">
                <a:latin typeface="Open Sans"/>
                <a:ea typeface="Open Sans"/>
                <a:cs typeface="Open Sans"/>
                <a:sym typeface="Open Sans"/>
              </a:rPr>
            </a:br>
            <a:br>
              <a:rPr lang="en" sz="1300">
                <a:latin typeface="Open Sans"/>
                <a:ea typeface="Open Sans"/>
                <a:cs typeface="Open Sans"/>
                <a:sym typeface="Open Sans"/>
              </a:rPr>
            </a:br>
            <a:r>
              <a:rPr lang="en" sz="1300">
                <a:latin typeface="Open Sans"/>
                <a:ea typeface="Open Sans"/>
                <a:cs typeface="Open Sans"/>
                <a:sym typeface="Open Sans"/>
              </a:rPr>
              <a:t>Rogers, Richard (2020) ‘The scale of Facebook’s problem depends upon how “fake news” is classified,’ </a:t>
            </a:r>
            <a:r>
              <a:rPr lang="en" sz="1300" i="1">
                <a:latin typeface="Open Sans"/>
                <a:ea typeface="Open Sans"/>
                <a:cs typeface="Open Sans"/>
                <a:sym typeface="Open Sans"/>
              </a:rPr>
              <a:t>The Harvard Kennedy School Misinformation Review</a:t>
            </a:r>
            <a:r>
              <a:rPr lang="en" sz="1300">
                <a:latin typeface="Open Sans"/>
                <a:ea typeface="Open Sans"/>
                <a:cs typeface="Open Sans"/>
                <a:sym typeface="Open Sans"/>
              </a:rPr>
              <a:t>, 1(6), October, doi: https://doi.org/10.37016/mr-2020-43</a:t>
            </a:r>
            <a:br>
              <a:rPr lang="en" sz="1300">
                <a:latin typeface="Open Sans"/>
                <a:ea typeface="Open Sans"/>
                <a:cs typeface="Open Sans"/>
                <a:sym typeface="Open Sans"/>
              </a:rPr>
            </a:br>
            <a:br>
              <a:rPr lang="en" sz="1300">
                <a:latin typeface="Open Sans"/>
                <a:ea typeface="Open Sans"/>
                <a:cs typeface="Open Sans"/>
                <a:sym typeface="Open Sans"/>
              </a:rPr>
            </a:br>
            <a:r>
              <a:rPr lang="en" sz="1300">
                <a:latin typeface="Open Sans"/>
                <a:ea typeface="Open Sans"/>
                <a:cs typeface="Open Sans"/>
                <a:sym typeface="Open Sans"/>
              </a:rPr>
              <a:t>Rogers, Richard (2021) ‘Marginalising the mainstream: How social media privilege political information,’ </a:t>
            </a:r>
            <a:r>
              <a:rPr lang="en" sz="1300" i="1">
                <a:latin typeface="Open Sans"/>
                <a:ea typeface="Open Sans"/>
                <a:cs typeface="Open Sans"/>
                <a:sym typeface="Open Sans"/>
              </a:rPr>
              <a:t>Frontiers in Big Data</a:t>
            </a:r>
            <a:r>
              <a:rPr lang="en" sz="1300">
                <a:latin typeface="Open Sans"/>
                <a:ea typeface="Open Sans"/>
                <a:cs typeface="Open Sans"/>
                <a:sym typeface="Open Sans"/>
              </a:rPr>
              <a:t>, 4(689036), doi: 10.3389/fdata.2021.689036.</a:t>
            </a:r>
            <a:endParaRPr sz="1600">
              <a:latin typeface="Open Sans"/>
              <a:ea typeface="Open Sans"/>
              <a:cs typeface="Open Sans"/>
              <a:sym typeface="Open Sans"/>
            </a:endParaRPr>
          </a:p>
          <a:p>
            <a:pPr marL="0" lvl="0" indent="0" algn="l" rtl="0">
              <a:spcBef>
                <a:spcPts val="0"/>
              </a:spcBef>
              <a:spcAft>
                <a:spcPts val="0"/>
              </a:spcAft>
              <a:buNone/>
            </a:pPr>
            <a:br>
              <a:rPr lang="en" sz="2600" b="1">
                <a:solidFill>
                  <a:schemeClr val="lt1"/>
                </a:solidFill>
                <a:highlight>
                  <a:schemeClr val="dk1"/>
                </a:highlight>
                <a:latin typeface="Open Sans"/>
                <a:ea typeface="Open Sans"/>
                <a:cs typeface="Open Sans"/>
                <a:sym typeface="Open Sans"/>
              </a:rPr>
            </a:br>
            <a:endParaRPr sz="2600" b="1">
              <a:solidFill>
                <a:schemeClr val="lt1"/>
              </a:solidFill>
              <a:highlight>
                <a:schemeClr val="dk1"/>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600" b="1">
              <a:solidFill>
                <a:schemeClr val="lt1"/>
              </a:solidFill>
              <a:highlight>
                <a:schemeClr val="dk1"/>
              </a:highlight>
              <a:latin typeface="Open Sans"/>
              <a:ea typeface="Open Sans"/>
              <a:cs typeface="Open Sans"/>
              <a:sym typeface="Open Sans"/>
            </a:endParaRPr>
          </a:p>
          <a:p>
            <a:pPr marL="0" lvl="0" indent="0" algn="l" rtl="0">
              <a:spcBef>
                <a:spcPts val="0"/>
              </a:spcBef>
              <a:spcAft>
                <a:spcPts val="0"/>
              </a:spcAft>
              <a:buNone/>
            </a:pPr>
            <a:endParaRPr sz="2000" b="1">
              <a:highlight>
                <a:srgbClr val="D9D9D9"/>
              </a:highlight>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dirty="0">
                <a:solidFill>
                  <a:srgbClr val="FFFFFF"/>
                </a:solidFill>
                <a:highlight>
                  <a:srgbClr val="000000"/>
                </a:highlight>
                <a:latin typeface="Open Sans"/>
                <a:ea typeface="Open Sans"/>
                <a:cs typeface="Open Sans"/>
                <a:sym typeface="Open Sans"/>
              </a:rPr>
              <a:t>Research question: </a:t>
            </a:r>
            <a:endParaRPr sz="2600" b="1" dirty="0">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dirty="0">
              <a:latin typeface="Open Sans"/>
              <a:ea typeface="Open Sans"/>
              <a:cs typeface="Open Sans"/>
              <a:sym typeface="Open Sans"/>
            </a:endParaRPr>
          </a:p>
          <a:p>
            <a:pPr marL="457200" lvl="0" indent="0" algn="l" rtl="0">
              <a:spcBef>
                <a:spcPts val="0"/>
              </a:spcBef>
              <a:spcAft>
                <a:spcPts val="0"/>
              </a:spcAft>
              <a:buNone/>
            </a:pPr>
            <a:r>
              <a:rPr lang="en" sz="2600" dirty="0">
                <a:latin typeface="Open Sans"/>
                <a:ea typeface="Open Sans"/>
                <a:cs typeface="Open Sans"/>
                <a:sym typeface="Open Sans"/>
              </a:rPr>
              <a:t>To what extent does ‘</a:t>
            </a:r>
            <a:r>
              <a:rPr lang="en" sz="2600" b="1" dirty="0">
                <a:latin typeface="Open Sans"/>
                <a:ea typeface="Open Sans"/>
                <a:cs typeface="Open Sans"/>
                <a:sym typeface="Open Sans"/>
              </a:rPr>
              <a:t>fake news’ </a:t>
            </a:r>
            <a:r>
              <a:rPr lang="en" sz="2600" dirty="0">
                <a:latin typeface="Open Sans"/>
                <a:ea typeface="Open Sans"/>
                <a:cs typeface="Open Sans"/>
                <a:sym typeface="Open Sans"/>
              </a:rPr>
              <a:t>(or misinformation)</a:t>
            </a:r>
            <a:r>
              <a:rPr lang="en" sz="2600" b="1" dirty="0">
                <a:latin typeface="Open Sans"/>
                <a:ea typeface="Open Sans"/>
                <a:cs typeface="Open Sans"/>
                <a:sym typeface="Open Sans"/>
              </a:rPr>
              <a:t>*</a:t>
            </a:r>
            <a:r>
              <a:rPr lang="en" sz="2600" dirty="0">
                <a:latin typeface="Open Sans"/>
                <a:ea typeface="Open Sans"/>
                <a:cs typeface="Open Sans"/>
                <a:sym typeface="Open Sans"/>
              </a:rPr>
              <a:t> resonate in </a:t>
            </a:r>
            <a:r>
              <a:rPr lang="en" sz="2600" b="1" dirty="0">
                <a:latin typeface="Open Sans"/>
                <a:ea typeface="Open Sans"/>
                <a:cs typeface="Open Sans"/>
                <a:sym typeface="Open Sans"/>
              </a:rPr>
              <a:t>political spaces</a:t>
            </a:r>
            <a:r>
              <a:rPr lang="en" sz="2600" dirty="0">
                <a:latin typeface="Open Sans"/>
                <a:ea typeface="Open Sans"/>
                <a:cs typeface="Open Sans"/>
                <a:sym typeface="Open Sans"/>
              </a:rPr>
              <a:t> </a:t>
            </a:r>
            <a:r>
              <a:rPr lang="en" sz="2600" b="1" dirty="0">
                <a:latin typeface="Open Sans"/>
                <a:ea typeface="Open Sans"/>
                <a:cs typeface="Open Sans"/>
                <a:sym typeface="Open Sans"/>
              </a:rPr>
              <a:t>across</a:t>
            </a:r>
            <a:r>
              <a:rPr lang="en" sz="2600" dirty="0">
                <a:latin typeface="Open Sans"/>
                <a:ea typeface="Open Sans"/>
                <a:cs typeface="Open Sans"/>
                <a:sym typeface="Open Sans"/>
              </a:rPr>
              <a:t> </a:t>
            </a:r>
            <a:r>
              <a:rPr lang="en" sz="2600" b="1" dirty="0">
                <a:latin typeface="Open Sans"/>
                <a:ea typeface="Open Sans"/>
                <a:cs typeface="Open Sans"/>
                <a:sym typeface="Open Sans"/>
              </a:rPr>
              <a:t>social media*</a:t>
            </a:r>
            <a:r>
              <a:rPr lang="en" sz="2600" dirty="0">
                <a:latin typeface="Open Sans"/>
                <a:ea typeface="Open Sans"/>
                <a:cs typeface="Open Sans"/>
                <a:sym typeface="Open Sans"/>
              </a:rPr>
              <a:t> in the run-up to the</a:t>
            </a:r>
            <a:r>
              <a:rPr lang="en" sz="2600" b="1" dirty="0">
                <a:latin typeface="Open Sans"/>
                <a:ea typeface="Open Sans"/>
                <a:cs typeface="Open Sans"/>
                <a:sym typeface="Open Sans"/>
              </a:rPr>
              <a:t> presidential election in the U.S.*</a:t>
            </a:r>
            <a:r>
              <a:rPr lang="en" sz="2600" dirty="0">
                <a:latin typeface="Open Sans"/>
                <a:ea typeface="Open Sans"/>
                <a:cs typeface="Open Sans"/>
                <a:sym typeface="Open Sans"/>
              </a:rPr>
              <a:t>?</a:t>
            </a:r>
            <a:endParaRPr sz="2600" dirty="0">
              <a:latin typeface="Open Sans"/>
              <a:ea typeface="Open Sans"/>
              <a:cs typeface="Open Sans"/>
              <a:sym typeface="Open Sans"/>
            </a:endParaRPr>
          </a:p>
          <a:p>
            <a:pPr marL="0" lvl="0" indent="0" algn="l" rtl="0">
              <a:spcBef>
                <a:spcPts val="0"/>
              </a:spcBef>
              <a:spcAft>
                <a:spcPts val="0"/>
              </a:spcAft>
              <a:buNone/>
            </a:pPr>
            <a:endParaRPr sz="2100" dirty="0">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r>
              <a:rPr lang="en" sz="1900" b="1" dirty="0">
                <a:highlight>
                  <a:srgbClr val="D9D9D9"/>
                </a:highlight>
                <a:latin typeface="Open Sans"/>
                <a:ea typeface="Open Sans"/>
                <a:cs typeface="Open Sans"/>
                <a:sym typeface="Open Sans"/>
              </a:rPr>
              <a:t>Presidential election as bounded event-based approach</a:t>
            </a:r>
            <a:r>
              <a:rPr lang="en" sz="1900" dirty="0">
                <a:highlight>
                  <a:srgbClr val="D9D9D9"/>
                </a:highlight>
                <a:latin typeface="Open Sans"/>
                <a:ea typeface="Open Sans"/>
                <a:cs typeface="Open Sans"/>
                <a:sym typeface="Open Sans"/>
              </a:rPr>
              <a:t> - a typical thematic or issue space for study</a:t>
            </a:r>
            <a:endParaRPr sz="1900" b="1" dirty="0">
              <a:highlight>
                <a:srgbClr val="D9D9D9"/>
              </a:highlight>
              <a:latin typeface="Open Sans"/>
              <a:ea typeface="Open Sans"/>
              <a:cs typeface="Open Sans"/>
              <a:sym typeface="Open Sans"/>
            </a:endParaRPr>
          </a:p>
          <a:p>
            <a:pPr marL="0" lvl="0" indent="0" algn="l" rtl="0">
              <a:spcBef>
                <a:spcPts val="0"/>
              </a:spcBef>
              <a:spcAft>
                <a:spcPts val="0"/>
              </a:spcAft>
              <a:buNone/>
            </a:pPr>
            <a:endParaRPr sz="1900" dirty="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dirty="0">
                <a:highlight>
                  <a:srgbClr val="D9D9D9"/>
                </a:highlight>
                <a:latin typeface="Open Sans"/>
                <a:ea typeface="Open Sans"/>
                <a:cs typeface="Open Sans"/>
                <a:sym typeface="Open Sans"/>
              </a:rPr>
              <a:t>Political spaces</a:t>
            </a:r>
            <a:r>
              <a:rPr lang="en" sz="1900" dirty="0">
                <a:highlight>
                  <a:srgbClr val="D9D9D9"/>
                </a:highlight>
                <a:latin typeface="Open Sans"/>
                <a:ea typeface="Open Sans"/>
                <a:cs typeface="Open Sans"/>
                <a:sym typeface="Open Sans"/>
              </a:rPr>
              <a:t> as demarcated ‘sets’ - made by </a:t>
            </a:r>
            <a:r>
              <a:rPr lang="en" sz="1900" b="1" dirty="0">
                <a:highlight>
                  <a:srgbClr val="D9D9D9"/>
                </a:highlight>
                <a:latin typeface="Open Sans"/>
                <a:ea typeface="Open Sans"/>
                <a:cs typeface="Open Sans"/>
                <a:sym typeface="Open Sans"/>
              </a:rPr>
              <a:t>query design</a:t>
            </a:r>
            <a:r>
              <a:rPr lang="en" sz="1900" dirty="0">
                <a:highlight>
                  <a:srgbClr val="D9D9D9"/>
                </a:highlight>
                <a:latin typeface="Open Sans"/>
                <a:ea typeface="Open Sans"/>
                <a:cs typeface="Open Sans"/>
                <a:sym typeface="Open Sans"/>
              </a:rPr>
              <a:t> techniques resulting in political </a:t>
            </a:r>
            <a:r>
              <a:rPr lang="en" sz="1900" b="1" dirty="0">
                <a:highlight>
                  <a:srgbClr val="D9D9D9"/>
                </a:highlight>
                <a:latin typeface="Open Sans"/>
                <a:ea typeface="Open Sans"/>
                <a:cs typeface="Open Sans"/>
                <a:sym typeface="Open Sans"/>
              </a:rPr>
              <a:t>Facebook</a:t>
            </a:r>
            <a:r>
              <a:rPr lang="en" sz="1900" dirty="0">
                <a:highlight>
                  <a:srgbClr val="D9D9D9"/>
                </a:highlight>
                <a:latin typeface="Open Sans"/>
                <a:ea typeface="Open Sans"/>
                <a:cs typeface="Open Sans"/>
                <a:sym typeface="Open Sans"/>
              </a:rPr>
              <a:t>, Instagram, Twitter, YouTube, TikTok, Reddit, 4chan (also Google Web Search)</a:t>
            </a:r>
            <a:endParaRPr sz="1900" b="1" dirty="0">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b="1" dirty="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dirty="0">
                <a:highlight>
                  <a:srgbClr val="D9D9D9"/>
                </a:highlight>
                <a:latin typeface="Open Sans"/>
                <a:ea typeface="Open Sans"/>
                <a:cs typeface="Open Sans"/>
                <a:sym typeface="Open Sans"/>
              </a:rPr>
              <a:t>‘Fake news’ (or misinformation)</a:t>
            </a:r>
            <a:r>
              <a:rPr lang="en" sz="1900" dirty="0">
                <a:highlight>
                  <a:srgbClr val="D9D9D9"/>
                </a:highlight>
                <a:latin typeface="Open Sans"/>
                <a:ea typeface="Open Sans"/>
                <a:cs typeface="Open Sans"/>
                <a:sym typeface="Open Sans"/>
              </a:rPr>
              <a:t> as (</a:t>
            </a:r>
            <a:r>
              <a:rPr lang="en" sz="1900" dirty="0" err="1">
                <a:highlight>
                  <a:srgbClr val="D9D9D9"/>
                </a:highlight>
                <a:latin typeface="Open Sans"/>
                <a:ea typeface="Open Sans"/>
                <a:cs typeface="Open Sans"/>
                <a:sym typeface="Open Sans"/>
              </a:rPr>
              <a:t>politicised</a:t>
            </a:r>
            <a:r>
              <a:rPr lang="en" sz="1900" dirty="0">
                <a:highlight>
                  <a:srgbClr val="D9D9D9"/>
                </a:highlight>
                <a:latin typeface="Open Sans"/>
                <a:ea typeface="Open Sans"/>
                <a:cs typeface="Open Sans"/>
                <a:sym typeface="Open Sans"/>
              </a:rPr>
              <a:t>) classification problem</a:t>
            </a:r>
            <a:br>
              <a:rPr lang="en" sz="1900" dirty="0">
                <a:highlight>
                  <a:srgbClr val="D9D9D9"/>
                </a:highlight>
                <a:latin typeface="Open Sans"/>
                <a:ea typeface="Open Sans"/>
                <a:cs typeface="Open Sans"/>
                <a:sym typeface="Open Sans"/>
              </a:rPr>
            </a:br>
            <a:endParaRPr sz="1900" dirty="0">
              <a:highlight>
                <a:srgbClr val="D9D9D9"/>
              </a:highlight>
              <a:latin typeface="Open Sans"/>
              <a:ea typeface="Open Sans"/>
              <a:cs typeface="Open Sans"/>
              <a:sym typeface="Open Sans"/>
            </a:endParaRPr>
          </a:p>
          <a:p>
            <a:pPr marL="457200" lvl="0" indent="0" algn="l" rtl="0">
              <a:spcBef>
                <a:spcPts val="0"/>
              </a:spcBef>
              <a:spcAft>
                <a:spcPts val="0"/>
              </a:spcAft>
              <a:buNone/>
            </a:pPr>
            <a:endParaRPr sz="2500" b="1" dirty="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2500" b="1" dirty="0">
                <a:highlight>
                  <a:srgbClr val="D9D9D9"/>
                </a:highlight>
                <a:latin typeface="Open Sans"/>
                <a:ea typeface="Open Sans"/>
                <a:cs typeface="Open Sans"/>
                <a:sym typeface="Open Sans"/>
              </a:rPr>
              <a:t> </a:t>
            </a:r>
            <a:endParaRPr sz="2500" b="1" dirty="0">
              <a:highlight>
                <a:srgbClr val="D9D9D9"/>
              </a:highlight>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Research question: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2600">
                <a:latin typeface="Open Sans"/>
                <a:ea typeface="Open Sans"/>
                <a:cs typeface="Open Sans"/>
                <a:sym typeface="Open Sans"/>
              </a:rPr>
              <a:t>To what extent does ‘</a:t>
            </a:r>
            <a:r>
              <a:rPr lang="en" sz="2600" b="1">
                <a:latin typeface="Open Sans"/>
                <a:ea typeface="Open Sans"/>
                <a:cs typeface="Open Sans"/>
                <a:sym typeface="Open Sans"/>
              </a:rPr>
              <a:t>fake news’ </a:t>
            </a:r>
            <a:r>
              <a:rPr lang="en" sz="2600">
                <a:latin typeface="Open Sans"/>
                <a:ea typeface="Open Sans"/>
                <a:cs typeface="Open Sans"/>
                <a:sym typeface="Open Sans"/>
              </a:rPr>
              <a:t>(or misinformation)</a:t>
            </a:r>
            <a:r>
              <a:rPr lang="en" sz="2600" b="1">
                <a:latin typeface="Open Sans"/>
                <a:ea typeface="Open Sans"/>
                <a:cs typeface="Open Sans"/>
                <a:sym typeface="Open Sans"/>
              </a:rPr>
              <a:t>*</a:t>
            </a:r>
            <a:r>
              <a:rPr lang="en" sz="2600">
                <a:latin typeface="Open Sans"/>
                <a:ea typeface="Open Sans"/>
                <a:cs typeface="Open Sans"/>
                <a:sym typeface="Open Sans"/>
              </a:rPr>
              <a:t> resonate in </a:t>
            </a:r>
            <a:r>
              <a:rPr lang="en" sz="2600" b="1">
                <a:latin typeface="Open Sans"/>
                <a:ea typeface="Open Sans"/>
                <a:cs typeface="Open Sans"/>
                <a:sym typeface="Open Sans"/>
              </a:rPr>
              <a:t>political spaces</a:t>
            </a:r>
            <a:r>
              <a:rPr lang="en" sz="2600">
                <a:latin typeface="Open Sans"/>
                <a:ea typeface="Open Sans"/>
                <a:cs typeface="Open Sans"/>
                <a:sym typeface="Open Sans"/>
              </a:rPr>
              <a:t> </a:t>
            </a:r>
            <a:r>
              <a:rPr lang="en" sz="2600" b="1">
                <a:latin typeface="Open Sans"/>
                <a:ea typeface="Open Sans"/>
                <a:cs typeface="Open Sans"/>
                <a:sym typeface="Open Sans"/>
              </a:rPr>
              <a:t>across</a:t>
            </a:r>
            <a:r>
              <a:rPr lang="en" sz="2600">
                <a:latin typeface="Open Sans"/>
                <a:ea typeface="Open Sans"/>
                <a:cs typeface="Open Sans"/>
                <a:sym typeface="Open Sans"/>
              </a:rPr>
              <a:t> </a:t>
            </a:r>
            <a:r>
              <a:rPr lang="en" sz="2600" b="1">
                <a:latin typeface="Open Sans"/>
                <a:ea typeface="Open Sans"/>
                <a:cs typeface="Open Sans"/>
                <a:sym typeface="Open Sans"/>
              </a:rPr>
              <a:t>social media*</a:t>
            </a:r>
            <a:r>
              <a:rPr lang="en" sz="2600">
                <a:latin typeface="Open Sans"/>
                <a:ea typeface="Open Sans"/>
                <a:cs typeface="Open Sans"/>
                <a:sym typeface="Open Sans"/>
              </a:rPr>
              <a:t> in the run-up to the</a:t>
            </a:r>
            <a:r>
              <a:rPr lang="en" sz="2600" b="1">
                <a:latin typeface="Open Sans"/>
                <a:ea typeface="Open Sans"/>
                <a:cs typeface="Open Sans"/>
                <a:sym typeface="Open Sans"/>
              </a:rPr>
              <a:t> presidential election in the U.S.*</a:t>
            </a:r>
            <a:r>
              <a:rPr lang="en" sz="2600">
                <a:latin typeface="Open Sans"/>
                <a:ea typeface="Open Sans"/>
                <a:cs typeface="Open Sans"/>
                <a:sym typeface="Open Sans"/>
              </a:rPr>
              <a:t>?</a:t>
            </a:r>
            <a:endParaRPr sz="26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&gt;&gt;Presidential elections as bounded event-based approach</a:t>
            </a:r>
            <a:r>
              <a:rPr lang="en" sz="1900">
                <a:highlight>
                  <a:srgbClr val="D9D9D9"/>
                </a:highlight>
                <a:latin typeface="Open Sans"/>
                <a:ea typeface="Open Sans"/>
                <a:cs typeface="Open Sans"/>
                <a:sym typeface="Open Sans"/>
              </a:rPr>
              <a:t> - a typical thematic or issue space for study</a:t>
            </a:r>
            <a:endParaRPr sz="1900" b="1">
              <a:highlight>
                <a:srgbClr val="D9D9D9"/>
              </a:highlight>
              <a:latin typeface="Open Sans"/>
              <a:ea typeface="Open Sans"/>
              <a:cs typeface="Open Sans"/>
              <a:sym typeface="Open Sans"/>
            </a:endParaRPr>
          </a:p>
          <a:p>
            <a:pPr marL="0" lvl="0" indent="0" algn="l" rtl="0">
              <a:spcBef>
                <a:spcPts val="0"/>
              </a:spcBef>
              <a:spcAft>
                <a:spcPts val="0"/>
              </a:spcAft>
              <a:buNone/>
            </a:pP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Political spaces</a:t>
            </a:r>
            <a:r>
              <a:rPr lang="en" sz="1900">
                <a:highlight>
                  <a:srgbClr val="D9D9D9"/>
                </a:highlight>
                <a:latin typeface="Open Sans"/>
                <a:ea typeface="Open Sans"/>
                <a:cs typeface="Open Sans"/>
                <a:sym typeface="Open Sans"/>
              </a:rPr>
              <a:t> as demarcated ‘sets’ - made by </a:t>
            </a:r>
            <a:r>
              <a:rPr lang="en" sz="1900" b="1">
                <a:highlight>
                  <a:srgbClr val="D9D9D9"/>
                </a:highlight>
                <a:latin typeface="Open Sans"/>
                <a:ea typeface="Open Sans"/>
                <a:cs typeface="Open Sans"/>
                <a:sym typeface="Open Sans"/>
              </a:rPr>
              <a:t>query design</a:t>
            </a:r>
            <a:r>
              <a:rPr lang="en" sz="1900">
                <a:highlight>
                  <a:srgbClr val="D9D9D9"/>
                </a:highlight>
                <a:latin typeface="Open Sans"/>
                <a:ea typeface="Open Sans"/>
                <a:cs typeface="Open Sans"/>
                <a:sym typeface="Open Sans"/>
              </a:rPr>
              <a:t> techniques resulting in political </a:t>
            </a:r>
            <a:r>
              <a:rPr lang="en" sz="1900" b="1">
                <a:highlight>
                  <a:srgbClr val="D9D9D9"/>
                </a:highlight>
                <a:latin typeface="Open Sans"/>
                <a:ea typeface="Open Sans"/>
                <a:cs typeface="Open Sans"/>
                <a:sym typeface="Open Sans"/>
              </a:rPr>
              <a:t>Facebook</a:t>
            </a:r>
            <a:r>
              <a:rPr lang="en" sz="1900">
                <a:highlight>
                  <a:srgbClr val="D9D9D9"/>
                </a:highlight>
                <a:latin typeface="Open Sans"/>
                <a:ea typeface="Open Sans"/>
                <a:cs typeface="Open Sans"/>
                <a:sym typeface="Open Sans"/>
              </a:rPr>
              <a:t>, Instagram, Twitter, YouTube, TikTok, Reddit, 4chan (also Google Web Search)</a:t>
            </a: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‘Fake news’ (or misinformation)</a:t>
            </a:r>
            <a:r>
              <a:rPr lang="en" sz="1900">
                <a:highlight>
                  <a:srgbClr val="D9D9D9"/>
                </a:highlight>
                <a:latin typeface="Open Sans"/>
                <a:ea typeface="Open Sans"/>
                <a:cs typeface="Open Sans"/>
                <a:sym typeface="Open Sans"/>
              </a:rPr>
              <a:t> as (politicised) classification problem</a:t>
            </a:r>
            <a:br>
              <a:rPr lang="en" sz="1900">
                <a:highlight>
                  <a:srgbClr val="D9D9D9"/>
                </a:highlight>
                <a:latin typeface="Open Sans"/>
                <a:ea typeface="Open Sans"/>
                <a:cs typeface="Open Sans"/>
                <a:sym typeface="Open Sans"/>
              </a:rPr>
            </a:b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endParaRPr sz="25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2500" b="1">
                <a:highlight>
                  <a:srgbClr val="D9D9D9"/>
                </a:highlight>
                <a:latin typeface="Open Sans"/>
                <a:ea typeface="Open Sans"/>
                <a:cs typeface="Open Sans"/>
                <a:sym typeface="Open Sans"/>
              </a:rPr>
              <a:t> </a:t>
            </a:r>
            <a:endParaRPr sz="2500" b="1">
              <a:highlight>
                <a:srgbClr val="D9D9D9"/>
              </a:highlight>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3249600" y="327550"/>
            <a:ext cx="5680226" cy="4544181"/>
          </a:xfrm>
          <a:prstGeom prst="rect">
            <a:avLst/>
          </a:prstGeom>
          <a:noFill/>
          <a:ln>
            <a:noFill/>
          </a:ln>
        </p:spPr>
      </p:pic>
      <p:sp>
        <p:nvSpPr>
          <p:cNvPr id="76" name="Google Shape;76;p17"/>
          <p:cNvSpPr txBox="1">
            <a:spLocks noGrp="1"/>
          </p:cNvSpPr>
          <p:nvPr>
            <p:ph type="title"/>
          </p:nvPr>
        </p:nvSpPr>
        <p:spPr>
          <a:xfrm>
            <a:off x="62100" y="373950"/>
            <a:ext cx="3187500" cy="1988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600" b="1">
                <a:latin typeface="Open Sans"/>
                <a:ea typeface="Open Sans"/>
                <a:cs typeface="Open Sans"/>
                <a:sym typeface="Open Sans"/>
              </a:rPr>
              <a:t>The birth of the ‘fake news’ crisis </a:t>
            </a:r>
            <a:endParaRPr sz="2600" b="1">
              <a:latin typeface="Open Sans"/>
              <a:ea typeface="Open Sans"/>
              <a:cs typeface="Open Sans"/>
              <a:sym typeface="Open Sans"/>
            </a:endParaRPr>
          </a:p>
          <a:p>
            <a:pPr marL="0" lvl="0" indent="0" algn="l" rtl="0">
              <a:lnSpc>
                <a:spcPct val="115000"/>
              </a:lnSpc>
              <a:spcBef>
                <a:spcPts val="0"/>
              </a:spcBef>
              <a:spcAft>
                <a:spcPts val="0"/>
              </a:spcAft>
              <a:buNone/>
            </a:pPr>
            <a:r>
              <a:rPr lang="en" sz="1700" b="1">
                <a:latin typeface="Open Sans"/>
                <a:ea typeface="Open Sans"/>
                <a:cs typeface="Open Sans"/>
                <a:sym typeface="Open Sans"/>
              </a:rPr>
              <a:t>or 'fake news' outperforms 'mainstream news' on Facebook, in the run-up to the U.S. elections in 2016. </a:t>
            </a:r>
            <a:endParaRPr sz="17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br>
              <a:rPr lang="en" sz="1200" b="1">
                <a:latin typeface="Open Sans"/>
                <a:ea typeface="Open Sans"/>
                <a:cs typeface="Open Sans"/>
                <a:sym typeface="Open Sans"/>
              </a:rPr>
            </a:br>
            <a:endParaRPr sz="1200" b="1">
              <a:latin typeface="Open Sans"/>
              <a:ea typeface="Open Sans"/>
              <a:cs typeface="Open Sans"/>
              <a:sym typeface="Open Sans"/>
            </a:endParaRPr>
          </a:p>
        </p:txBody>
      </p:sp>
      <p:sp>
        <p:nvSpPr>
          <p:cNvPr id="77" name="Google Shape;77;p17"/>
          <p:cNvSpPr txBox="1"/>
          <p:nvPr/>
        </p:nvSpPr>
        <p:spPr>
          <a:xfrm>
            <a:off x="3263700" y="-76200"/>
            <a:ext cx="568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highlight>
                  <a:schemeClr val="dk1"/>
                </a:highlight>
                <a:latin typeface="Open Sans"/>
                <a:ea typeface="Open Sans"/>
                <a:cs typeface="Open Sans"/>
                <a:sym typeface="Open Sans"/>
              </a:rPr>
              <a:t>Misinformation and ‘fake news’</a:t>
            </a:r>
            <a:endParaRPr/>
          </a:p>
        </p:txBody>
      </p:sp>
      <p:pic>
        <p:nvPicPr>
          <p:cNvPr id="78" name="Google Shape;78;p17"/>
          <p:cNvPicPr preferRelativeResize="0"/>
          <p:nvPr/>
        </p:nvPicPr>
        <p:blipFill>
          <a:blip r:embed="rId4">
            <a:alphaModFix/>
          </a:blip>
          <a:stretch>
            <a:fillRect/>
          </a:stretch>
        </p:blipFill>
        <p:spPr>
          <a:xfrm>
            <a:off x="76200" y="2331825"/>
            <a:ext cx="3187501" cy="1707886"/>
          </a:xfrm>
          <a:prstGeom prst="rect">
            <a:avLst/>
          </a:prstGeom>
          <a:noFill/>
          <a:ln>
            <a:noFill/>
          </a:ln>
        </p:spPr>
      </p:pic>
      <p:sp>
        <p:nvSpPr>
          <p:cNvPr id="79" name="Google Shape;79;p17"/>
          <p:cNvSpPr txBox="1"/>
          <p:nvPr/>
        </p:nvSpPr>
        <p:spPr>
          <a:xfrm>
            <a:off x="0" y="4038600"/>
            <a:ext cx="30000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Source: Silverman, 2016.</a:t>
            </a:r>
            <a:endParaRPr sz="12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chemeClr val="dk1"/>
                </a:solidFill>
                <a:latin typeface="Open Sans"/>
                <a:ea typeface="Open Sans"/>
                <a:cs typeface="Open Sans"/>
                <a:sym typeface="Open Sans"/>
              </a:rPr>
              <a:t>Note: ‘Fake news’ includes imposter, conspiracy as well as ‘hyperpartisan’ sources. Qualitative determination.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highlight>
                  <a:srgbClr val="000000"/>
                </a:highlight>
                <a:latin typeface="Open Sans"/>
                <a:ea typeface="Open Sans"/>
                <a:cs typeface="Open Sans"/>
                <a:sym typeface="Open Sans"/>
              </a:rPr>
              <a:t>Research question: </a:t>
            </a:r>
            <a:endParaRPr sz="2600" b="1">
              <a:solidFill>
                <a:srgbClr val="FFFFFF"/>
              </a:solidFill>
              <a:highlight>
                <a:srgbClr val="000000"/>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a:p>
            <a:pPr marL="457200" lvl="0" indent="0" algn="l" rtl="0">
              <a:spcBef>
                <a:spcPts val="0"/>
              </a:spcBef>
              <a:spcAft>
                <a:spcPts val="0"/>
              </a:spcAft>
              <a:buNone/>
            </a:pPr>
            <a:r>
              <a:rPr lang="en" sz="2600">
                <a:latin typeface="Open Sans"/>
                <a:ea typeface="Open Sans"/>
                <a:cs typeface="Open Sans"/>
                <a:sym typeface="Open Sans"/>
              </a:rPr>
              <a:t>To what extent does ‘</a:t>
            </a:r>
            <a:r>
              <a:rPr lang="en" sz="2600" b="1">
                <a:latin typeface="Open Sans"/>
                <a:ea typeface="Open Sans"/>
                <a:cs typeface="Open Sans"/>
                <a:sym typeface="Open Sans"/>
              </a:rPr>
              <a:t>fake news’ (or misinformation)*</a:t>
            </a:r>
            <a:r>
              <a:rPr lang="en" sz="2600">
                <a:latin typeface="Open Sans"/>
                <a:ea typeface="Open Sans"/>
                <a:cs typeface="Open Sans"/>
                <a:sym typeface="Open Sans"/>
              </a:rPr>
              <a:t> resonate in </a:t>
            </a:r>
            <a:r>
              <a:rPr lang="en" sz="2600" b="1">
                <a:latin typeface="Open Sans"/>
                <a:ea typeface="Open Sans"/>
                <a:cs typeface="Open Sans"/>
                <a:sym typeface="Open Sans"/>
              </a:rPr>
              <a:t>political spaces</a:t>
            </a:r>
            <a:r>
              <a:rPr lang="en" sz="2600">
                <a:latin typeface="Open Sans"/>
                <a:ea typeface="Open Sans"/>
                <a:cs typeface="Open Sans"/>
                <a:sym typeface="Open Sans"/>
              </a:rPr>
              <a:t> </a:t>
            </a:r>
            <a:r>
              <a:rPr lang="en" sz="2600" b="1">
                <a:latin typeface="Open Sans"/>
                <a:ea typeface="Open Sans"/>
                <a:cs typeface="Open Sans"/>
                <a:sym typeface="Open Sans"/>
              </a:rPr>
              <a:t>across</a:t>
            </a:r>
            <a:r>
              <a:rPr lang="en" sz="2600">
                <a:latin typeface="Open Sans"/>
                <a:ea typeface="Open Sans"/>
                <a:cs typeface="Open Sans"/>
                <a:sym typeface="Open Sans"/>
              </a:rPr>
              <a:t> </a:t>
            </a:r>
            <a:r>
              <a:rPr lang="en" sz="2600" b="1">
                <a:latin typeface="Open Sans"/>
                <a:ea typeface="Open Sans"/>
                <a:cs typeface="Open Sans"/>
                <a:sym typeface="Open Sans"/>
              </a:rPr>
              <a:t>social media*</a:t>
            </a:r>
            <a:r>
              <a:rPr lang="en" sz="2600">
                <a:latin typeface="Open Sans"/>
                <a:ea typeface="Open Sans"/>
                <a:cs typeface="Open Sans"/>
                <a:sym typeface="Open Sans"/>
              </a:rPr>
              <a:t> in the run-up to the</a:t>
            </a:r>
            <a:r>
              <a:rPr lang="en" sz="2600" b="1">
                <a:latin typeface="Open Sans"/>
                <a:ea typeface="Open Sans"/>
                <a:cs typeface="Open Sans"/>
                <a:sym typeface="Open Sans"/>
              </a:rPr>
              <a:t> US presidential elections*</a:t>
            </a:r>
            <a:r>
              <a:rPr lang="en" sz="2600">
                <a:latin typeface="Open Sans"/>
                <a:ea typeface="Open Sans"/>
                <a:cs typeface="Open Sans"/>
                <a:sym typeface="Open Sans"/>
              </a:rPr>
              <a:t>?</a:t>
            </a:r>
            <a:endParaRPr sz="26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U.S. presidential elections as bounded event-based approach</a:t>
            </a:r>
            <a:r>
              <a:rPr lang="en" sz="1900">
                <a:highlight>
                  <a:srgbClr val="D9D9D9"/>
                </a:highlight>
                <a:latin typeface="Open Sans"/>
                <a:ea typeface="Open Sans"/>
                <a:cs typeface="Open Sans"/>
                <a:sym typeface="Open Sans"/>
              </a:rPr>
              <a:t> - a typical thematic or issue space for study</a:t>
            </a:r>
            <a:endParaRPr sz="1900" b="1">
              <a:highlight>
                <a:srgbClr val="D9D9D9"/>
              </a:highlight>
              <a:latin typeface="Open Sans"/>
              <a:ea typeface="Open Sans"/>
              <a:cs typeface="Open Sans"/>
              <a:sym typeface="Open Sans"/>
            </a:endParaRPr>
          </a:p>
          <a:p>
            <a:pPr marL="0" lvl="0" indent="0" algn="l" rtl="0">
              <a:spcBef>
                <a:spcPts val="0"/>
              </a:spcBef>
              <a:spcAft>
                <a:spcPts val="0"/>
              </a:spcAft>
              <a:buNone/>
            </a:pP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&gt;&gt;Political spaces</a:t>
            </a:r>
            <a:r>
              <a:rPr lang="en" sz="1900">
                <a:highlight>
                  <a:srgbClr val="D9D9D9"/>
                </a:highlight>
                <a:latin typeface="Open Sans"/>
                <a:ea typeface="Open Sans"/>
                <a:cs typeface="Open Sans"/>
                <a:sym typeface="Open Sans"/>
              </a:rPr>
              <a:t> as demarcated ‘sets’ - made by </a:t>
            </a:r>
            <a:r>
              <a:rPr lang="en" sz="1900" b="1">
                <a:highlight>
                  <a:srgbClr val="D9D9D9"/>
                </a:highlight>
                <a:latin typeface="Open Sans"/>
                <a:ea typeface="Open Sans"/>
                <a:cs typeface="Open Sans"/>
                <a:sym typeface="Open Sans"/>
              </a:rPr>
              <a:t>query design</a:t>
            </a:r>
            <a:r>
              <a:rPr lang="en" sz="1900">
                <a:highlight>
                  <a:srgbClr val="D9D9D9"/>
                </a:highlight>
                <a:latin typeface="Open Sans"/>
                <a:ea typeface="Open Sans"/>
                <a:cs typeface="Open Sans"/>
                <a:sym typeface="Open Sans"/>
              </a:rPr>
              <a:t> techniques resulting in political </a:t>
            </a:r>
            <a:r>
              <a:rPr lang="en" sz="1900" b="1">
                <a:highlight>
                  <a:srgbClr val="D9D9D9"/>
                </a:highlight>
                <a:latin typeface="Open Sans"/>
                <a:ea typeface="Open Sans"/>
                <a:cs typeface="Open Sans"/>
                <a:sym typeface="Open Sans"/>
              </a:rPr>
              <a:t>Facebook</a:t>
            </a:r>
            <a:r>
              <a:rPr lang="en" sz="1900">
                <a:highlight>
                  <a:srgbClr val="D9D9D9"/>
                </a:highlight>
                <a:latin typeface="Open Sans"/>
                <a:ea typeface="Open Sans"/>
                <a:cs typeface="Open Sans"/>
                <a:sym typeface="Open Sans"/>
              </a:rPr>
              <a:t>, Instagram, Twitter, YouTube, TikTok, Reddit, 4chan (also Google Web Search)</a:t>
            </a: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endParaRPr sz="19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1900" b="1">
                <a:highlight>
                  <a:srgbClr val="D9D9D9"/>
                </a:highlight>
                <a:latin typeface="Open Sans"/>
                <a:ea typeface="Open Sans"/>
                <a:cs typeface="Open Sans"/>
                <a:sym typeface="Open Sans"/>
              </a:rPr>
              <a:t>‘Fake news’ (or misinformation)</a:t>
            </a:r>
            <a:r>
              <a:rPr lang="en" sz="1900">
                <a:highlight>
                  <a:srgbClr val="D9D9D9"/>
                </a:highlight>
                <a:latin typeface="Open Sans"/>
                <a:ea typeface="Open Sans"/>
                <a:cs typeface="Open Sans"/>
                <a:sym typeface="Open Sans"/>
              </a:rPr>
              <a:t> as (politicised) classification problem</a:t>
            </a:r>
            <a:br>
              <a:rPr lang="en" sz="1900">
                <a:highlight>
                  <a:srgbClr val="D9D9D9"/>
                </a:highlight>
                <a:latin typeface="Open Sans"/>
                <a:ea typeface="Open Sans"/>
                <a:cs typeface="Open Sans"/>
                <a:sym typeface="Open Sans"/>
              </a:rPr>
            </a:br>
            <a:endParaRPr sz="1900">
              <a:highlight>
                <a:srgbClr val="D9D9D9"/>
              </a:highlight>
              <a:latin typeface="Open Sans"/>
              <a:ea typeface="Open Sans"/>
              <a:cs typeface="Open Sans"/>
              <a:sym typeface="Open Sans"/>
            </a:endParaRPr>
          </a:p>
          <a:p>
            <a:pPr marL="457200" lvl="0" indent="0" algn="l" rtl="0">
              <a:spcBef>
                <a:spcPts val="0"/>
              </a:spcBef>
              <a:spcAft>
                <a:spcPts val="0"/>
              </a:spcAft>
              <a:buNone/>
            </a:pPr>
            <a:endParaRPr sz="2500" b="1">
              <a:highlight>
                <a:srgbClr val="D9D9D9"/>
              </a:highlight>
              <a:latin typeface="Open Sans"/>
              <a:ea typeface="Open Sans"/>
              <a:cs typeface="Open Sans"/>
              <a:sym typeface="Open Sans"/>
            </a:endParaRPr>
          </a:p>
          <a:p>
            <a:pPr marL="457200" lvl="0" indent="0" algn="l" rtl="0">
              <a:spcBef>
                <a:spcPts val="0"/>
              </a:spcBef>
              <a:spcAft>
                <a:spcPts val="0"/>
              </a:spcAft>
              <a:buNone/>
            </a:pPr>
            <a:r>
              <a:rPr lang="en" sz="2500" b="1">
                <a:highlight>
                  <a:srgbClr val="D9D9D9"/>
                </a:highlight>
                <a:latin typeface="Open Sans"/>
                <a:ea typeface="Open Sans"/>
                <a:cs typeface="Open Sans"/>
                <a:sym typeface="Open Sans"/>
              </a:rPr>
              <a:t> </a:t>
            </a:r>
            <a:endParaRPr sz="2500" b="1">
              <a:highlight>
                <a:srgbClr val="D9D9D9"/>
              </a:highlight>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Political spaces within social media </a:t>
            </a:r>
            <a:endParaRPr sz="20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2600">
              <a:latin typeface="Open Sans"/>
              <a:ea typeface="Open Sans"/>
              <a:cs typeface="Open Sans"/>
              <a:sym typeface="Open Sans"/>
            </a:endParaRPr>
          </a:p>
          <a:p>
            <a:pPr marL="914400" lvl="1" indent="-355600" algn="l" rtl="0">
              <a:lnSpc>
                <a:spcPct val="115000"/>
              </a:lnSpc>
              <a:spcBef>
                <a:spcPts val="0"/>
              </a:spcBef>
              <a:spcAft>
                <a:spcPts val="0"/>
              </a:spcAft>
              <a:buSzPts val="2000"/>
              <a:buFont typeface="Open Sans"/>
              <a:buChar char="○"/>
            </a:pPr>
            <a:r>
              <a:rPr lang="en" sz="2200" b="1">
                <a:highlight>
                  <a:srgbClr val="D9D9D9"/>
                </a:highlight>
                <a:latin typeface="Open Sans"/>
                <a:ea typeface="Open Sans"/>
                <a:cs typeface="Open Sans"/>
                <a:sym typeface="Open Sans"/>
              </a:rPr>
              <a:t>Build a list of politician names, party names and election issues (with issue language from party platforms and/or election aids)</a:t>
            </a:r>
            <a:endParaRPr sz="22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endParaRPr sz="22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br>
              <a:rPr lang="en" sz="2200" b="1">
                <a:highlight>
                  <a:srgbClr val="D9D9D9"/>
                </a:highlight>
                <a:latin typeface="Open Sans"/>
                <a:ea typeface="Open Sans"/>
                <a:cs typeface="Open Sans"/>
                <a:sym typeface="Open Sans"/>
              </a:rPr>
            </a:br>
            <a:br>
              <a:rPr lang="en" sz="2200" b="1">
                <a:highlight>
                  <a:srgbClr val="D9D9D9"/>
                </a:highlight>
                <a:latin typeface="Open Sans"/>
                <a:ea typeface="Open Sans"/>
                <a:cs typeface="Open Sans"/>
                <a:sym typeface="Open Sans"/>
              </a:rPr>
            </a:br>
            <a:br>
              <a:rPr lang="en" sz="2200" b="1">
                <a:highlight>
                  <a:srgbClr val="D9D9D9"/>
                </a:highlight>
                <a:latin typeface="Open Sans"/>
                <a:ea typeface="Open Sans"/>
                <a:cs typeface="Open Sans"/>
                <a:sym typeface="Open Sans"/>
              </a:rPr>
            </a:b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br>
              <a:rPr lang="en" sz="2500" b="1">
                <a:highlight>
                  <a:srgbClr val="D9D9D9"/>
                </a:highlight>
                <a:latin typeface="Open Sans"/>
                <a:ea typeface="Open Sans"/>
                <a:cs typeface="Open Sans"/>
                <a:sym typeface="Open Sans"/>
              </a:rPr>
            </a:br>
            <a:endParaRPr sz="2500" b="1">
              <a:highlight>
                <a:srgbClr val="D9D9D9"/>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p:txBody>
      </p:sp>
      <p:pic>
        <p:nvPicPr>
          <p:cNvPr id="90" name="Google Shape;90;p19"/>
          <p:cNvPicPr preferRelativeResize="0"/>
          <p:nvPr/>
        </p:nvPicPr>
        <p:blipFill>
          <a:blip r:embed="rId3">
            <a:alphaModFix/>
          </a:blip>
          <a:stretch>
            <a:fillRect/>
          </a:stretch>
        </p:blipFill>
        <p:spPr>
          <a:xfrm>
            <a:off x="4657875" y="2175124"/>
            <a:ext cx="2826325" cy="2807451"/>
          </a:xfrm>
          <a:prstGeom prst="rect">
            <a:avLst/>
          </a:prstGeom>
          <a:noFill/>
          <a:ln>
            <a:noFill/>
          </a:ln>
        </p:spPr>
      </p:pic>
      <p:pic>
        <p:nvPicPr>
          <p:cNvPr id="91" name="Google Shape;91;p19"/>
          <p:cNvPicPr preferRelativeResize="0"/>
          <p:nvPr/>
        </p:nvPicPr>
        <p:blipFill>
          <a:blip r:embed="rId4">
            <a:alphaModFix/>
          </a:blip>
          <a:stretch>
            <a:fillRect/>
          </a:stretch>
        </p:blipFill>
        <p:spPr>
          <a:xfrm>
            <a:off x="1023667" y="2141000"/>
            <a:ext cx="2671008" cy="2967799"/>
          </a:xfrm>
          <a:prstGeom prst="rect">
            <a:avLst/>
          </a:prstGeom>
          <a:noFill/>
          <a:ln>
            <a:noFill/>
          </a:ln>
        </p:spPr>
      </p:pic>
      <p:sp>
        <p:nvSpPr>
          <p:cNvPr id="92" name="Google Shape;92;p19"/>
          <p:cNvSpPr txBox="1"/>
          <p:nvPr/>
        </p:nvSpPr>
        <p:spPr>
          <a:xfrm>
            <a:off x="127950" y="4548125"/>
            <a:ext cx="89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Party-specific issue list, democrats.org</a:t>
            </a:r>
            <a:endParaRPr sz="800"/>
          </a:p>
        </p:txBody>
      </p:sp>
      <p:sp>
        <p:nvSpPr>
          <p:cNvPr id="93" name="Google Shape;93;p19"/>
          <p:cNvSpPr txBox="1"/>
          <p:nvPr/>
        </p:nvSpPr>
        <p:spPr>
          <a:xfrm>
            <a:off x="7595550" y="4548125"/>
            <a:ext cx="1071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Generic issue list, YouGov.co.uk</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0" y="0"/>
            <a:ext cx="89010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Political spaces within social media </a:t>
            </a: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914400" lvl="1" indent="-355600" algn="l" rtl="0">
              <a:lnSpc>
                <a:spcPct val="115000"/>
              </a:lnSpc>
              <a:spcBef>
                <a:spcPts val="0"/>
              </a:spcBef>
              <a:spcAft>
                <a:spcPts val="0"/>
              </a:spcAft>
              <a:buSzPts val="2000"/>
              <a:buFont typeface="Open Sans"/>
              <a:buChar char="○"/>
            </a:pPr>
            <a:r>
              <a:rPr lang="en" sz="2200" b="1">
                <a:highlight>
                  <a:srgbClr val="D9D9D9"/>
                </a:highlight>
                <a:latin typeface="Open Sans"/>
                <a:ea typeface="Open Sans"/>
                <a:cs typeface="Open Sans"/>
                <a:sym typeface="Open Sans"/>
              </a:rPr>
              <a:t>Query list in each platform outputting ‘sets’ </a:t>
            </a:r>
            <a:endParaRPr sz="22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0" lvl="0" indent="0" algn="l" rtl="0">
              <a:lnSpc>
                <a:spcPct val="115000"/>
              </a:lnSpc>
              <a:spcBef>
                <a:spcPts val="0"/>
              </a:spcBef>
              <a:spcAft>
                <a:spcPts val="0"/>
              </a:spcAft>
              <a:buNone/>
            </a:pPr>
            <a:br>
              <a:rPr lang="en" sz="2200" b="1">
                <a:highlight>
                  <a:srgbClr val="D9D9D9"/>
                </a:highlight>
                <a:latin typeface="Open Sans"/>
                <a:ea typeface="Open Sans"/>
                <a:cs typeface="Open Sans"/>
                <a:sym typeface="Open Sans"/>
              </a:rPr>
            </a:b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br>
              <a:rPr lang="en" sz="2500" b="1">
                <a:highlight>
                  <a:srgbClr val="D9D9D9"/>
                </a:highlight>
                <a:latin typeface="Open Sans"/>
                <a:ea typeface="Open Sans"/>
                <a:cs typeface="Open Sans"/>
                <a:sym typeface="Open Sans"/>
              </a:rPr>
            </a:br>
            <a:endParaRPr sz="2500" b="1">
              <a:highlight>
                <a:srgbClr val="D9D9D9"/>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p:txBody>
      </p:sp>
      <p:pic>
        <p:nvPicPr>
          <p:cNvPr id="99" name="Google Shape;99;p20"/>
          <p:cNvPicPr preferRelativeResize="0"/>
          <p:nvPr/>
        </p:nvPicPr>
        <p:blipFill>
          <a:blip r:embed="rId3">
            <a:alphaModFix/>
          </a:blip>
          <a:stretch>
            <a:fillRect/>
          </a:stretch>
        </p:blipFill>
        <p:spPr>
          <a:xfrm>
            <a:off x="152400" y="1506000"/>
            <a:ext cx="4252029" cy="1808699"/>
          </a:xfrm>
          <a:prstGeom prst="rect">
            <a:avLst/>
          </a:prstGeom>
          <a:noFill/>
          <a:ln>
            <a:noFill/>
          </a:ln>
        </p:spPr>
      </p:pic>
      <p:pic>
        <p:nvPicPr>
          <p:cNvPr id="100" name="Google Shape;100;p20"/>
          <p:cNvPicPr preferRelativeResize="0"/>
          <p:nvPr/>
        </p:nvPicPr>
        <p:blipFill>
          <a:blip r:embed="rId4">
            <a:alphaModFix/>
          </a:blip>
          <a:stretch>
            <a:fillRect/>
          </a:stretch>
        </p:blipFill>
        <p:spPr>
          <a:xfrm>
            <a:off x="4556829" y="1506000"/>
            <a:ext cx="3358310" cy="1808699"/>
          </a:xfrm>
          <a:prstGeom prst="rect">
            <a:avLst/>
          </a:prstGeom>
          <a:noFill/>
          <a:ln>
            <a:noFill/>
          </a:ln>
        </p:spPr>
      </p:pic>
      <p:sp>
        <p:nvSpPr>
          <p:cNvPr id="101" name="Google Shape;101;p20"/>
          <p:cNvSpPr txBox="1"/>
          <p:nvPr/>
        </p:nvSpPr>
        <p:spPr>
          <a:xfrm>
            <a:off x="597100" y="3548425"/>
            <a:ext cx="2439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crowdtangle.com</a:t>
            </a:r>
            <a:endParaRPr/>
          </a:p>
          <a:p>
            <a:pPr marL="0" lvl="0" indent="0" algn="l" rtl="0">
              <a:spcBef>
                <a:spcPts val="0"/>
              </a:spcBef>
              <a:spcAft>
                <a:spcPts val="0"/>
              </a:spcAft>
              <a:buNone/>
            </a:pPr>
            <a:endParaRPr/>
          </a:p>
          <a:p>
            <a:pPr marL="0" lvl="0" indent="0" algn="l" rtl="0">
              <a:spcBef>
                <a:spcPts val="0"/>
              </a:spcBef>
              <a:spcAft>
                <a:spcPts val="0"/>
              </a:spcAft>
              <a:buNone/>
            </a:pPr>
            <a:r>
              <a:rPr lang="en"/>
              <a:t>Facebook Page analysis</a:t>
            </a:r>
            <a:endParaRPr/>
          </a:p>
        </p:txBody>
      </p:sp>
      <p:sp>
        <p:nvSpPr>
          <p:cNvPr id="102" name="Google Shape;102;p20"/>
          <p:cNvSpPr txBox="1"/>
          <p:nvPr/>
        </p:nvSpPr>
        <p:spPr>
          <a:xfrm>
            <a:off x="5016700" y="3548425"/>
            <a:ext cx="2439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Buzzsumo.com</a:t>
            </a:r>
            <a:endParaRPr/>
          </a:p>
          <a:p>
            <a:pPr marL="0" lvl="0" indent="0" algn="l" rtl="0">
              <a:spcBef>
                <a:spcPts val="0"/>
              </a:spcBef>
              <a:spcAft>
                <a:spcPts val="0"/>
              </a:spcAft>
              <a:buNone/>
            </a:pPr>
            <a:endParaRPr/>
          </a:p>
          <a:p>
            <a:pPr marL="0" lvl="0" indent="0" algn="l" rtl="0">
              <a:spcBef>
                <a:spcPts val="0"/>
              </a:spcBef>
              <a:spcAft>
                <a:spcPts val="0"/>
              </a:spcAft>
              <a:buNone/>
            </a:pPr>
            <a:r>
              <a:rPr lang="en"/>
              <a:t>Web URL analysis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0" y="0"/>
            <a:ext cx="6823800" cy="30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highlight>
                  <a:schemeClr val="dk1"/>
                </a:highlight>
                <a:latin typeface="Open Sans"/>
                <a:ea typeface="Open Sans"/>
                <a:cs typeface="Open Sans"/>
                <a:sym typeface="Open Sans"/>
              </a:rPr>
              <a:t>Political spaces within social media </a:t>
            </a: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800" b="1">
              <a:highlight>
                <a:srgbClr val="D9D9D9"/>
              </a:highlight>
              <a:latin typeface="Open Sans"/>
              <a:ea typeface="Open Sans"/>
              <a:cs typeface="Open Sans"/>
              <a:sym typeface="Open Sans"/>
            </a:endParaRPr>
          </a:p>
          <a:p>
            <a:pPr marL="914400" lvl="1" indent="-374650" algn="l" rtl="0">
              <a:lnSpc>
                <a:spcPct val="115000"/>
              </a:lnSpc>
              <a:spcBef>
                <a:spcPts val="0"/>
              </a:spcBef>
              <a:spcAft>
                <a:spcPts val="0"/>
              </a:spcAft>
              <a:buSzPts val="2300"/>
              <a:buFont typeface="Open Sans"/>
              <a:buChar char="○"/>
            </a:pPr>
            <a:r>
              <a:rPr lang="en" sz="2200" b="1">
                <a:highlight>
                  <a:srgbClr val="D9D9D9"/>
                </a:highlight>
                <a:latin typeface="Open Sans"/>
                <a:ea typeface="Open Sans"/>
                <a:cs typeface="Open Sans"/>
                <a:sym typeface="Open Sans"/>
              </a:rPr>
              <a:t>These sets constitute political Facebook, political Instagram, political Twitter, political TikTok, political Reddit, political 4chan, political Google Web Search </a:t>
            </a:r>
            <a:br>
              <a:rPr lang="en" sz="2200" b="1">
                <a:highlight>
                  <a:srgbClr val="D9D9D9"/>
                </a:highlight>
                <a:latin typeface="Open Sans"/>
                <a:ea typeface="Open Sans"/>
                <a:cs typeface="Open Sans"/>
                <a:sym typeface="Open Sans"/>
              </a:rPr>
            </a:br>
            <a:endParaRPr sz="1800" b="1">
              <a:highlight>
                <a:srgbClr val="D9D9D9"/>
              </a:highlight>
              <a:latin typeface="Open Sans"/>
              <a:ea typeface="Open Sans"/>
              <a:cs typeface="Open Sans"/>
              <a:sym typeface="Open Sans"/>
            </a:endParaRPr>
          </a:p>
          <a:p>
            <a:pPr marL="914400" lvl="0" indent="0" algn="l" rtl="0">
              <a:lnSpc>
                <a:spcPct val="115000"/>
              </a:lnSpc>
              <a:spcBef>
                <a:spcPts val="0"/>
              </a:spcBef>
              <a:spcAft>
                <a:spcPts val="0"/>
              </a:spcAft>
              <a:buNone/>
            </a:pPr>
            <a:br>
              <a:rPr lang="en" sz="2500" b="1">
                <a:highlight>
                  <a:srgbClr val="D9D9D9"/>
                </a:highlight>
                <a:latin typeface="Open Sans"/>
                <a:ea typeface="Open Sans"/>
                <a:cs typeface="Open Sans"/>
                <a:sym typeface="Open Sans"/>
              </a:rPr>
            </a:br>
            <a:endParaRPr sz="2500" b="1">
              <a:highlight>
                <a:srgbClr val="D9D9D9"/>
              </a:highlight>
              <a:latin typeface="Open Sans"/>
              <a:ea typeface="Open Sans"/>
              <a:cs typeface="Open Sans"/>
              <a:sym typeface="Open Sans"/>
            </a:endParaRPr>
          </a:p>
          <a:p>
            <a:pPr marL="0" lvl="0" indent="0" algn="l" rtl="0">
              <a:spcBef>
                <a:spcPts val="0"/>
              </a:spcBef>
              <a:spcAft>
                <a:spcPts val="0"/>
              </a:spcAft>
              <a:buNone/>
            </a:pPr>
            <a:endParaRPr sz="2600">
              <a:latin typeface="Open Sans"/>
              <a:ea typeface="Open Sans"/>
              <a:cs typeface="Open Sans"/>
              <a:sym typeface="Open Sans"/>
            </a:endParaRPr>
          </a:p>
        </p:txBody>
      </p:sp>
      <p:pic>
        <p:nvPicPr>
          <p:cNvPr id="108" name="Google Shape;108;p21"/>
          <p:cNvPicPr preferRelativeResize="0"/>
          <p:nvPr/>
        </p:nvPicPr>
        <p:blipFill>
          <a:blip r:embed="rId3">
            <a:alphaModFix/>
          </a:blip>
          <a:stretch>
            <a:fillRect/>
          </a:stretch>
        </p:blipFill>
        <p:spPr>
          <a:xfrm>
            <a:off x="6669975" y="769150"/>
            <a:ext cx="2393275" cy="4331700"/>
          </a:xfrm>
          <a:prstGeom prst="rect">
            <a:avLst/>
          </a:prstGeom>
          <a:noFill/>
          <a:ln>
            <a:noFill/>
          </a:ln>
        </p:spPr>
      </p:pic>
      <p:sp>
        <p:nvSpPr>
          <p:cNvPr id="109" name="Google Shape;109;p21"/>
          <p:cNvSpPr txBox="1"/>
          <p:nvPr/>
        </p:nvSpPr>
        <p:spPr>
          <a:xfrm>
            <a:off x="4457700" y="4392875"/>
            <a:ext cx="202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“Climate change” - Buzzsumo output - Web URL approach</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2036</Words>
  <Application>Microsoft Office PowerPoint</Application>
  <PresentationFormat>On-screen Show (16:9)</PresentationFormat>
  <Paragraphs>191</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Droid Sans</vt:lpstr>
      <vt:lpstr>Open Sans</vt:lpstr>
      <vt:lpstr>Simple Light</vt:lpstr>
      <vt:lpstr>Studying ‘fake news‘  Prof. Richard Rogers  New Media &amp; Digital Culture Media Studies University of Amsterdam     </vt:lpstr>
      <vt:lpstr>Research question (generic):    To what extent does ‘fake news’ (or misinformation) resonate in political spaces across social media in the run-up to the national elections?  </vt:lpstr>
      <vt:lpstr>Research question:   To what extent does ‘fake news’ (or misinformation)* resonate in political spaces across social media* in the run-up to the presidential election in the U.S.*?  Presidential election as bounded event-based approach - a typical thematic or issue space for study  Political spaces as demarcated ‘sets’ - made by query design techniques resulting in political Facebook, Instagram, Twitter, YouTube, TikTok, Reddit, 4chan (also Google Web Search)  ‘Fake news’ (or misinformation) as (politicised) classification problem    </vt:lpstr>
      <vt:lpstr>Research question:   To what extent does ‘fake news’ (or misinformation)* resonate in political spaces across social media* in the run-up to the presidential election in the U.S.*?  &gt;&gt;Presidential elections as bounded event-based approach - a typical thematic or issue space for study  Political spaces as demarcated ‘sets’ - made by query design techniques resulting in political Facebook, Instagram, Twitter, YouTube, TikTok, Reddit, 4chan (also Google Web Search)  ‘Fake news’ (or misinformation) as (politicised) classification problem    </vt:lpstr>
      <vt:lpstr>The birth of the ‘fake news’ crisis  or 'fake news' outperforms 'mainstream news' on Facebook, in the run-up to the U.S. elections in 2016.   </vt:lpstr>
      <vt:lpstr>Research question:   To what extent does ‘fake news’ (or misinformation)* resonate in political spaces across social media* in the run-up to the US presidential elections*?  U.S. presidential elections as bounded event-based approach - a typical thematic or issue space for study  &gt;&gt;Political spaces as demarcated ‘sets’ - made by query design techniques resulting in political Facebook, Instagram, Twitter, YouTube, TikTok, Reddit, 4chan (also Google Web Search)  ‘Fake news’ (or misinformation) as (politicised) classification problem    </vt:lpstr>
      <vt:lpstr>Political spaces within social media   Build a list of politician names, party names and election issues (with issue language from party platforms and/or election aids)        </vt:lpstr>
      <vt:lpstr>Political spaces within social media   Query list in each platform outputting ‘sets’       </vt:lpstr>
      <vt:lpstr>Political spaces within social media   These sets constitute political Facebook, political Instagram, political Twitter, political TikTok, political Reddit, political 4chan, political Google Web Search     </vt:lpstr>
      <vt:lpstr>Research question:   To what extent does ‘fake news’ (or misinformation)* resonate in political spaces across social media* in the run-up to the US presidential elections*?  U.S. presidential elections as bounded event-based approach - a typical thematic or issue space for study  Political spaces as demarcated ‘sets’ - made by query design techniques resulting in political Facebook, Instagram, Twitter, YouTube, TikTok, Reddit, 4chan (also Google Web Search)  &gt;&gt;’Fake news’ (or misinformation) as (politicised) classification problem    </vt:lpstr>
      <vt:lpstr>‘Fake news’   ‘Fake news’ (Craig Silverman, Buzzfeed News, 2016)  ‘fake news websites that only publish hoaxes’  ‘hyperpartisan websites that present themselves as publishing real news’ ‘misinformation’ (quoting expert)  e.g.,  Clinton sold weapons to ISIS; and the pope endorsed Trump      </vt:lpstr>
      <vt:lpstr>Politicising ‘fake news’ with broad definition (Silverman) </vt:lpstr>
      <vt:lpstr>Depoliticising ‘fake news’ with narrow definition (Facebook) </vt:lpstr>
      <vt:lpstr>  How to decide on a ‘news’ source?  Journalistic standards built into ‘nutrition label’ approach by NewsGuard    </vt:lpstr>
      <vt:lpstr>How to decide on a ‘hyper-partisan’ ‘news’ source?</vt:lpstr>
      <vt:lpstr>  How to decide on a ‘hyperpartisan’ source?   </vt:lpstr>
      <vt:lpstr> How to decide on a ‘hyper-partisan’ source?   </vt:lpstr>
      <vt:lpstr>Classify sources (story-level):   Apply source classifications from combination of allsides.com, mediabiasfactcheck.com, newsguardtech.com and mediabiaschart.com   Two-level classification (mainstream vs. problematic) and for mainstream (hyper-partisan conversative/hyper-partisan progressive)     </vt:lpstr>
      <vt:lpstr>Research question:  To what extent does ‘fake news’ (or misinformation) resonate in political spaces across social media in the run-up to the presidential election in the U.S.?  We can also:  1. Compare scale of the ‘fake news problem’ between 2016 (Silverman) and 2020   2. Compare scale of the problem using broad and narrow definitions of ‘fake news’  3. Compare amount of ‘fake news’ when differentiating between hyper-partisan conversative vs. hyper-partisan progressive and thus discuss the politicisation of ‘fake news’  </vt:lpstr>
      <vt:lpstr>The scale of Facebook's problem depends upon how ‘fake news’ is classified   The 'fake news' problem around the US elections as observed in 2016 has worsened on Facebook in 2020. In the early months in 2020 the proportion of user engagement with ‘fake news’ to mainstream news stories is 1:3.5, compared to 1:4 during the same period in 2016.   </vt:lpstr>
      <vt:lpstr>The scale of Facebook's problem depends upon how ‘fake news’ is classified  If one applies a stricter definition of 'fake news' such as only imposter news and conspiracy sites (thereby removing hyperpartisan sites as in Silverman’s definition), mainstream sources outperform ‘fake’ ones by a much greater proportion.    </vt:lpstr>
      <vt:lpstr>The scale of Facebook's problem depends upon how ‘fake news’ is classified   Given there are more hyperpartisan conservative sources engaged with than hyperpartisan progressive ones, the research points to how considerations of what constitutes 'fake news' may be politicized.     </vt:lpstr>
      <vt:lpstr>The scale of Facebook's problem depends upon how ‘fake news’ is classified - Implications   Narrow classification of ‘fake news’ could depoliticize and also provide opportunities for smaller scale means to address issue (fact-checking) compared to larger scale problem (automated, big data approaches)   Narrow or broad classifications imply a ‘politics of demarcation’ in the sense that with the narrow one Facebook would be less culpable in mainstreaming the fringe and with the broad the conservative sources are labelled as ‘fake’.  </vt:lpstr>
      <vt:lpstr>References:   Silverman, Craig (2016) ‘This Analysis Shows How Viral Fake Election News Stories Outperformed Real News On Facebook,’ Buzzfeed News, 16 November.  Herrman, John (2016) ‘Inside Facebook’s (Totally Insane, Unintentionally Gigantic, Hyperpartisan) Political-Media Machine,’ New York Times, 24 August.   Further Reading:   Rogers, Richard and Niederer, Sabine (eds.) (2020) The Politics of Social Media Manipulation. Amsterdam: Amsterdam University Press.  Rogers, Richard (2020) ‘The scale of Facebook’s problem depends upon how “fake news” is classified,’ The Harvard Kennedy School Misinformation Review, 1(6), October, doi: https://doi.org/10.37016/mr-2020-43  Rogers, Richard (2021) ‘Marginalising the mainstream: How social media privilege political information,’ Frontiers in Big Data, 4(689036), doi: 10.3389/fdata.2021.689036.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‘fake news‘  Prof. Richard Rogers  New Media &amp; Digital Culture Media Studies University of Amsterdam     </dc:title>
  <cp:lastModifiedBy>Stephen Forster</cp:lastModifiedBy>
  <cp:revision>1</cp:revision>
  <dcterms:modified xsi:type="dcterms:W3CDTF">2021-08-17T13:05:35Z</dcterms:modified>
</cp:coreProperties>
</file>