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1"/>
  </p:notesMasterIdLst>
  <p:sldIdLst>
    <p:sldId id="265" r:id="rId5"/>
    <p:sldId id="266" r:id="rId6"/>
    <p:sldId id="267" r:id="rId7"/>
    <p:sldId id="268" r:id="rId8"/>
    <p:sldId id="269" r:id="rId9"/>
    <p:sldId id="27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96"/>
    <p:restoredTop sz="95221"/>
  </p:normalViewPr>
  <p:slideViewPr>
    <p:cSldViewPr snapToGrid="0" snapToObjects="1">
      <p:cViewPr varScale="1">
        <p:scale>
          <a:sx n="92" d="100"/>
          <a:sy n="92" d="100"/>
        </p:scale>
        <p:origin x="408" y="18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97" d="100"/>
          <a:sy n="97" d="100"/>
        </p:scale>
        <p:origin x="4328"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ADD8AA-EFCD-4049-B290-2AD84D79EB78}" type="datetimeFigureOut">
              <a:rPr lang="en-GB" smtClean="0"/>
              <a:t>17/06/2022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F230F0-8B93-9541-A11C-5C07D4A256AD}" type="slidenum">
              <a:rPr lang="en-GB" smtClean="0"/>
              <a:t>‹#›</a:t>
            </a:fld>
            <a:endParaRPr lang="en-GB"/>
          </a:p>
        </p:txBody>
      </p:sp>
    </p:spTree>
    <p:extLst>
      <p:ext uri="{BB962C8B-B14F-4D97-AF65-F5344CB8AC3E}">
        <p14:creationId xmlns:p14="http://schemas.microsoft.com/office/powerpoint/2010/main" val="2121973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7"/>
            <a:ext cx="12192000" cy="48388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363254" y="1564640"/>
            <a:ext cx="11465492" cy="2294172"/>
          </a:xfrm>
          <a:prstGeom prst="rect">
            <a:avLst/>
          </a:prstGeom>
        </p:spPr>
        <p:txBody>
          <a:bodyPr anchor="b"/>
          <a:lstStyle>
            <a:lvl1pPr algn="ctr">
              <a:defRPr sz="60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363254" y="3950888"/>
            <a:ext cx="11465492" cy="186063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6"/>
            <a:ext cx="5172814" cy="478159"/>
          </a:xfrm>
          <a:prstGeom prst="rect">
            <a:avLst/>
          </a:prstGeom>
        </p:spPr>
      </p:pic>
      <p:pic>
        <p:nvPicPr>
          <p:cNvPr id="7" name="Picture 6" descr="R:\CENTRES\NCRM\Publicity\Logos\University of Southampton\university logo copy.jpg">
            <a:extLst>
              <a:ext uri="{FF2B5EF4-FFF2-40B4-BE49-F238E27FC236}">
                <a16:creationId xmlns:a16="http://schemas.microsoft.com/office/drawing/2014/main" id="{D6D25CB6-1CAE-8B46-9C96-79D98998C5BD}"/>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563960" y="6297320"/>
            <a:ext cx="1944216" cy="42229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344477" y="6249432"/>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6"/>
          <a:stretch>
            <a:fillRect/>
          </a:stretch>
        </p:blipFill>
        <p:spPr>
          <a:xfrm>
            <a:off x="1874637" y="6252596"/>
            <a:ext cx="1853022" cy="467022"/>
          </a:xfrm>
          <a:prstGeom prst="rect">
            <a:avLst/>
          </a:prstGeom>
        </p:spPr>
      </p:pic>
    </p:spTree>
    <p:extLst>
      <p:ext uri="{BB962C8B-B14F-4D97-AF65-F5344CB8AC3E}">
        <p14:creationId xmlns:p14="http://schemas.microsoft.com/office/powerpoint/2010/main" val="2855364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39665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D75CF-FE81-4D4E-AE17-2E9279689125}"/>
              </a:ext>
            </a:extLst>
          </p:cNvPr>
          <p:cNvSpPr>
            <a:spLocks noGrp="1"/>
          </p:cNvSpPr>
          <p:nvPr>
            <p:ph type="title"/>
          </p:nvPr>
        </p:nvSpPr>
        <p:spPr>
          <a:xfrm>
            <a:off x="363254" y="967769"/>
            <a:ext cx="4408771" cy="1048147"/>
          </a:xfrm>
          <a:prstGeom prst="rect">
            <a:avLst/>
          </a:prstGeo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C865C69E-D9E2-4945-8D10-0A69C219A1E3}"/>
              </a:ext>
            </a:extLst>
          </p:cNvPr>
          <p:cNvSpPr>
            <a:spLocks noGrp="1"/>
          </p:cNvSpPr>
          <p:nvPr>
            <p:ph idx="1"/>
          </p:nvPr>
        </p:nvSpPr>
        <p:spPr>
          <a:xfrm>
            <a:off x="5183188" y="967768"/>
            <a:ext cx="6645558" cy="518919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14EFAA12-1017-D24F-BA1C-92103FDAEFCD}"/>
              </a:ext>
            </a:extLst>
          </p:cNvPr>
          <p:cNvSpPr>
            <a:spLocks noGrp="1"/>
          </p:cNvSpPr>
          <p:nvPr>
            <p:ph type="body" sz="half" idx="2"/>
          </p:nvPr>
        </p:nvSpPr>
        <p:spPr>
          <a:xfrm>
            <a:off x="363254" y="2146178"/>
            <a:ext cx="4408771" cy="401078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Tree>
    <p:extLst>
      <p:ext uri="{BB962C8B-B14F-4D97-AF65-F5344CB8AC3E}">
        <p14:creationId xmlns:p14="http://schemas.microsoft.com/office/powerpoint/2010/main" val="2782999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C2B756D8-B8E7-9243-A2BE-A2440AAEBEFB}"/>
              </a:ext>
            </a:extLst>
          </p:cNvPr>
          <p:cNvSpPr>
            <a:spLocks noGrp="1"/>
          </p:cNvSpPr>
          <p:nvPr>
            <p:ph type="pic" idx="1"/>
          </p:nvPr>
        </p:nvSpPr>
        <p:spPr>
          <a:xfrm>
            <a:off x="5183188" y="967770"/>
            <a:ext cx="6645558" cy="518919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12" name="Title 1">
            <a:extLst>
              <a:ext uri="{FF2B5EF4-FFF2-40B4-BE49-F238E27FC236}">
                <a16:creationId xmlns:a16="http://schemas.microsoft.com/office/drawing/2014/main" id="{0617FF34-4298-D249-9A85-19BC767418AE}"/>
              </a:ext>
            </a:extLst>
          </p:cNvPr>
          <p:cNvSpPr>
            <a:spLocks noGrp="1"/>
          </p:cNvSpPr>
          <p:nvPr>
            <p:ph type="title"/>
          </p:nvPr>
        </p:nvSpPr>
        <p:spPr>
          <a:xfrm>
            <a:off x="363254" y="967769"/>
            <a:ext cx="4408771" cy="1048147"/>
          </a:xfrm>
          <a:prstGeom prst="rect">
            <a:avLst/>
          </a:prstGeom>
        </p:spPr>
        <p:txBody>
          <a:bodyPr anchor="b"/>
          <a:lstStyle>
            <a:lvl1pPr>
              <a:defRPr sz="3200"/>
            </a:lvl1pPr>
          </a:lstStyle>
          <a:p>
            <a:r>
              <a:rPr lang="en-GB"/>
              <a:t>Click to edit Master title style</a:t>
            </a:r>
          </a:p>
        </p:txBody>
      </p:sp>
      <p:sp>
        <p:nvSpPr>
          <p:cNvPr id="13" name="Text Placeholder 3">
            <a:extLst>
              <a:ext uri="{FF2B5EF4-FFF2-40B4-BE49-F238E27FC236}">
                <a16:creationId xmlns:a16="http://schemas.microsoft.com/office/drawing/2014/main" id="{4F544FF3-EE4A-8745-81B6-51F48CC57D59}"/>
              </a:ext>
            </a:extLst>
          </p:cNvPr>
          <p:cNvSpPr>
            <a:spLocks noGrp="1"/>
          </p:cNvSpPr>
          <p:nvPr>
            <p:ph type="body" sz="half" idx="2"/>
          </p:nvPr>
        </p:nvSpPr>
        <p:spPr>
          <a:xfrm>
            <a:off x="363254" y="2146178"/>
            <a:ext cx="4408771" cy="401078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Tree>
    <p:extLst>
      <p:ext uri="{BB962C8B-B14F-4D97-AF65-F5344CB8AC3E}">
        <p14:creationId xmlns:p14="http://schemas.microsoft.com/office/powerpoint/2010/main" val="18199750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Closing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7"/>
            <a:ext cx="12192000" cy="48388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hasCustomPrompt="1"/>
          </p:nvPr>
        </p:nvSpPr>
        <p:spPr>
          <a:xfrm>
            <a:off x="363254" y="3950888"/>
            <a:ext cx="11465492" cy="186063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www.ncrm.ac.uk</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6"/>
            <a:ext cx="5172814" cy="478159"/>
          </a:xfrm>
          <a:prstGeom prst="rect">
            <a:avLst/>
          </a:prstGeom>
        </p:spPr>
      </p:pic>
      <p:pic>
        <p:nvPicPr>
          <p:cNvPr id="7" name="Picture 6" descr="R:\CENTRES\NCRM\Publicity\Logos\University of Southampton\university logo copy.jpg">
            <a:extLst>
              <a:ext uri="{FF2B5EF4-FFF2-40B4-BE49-F238E27FC236}">
                <a16:creationId xmlns:a16="http://schemas.microsoft.com/office/drawing/2014/main" id="{D6D25CB6-1CAE-8B46-9C96-79D98998C5BD}"/>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563960" y="6297320"/>
            <a:ext cx="1944216" cy="42229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344477" y="6249432"/>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6"/>
          <a:stretch>
            <a:fillRect/>
          </a:stretch>
        </p:blipFill>
        <p:spPr>
          <a:xfrm>
            <a:off x="1874637" y="6252596"/>
            <a:ext cx="1853022" cy="467022"/>
          </a:xfrm>
          <a:prstGeom prst="rect">
            <a:avLst/>
          </a:prstGeom>
        </p:spPr>
      </p:pic>
    </p:spTree>
    <p:extLst>
      <p:ext uri="{BB962C8B-B14F-4D97-AF65-F5344CB8AC3E}">
        <p14:creationId xmlns:p14="http://schemas.microsoft.com/office/powerpoint/2010/main" val="2393292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7"/>
            <a:ext cx="12192000" cy="48388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363254" y="1564640"/>
            <a:ext cx="11465492" cy="2294172"/>
          </a:xfrm>
          <a:prstGeom prst="rect">
            <a:avLst/>
          </a:prstGeom>
        </p:spPr>
        <p:txBody>
          <a:bodyPr anchor="b"/>
          <a:lstStyle>
            <a:lvl1pPr algn="ctr">
              <a:defRPr sz="60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363254" y="3950888"/>
            <a:ext cx="11465492" cy="186063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6"/>
            <a:ext cx="5172814" cy="478159"/>
          </a:xfrm>
          <a:prstGeom prst="rect">
            <a:avLst/>
          </a:prstGeom>
        </p:spPr>
      </p:pic>
      <p:pic>
        <p:nvPicPr>
          <p:cNvPr id="7" name="Picture 6" descr="R:\CENTRES\NCRM\Publicity\Logos\University of Southampton\university logo copy.jpg">
            <a:extLst>
              <a:ext uri="{FF2B5EF4-FFF2-40B4-BE49-F238E27FC236}">
                <a16:creationId xmlns:a16="http://schemas.microsoft.com/office/drawing/2014/main" id="{D6D25CB6-1CAE-8B46-9C96-79D98998C5BD}"/>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563960" y="6297320"/>
            <a:ext cx="1944216" cy="42229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344477" y="6249432"/>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6"/>
          <a:stretch>
            <a:fillRect/>
          </a:stretch>
        </p:blipFill>
        <p:spPr>
          <a:xfrm>
            <a:off x="1874637" y="6252596"/>
            <a:ext cx="1853022" cy="467022"/>
          </a:xfrm>
          <a:prstGeom prst="rect">
            <a:avLst/>
          </a:prstGeom>
        </p:spPr>
      </p:pic>
    </p:spTree>
    <p:extLst>
      <p:ext uri="{BB962C8B-B14F-4D97-AF65-F5344CB8AC3E}">
        <p14:creationId xmlns:p14="http://schemas.microsoft.com/office/powerpoint/2010/main" val="2975938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7"/>
            <a:ext cx="12192000" cy="48388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363254" y="1564640"/>
            <a:ext cx="11465492" cy="2294172"/>
          </a:xfrm>
          <a:prstGeom prst="rect">
            <a:avLst/>
          </a:prstGeom>
        </p:spPr>
        <p:txBody>
          <a:bodyPr anchor="b"/>
          <a:lstStyle>
            <a:lvl1pPr algn="ctr">
              <a:defRPr sz="6000">
                <a:solidFill>
                  <a:schemeClr val="accent5"/>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363254" y="3950888"/>
            <a:ext cx="11465492" cy="1860632"/>
          </a:xfrm>
        </p:spPr>
        <p:txBody>
          <a:bodyPr/>
          <a:lstStyle>
            <a:lvl1pPr marL="0" indent="0" algn="ctr">
              <a:buNone/>
              <a:defRPr sz="240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6"/>
            <a:ext cx="5172814" cy="478159"/>
          </a:xfrm>
          <a:prstGeom prst="rect">
            <a:avLst/>
          </a:prstGeom>
        </p:spPr>
      </p:pic>
      <p:pic>
        <p:nvPicPr>
          <p:cNvPr id="7" name="Picture 6" descr="R:\CENTRES\NCRM\Publicity\Logos\University of Southampton\university logo copy.jpg">
            <a:extLst>
              <a:ext uri="{FF2B5EF4-FFF2-40B4-BE49-F238E27FC236}">
                <a16:creationId xmlns:a16="http://schemas.microsoft.com/office/drawing/2014/main" id="{D6D25CB6-1CAE-8B46-9C96-79D98998C5BD}"/>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563960" y="6297320"/>
            <a:ext cx="1944216" cy="42229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344477" y="6249432"/>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6"/>
          <a:stretch>
            <a:fillRect/>
          </a:stretch>
        </p:blipFill>
        <p:spPr>
          <a:xfrm>
            <a:off x="1874637" y="6252596"/>
            <a:ext cx="1853022" cy="467022"/>
          </a:xfrm>
          <a:prstGeom prst="rect">
            <a:avLst/>
          </a:prstGeom>
        </p:spPr>
      </p:pic>
    </p:spTree>
    <p:extLst>
      <p:ext uri="{BB962C8B-B14F-4D97-AF65-F5344CB8AC3E}">
        <p14:creationId xmlns:p14="http://schemas.microsoft.com/office/powerpoint/2010/main" val="1411696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itle Slide 4">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7"/>
            <a:ext cx="12192000" cy="483886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363254" y="1564640"/>
            <a:ext cx="11465492" cy="2294172"/>
          </a:xfrm>
          <a:prstGeom prst="rect">
            <a:avLst/>
          </a:prstGeom>
        </p:spPr>
        <p:txBody>
          <a:bodyPr anchor="b"/>
          <a:lstStyle>
            <a:lvl1pPr algn="ctr">
              <a:defRPr sz="60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363254" y="3950888"/>
            <a:ext cx="11465492" cy="186063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6"/>
            <a:ext cx="5172814" cy="478159"/>
          </a:xfrm>
          <a:prstGeom prst="rect">
            <a:avLst/>
          </a:prstGeom>
        </p:spPr>
      </p:pic>
      <p:pic>
        <p:nvPicPr>
          <p:cNvPr id="7" name="Picture 6" descr="R:\CENTRES\NCRM\Publicity\Logos\University of Southampton\university logo copy.jpg">
            <a:extLst>
              <a:ext uri="{FF2B5EF4-FFF2-40B4-BE49-F238E27FC236}">
                <a16:creationId xmlns:a16="http://schemas.microsoft.com/office/drawing/2014/main" id="{D6D25CB6-1CAE-8B46-9C96-79D98998C5BD}"/>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563960" y="6297320"/>
            <a:ext cx="1944216" cy="42229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344477" y="6249432"/>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6"/>
          <a:stretch>
            <a:fillRect/>
          </a:stretch>
        </p:blipFill>
        <p:spPr>
          <a:xfrm>
            <a:off x="1874637" y="6252596"/>
            <a:ext cx="1853022" cy="467022"/>
          </a:xfrm>
          <a:prstGeom prst="rect">
            <a:avLst/>
          </a:prstGeom>
        </p:spPr>
      </p:pic>
    </p:spTree>
    <p:extLst>
      <p:ext uri="{BB962C8B-B14F-4D97-AF65-F5344CB8AC3E}">
        <p14:creationId xmlns:p14="http://schemas.microsoft.com/office/powerpoint/2010/main" val="2098108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28D7D-7D49-6149-85A9-790F6302B6EA}"/>
              </a:ext>
            </a:extLst>
          </p:cNvPr>
          <p:cNvSpPr>
            <a:spLocks noGrp="1"/>
          </p:cNvSpPr>
          <p:nvPr>
            <p:ph type="title"/>
          </p:nvPr>
        </p:nvSpPr>
        <p:spPr>
          <a:xfrm>
            <a:off x="363254" y="967769"/>
            <a:ext cx="11452792" cy="3320230"/>
          </a:xfrm>
          <a:prstGeom prst="rect">
            <a:avLst/>
          </a:prstGeo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ACEC164E-B923-E240-9549-3665C48CF812}"/>
              </a:ext>
            </a:extLst>
          </p:cNvPr>
          <p:cNvSpPr>
            <a:spLocks noGrp="1"/>
          </p:cNvSpPr>
          <p:nvPr>
            <p:ph type="body" idx="1"/>
          </p:nvPr>
        </p:nvSpPr>
        <p:spPr>
          <a:xfrm>
            <a:off x="363254" y="4314986"/>
            <a:ext cx="11452792" cy="189277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Tree>
    <p:extLst>
      <p:ext uri="{BB962C8B-B14F-4D97-AF65-F5344CB8AC3E}">
        <p14:creationId xmlns:p14="http://schemas.microsoft.com/office/powerpoint/2010/main" val="1104841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270E3-D185-C543-A176-FE39E0825954}"/>
              </a:ext>
            </a:extLst>
          </p:cNvPr>
          <p:cNvSpPr>
            <a:spLocks noGrp="1"/>
          </p:cNvSpPr>
          <p:nvPr>
            <p:ph type="title"/>
          </p:nvPr>
        </p:nvSpPr>
        <p:spPr>
          <a:xfrm>
            <a:off x="363254" y="967769"/>
            <a:ext cx="11465492" cy="1325563"/>
          </a:xfrm>
          <a:prstGeom prst="rect">
            <a:avLst/>
          </a:prstGeom>
        </p:spPr>
        <p:txBody>
          <a:bodyPr/>
          <a:lstStyle/>
          <a:p>
            <a:r>
              <a:rPr lang="en-GB"/>
              <a:t>Click to edit Master title style</a:t>
            </a:r>
          </a:p>
        </p:txBody>
      </p:sp>
      <p:sp>
        <p:nvSpPr>
          <p:cNvPr id="3" name="Content Placeholder 2">
            <a:extLst>
              <a:ext uri="{FF2B5EF4-FFF2-40B4-BE49-F238E27FC236}">
                <a16:creationId xmlns:a16="http://schemas.microsoft.com/office/drawing/2014/main" id="{CA0CB8F3-4A2C-DA4D-A16E-D94E7874353D}"/>
              </a:ext>
            </a:extLst>
          </p:cNvPr>
          <p:cNvSpPr>
            <a:spLocks noGrp="1"/>
          </p:cNvSpPr>
          <p:nvPr>
            <p:ph idx="1"/>
          </p:nvPr>
        </p:nvSpPr>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Tree>
    <p:extLst>
      <p:ext uri="{BB962C8B-B14F-4D97-AF65-F5344CB8AC3E}">
        <p14:creationId xmlns:p14="http://schemas.microsoft.com/office/powerpoint/2010/main" val="3376358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997A0-490A-784A-A385-F0CA6C7678EF}"/>
              </a:ext>
            </a:extLst>
          </p:cNvPr>
          <p:cNvSpPr>
            <a:spLocks noGrp="1"/>
          </p:cNvSpPr>
          <p:nvPr>
            <p:ph type="title"/>
          </p:nvPr>
        </p:nvSpPr>
        <p:spPr>
          <a:xfrm>
            <a:off x="363254" y="967769"/>
            <a:ext cx="11465492" cy="972992"/>
          </a:xfrm>
          <a:prstGeom prst="rect">
            <a:avLst/>
          </a:prstGeom>
        </p:spPr>
        <p:txBody>
          <a:bodyPr/>
          <a:lstStyle/>
          <a:p>
            <a:r>
              <a:rPr lang="en-GB"/>
              <a:t>Click to edit Master title style</a:t>
            </a:r>
          </a:p>
        </p:txBody>
      </p:sp>
      <p:sp>
        <p:nvSpPr>
          <p:cNvPr id="3" name="Content Placeholder 2">
            <a:extLst>
              <a:ext uri="{FF2B5EF4-FFF2-40B4-BE49-F238E27FC236}">
                <a16:creationId xmlns:a16="http://schemas.microsoft.com/office/drawing/2014/main" id="{820E3A61-4AAF-E649-B9B9-0ED494C8F013}"/>
              </a:ext>
            </a:extLst>
          </p:cNvPr>
          <p:cNvSpPr>
            <a:spLocks noGrp="1"/>
          </p:cNvSpPr>
          <p:nvPr>
            <p:ph sz="half" idx="1"/>
          </p:nvPr>
        </p:nvSpPr>
        <p:spPr>
          <a:xfrm>
            <a:off x="363254" y="2178754"/>
            <a:ext cx="5618968" cy="4049326"/>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4" name="Content Placeholder 3">
            <a:extLst>
              <a:ext uri="{FF2B5EF4-FFF2-40B4-BE49-F238E27FC236}">
                <a16:creationId xmlns:a16="http://schemas.microsoft.com/office/drawing/2014/main" id="{3907FADD-BF12-F941-A7FA-DA0D0D943A6D}"/>
              </a:ext>
            </a:extLst>
          </p:cNvPr>
          <p:cNvSpPr>
            <a:spLocks noGrp="1"/>
          </p:cNvSpPr>
          <p:nvPr>
            <p:ph sz="half" idx="2"/>
          </p:nvPr>
        </p:nvSpPr>
        <p:spPr>
          <a:xfrm>
            <a:off x="6197252" y="2178754"/>
            <a:ext cx="5631494" cy="404932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3152001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70B68ED-93B3-CA48-BD14-08002B653C67}"/>
              </a:ext>
            </a:extLst>
          </p:cNvPr>
          <p:cNvSpPr>
            <a:spLocks noGrp="1"/>
          </p:cNvSpPr>
          <p:nvPr>
            <p:ph type="body" idx="1"/>
          </p:nvPr>
        </p:nvSpPr>
        <p:spPr>
          <a:xfrm>
            <a:off x="360078" y="2178754"/>
            <a:ext cx="5612445" cy="68625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FECB3630-FA56-C944-829B-CDE5800343EE}"/>
              </a:ext>
            </a:extLst>
          </p:cNvPr>
          <p:cNvSpPr>
            <a:spLocks noGrp="1"/>
          </p:cNvSpPr>
          <p:nvPr>
            <p:ph sz="half" idx="2"/>
          </p:nvPr>
        </p:nvSpPr>
        <p:spPr>
          <a:xfrm>
            <a:off x="360078" y="3002666"/>
            <a:ext cx="5612445" cy="32254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4FF61A93-23B8-BE4F-B7AB-D0733A8FA513}"/>
              </a:ext>
            </a:extLst>
          </p:cNvPr>
          <p:cNvSpPr>
            <a:spLocks noGrp="1"/>
          </p:cNvSpPr>
          <p:nvPr>
            <p:ph type="body" sz="quarter" idx="3"/>
          </p:nvPr>
        </p:nvSpPr>
        <p:spPr>
          <a:xfrm>
            <a:off x="6197252" y="2178754"/>
            <a:ext cx="5634670" cy="68625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5FF97EC-EC9C-4542-AD36-17998146D92E}"/>
              </a:ext>
            </a:extLst>
          </p:cNvPr>
          <p:cNvSpPr>
            <a:spLocks noGrp="1"/>
          </p:cNvSpPr>
          <p:nvPr>
            <p:ph sz="quarter" idx="4"/>
          </p:nvPr>
        </p:nvSpPr>
        <p:spPr>
          <a:xfrm>
            <a:off x="6197252" y="3002666"/>
            <a:ext cx="5634670" cy="32254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4" name="Title 1">
            <a:extLst>
              <a:ext uri="{FF2B5EF4-FFF2-40B4-BE49-F238E27FC236}">
                <a16:creationId xmlns:a16="http://schemas.microsoft.com/office/drawing/2014/main" id="{7B4DD1CF-364C-6F46-BCE5-2169AE16F142}"/>
              </a:ext>
            </a:extLst>
          </p:cNvPr>
          <p:cNvSpPr>
            <a:spLocks noGrp="1"/>
          </p:cNvSpPr>
          <p:nvPr>
            <p:ph type="title"/>
          </p:nvPr>
        </p:nvSpPr>
        <p:spPr>
          <a:xfrm>
            <a:off x="363254" y="967769"/>
            <a:ext cx="11465492" cy="972992"/>
          </a:xfrm>
          <a:prstGeom prst="rect">
            <a:avLst/>
          </a:prstGeom>
        </p:spPr>
        <p:txBody>
          <a:bodyPr/>
          <a:lstStyle/>
          <a:p>
            <a:r>
              <a:rPr lang="en-GB"/>
              <a:t>Click to edit Master title style</a:t>
            </a:r>
          </a:p>
        </p:txBody>
      </p:sp>
    </p:spTree>
    <p:extLst>
      <p:ext uri="{BB962C8B-B14F-4D97-AF65-F5344CB8AC3E}">
        <p14:creationId xmlns:p14="http://schemas.microsoft.com/office/powerpoint/2010/main" val="2830949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B45BDD3-1A9E-F648-95FA-6F2F7556B7A1}"/>
              </a:ext>
            </a:extLst>
          </p:cNvPr>
          <p:cNvSpPr>
            <a:spLocks noGrp="1"/>
          </p:cNvSpPr>
          <p:nvPr>
            <p:ph type="title"/>
          </p:nvPr>
        </p:nvSpPr>
        <p:spPr>
          <a:xfrm>
            <a:off x="363254" y="967769"/>
            <a:ext cx="11465492" cy="972992"/>
          </a:xfrm>
          <a:prstGeom prst="rect">
            <a:avLst/>
          </a:prstGeom>
        </p:spPr>
        <p:txBody>
          <a:bodyPr/>
          <a:lstStyle/>
          <a:p>
            <a:r>
              <a:rPr lang="en-GB"/>
              <a:t>Click to edit Master title style</a:t>
            </a:r>
          </a:p>
        </p:txBody>
      </p:sp>
    </p:spTree>
    <p:extLst>
      <p:ext uri="{BB962C8B-B14F-4D97-AF65-F5344CB8AC3E}">
        <p14:creationId xmlns:p14="http://schemas.microsoft.com/office/powerpoint/2010/main" val="3352682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ADCABCB-53D2-2848-96D0-2209714C4672}"/>
              </a:ext>
            </a:extLst>
          </p:cNvPr>
          <p:cNvSpPr>
            <a:spLocks noGrp="1"/>
          </p:cNvSpPr>
          <p:nvPr>
            <p:ph type="body" idx="1"/>
          </p:nvPr>
        </p:nvSpPr>
        <p:spPr>
          <a:xfrm>
            <a:off x="363254" y="2506275"/>
            <a:ext cx="11465492" cy="3711645"/>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 name="Title Placeholder 9">
            <a:extLst>
              <a:ext uri="{FF2B5EF4-FFF2-40B4-BE49-F238E27FC236}">
                <a16:creationId xmlns:a16="http://schemas.microsoft.com/office/drawing/2014/main" id="{AC2D8B6F-598E-8249-89D1-C6BBA7F3BA4F}"/>
              </a:ext>
            </a:extLst>
          </p:cNvPr>
          <p:cNvSpPr>
            <a:spLocks noGrp="1"/>
          </p:cNvSpPr>
          <p:nvPr>
            <p:ph type="title"/>
          </p:nvPr>
        </p:nvSpPr>
        <p:spPr>
          <a:xfrm>
            <a:off x="363254" y="967769"/>
            <a:ext cx="11465492" cy="1325563"/>
          </a:xfrm>
          <a:prstGeom prst="rect">
            <a:avLst/>
          </a:prstGeom>
        </p:spPr>
        <p:txBody>
          <a:bodyPr vert="horz" lIns="91440" tIns="45720" rIns="91440" bIns="45720" rtlCol="0" anchor="ctr">
            <a:normAutofit/>
          </a:bodyPr>
          <a:lstStyle/>
          <a:p>
            <a:r>
              <a:rPr lang="en-GB" dirty="0"/>
              <a:t>Click to edit Master title style</a:t>
            </a:r>
          </a:p>
        </p:txBody>
      </p:sp>
      <p:pic>
        <p:nvPicPr>
          <p:cNvPr id="13" name="Picture 12">
            <a:extLst>
              <a:ext uri="{FF2B5EF4-FFF2-40B4-BE49-F238E27FC236}">
                <a16:creationId xmlns:a16="http://schemas.microsoft.com/office/drawing/2014/main" id="{7EF70C31-5F59-4D46-8052-4E0D39FFBDB8}"/>
              </a:ext>
              <a:ext uri="{C183D7F6-B498-43B3-948B-1728B52AA6E4}">
                <adec:decorative xmlns:adec="http://schemas.microsoft.com/office/drawing/2017/decorative" val="1"/>
              </a:ext>
            </a:extLst>
          </p:cNvPr>
          <p:cNvPicPr>
            <a:picLocks noChangeAspect="1"/>
          </p:cNvPicPr>
          <p:nvPr userDrawn="1"/>
        </p:nvPicPr>
        <p:blipFill>
          <a:blip r:embed="rId15"/>
          <a:stretch>
            <a:fillRect/>
          </a:stretch>
        </p:blipFill>
        <p:spPr>
          <a:xfrm>
            <a:off x="0" y="6469694"/>
            <a:ext cx="12192000" cy="388306"/>
          </a:xfrm>
          <a:prstGeom prst="rect">
            <a:avLst/>
          </a:prstGeom>
        </p:spPr>
      </p:pic>
    </p:spTree>
    <p:extLst>
      <p:ext uri="{BB962C8B-B14F-4D97-AF65-F5344CB8AC3E}">
        <p14:creationId xmlns:p14="http://schemas.microsoft.com/office/powerpoint/2010/main" val="2636643151"/>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9" r:id="rId3"/>
    <p:sldLayoutId id="2147483660" r:id="rId4"/>
    <p:sldLayoutId id="2147483651" r:id="rId5"/>
    <p:sldLayoutId id="2147483650" r:id="rId6"/>
    <p:sldLayoutId id="2147483652" r:id="rId7"/>
    <p:sldLayoutId id="2147483653" r:id="rId8"/>
    <p:sldLayoutId id="2147483654" r:id="rId9"/>
    <p:sldLayoutId id="2147483655" r:id="rId10"/>
    <p:sldLayoutId id="2147483656" r:id="rId11"/>
    <p:sldLayoutId id="2147483657" r:id="rId12"/>
    <p:sldLayoutId id="2147483661" r:id="rId13"/>
  </p:sldLayoutIdLst>
  <p:txStyles>
    <p:titleStyle>
      <a:lvl1pPr algn="l" defTabSz="914400" rtl="0" eaLnBrk="1" latinLnBrk="0" hangingPunct="1">
        <a:lnSpc>
          <a:spcPct val="90000"/>
        </a:lnSpc>
        <a:spcBef>
          <a:spcPct val="0"/>
        </a:spcBef>
        <a:buNone/>
        <a:defRPr sz="3600" b="1" kern="1200">
          <a:solidFill>
            <a:schemeClr val="accent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80703-F9CE-3F4E-BE12-6F35386AA7CA}"/>
              </a:ext>
            </a:extLst>
          </p:cNvPr>
          <p:cNvSpPr>
            <a:spLocks noGrp="1"/>
          </p:cNvSpPr>
          <p:nvPr>
            <p:ph type="ctrTitle"/>
          </p:nvPr>
        </p:nvSpPr>
        <p:spPr/>
        <p:txBody>
          <a:bodyPr/>
          <a:lstStyle/>
          <a:p>
            <a:r>
              <a:rPr lang="en-GB" dirty="0"/>
              <a:t>Socio-economic Classifications</a:t>
            </a:r>
          </a:p>
        </p:txBody>
      </p:sp>
      <p:sp>
        <p:nvSpPr>
          <p:cNvPr id="3" name="Subtitle 2">
            <a:extLst>
              <a:ext uri="{FF2B5EF4-FFF2-40B4-BE49-F238E27FC236}">
                <a16:creationId xmlns:a16="http://schemas.microsoft.com/office/drawing/2014/main" id="{F2776BF5-7496-0D4E-9A68-D9C03E9A0757}"/>
              </a:ext>
            </a:extLst>
          </p:cNvPr>
          <p:cNvSpPr>
            <a:spLocks noGrp="1"/>
          </p:cNvSpPr>
          <p:nvPr>
            <p:ph type="subTitle" idx="1"/>
          </p:nvPr>
        </p:nvSpPr>
        <p:spPr/>
        <p:txBody>
          <a:bodyPr>
            <a:normAutofit/>
          </a:bodyPr>
          <a:lstStyle/>
          <a:p>
            <a:r>
              <a:rPr lang="en-GB" sz="2800" dirty="0"/>
              <a:t>Supplemental:</a:t>
            </a:r>
          </a:p>
          <a:p>
            <a:r>
              <a:rPr lang="en-GB" sz="2800" dirty="0"/>
              <a:t>Deriving the NS-SEC</a:t>
            </a:r>
          </a:p>
        </p:txBody>
      </p:sp>
    </p:spTree>
    <p:extLst>
      <p:ext uri="{BB962C8B-B14F-4D97-AF65-F5344CB8AC3E}">
        <p14:creationId xmlns:p14="http://schemas.microsoft.com/office/powerpoint/2010/main" val="577628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9A2AAE1-9AE1-8E44-AA7F-3DD751A29C5E}"/>
              </a:ext>
            </a:extLst>
          </p:cNvPr>
          <p:cNvSpPr txBox="1"/>
          <p:nvPr/>
        </p:nvSpPr>
        <p:spPr>
          <a:xfrm>
            <a:off x="512618" y="429491"/>
            <a:ext cx="6511637" cy="3693319"/>
          </a:xfrm>
          <a:prstGeom prst="rect">
            <a:avLst/>
          </a:prstGeom>
          <a:noFill/>
        </p:spPr>
        <p:txBody>
          <a:bodyPr wrap="square" rtlCol="0">
            <a:spAutoFit/>
          </a:bodyPr>
          <a:lstStyle/>
          <a:p>
            <a:r>
              <a:rPr lang="en-US" dirty="0"/>
              <a:t>Data – minimum requirement. SOC 2020 to Occupational Unit Group (OUG) level. Four digits.</a:t>
            </a:r>
          </a:p>
          <a:p>
            <a:endParaRPr lang="en-US" dirty="0"/>
          </a:p>
          <a:p>
            <a:r>
              <a:rPr lang="en-US" dirty="0"/>
              <a:t>Three derivation methods depending on what level of information in the data on employment status.</a:t>
            </a:r>
          </a:p>
          <a:p>
            <a:endParaRPr lang="en-US" dirty="0"/>
          </a:p>
          <a:p>
            <a:r>
              <a:rPr lang="en-US" dirty="0"/>
              <a:t>Full method – data available to create a </a:t>
            </a:r>
            <a:r>
              <a:rPr lang="en-US" b="1" dirty="0"/>
              <a:t>seven-category</a:t>
            </a:r>
            <a:r>
              <a:rPr lang="en-US" dirty="0"/>
              <a:t> employment status variable.</a:t>
            </a:r>
          </a:p>
          <a:p>
            <a:endParaRPr lang="en-US" dirty="0"/>
          </a:p>
          <a:p>
            <a:r>
              <a:rPr lang="en-US" dirty="0"/>
              <a:t>Reduced method – data available to create a </a:t>
            </a:r>
            <a:r>
              <a:rPr lang="en-US" b="1" dirty="0"/>
              <a:t>five-category </a:t>
            </a:r>
            <a:r>
              <a:rPr lang="en-US" dirty="0"/>
              <a:t>employment status variable.</a:t>
            </a:r>
          </a:p>
          <a:p>
            <a:endParaRPr lang="en-US" dirty="0"/>
          </a:p>
          <a:p>
            <a:r>
              <a:rPr lang="en-US" dirty="0"/>
              <a:t>Simplified method – no data available on employment status.</a:t>
            </a:r>
          </a:p>
        </p:txBody>
      </p:sp>
      <p:sp>
        <p:nvSpPr>
          <p:cNvPr id="3" name="TextBox 2">
            <a:extLst>
              <a:ext uri="{FF2B5EF4-FFF2-40B4-BE49-F238E27FC236}">
                <a16:creationId xmlns:a16="http://schemas.microsoft.com/office/drawing/2014/main" id="{BF0678B1-8505-134E-A281-823A402645F6}"/>
              </a:ext>
            </a:extLst>
          </p:cNvPr>
          <p:cNvSpPr txBox="1"/>
          <p:nvPr/>
        </p:nvSpPr>
        <p:spPr>
          <a:xfrm>
            <a:off x="7566056" y="1999151"/>
            <a:ext cx="3269672" cy="4247317"/>
          </a:xfrm>
          <a:prstGeom prst="rect">
            <a:avLst/>
          </a:prstGeom>
          <a:solidFill>
            <a:schemeClr val="accent1">
              <a:lumMod val="20000"/>
              <a:lumOff val="80000"/>
            </a:schemeClr>
          </a:solidFill>
          <a:ln>
            <a:solidFill>
              <a:schemeClr val="accent1"/>
            </a:solidFill>
          </a:ln>
        </p:spPr>
        <p:txBody>
          <a:bodyPr wrap="square" rtlCol="0">
            <a:spAutoFit/>
          </a:bodyPr>
          <a:lstStyle/>
          <a:p>
            <a:r>
              <a:rPr lang="en-US" dirty="0"/>
              <a:t>Seven-category</a:t>
            </a:r>
          </a:p>
          <a:p>
            <a:endParaRPr lang="en-US" dirty="0"/>
          </a:p>
          <a:p>
            <a:pPr marL="342900" indent="-342900">
              <a:buAutoNum type="arabicPeriod"/>
            </a:pPr>
            <a:r>
              <a:rPr lang="en-US" dirty="0"/>
              <a:t>Self-employed with 25 or more employees</a:t>
            </a:r>
          </a:p>
          <a:p>
            <a:pPr marL="342900" indent="-342900">
              <a:buAutoNum type="arabicPeriod"/>
            </a:pPr>
            <a:r>
              <a:rPr lang="en-US" dirty="0"/>
              <a:t>Self-employed with less than 25 employees</a:t>
            </a:r>
          </a:p>
          <a:p>
            <a:pPr marL="342900" indent="-342900">
              <a:buAutoNum type="arabicPeriod"/>
            </a:pPr>
            <a:r>
              <a:rPr lang="en-US" dirty="0"/>
              <a:t>Self-employed, no employees</a:t>
            </a:r>
          </a:p>
          <a:p>
            <a:pPr marL="342900" indent="-342900">
              <a:buAutoNum type="arabicPeriod"/>
            </a:pPr>
            <a:r>
              <a:rPr lang="en-US" dirty="0"/>
              <a:t>Manager in establishment with 25 or more employees</a:t>
            </a:r>
          </a:p>
          <a:p>
            <a:pPr marL="342900" indent="-342900">
              <a:buAutoNum type="arabicPeriod"/>
            </a:pPr>
            <a:r>
              <a:rPr lang="en-US" dirty="0"/>
              <a:t>Manager in establishment with less than 25 employees</a:t>
            </a:r>
          </a:p>
          <a:p>
            <a:pPr marL="342900" indent="-342900">
              <a:buAutoNum type="arabicPeriod"/>
            </a:pPr>
            <a:r>
              <a:rPr lang="en-US" dirty="0"/>
              <a:t>Supervisor</a:t>
            </a:r>
          </a:p>
          <a:p>
            <a:pPr marL="342900" indent="-342900">
              <a:buAutoNum type="arabicPeriod"/>
            </a:pPr>
            <a:r>
              <a:rPr lang="en-US" dirty="0"/>
              <a:t>Employee</a:t>
            </a:r>
          </a:p>
        </p:txBody>
      </p:sp>
      <p:sp>
        <p:nvSpPr>
          <p:cNvPr id="4" name="TextBox 3">
            <a:extLst>
              <a:ext uri="{FF2B5EF4-FFF2-40B4-BE49-F238E27FC236}">
                <a16:creationId xmlns:a16="http://schemas.microsoft.com/office/drawing/2014/main" id="{4556FE7D-7313-6144-8F2F-B9F94E1AB3CB}"/>
              </a:ext>
            </a:extLst>
          </p:cNvPr>
          <p:cNvSpPr txBox="1"/>
          <p:nvPr/>
        </p:nvSpPr>
        <p:spPr>
          <a:xfrm>
            <a:off x="7566056" y="2830147"/>
            <a:ext cx="3269672" cy="2585323"/>
          </a:xfrm>
          <a:prstGeom prst="rect">
            <a:avLst/>
          </a:prstGeom>
          <a:solidFill>
            <a:schemeClr val="accent4">
              <a:lumMod val="20000"/>
              <a:lumOff val="80000"/>
            </a:schemeClr>
          </a:solidFill>
          <a:ln>
            <a:solidFill>
              <a:schemeClr val="accent4">
                <a:lumMod val="75000"/>
              </a:schemeClr>
            </a:solidFill>
          </a:ln>
        </p:spPr>
        <p:txBody>
          <a:bodyPr wrap="square" rtlCol="0">
            <a:spAutoFit/>
          </a:bodyPr>
          <a:lstStyle/>
          <a:p>
            <a:r>
              <a:rPr lang="en-US" dirty="0"/>
              <a:t>Five-category</a:t>
            </a:r>
          </a:p>
          <a:p>
            <a:endParaRPr lang="en-US" dirty="0"/>
          </a:p>
          <a:p>
            <a:pPr marL="342900" indent="-342900">
              <a:buAutoNum type="arabicPeriod"/>
            </a:pPr>
            <a:r>
              <a:rPr lang="en-US" dirty="0"/>
              <a:t>Self-employed with employees</a:t>
            </a:r>
          </a:p>
          <a:p>
            <a:pPr marL="342900" indent="-342900">
              <a:buFontTx/>
              <a:buAutoNum type="arabicPeriod"/>
            </a:pPr>
            <a:r>
              <a:rPr lang="en-US" dirty="0"/>
              <a:t>Self-employed, no employees</a:t>
            </a:r>
          </a:p>
          <a:p>
            <a:pPr marL="342900" indent="-342900">
              <a:buAutoNum type="arabicPeriod"/>
            </a:pPr>
            <a:r>
              <a:rPr lang="en-US" dirty="0"/>
              <a:t>Manager</a:t>
            </a:r>
          </a:p>
          <a:p>
            <a:pPr marL="342900" indent="-342900">
              <a:buAutoNum type="arabicPeriod"/>
            </a:pPr>
            <a:r>
              <a:rPr lang="en-US" dirty="0"/>
              <a:t>Supervisor</a:t>
            </a:r>
          </a:p>
          <a:p>
            <a:pPr marL="342900" indent="-342900">
              <a:buAutoNum type="arabicPeriod"/>
            </a:pPr>
            <a:r>
              <a:rPr lang="en-US" dirty="0"/>
              <a:t>Employee</a:t>
            </a:r>
          </a:p>
        </p:txBody>
      </p:sp>
    </p:spTree>
    <p:extLst>
      <p:ext uri="{BB962C8B-B14F-4D97-AF65-F5344CB8AC3E}">
        <p14:creationId xmlns:p14="http://schemas.microsoft.com/office/powerpoint/2010/main" val="4018628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4" grpId="0" animBg="1"/>
      <p:bldP spid="4"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AFCF9C2-719C-3241-9655-23E18AA9E6E3}"/>
              </a:ext>
            </a:extLst>
          </p:cNvPr>
          <p:cNvPicPr>
            <a:picLocks noChangeAspect="1"/>
          </p:cNvPicPr>
          <p:nvPr/>
        </p:nvPicPr>
        <p:blipFill>
          <a:blip r:embed="rId2"/>
          <a:stretch>
            <a:fillRect/>
          </a:stretch>
        </p:blipFill>
        <p:spPr>
          <a:xfrm>
            <a:off x="260350" y="552450"/>
            <a:ext cx="11671300" cy="5753100"/>
          </a:xfrm>
          <a:prstGeom prst="rect">
            <a:avLst/>
          </a:prstGeom>
        </p:spPr>
      </p:pic>
    </p:spTree>
    <p:extLst>
      <p:ext uri="{BB962C8B-B14F-4D97-AF65-F5344CB8AC3E}">
        <p14:creationId xmlns:p14="http://schemas.microsoft.com/office/powerpoint/2010/main" val="3217599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98B4FFD-EA3B-2546-AA09-4CC6E37AC513}"/>
              </a:ext>
            </a:extLst>
          </p:cNvPr>
          <p:cNvPicPr>
            <a:picLocks noChangeAspect="1"/>
          </p:cNvPicPr>
          <p:nvPr/>
        </p:nvPicPr>
        <p:blipFill>
          <a:blip r:embed="rId2"/>
          <a:stretch>
            <a:fillRect/>
          </a:stretch>
        </p:blipFill>
        <p:spPr>
          <a:xfrm>
            <a:off x="584200" y="641350"/>
            <a:ext cx="11023600" cy="5575300"/>
          </a:xfrm>
          <a:prstGeom prst="rect">
            <a:avLst/>
          </a:prstGeom>
        </p:spPr>
      </p:pic>
    </p:spTree>
    <p:extLst>
      <p:ext uri="{BB962C8B-B14F-4D97-AF65-F5344CB8AC3E}">
        <p14:creationId xmlns:p14="http://schemas.microsoft.com/office/powerpoint/2010/main" val="2526810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3770A78-32A0-464A-9200-FFB38846AA77}"/>
              </a:ext>
            </a:extLst>
          </p:cNvPr>
          <p:cNvSpPr txBox="1"/>
          <p:nvPr/>
        </p:nvSpPr>
        <p:spPr>
          <a:xfrm>
            <a:off x="249384" y="969819"/>
            <a:ext cx="9351816" cy="5032147"/>
          </a:xfrm>
          <a:prstGeom prst="rect">
            <a:avLst/>
          </a:prstGeom>
          <a:noFill/>
        </p:spPr>
        <p:txBody>
          <a:bodyPr wrap="square" rtlCol="0">
            <a:spAutoFit/>
          </a:bodyPr>
          <a:lstStyle/>
          <a:p>
            <a:pPr>
              <a:spcAft>
                <a:spcPts val="600"/>
              </a:spcAft>
            </a:pPr>
            <a:r>
              <a:rPr lang="en-GB" dirty="0"/>
              <a:t>The </a:t>
            </a:r>
            <a:r>
              <a:rPr lang="en-GB" b="1" dirty="0">
                <a:solidFill>
                  <a:srgbClr val="FF0000"/>
                </a:solidFill>
              </a:rPr>
              <a:t>full method derivation </a:t>
            </a:r>
            <a:r>
              <a:rPr lang="en-GB" dirty="0"/>
              <a:t>matrix is then matched onto your data by the SOC Occupational Unit Group (OUG) at the individual level in your main data and in each row of the derivation matrix. The matrix has the OUG title included but this column can be deleted prior to merging.</a:t>
            </a:r>
          </a:p>
          <a:p>
            <a:pPr>
              <a:spcAft>
                <a:spcPts val="600"/>
              </a:spcAft>
            </a:pPr>
            <a:r>
              <a:rPr lang="en-GB" dirty="0"/>
              <a:t>The merge will create eight new variables in your data – </a:t>
            </a:r>
            <a:r>
              <a:rPr lang="en-GB" dirty="0" err="1"/>
              <a:t>ssec</a:t>
            </a:r>
            <a:r>
              <a:rPr lang="en-GB" dirty="0"/>
              <a:t>, se25p, sel25, </a:t>
            </a:r>
            <a:r>
              <a:rPr lang="en-GB" dirty="0" err="1"/>
              <a:t>seno</a:t>
            </a:r>
            <a:r>
              <a:rPr lang="en-GB" dirty="0"/>
              <a:t>, man25p, manl25, sup, and emp.</a:t>
            </a:r>
          </a:p>
          <a:p>
            <a:pPr>
              <a:spcAft>
                <a:spcPts val="600"/>
              </a:spcAft>
            </a:pPr>
            <a:r>
              <a:rPr lang="en-GB" dirty="0"/>
              <a:t>To use these new variables to create a NS-SEC value for each case then:</a:t>
            </a:r>
          </a:p>
          <a:p>
            <a:r>
              <a:rPr lang="en-GB" dirty="0"/>
              <a:t>if empstat_7=1 then </a:t>
            </a:r>
            <a:r>
              <a:rPr lang="en-GB" dirty="0" err="1"/>
              <a:t>nssec</a:t>
            </a:r>
            <a:r>
              <a:rPr lang="en-GB" dirty="0"/>
              <a:t>=se25p</a:t>
            </a:r>
          </a:p>
          <a:p>
            <a:r>
              <a:rPr lang="en-GB" dirty="0"/>
              <a:t>if empstat_7=2 then </a:t>
            </a:r>
            <a:r>
              <a:rPr lang="en-GB" dirty="0" err="1"/>
              <a:t>nssec</a:t>
            </a:r>
            <a:r>
              <a:rPr lang="en-GB" dirty="0"/>
              <a:t>=sel25</a:t>
            </a:r>
          </a:p>
          <a:p>
            <a:r>
              <a:rPr lang="en-GB" dirty="0"/>
              <a:t>if empstat_7=3 then </a:t>
            </a:r>
            <a:r>
              <a:rPr lang="en-GB" dirty="0" err="1"/>
              <a:t>nssec</a:t>
            </a:r>
            <a:r>
              <a:rPr lang="en-GB" dirty="0"/>
              <a:t>=</a:t>
            </a:r>
            <a:r>
              <a:rPr lang="en-GB" dirty="0" err="1"/>
              <a:t>seno</a:t>
            </a:r>
            <a:endParaRPr lang="en-GB" dirty="0"/>
          </a:p>
          <a:p>
            <a:r>
              <a:rPr lang="en-GB" dirty="0"/>
              <a:t>if empstat_7=4 then </a:t>
            </a:r>
            <a:r>
              <a:rPr lang="en-GB" dirty="0" err="1"/>
              <a:t>nssec</a:t>
            </a:r>
            <a:r>
              <a:rPr lang="en-GB" dirty="0"/>
              <a:t>=man25p</a:t>
            </a:r>
          </a:p>
          <a:p>
            <a:r>
              <a:rPr lang="en-GB" dirty="0"/>
              <a:t>if empstat_7=5 then </a:t>
            </a:r>
            <a:r>
              <a:rPr lang="en-GB" dirty="0" err="1"/>
              <a:t>nssec</a:t>
            </a:r>
            <a:r>
              <a:rPr lang="en-GB" dirty="0"/>
              <a:t>=manl25</a:t>
            </a:r>
          </a:p>
          <a:p>
            <a:r>
              <a:rPr lang="en-GB" dirty="0"/>
              <a:t>if empstat_7=6 then </a:t>
            </a:r>
            <a:r>
              <a:rPr lang="en-GB" dirty="0" err="1"/>
              <a:t>nssec</a:t>
            </a:r>
            <a:r>
              <a:rPr lang="en-GB" dirty="0"/>
              <a:t>=sup</a:t>
            </a:r>
          </a:p>
          <a:p>
            <a:r>
              <a:rPr lang="en-GB" dirty="0"/>
              <a:t>if empstat_7=7 then </a:t>
            </a:r>
            <a:r>
              <a:rPr lang="en-GB" dirty="0" err="1"/>
              <a:t>nssec</a:t>
            </a:r>
            <a:r>
              <a:rPr lang="en-GB" dirty="0"/>
              <a:t>=emp</a:t>
            </a:r>
          </a:p>
          <a:p>
            <a:r>
              <a:rPr lang="en-GB" dirty="0"/>
              <a:t> </a:t>
            </a:r>
          </a:p>
          <a:p>
            <a:r>
              <a:rPr lang="en-US" dirty="0"/>
              <a:t>If for an individual you do not have data to make the empstat_7 variable then </a:t>
            </a:r>
            <a:r>
              <a:rPr lang="en-US" dirty="0" err="1"/>
              <a:t>nssec</a:t>
            </a:r>
            <a:r>
              <a:rPr lang="en-US" dirty="0"/>
              <a:t>=</a:t>
            </a:r>
            <a:r>
              <a:rPr lang="en-US" dirty="0" err="1"/>
              <a:t>ssec</a:t>
            </a:r>
            <a:r>
              <a:rPr lang="en-US" dirty="0"/>
              <a:t> – the simplified method when only SOC OUG is known.</a:t>
            </a:r>
          </a:p>
        </p:txBody>
      </p:sp>
    </p:spTree>
    <p:extLst>
      <p:ext uri="{BB962C8B-B14F-4D97-AF65-F5344CB8AC3E}">
        <p14:creationId xmlns:p14="http://schemas.microsoft.com/office/powerpoint/2010/main" val="1206526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3770A78-32A0-464A-9200-FFB38846AA77}"/>
              </a:ext>
            </a:extLst>
          </p:cNvPr>
          <p:cNvSpPr txBox="1"/>
          <p:nvPr/>
        </p:nvSpPr>
        <p:spPr>
          <a:xfrm>
            <a:off x="249384" y="1466924"/>
            <a:ext cx="9351816" cy="3924151"/>
          </a:xfrm>
          <a:prstGeom prst="rect">
            <a:avLst/>
          </a:prstGeom>
          <a:noFill/>
        </p:spPr>
        <p:txBody>
          <a:bodyPr wrap="square" rtlCol="0">
            <a:spAutoFit/>
          </a:bodyPr>
          <a:lstStyle/>
          <a:p>
            <a:pPr>
              <a:spcAft>
                <a:spcPts val="600"/>
              </a:spcAft>
            </a:pPr>
            <a:r>
              <a:rPr lang="en-GB" dirty="0"/>
              <a:t>The </a:t>
            </a:r>
            <a:r>
              <a:rPr lang="en-GB" b="1" dirty="0">
                <a:solidFill>
                  <a:srgbClr val="FF0000"/>
                </a:solidFill>
              </a:rPr>
              <a:t>reduced method derivation </a:t>
            </a:r>
            <a:r>
              <a:rPr lang="en-GB" dirty="0"/>
              <a:t>matrix is then matched onto your data by the SOC Occupational Unit Group (OUG) at the individual level as for the full method.</a:t>
            </a:r>
          </a:p>
          <a:p>
            <a:pPr>
              <a:spcAft>
                <a:spcPts val="600"/>
              </a:spcAft>
            </a:pPr>
            <a:r>
              <a:rPr lang="en-GB" dirty="0"/>
              <a:t>The merge will create six new variables in your data – </a:t>
            </a:r>
            <a:r>
              <a:rPr lang="en-GB" dirty="0" err="1"/>
              <a:t>ssec</a:t>
            </a:r>
            <a:r>
              <a:rPr lang="en-GB" dirty="0"/>
              <a:t>, </a:t>
            </a:r>
            <a:r>
              <a:rPr lang="en-GB" dirty="0" err="1"/>
              <a:t>semp_r</a:t>
            </a:r>
            <a:r>
              <a:rPr lang="en-GB" dirty="0"/>
              <a:t>, </a:t>
            </a:r>
            <a:r>
              <a:rPr lang="en-GB" dirty="0" err="1"/>
              <a:t>seno_r</a:t>
            </a:r>
            <a:r>
              <a:rPr lang="en-GB" dirty="0"/>
              <a:t>, </a:t>
            </a:r>
            <a:r>
              <a:rPr lang="en-GB" dirty="0" err="1"/>
              <a:t>man_r</a:t>
            </a:r>
            <a:r>
              <a:rPr lang="en-GB" dirty="0"/>
              <a:t>, </a:t>
            </a:r>
            <a:r>
              <a:rPr lang="en-GB" dirty="0" err="1"/>
              <a:t>sup_r</a:t>
            </a:r>
            <a:r>
              <a:rPr lang="en-GB" dirty="0"/>
              <a:t>, and </a:t>
            </a:r>
            <a:r>
              <a:rPr lang="en-GB" dirty="0" err="1"/>
              <a:t>emp_r</a:t>
            </a:r>
            <a:r>
              <a:rPr lang="en-GB" dirty="0"/>
              <a:t>.</a:t>
            </a:r>
          </a:p>
          <a:p>
            <a:pPr>
              <a:spcAft>
                <a:spcPts val="600"/>
              </a:spcAft>
            </a:pPr>
            <a:r>
              <a:rPr lang="en-GB" dirty="0"/>
              <a:t>To use these new variables to create a NS-SEC value for each case then:</a:t>
            </a:r>
          </a:p>
          <a:p>
            <a:r>
              <a:rPr lang="en-GB" dirty="0"/>
              <a:t>if empstat_5=1 then </a:t>
            </a:r>
            <a:r>
              <a:rPr lang="en-GB" dirty="0" err="1"/>
              <a:t>nssec</a:t>
            </a:r>
            <a:r>
              <a:rPr lang="en-GB" dirty="0"/>
              <a:t>=</a:t>
            </a:r>
            <a:r>
              <a:rPr lang="en-GB" dirty="0" err="1"/>
              <a:t>semp_r</a:t>
            </a:r>
            <a:endParaRPr lang="en-GB" dirty="0"/>
          </a:p>
          <a:p>
            <a:r>
              <a:rPr lang="en-GB" dirty="0"/>
              <a:t>if empstat_5=2 then </a:t>
            </a:r>
            <a:r>
              <a:rPr lang="en-GB" dirty="0" err="1"/>
              <a:t>nssec</a:t>
            </a:r>
            <a:r>
              <a:rPr lang="en-GB" dirty="0"/>
              <a:t>=</a:t>
            </a:r>
            <a:r>
              <a:rPr lang="en-GB" dirty="0" err="1"/>
              <a:t>seno_r</a:t>
            </a:r>
            <a:endParaRPr lang="en-GB" dirty="0"/>
          </a:p>
          <a:p>
            <a:r>
              <a:rPr lang="en-GB" dirty="0"/>
              <a:t>if empstat_5=3 then </a:t>
            </a:r>
            <a:r>
              <a:rPr lang="en-GB" dirty="0" err="1"/>
              <a:t>nssec</a:t>
            </a:r>
            <a:r>
              <a:rPr lang="en-GB" dirty="0"/>
              <a:t>=</a:t>
            </a:r>
            <a:r>
              <a:rPr lang="en-GB" dirty="0" err="1"/>
              <a:t>man_r</a:t>
            </a:r>
            <a:endParaRPr lang="en-GB" dirty="0"/>
          </a:p>
          <a:p>
            <a:r>
              <a:rPr lang="en-GB" dirty="0"/>
              <a:t>if empstat_5=4 then </a:t>
            </a:r>
            <a:r>
              <a:rPr lang="en-GB" dirty="0" err="1"/>
              <a:t>nssec</a:t>
            </a:r>
            <a:r>
              <a:rPr lang="en-GB" dirty="0"/>
              <a:t>=</a:t>
            </a:r>
            <a:r>
              <a:rPr lang="en-GB" dirty="0" err="1"/>
              <a:t>sup_r</a:t>
            </a:r>
            <a:endParaRPr lang="en-GB" dirty="0"/>
          </a:p>
          <a:p>
            <a:r>
              <a:rPr lang="en-GB" dirty="0"/>
              <a:t>if empstat_5=5 then </a:t>
            </a:r>
            <a:r>
              <a:rPr lang="en-GB" dirty="0" err="1"/>
              <a:t>nssec</a:t>
            </a:r>
            <a:r>
              <a:rPr lang="en-GB" dirty="0"/>
              <a:t>=</a:t>
            </a:r>
            <a:r>
              <a:rPr lang="en-GB" dirty="0" err="1"/>
              <a:t>emp_r</a:t>
            </a:r>
            <a:endParaRPr lang="en-GB" dirty="0"/>
          </a:p>
          <a:p>
            <a:r>
              <a:rPr lang="en-GB" dirty="0"/>
              <a:t> </a:t>
            </a:r>
          </a:p>
          <a:p>
            <a:r>
              <a:rPr lang="en-US" dirty="0"/>
              <a:t>If for an individual you do not have data to make the empstat_5 variable then </a:t>
            </a:r>
            <a:r>
              <a:rPr lang="en-US" dirty="0" err="1"/>
              <a:t>nssec</a:t>
            </a:r>
            <a:r>
              <a:rPr lang="en-US" dirty="0"/>
              <a:t>=</a:t>
            </a:r>
            <a:r>
              <a:rPr lang="en-US" dirty="0" err="1"/>
              <a:t>ssec</a:t>
            </a:r>
            <a:r>
              <a:rPr lang="en-US" dirty="0"/>
              <a:t> – the simplified method when only SOC OUG is known.</a:t>
            </a:r>
          </a:p>
        </p:txBody>
      </p:sp>
    </p:spTree>
    <p:extLst>
      <p:ext uri="{BB962C8B-B14F-4D97-AF65-F5344CB8AC3E}">
        <p14:creationId xmlns:p14="http://schemas.microsoft.com/office/powerpoint/2010/main" val="2166590662"/>
      </p:ext>
    </p:extLst>
  </p:cSld>
  <p:clrMapOvr>
    <a:masterClrMapping/>
  </p:clrMapOvr>
</p:sld>
</file>

<file path=ppt/theme/theme1.xml><?xml version="1.0" encoding="utf-8"?>
<a:theme xmlns:a="http://schemas.openxmlformats.org/drawingml/2006/main" name="Office Theme">
  <a:themeElements>
    <a:clrScheme name="NCRM">
      <a:dk1>
        <a:srgbClr val="545860"/>
      </a:dk1>
      <a:lt1>
        <a:srgbClr val="FFFFFF"/>
      </a:lt1>
      <a:dk2>
        <a:srgbClr val="545860"/>
      </a:dk2>
      <a:lt2>
        <a:srgbClr val="E7E6E6"/>
      </a:lt2>
      <a:accent1>
        <a:srgbClr val="5BC3F5"/>
      </a:accent1>
      <a:accent2>
        <a:srgbClr val="3A5CB7"/>
      </a:accent2>
      <a:accent3>
        <a:srgbClr val="FFB653"/>
      </a:accent3>
      <a:accent4>
        <a:srgbClr val="E56B59"/>
      </a:accent4>
      <a:accent5>
        <a:srgbClr val="545860"/>
      </a:accent5>
      <a:accent6>
        <a:srgbClr val="E7E6E6"/>
      </a:accent6>
      <a:hlink>
        <a:srgbClr val="3A5CB7"/>
      </a:hlink>
      <a:folHlink>
        <a:srgbClr val="E56B5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CA600451-2323-8640-8B92-977B474FAEB6}" vid="{1B9421E0-F233-9642-B89D-3A95E4A52F8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2C8EFA6C1EBFD4B936F0F2EBE1AA9C8" ma:contentTypeVersion="11" ma:contentTypeDescription="Create a new document." ma:contentTypeScope="" ma:versionID="7e1c9931b02363cabeb2fe0a015df24a">
  <xsd:schema xmlns:xsd="http://www.w3.org/2001/XMLSchema" xmlns:xs="http://www.w3.org/2001/XMLSchema" xmlns:p="http://schemas.microsoft.com/office/2006/metadata/properties" xmlns:ns2="08ae39de-3828-4cc0-932a-325af8f56847" xmlns:ns3="b0981e6f-52f3-40ac-b3a5-7f76cc7539d2" targetNamespace="http://schemas.microsoft.com/office/2006/metadata/properties" ma:root="true" ma:fieldsID="df7c3c96af5f4adee95bf5d52289d319" ns2:_="" ns3:_="">
    <xsd:import namespace="08ae39de-3828-4cc0-932a-325af8f56847"/>
    <xsd:import namespace="b0981e6f-52f3-40ac-b3a5-7f76cc7539d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ae39de-3828-4cc0-932a-325af8f5684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0981e6f-52f3-40ac-b3a5-7f76cc7539d2"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1B512E0-1A68-4F2D-83EC-6870FD3077A7}">
  <ds:schemaRefs>
    <ds:schemaRef ds:uri="http://schemas.microsoft.com/sharepoint/v3/contenttype/forms"/>
  </ds:schemaRefs>
</ds:datastoreItem>
</file>

<file path=customXml/itemProps2.xml><?xml version="1.0" encoding="utf-8"?>
<ds:datastoreItem xmlns:ds="http://schemas.openxmlformats.org/officeDocument/2006/customXml" ds:itemID="{19F5B735-4A9F-4898-A0E6-B84A9837EC00}">
  <ds:schemaRefs>
    <ds:schemaRef ds:uri="http://schemas.openxmlformats.org/package/2006/metadata/core-properties"/>
    <ds:schemaRef ds:uri="08ae39de-3828-4cc0-932a-325af8f56847"/>
    <ds:schemaRef ds:uri="http://www.w3.org/XML/1998/namespace"/>
    <ds:schemaRef ds:uri="http://purl.org/dc/elements/1.1/"/>
    <ds:schemaRef ds:uri="http://schemas.microsoft.com/office/2006/metadata/properties"/>
    <ds:schemaRef ds:uri="http://schemas.microsoft.com/office/2006/documentManagement/types"/>
    <ds:schemaRef ds:uri="http://purl.org/dc/dcmitype/"/>
    <ds:schemaRef ds:uri="http://schemas.microsoft.com/office/infopath/2007/PartnerControls"/>
    <ds:schemaRef ds:uri="http://purl.org/dc/terms/"/>
  </ds:schemaRefs>
</ds:datastoreItem>
</file>

<file path=customXml/itemProps3.xml><?xml version="1.0" encoding="utf-8"?>
<ds:datastoreItem xmlns:ds="http://schemas.openxmlformats.org/officeDocument/2006/customXml" ds:itemID="{5961B8C5-34AE-401F-B215-1BC56A7C7A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ae39de-3828-4cc0-932a-325af8f56847"/>
    <ds:schemaRef ds:uri="b0981e6f-52f3-40ac-b3a5-7f76cc7539d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929</TotalTime>
  <Words>470</Words>
  <Application>Microsoft Macintosh PowerPoint</Application>
  <PresentationFormat>Widescreen</PresentationFormat>
  <Paragraphs>50</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Socio-economic Classifications</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 Blunt</dc:creator>
  <cp:lastModifiedBy>Pevalin, David J</cp:lastModifiedBy>
  <cp:revision>26</cp:revision>
  <dcterms:created xsi:type="dcterms:W3CDTF">2020-05-12T14:44:09Z</dcterms:created>
  <dcterms:modified xsi:type="dcterms:W3CDTF">2022-06-17T09:30:38Z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0x010100E2C8EFA6C1EBFD4B936F0F2EBE1AA9C8</vt:lpwstr>
  </property>
</Properties>
</file>