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sldIdLst>
    <p:sldId id="265" r:id="rId5"/>
    <p:sldId id="267" r:id="rId6"/>
    <p:sldId id="269" r:id="rId7"/>
    <p:sldId id="271" r:id="rId8"/>
    <p:sldId id="268" r:id="rId9"/>
    <p:sldId id="27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83"/>
    <p:restoredTop sz="95221"/>
  </p:normalViewPr>
  <p:slideViewPr>
    <p:cSldViewPr snapToGrid="0" snapToObjects="1">
      <p:cViewPr varScale="1">
        <p:scale>
          <a:sx n="92" d="100"/>
          <a:sy n="92" d="100"/>
        </p:scale>
        <p:origin x="968" y="1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DD8AA-EFCD-4049-B290-2AD84D79EB78}" type="datetimeFigureOut">
              <a:rPr lang="en-GB" smtClean="0"/>
              <a:t>02/04/2022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F230F0-8B93-9541-A11C-5C07D4A256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97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230F0-8B93-9541-A11C-5C07D4A256A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077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230F0-8B93-9541-A11C-5C07D4A256A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93148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230F0-8B93-9541-A11C-5C07D4A256A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4334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230F0-8B93-9541-A11C-5C07D4A256A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5691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230F0-8B93-9541-A11C-5C07D4A256AD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0492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267297"/>
            <a:ext cx="12192000" cy="48388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63748C-7BF2-404A-AC72-C23BCD2F8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254" y="1564640"/>
            <a:ext cx="11465492" cy="2294172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254" y="3950888"/>
            <a:ext cx="11465492" cy="18606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3254" y="388306"/>
            <a:ext cx="5172814" cy="478159"/>
          </a:xfrm>
          <a:prstGeom prst="rect">
            <a:avLst/>
          </a:prstGeom>
        </p:spPr>
      </p:pic>
      <p:pic>
        <p:nvPicPr>
          <p:cNvPr id="7" name="Picture 6" descr="R:\CENTRES\NCRM\Publicity\Logos\University of Southampton\university logo copy.jpg">
            <a:extLst>
              <a:ext uri="{FF2B5EF4-FFF2-40B4-BE49-F238E27FC236}">
                <a16:creationId xmlns:a16="http://schemas.microsoft.com/office/drawing/2014/main" id="{D6D25CB6-1CAE-8B46-9C96-79D98998C5B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960" y="6297320"/>
            <a:ext cx="1944216" cy="422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477" y="6249432"/>
            <a:ext cx="1181829" cy="50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2607" y="6224270"/>
            <a:ext cx="504056" cy="50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874637" y="6252596"/>
            <a:ext cx="1853022" cy="467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364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9665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D75CF-FE81-4D4E-AE17-2E9279689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4408771" cy="1048147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5C69E-D9E2-4945-8D10-0A69C219A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67768"/>
            <a:ext cx="6645558" cy="518919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EFAA12-1017-D24F-BA1C-92103FDAEF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3254" y="2146178"/>
            <a:ext cx="4408771" cy="401078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299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B756D8-B8E7-9243-A2BE-A2440AAEBE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67770"/>
            <a:ext cx="6645558" cy="518919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0617FF34-4298-D249-9A85-19BC76741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4408771" cy="1048147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4F544FF3-EE4A-8745-81B6-51F48CC57D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3254" y="2146178"/>
            <a:ext cx="4408771" cy="401078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99750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267297"/>
            <a:ext cx="12192000" cy="48388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63254" y="3950888"/>
            <a:ext cx="11465492" cy="18606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www.ncrm.ac.uk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3254" y="388306"/>
            <a:ext cx="5172814" cy="478159"/>
          </a:xfrm>
          <a:prstGeom prst="rect">
            <a:avLst/>
          </a:prstGeom>
        </p:spPr>
      </p:pic>
      <p:pic>
        <p:nvPicPr>
          <p:cNvPr id="7" name="Picture 6" descr="R:\CENTRES\NCRM\Publicity\Logos\University of Southampton\university logo copy.jpg">
            <a:extLst>
              <a:ext uri="{FF2B5EF4-FFF2-40B4-BE49-F238E27FC236}">
                <a16:creationId xmlns:a16="http://schemas.microsoft.com/office/drawing/2014/main" id="{D6D25CB6-1CAE-8B46-9C96-79D98998C5B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960" y="6297320"/>
            <a:ext cx="1944216" cy="422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477" y="6249432"/>
            <a:ext cx="1181829" cy="50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2607" y="6224270"/>
            <a:ext cx="504056" cy="50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874637" y="6252596"/>
            <a:ext cx="1853022" cy="467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292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267297"/>
            <a:ext cx="12192000" cy="48388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63748C-7BF2-404A-AC72-C23BCD2F8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254" y="1564640"/>
            <a:ext cx="11465492" cy="2294172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254" y="3950888"/>
            <a:ext cx="11465492" cy="18606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3254" y="388306"/>
            <a:ext cx="5172814" cy="478159"/>
          </a:xfrm>
          <a:prstGeom prst="rect">
            <a:avLst/>
          </a:prstGeom>
        </p:spPr>
      </p:pic>
      <p:pic>
        <p:nvPicPr>
          <p:cNvPr id="7" name="Picture 6" descr="R:\CENTRES\NCRM\Publicity\Logos\University of Southampton\university logo copy.jpg">
            <a:extLst>
              <a:ext uri="{FF2B5EF4-FFF2-40B4-BE49-F238E27FC236}">
                <a16:creationId xmlns:a16="http://schemas.microsoft.com/office/drawing/2014/main" id="{D6D25CB6-1CAE-8B46-9C96-79D98998C5B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960" y="6297320"/>
            <a:ext cx="1944216" cy="422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477" y="6249432"/>
            <a:ext cx="1181829" cy="50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2607" y="6224270"/>
            <a:ext cx="504056" cy="50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874637" y="6252596"/>
            <a:ext cx="1853022" cy="467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938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267297"/>
            <a:ext cx="12192000" cy="48388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63748C-7BF2-404A-AC72-C23BCD2F8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254" y="1564640"/>
            <a:ext cx="11465492" cy="2294172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254" y="3950888"/>
            <a:ext cx="11465492" cy="18606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3254" y="388306"/>
            <a:ext cx="5172814" cy="478159"/>
          </a:xfrm>
          <a:prstGeom prst="rect">
            <a:avLst/>
          </a:prstGeom>
        </p:spPr>
      </p:pic>
      <p:pic>
        <p:nvPicPr>
          <p:cNvPr id="7" name="Picture 6" descr="R:\CENTRES\NCRM\Publicity\Logos\University of Southampton\university logo copy.jpg">
            <a:extLst>
              <a:ext uri="{FF2B5EF4-FFF2-40B4-BE49-F238E27FC236}">
                <a16:creationId xmlns:a16="http://schemas.microsoft.com/office/drawing/2014/main" id="{D6D25CB6-1CAE-8B46-9C96-79D98998C5B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960" y="6297320"/>
            <a:ext cx="1944216" cy="422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477" y="6249432"/>
            <a:ext cx="1181829" cy="50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2607" y="6224270"/>
            <a:ext cx="504056" cy="50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874637" y="6252596"/>
            <a:ext cx="1853022" cy="467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696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267297"/>
            <a:ext cx="12192000" cy="48388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63748C-7BF2-404A-AC72-C23BCD2F8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254" y="1564640"/>
            <a:ext cx="11465492" cy="2294172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254" y="3950888"/>
            <a:ext cx="11465492" cy="18606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3254" y="388306"/>
            <a:ext cx="5172814" cy="478159"/>
          </a:xfrm>
          <a:prstGeom prst="rect">
            <a:avLst/>
          </a:prstGeom>
        </p:spPr>
      </p:pic>
      <p:pic>
        <p:nvPicPr>
          <p:cNvPr id="7" name="Picture 6" descr="R:\CENTRES\NCRM\Publicity\Logos\University of Southampton\university logo copy.jpg">
            <a:extLst>
              <a:ext uri="{FF2B5EF4-FFF2-40B4-BE49-F238E27FC236}">
                <a16:creationId xmlns:a16="http://schemas.microsoft.com/office/drawing/2014/main" id="{D6D25CB6-1CAE-8B46-9C96-79D98998C5B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960" y="6297320"/>
            <a:ext cx="1944216" cy="422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477" y="6249432"/>
            <a:ext cx="1181829" cy="50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2607" y="6224270"/>
            <a:ext cx="504056" cy="50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874637" y="6252596"/>
            <a:ext cx="1853022" cy="467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108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28D7D-7D49-6149-85A9-790F6302B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52792" cy="332023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EC164E-B923-E240-9549-3665C48CF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3254" y="4314986"/>
            <a:ext cx="11452792" cy="189277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4841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270E3-D185-C543-A176-FE39E0825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65492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CB8F3-4A2C-DA4D-A16E-D94E78743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76358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997A0-490A-784A-A385-F0CA6C767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65492" cy="97299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E3A61-4AAF-E649-B9B9-0ED494C8F0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3254" y="2178754"/>
            <a:ext cx="5618968" cy="4049326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07FADD-BF12-F941-A7FA-DA0D0D943A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252" y="2178754"/>
            <a:ext cx="5631494" cy="404932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52001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0B68ED-93B3-CA48-BD14-08002B653C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0078" y="2178754"/>
            <a:ext cx="5612445" cy="68625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CB3630-FA56-C944-829B-CDE5800343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0078" y="3002666"/>
            <a:ext cx="5612445" cy="322541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F61A93-23B8-BE4F-B7AB-D0733A8FA5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7252" y="2178754"/>
            <a:ext cx="5634670" cy="68625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FF97EC-EC9C-4542-AD36-17998146D9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7252" y="3002666"/>
            <a:ext cx="5634670" cy="322541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7B4DD1CF-364C-6F46-BCE5-2169AE16F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65492" cy="97299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30949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B45BDD3-1A9E-F648-95FA-6F2F7556B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65492" cy="97299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52682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DCABCB-53D2-2848-96D0-2209714C46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3254" y="2506275"/>
            <a:ext cx="11465492" cy="37116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AC2D8B6F-598E-8249-89D1-C6BBA7F3B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6549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EF70C31-5F59-4D46-8052-4E0D39FFBD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0" y="6469694"/>
            <a:ext cx="12192000" cy="388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643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9" r:id="rId3"/>
    <p:sldLayoutId id="2147483660" r:id="rId4"/>
    <p:sldLayoutId id="2147483651" r:id="rId5"/>
    <p:sldLayoutId id="2147483650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80703-F9CE-3F4E-BE12-6F35386AA7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Socio-economic Classifications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776BF5-7496-0D4E-9A68-D9C03E9A07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Part 1: An Abridged History</a:t>
            </a:r>
          </a:p>
        </p:txBody>
      </p:sp>
    </p:spTree>
    <p:extLst>
      <p:ext uri="{BB962C8B-B14F-4D97-AF65-F5344CB8AC3E}">
        <p14:creationId xmlns:p14="http://schemas.microsoft.com/office/powerpoint/2010/main" val="577628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341584B1-6770-0A4B-9E50-4E6177CB8F08}"/>
              </a:ext>
            </a:extLst>
          </p:cNvPr>
          <p:cNvCxnSpPr>
            <a:cxnSpLocks/>
          </p:cNvCxnSpPr>
          <p:nvPr/>
        </p:nvCxnSpPr>
        <p:spPr>
          <a:xfrm>
            <a:off x="717842" y="796076"/>
            <a:ext cx="0" cy="5481674"/>
          </a:xfrm>
          <a:prstGeom prst="straightConnector1">
            <a:avLst/>
          </a:prstGeom>
          <a:ln w="317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D5DEEC6-F898-AD45-8A3A-0E0054C34A22}"/>
              </a:ext>
            </a:extLst>
          </p:cNvPr>
          <p:cNvSpPr txBox="1"/>
          <p:nvPr/>
        </p:nvSpPr>
        <p:spPr>
          <a:xfrm>
            <a:off x="-1" y="1257890"/>
            <a:ext cx="841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1921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ABAB70-7AED-3045-AB79-6B5A664419FE}"/>
              </a:ext>
            </a:extLst>
          </p:cNvPr>
          <p:cNvSpPr txBox="1"/>
          <p:nvPr/>
        </p:nvSpPr>
        <p:spPr>
          <a:xfrm>
            <a:off x="0" y="796076"/>
            <a:ext cx="841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1913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0BE931F-EE9D-B145-ACE8-BCD181AB31A6}"/>
              </a:ext>
            </a:extLst>
          </p:cNvPr>
          <p:cNvSpPr txBox="1"/>
          <p:nvPr/>
        </p:nvSpPr>
        <p:spPr>
          <a:xfrm>
            <a:off x="-3" y="2065228"/>
            <a:ext cx="841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1951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94EF44-D6D2-A544-AEDA-0F0094C1C37E}"/>
              </a:ext>
            </a:extLst>
          </p:cNvPr>
          <p:cNvSpPr txBox="1"/>
          <p:nvPr/>
        </p:nvSpPr>
        <p:spPr>
          <a:xfrm>
            <a:off x="0" y="3909685"/>
            <a:ext cx="841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1990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BC64BF-4CD3-DA48-82F7-AF1FABA8CF47}"/>
              </a:ext>
            </a:extLst>
          </p:cNvPr>
          <p:cNvSpPr txBox="1"/>
          <p:nvPr/>
        </p:nvSpPr>
        <p:spPr>
          <a:xfrm>
            <a:off x="-4" y="2452256"/>
            <a:ext cx="841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1961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75731C1-4346-274F-983D-58B387258CB5}"/>
              </a:ext>
            </a:extLst>
          </p:cNvPr>
          <p:cNvSpPr txBox="1"/>
          <p:nvPr/>
        </p:nvSpPr>
        <p:spPr>
          <a:xfrm>
            <a:off x="-15" y="4692370"/>
            <a:ext cx="841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2001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E70E52A-99A7-424B-840F-76D19D45A450}"/>
              </a:ext>
            </a:extLst>
          </p:cNvPr>
          <p:cNvSpPr txBox="1"/>
          <p:nvPr/>
        </p:nvSpPr>
        <p:spPr>
          <a:xfrm>
            <a:off x="-15" y="5292333"/>
            <a:ext cx="841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2010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40A4A2B-82C7-1948-B217-7C7419DD923C}"/>
              </a:ext>
            </a:extLst>
          </p:cNvPr>
          <p:cNvSpPr txBox="1"/>
          <p:nvPr/>
        </p:nvSpPr>
        <p:spPr>
          <a:xfrm>
            <a:off x="-10609" y="5975351"/>
            <a:ext cx="841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2020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5703669-DD67-FE43-B2ED-5A9056DB8D9F}"/>
              </a:ext>
            </a:extLst>
          </p:cNvPr>
          <p:cNvSpPr txBox="1"/>
          <p:nvPr/>
        </p:nvSpPr>
        <p:spPr>
          <a:xfrm>
            <a:off x="-27" y="4504756"/>
            <a:ext cx="841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2000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D015400-984B-D248-A4B1-F8AFF46D52AE}"/>
              </a:ext>
            </a:extLst>
          </p:cNvPr>
          <p:cNvGrpSpPr/>
          <p:nvPr/>
        </p:nvGrpSpPr>
        <p:grpSpPr>
          <a:xfrm>
            <a:off x="841802" y="57030"/>
            <a:ext cx="1901394" cy="6333819"/>
            <a:chOff x="841802" y="57030"/>
            <a:chExt cx="1901394" cy="6333819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4AD7422-C69B-8E49-A087-A25D5C267F72}"/>
                </a:ext>
              </a:extLst>
            </p:cNvPr>
            <p:cNvSpPr txBox="1"/>
            <p:nvPr/>
          </p:nvSpPr>
          <p:spPr>
            <a:xfrm>
              <a:off x="841825" y="57030"/>
              <a:ext cx="1901371" cy="52322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Registrar General’s Social Class (RGSC)</a:t>
              </a:r>
            </a:p>
          </p:txBody>
        </p: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D7795077-CA4B-E945-AFDF-D4A003EDEE23}"/>
                </a:ext>
              </a:extLst>
            </p:cNvPr>
            <p:cNvGrpSpPr/>
            <p:nvPr/>
          </p:nvGrpSpPr>
          <p:grpSpPr>
            <a:xfrm>
              <a:off x="841802" y="796075"/>
              <a:ext cx="1896100" cy="5594774"/>
              <a:chOff x="841802" y="796075"/>
              <a:chExt cx="1896100" cy="5594774"/>
            </a:xfrm>
          </p:grpSpPr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14D1537F-BA99-6A45-869A-D71856F6E6AD}"/>
                  </a:ext>
                </a:extLst>
              </p:cNvPr>
              <p:cNvSpPr/>
              <p:nvPr/>
            </p:nvSpPr>
            <p:spPr>
              <a:xfrm>
                <a:off x="841826" y="796075"/>
                <a:ext cx="1896076" cy="420407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B221302-4469-554D-8687-838189ACFF36}"/>
                  </a:ext>
                </a:extLst>
              </p:cNvPr>
              <p:cNvSpPr txBox="1"/>
              <p:nvPr/>
            </p:nvSpPr>
            <p:spPr>
              <a:xfrm>
                <a:off x="1015996" y="796076"/>
                <a:ext cx="15530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/>
                  <a:t>First introduced</a:t>
                </a: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974DB8A-C2D2-BA4E-BD1B-985D0A379C4D}"/>
                  </a:ext>
                </a:extLst>
              </p:cNvPr>
              <p:cNvSpPr txBox="1"/>
              <p:nvPr/>
            </p:nvSpPr>
            <p:spPr>
              <a:xfrm>
                <a:off x="1132111" y="1132413"/>
                <a:ext cx="132079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/>
                  <a:t>Substantively</a:t>
                </a:r>
              </a:p>
              <a:p>
                <a:pPr algn="ctr"/>
                <a:r>
                  <a:rPr lang="en-US" sz="1400" dirty="0"/>
                  <a:t>modified</a:t>
                </a: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3EECD4E-6307-3E49-AD9A-BCEA1C0E178A}"/>
                  </a:ext>
                </a:extLst>
              </p:cNvPr>
              <p:cNvSpPr txBox="1"/>
              <p:nvPr/>
            </p:nvSpPr>
            <p:spPr>
              <a:xfrm>
                <a:off x="899879" y="3694242"/>
                <a:ext cx="1785255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/>
                  <a:t>Name changed to: Social Class based on Occupation (SC)</a:t>
                </a: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AF7D5D6-C04D-E84A-BE7E-DA340321D527}"/>
                  </a:ext>
                </a:extLst>
              </p:cNvPr>
              <p:cNvSpPr txBox="1"/>
              <p:nvPr/>
            </p:nvSpPr>
            <p:spPr>
              <a:xfrm>
                <a:off x="1081311" y="4692370"/>
                <a:ext cx="1422389" cy="3077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/>
                  <a:t>Discontinued</a:t>
                </a:r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533A76A5-F3A9-A345-B9DA-6E5BE1B24BC7}"/>
                  </a:ext>
                </a:extLst>
              </p:cNvPr>
              <p:cNvSpPr/>
              <p:nvPr/>
            </p:nvSpPr>
            <p:spPr>
              <a:xfrm>
                <a:off x="841802" y="5000145"/>
                <a:ext cx="448146" cy="1390704"/>
              </a:xfrm>
              <a:prstGeom prst="rect">
                <a:avLst/>
              </a:prstGeom>
              <a:pattFill prst="dkDnDiag">
                <a:fgClr>
                  <a:schemeClr val="accent1"/>
                </a:fgClr>
                <a:bgClr>
                  <a:schemeClr val="bg1"/>
                </a:bgClr>
              </a:patt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44" name="Picture 43">
            <a:extLst>
              <a:ext uri="{FF2B5EF4-FFF2-40B4-BE49-F238E27FC236}">
                <a16:creationId xmlns:a16="http://schemas.microsoft.com/office/drawing/2014/main" id="{25C21B4C-6ED0-AB41-B462-BD65BF4575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5417" y="1915387"/>
            <a:ext cx="6103269" cy="4373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909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341584B1-6770-0A4B-9E50-4E6177CB8F08}"/>
              </a:ext>
            </a:extLst>
          </p:cNvPr>
          <p:cNvCxnSpPr>
            <a:cxnSpLocks/>
          </p:cNvCxnSpPr>
          <p:nvPr/>
        </p:nvCxnSpPr>
        <p:spPr>
          <a:xfrm>
            <a:off x="717842" y="796076"/>
            <a:ext cx="0" cy="5481674"/>
          </a:xfrm>
          <a:prstGeom prst="straightConnector1">
            <a:avLst/>
          </a:prstGeom>
          <a:ln w="317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D5DEEC6-F898-AD45-8A3A-0E0054C34A22}"/>
              </a:ext>
            </a:extLst>
          </p:cNvPr>
          <p:cNvSpPr txBox="1"/>
          <p:nvPr/>
        </p:nvSpPr>
        <p:spPr>
          <a:xfrm>
            <a:off x="-1" y="1257890"/>
            <a:ext cx="841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1921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ABAB70-7AED-3045-AB79-6B5A664419FE}"/>
              </a:ext>
            </a:extLst>
          </p:cNvPr>
          <p:cNvSpPr txBox="1"/>
          <p:nvPr/>
        </p:nvSpPr>
        <p:spPr>
          <a:xfrm>
            <a:off x="0" y="796076"/>
            <a:ext cx="841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1913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0BE931F-EE9D-B145-ACE8-BCD181AB31A6}"/>
              </a:ext>
            </a:extLst>
          </p:cNvPr>
          <p:cNvSpPr txBox="1"/>
          <p:nvPr/>
        </p:nvSpPr>
        <p:spPr>
          <a:xfrm>
            <a:off x="-3" y="2065228"/>
            <a:ext cx="841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1951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94EF44-D6D2-A544-AEDA-0F0094C1C37E}"/>
              </a:ext>
            </a:extLst>
          </p:cNvPr>
          <p:cNvSpPr txBox="1"/>
          <p:nvPr/>
        </p:nvSpPr>
        <p:spPr>
          <a:xfrm>
            <a:off x="0" y="3909685"/>
            <a:ext cx="841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1990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BC64BF-4CD3-DA48-82F7-AF1FABA8CF47}"/>
              </a:ext>
            </a:extLst>
          </p:cNvPr>
          <p:cNvSpPr txBox="1"/>
          <p:nvPr/>
        </p:nvSpPr>
        <p:spPr>
          <a:xfrm>
            <a:off x="-4" y="2452256"/>
            <a:ext cx="841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1961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75731C1-4346-274F-983D-58B387258CB5}"/>
              </a:ext>
            </a:extLst>
          </p:cNvPr>
          <p:cNvSpPr txBox="1"/>
          <p:nvPr/>
        </p:nvSpPr>
        <p:spPr>
          <a:xfrm>
            <a:off x="-15" y="4692370"/>
            <a:ext cx="841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2001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E70E52A-99A7-424B-840F-76D19D45A450}"/>
              </a:ext>
            </a:extLst>
          </p:cNvPr>
          <p:cNvSpPr txBox="1"/>
          <p:nvPr/>
        </p:nvSpPr>
        <p:spPr>
          <a:xfrm>
            <a:off x="-15" y="5292333"/>
            <a:ext cx="841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2010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40A4A2B-82C7-1948-B217-7C7419DD923C}"/>
              </a:ext>
            </a:extLst>
          </p:cNvPr>
          <p:cNvSpPr txBox="1"/>
          <p:nvPr/>
        </p:nvSpPr>
        <p:spPr>
          <a:xfrm>
            <a:off x="-10609" y="5975351"/>
            <a:ext cx="841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2020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5703669-DD67-FE43-B2ED-5A9056DB8D9F}"/>
              </a:ext>
            </a:extLst>
          </p:cNvPr>
          <p:cNvSpPr txBox="1"/>
          <p:nvPr/>
        </p:nvSpPr>
        <p:spPr>
          <a:xfrm>
            <a:off x="-27" y="4504756"/>
            <a:ext cx="841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2000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5823B5B-B651-D142-A0E8-523BCE106C11}"/>
              </a:ext>
            </a:extLst>
          </p:cNvPr>
          <p:cNvGrpSpPr/>
          <p:nvPr/>
        </p:nvGrpSpPr>
        <p:grpSpPr>
          <a:xfrm>
            <a:off x="852712" y="914400"/>
            <a:ext cx="309306" cy="5476449"/>
            <a:chOff x="852712" y="914400"/>
            <a:chExt cx="309306" cy="5476449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4AD7422-C69B-8E49-A087-A25D5C267F72}"/>
                </a:ext>
              </a:extLst>
            </p:cNvPr>
            <p:cNvSpPr txBox="1"/>
            <p:nvPr/>
          </p:nvSpPr>
          <p:spPr>
            <a:xfrm rot="16200000">
              <a:off x="-1034745" y="2803384"/>
              <a:ext cx="4085746" cy="30777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Registrar General’s Social Class (RGSC)</a:t>
              </a: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533A76A5-F3A9-A345-B9DA-6E5BE1B24BC7}"/>
                </a:ext>
              </a:extLst>
            </p:cNvPr>
            <p:cNvSpPr/>
            <p:nvPr/>
          </p:nvSpPr>
          <p:spPr>
            <a:xfrm>
              <a:off x="852712" y="5000145"/>
              <a:ext cx="309306" cy="1390704"/>
            </a:xfrm>
            <a:prstGeom prst="rect">
              <a:avLst/>
            </a:prstGeom>
            <a:pattFill prst="dkDnDiag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6FAD2694-A430-4D46-8CD5-655726663007}"/>
              </a:ext>
            </a:extLst>
          </p:cNvPr>
          <p:cNvGrpSpPr/>
          <p:nvPr/>
        </p:nvGrpSpPr>
        <p:grpSpPr>
          <a:xfrm>
            <a:off x="1296880" y="1304057"/>
            <a:ext cx="1904668" cy="5086792"/>
            <a:chOff x="2977391" y="1304057"/>
            <a:chExt cx="1904668" cy="5086792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1BE375D-7D56-774A-96E2-AB0181D65652}"/>
                </a:ext>
              </a:extLst>
            </p:cNvPr>
            <p:cNvSpPr txBox="1"/>
            <p:nvPr/>
          </p:nvSpPr>
          <p:spPr>
            <a:xfrm>
              <a:off x="2980688" y="1304057"/>
              <a:ext cx="1901371" cy="52322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Socio-economic Groups (SEG)</a:t>
              </a:r>
            </a:p>
          </p:txBody>
        </p: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E3AD7642-9D5A-194F-A21F-087270C77652}"/>
                </a:ext>
              </a:extLst>
            </p:cNvPr>
            <p:cNvGrpSpPr/>
            <p:nvPr/>
          </p:nvGrpSpPr>
          <p:grpSpPr>
            <a:xfrm>
              <a:off x="2977391" y="2065226"/>
              <a:ext cx="1901376" cy="4325623"/>
              <a:chOff x="2977391" y="2065226"/>
              <a:chExt cx="1901376" cy="4325623"/>
            </a:xfrm>
          </p:grpSpPr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9B78AB84-431C-C74B-B76F-28963CCBCF43}"/>
                  </a:ext>
                </a:extLst>
              </p:cNvPr>
              <p:cNvSpPr/>
              <p:nvPr/>
            </p:nvSpPr>
            <p:spPr>
              <a:xfrm>
                <a:off x="2977396" y="2065226"/>
                <a:ext cx="1901371" cy="2934919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F55E832-32B8-1A48-873B-143EE0F5BAF4}"/>
                  </a:ext>
                </a:extLst>
              </p:cNvPr>
              <p:cNvSpPr txBox="1"/>
              <p:nvPr/>
            </p:nvSpPr>
            <p:spPr>
              <a:xfrm>
                <a:off x="3151566" y="2065227"/>
                <a:ext cx="15530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/>
                  <a:t>First introduced</a:t>
                </a: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9C108EF-AB65-6F4F-AB1B-265460CC5917}"/>
                  </a:ext>
                </a:extLst>
              </p:cNvPr>
              <p:cNvSpPr txBox="1"/>
              <p:nvPr/>
            </p:nvSpPr>
            <p:spPr>
              <a:xfrm>
                <a:off x="3267681" y="2344535"/>
                <a:ext cx="132079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/>
                  <a:t>Extensively</a:t>
                </a:r>
              </a:p>
              <a:p>
                <a:pPr algn="ctr"/>
                <a:r>
                  <a:rPr lang="en-US" sz="1400" dirty="0"/>
                  <a:t>amended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4DB9D0B2-9124-4E4A-B42B-F2DA8F84774F}"/>
                  </a:ext>
                </a:extLst>
              </p:cNvPr>
              <p:cNvSpPr txBox="1"/>
              <p:nvPr/>
            </p:nvSpPr>
            <p:spPr>
              <a:xfrm>
                <a:off x="3216884" y="4692370"/>
                <a:ext cx="1422389" cy="3077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/>
                  <a:t>Discontinued</a:t>
                </a:r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B36453C1-F6CC-9D46-9B89-E193AFC2496D}"/>
                  </a:ext>
                </a:extLst>
              </p:cNvPr>
              <p:cNvSpPr/>
              <p:nvPr/>
            </p:nvSpPr>
            <p:spPr>
              <a:xfrm>
                <a:off x="2977391" y="5000145"/>
                <a:ext cx="437242" cy="1390704"/>
              </a:xfrm>
              <a:prstGeom prst="rect">
                <a:avLst/>
              </a:prstGeom>
              <a:pattFill prst="dkDnDiag">
                <a:fgClr>
                  <a:schemeClr val="accent3">
                    <a:lumMod val="20000"/>
                    <a:lumOff val="80000"/>
                  </a:schemeClr>
                </a:fgClr>
                <a:bgClr>
                  <a:schemeClr val="bg1"/>
                </a:bgClr>
              </a:patt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55F0B5ED-5D45-524D-9BB9-26E2F75928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7485" y="1098149"/>
            <a:ext cx="5794418" cy="5261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346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341584B1-6770-0A4B-9E50-4E6177CB8F08}"/>
              </a:ext>
            </a:extLst>
          </p:cNvPr>
          <p:cNvCxnSpPr>
            <a:cxnSpLocks/>
          </p:cNvCxnSpPr>
          <p:nvPr/>
        </p:nvCxnSpPr>
        <p:spPr>
          <a:xfrm>
            <a:off x="717842" y="796076"/>
            <a:ext cx="0" cy="5481674"/>
          </a:xfrm>
          <a:prstGeom prst="straightConnector1">
            <a:avLst/>
          </a:prstGeom>
          <a:ln w="317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D5DEEC6-F898-AD45-8A3A-0E0054C34A22}"/>
              </a:ext>
            </a:extLst>
          </p:cNvPr>
          <p:cNvSpPr txBox="1"/>
          <p:nvPr/>
        </p:nvSpPr>
        <p:spPr>
          <a:xfrm>
            <a:off x="-1" y="1257890"/>
            <a:ext cx="841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1921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ABAB70-7AED-3045-AB79-6B5A664419FE}"/>
              </a:ext>
            </a:extLst>
          </p:cNvPr>
          <p:cNvSpPr txBox="1"/>
          <p:nvPr/>
        </p:nvSpPr>
        <p:spPr>
          <a:xfrm>
            <a:off x="0" y="796076"/>
            <a:ext cx="841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1913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0BE931F-EE9D-B145-ACE8-BCD181AB31A6}"/>
              </a:ext>
            </a:extLst>
          </p:cNvPr>
          <p:cNvSpPr txBox="1"/>
          <p:nvPr/>
        </p:nvSpPr>
        <p:spPr>
          <a:xfrm>
            <a:off x="-3" y="2065228"/>
            <a:ext cx="841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1951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94EF44-D6D2-A544-AEDA-0F0094C1C37E}"/>
              </a:ext>
            </a:extLst>
          </p:cNvPr>
          <p:cNvSpPr txBox="1"/>
          <p:nvPr/>
        </p:nvSpPr>
        <p:spPr>
          <a:xfrm>
            <a:off x="0" y="3909685"/>
            <a:ext cx="841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1990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BC64BF-4CD3-DA48-82F7-AF1FABA8CF47}"/>
              </a:ext>
            </a:extLst>
          </p:cNvPr>
          <p:cNvSpPr txBox="1"/>
          <p:nvPr/>
        </p:nvSpPr>
        <p:spPr>
          <a:xfrm>
            <a:off x="-4" y="2452256"/>
            <a:ext cx="841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1961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75731C1-4346-274F-983D-58B387258CB5}"/>
              </a:ext>
            </a:extLst>
          </p:cNvPr>
          <p:cNvSpPr txBox="1"/>
          <p:nvPr/>
        </p:nvSpPr>
        <p:spPr>
          <a:xfrm>
            <a:off x="-15" y="4692370"/>
            <a:ext cx="841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2001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E70E52A-99A7-424B-840F-76D19D45A450}"/>
              </a:ext>
            </a:extLst>
          </p:cNvPr>
          <p:cNvSpPr txBox="1"/>
          <p:nvPr/>
        </p:nvSpPr>
        <p:spPr>
          <a:xfrm>
            <a:off x="-15" y="5292333"/>
            <a:ext cx="841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2010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40A4A2B-82C7-1948-B217-7C7419DD923C}"/>
              </a:ext>
            </a:extLst>
          </p:cNvPr>
          <p:cNvSpPr txBox="1"/>
          <p:nvPr/>
        </p:nvSpPr>
        <p:spPr>
          <a:xfrm>
            <a:off x="-10609" y="5975351"/>
            <a:ext cx="841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2020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5703669-DD67-FE43-B2ED-5A9056DB8D9F}"/>
              </a:ext>
            </a:extLst>
          </p:cNvPr>
          <p:cNvSpPr txBox="1"/>
          <p:nvPr/>
        </p:nvSpPr>
        <p:spPr>
          <a:xfrm>
            <a:off x="-27" y="4504756"/>
            <a:ext cx="841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2000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779495C8-864B-3A4E-AAFD-441855792ECF}"/>
              </a:ext>
            </a:extLst>
          </p:cNvPr>
          <p:cNvGrpSpPr/>
          <p:nvPr/>
        </p:nvGrpSpPr>
        <p:grpSpPr>
          <a:xfrm>
            <a:off x="1877139" y="3429000"/>
            <a:ext cx="2200270" cy="2995779"/>
            <a:chOff x="5112965" y="3429000"/>
            <a:chExt cx="2200270" cy="2995779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E94AB3E7-20DF-8546-8AF6-CF1AA7585048}"/>
                </a:ext>
              </a:extLst>
            </p:cNvPr>
            <p:cNvSpPr txBox="1"/>
            <p:nvPr/>
          </p:nvSpPr>
          <p:spPr>
            <a:xfrm>
              <a:off x="5112965" y="3429000"/>
              <a:ext cx="2200270" cy="73866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National Statistics Socio-economic Classification (NS-SEC)</a:t>
              </a:r>
            </a:p>
          </p:txBody>
        </p: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0113D0CC-2C46-CC48-8AC4-83B5EC8A6670}"/>
                </a:ext>
              </a:extLst>
            </p:cNvPr>
            <p:cNvGrpSpPr/>
            <p:nvPr/>
          </p:nvGrpSpPr>
          <p:grpSpPr>
            <a:xfrm>
              <a:off x="5112965" y="4397034"/>
              <a:ext cx="2200269" cy="2027745"/>
              <a:chOff x="5112965" y="4397034"/>
              <a:chExt cx="2200269" cy="2027745"/>
            </a:xfrm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80D22CE4-32BF-5F40-9854-8143BA705BF4}"/>
                  </a:ext>
                </a:extLst>
              </p:cNvPr>
              <p:cNvSpPr/>
              <p:nvPr/>
            </p:nvSpPr>
            <p:spPr>
              <a:xfrm>
                <a:off x="5112965" y="4397034"/>
                <a:ext cx="2200269" cy="1993815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FCF41A5E-D974-424A-B81D-2E875EF7925A}"/>
                  </a:ext>
                </a:extLst>
              </p:cNvPr>
              <p:cNvSpPr txBox="1"/>
              <p:nvPr/>
            </p:nvSpPr>
            <p:spPr>
              <a:xfrm>
                <a:off x="5413842" y="4397034"/>
                <a:ext cx="155302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/>
                  <a:t>First introduced on SOC 2000</a:t>
                </a: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2974B245-64A2-2341-9E85-CFB3D4C3725D}"/>
                  </a:ext>
                </a:extLst>
              </p:cNvPr>
              <p:cNvSpPr txBox="1"/>
              <p:nvPr/>
            </p:nvSpPr>
            <p:spPr>
              <a:xfrm>
                <a:off x="5413842" y="5184611"/>
                <a:ext cx="155302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/>
                  <a:t>Re-based on SOC 2010</a:t>
                </a:r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68241B64-D7C0-A947-808F-4B26F8F42903}"/>
                  </a:ext>
                </a:extLst>
              </p:cNvPr>
              <p:cNvSpPr txBox="1"/>
              <p:nvPr/>
            </p:nvSpPr>
            <p:spPr>
              <a:xfrm>
                <a:off x="5413842" y="5901559"/>
                <a:ext cx="155302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/>
                  <a:t>Re-based on SOC 2020</a:t>
                </a:r>
              </a:p>
            </p:txBody>
          </p:sp>
        </p:grp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61BE375D-7D56-774A-96E2-AB0181D65652}"/>
              </a:ext>
            </a:extLst>
          </p:cNvPr>
          <p:cNvSpPr txBox="1"/>
          <p:nvPr/>
        </p:nvSpPr>
        <p:spPr>
          <a:xfrm rot="16200000">
            <a:off x="101392" y="3451740"/>
            <a:ext cx="2836374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Socio-economic Groups (SEG)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36453C1-F6CC-9D46-9B89-E193AFC2496D}"/>
              </a:ext>
            </a:extLst>
          </p:cNvPr>
          <p:cNvSpPr/>
          <p:nvPr/>
        </p:nvSpPr>
        <p:spPr>
          <a:xfrm>
            <a:off x="1365689" y="5023816"/>
            <a:ext cx="307778" cy="1390704"/>
          </a:xfrm>
          <a:prstGeom prst="rect">
            <a:avLst/>
          </a:prstGeom>
          <a:pattFill prst="dkDnDiag">
            <a:fgClr>
              <a:schemeClr val="accent3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DA9E8BE3-B01D-334B-918D-6135C62E23D7}"/>
              </a:ext>
            </a:extLst>
          </p:cNvPr>
          <p:cNvGrpSpPr/>
          <p:nvPr/>
        </p:nvGrpSpPr>
        <p:grpSpPr>
          <a:xfrm>
            <a:off x="854239" y="938071"/>
            <a:ext cx="307778" cy="5476449"/>
            <a:chOff x="854239" y="914400"/>
            <a:chExt cx="307778" cy="5476449"/>
          </a:xfrm>
        </p:grpSpPr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C78BD774-FDD4-524A-BA2E-2CDFFA54FD5B}"/>
                </a:ext>
              </a:extLst>
            </p:cNvPr>
            <p:cNvSpPr txBox="1"/>
            <p:nvPr/>
          </p:nvSpPr>
          <p:spPr>
            <a:xfrm rot="16200000">
              <a:off x="-1034745" y="2803384"/>
              <a:ext cx="4085746" cy="30777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Registrar General’s Social Class (RGSC)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6C9E2D41-5562-AA44-B870-D8DFCA706945}"/>
                </a:ext>
              </a:extLst>
            </p:cNvPr>
            <p:cNvSpPr/>
            <p:nvPr/>
          </p:nvSpPr>
          <p:spPr>
            <a:xfrm>
              <a:off x="861140" y="5000145"/>
              <a:ext cx="300877" cy="1390704"/>
            </a:xfrm>
            <a:prstGeom prst="rect">
              <a:avLst/>
            </a:prstGeom>
            <a:pattFill prst="dkDnDiag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AD9F34FF-CF8C-794F-ADE9-68DC4AA5D0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5593" y="2769846"/>
            <a:ext cx="5778391" cy="3563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990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341584B1-6770-0A4B-9E50-4E6177CB8F08}"/>
              </a:ext>
            </a:extLst>
          </p:cNvPr>
          <p:cNvCxnSpPr>
            <a:cxnSpLocks/>
          </p:cNvCxnSpPr>
          <p:nvPr/>
        </p:nvCxnSpPr>
        <p:spPr>
          <a:xfrm>
            <a:off x="717842" y="796076"/>
            <a:ext cx="0" cy="5481674"/>
          </a:xfrm>
          <a:prstGeom prst="straightConnector1">
            <a:avLst/>
          </a:prstGeom>
          <a:ln w="317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D5DEEC6-F898-AD45-8A3A-0E0054C34A22}"/>
              </a:ext>
            </a:extLst>
          </p:cNvPr>
          <p:cNvSpPr txBox="1"/>
          <p:nvPr/>
        </p:nvSpPr>
        <p:spPr>
          <a:xfrm>
            <a:off x="-1" y="1257890"/>
            <a:ext cx="841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1921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ABAB70-7AED-3045-AB79-6B5A664419FE}"/>
              </a:ext>
            </a:extLst>
          </p:cNvPr>
          <p:cNvSpPr txBox="1"/>
          <p:nvPr/>
        </p:nvSpPr>
        <p:spPr>
          <a:xfrm>
            <a:off x="0" y="796076"/>
            <a:ext cx="841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1913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0BE931F-EE9D-B145-ACE8-BCD181AB31A6}"/>
              </a:ext>
            </a:extLst>
          </p:cNvPr>
          <p:cNvSpPr txBox="1"/>
          <p:nvPr/>
        </p:nvSpPr>
        <p:spPr>
          <a:xfrm>
            <a:off x="-3" y="2065228"/>
            <a:ext cx="841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1951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94EF44-D6D2-A544-AEDA-0F0094C1C37E}"/>
              </a:ext>
            </a:extLst>
          </p:cNvPr>
          <p:cNvSpPr txBox="1"/>
          <p:nvPr/>
        </p:nvSpPr>
        <p:spPr>
          <a:xfrm>
            <a:off x="0" y="3909685"/>
            <a:ext cx="841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1990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BC64BF-4CD3-DA48-82F7-AF1FABA8CF47}"/>
              </a:ext>
            </a:extLst>
          </p:cNvPr>
          <p:cNvSpPr txBox="1"/>
          <p:nvPr/>
        </p:nvSpPr>
        <p:spPr>
          <a:xfrm>
            <a:off x="-4" y="2452256"/>
            <a:ext cx="841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1961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4AD7422-C69B-8E49-A087-A25D5C267F72}"/>
              </a:ext>
            </a:extLst>
          </p:cNvPr>
          <p:cNvSpPr txBox="1"/>
          <p:nvPr/>
        </p:nvSpPr>
        <p:spPr>
          <a:xfrm rot="16200000">
            <a:off x="-855538" y="2728682"/>
            <a:ext cx="3859926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Registrar General’s Social Class (RGSC)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75731C1-4346-274F-983D-58B387258CB5}"/>
              </a:ext>
            </a:extLst>
          </p:cNvPr>
          <p:cNvSpPr txBox="1"/>
          <p:nvPr/>
        </p:nvSpPr>
        <p:spPr>
          <a:xfrm>
            <a:off x="-15" y="4692370"/>
            <a:ext cx="841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2001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1BE375D-7D56-774A-96E2-AB0181D65652}"/>
              </a:ext>
            </a:extLst>
          </p:cNvPr>
          <p:cNvSpPr txBox="1"/>
          <p:nvPr/>
        </p:nvSpPr>
        <p:spPr>
          <a:xfrm rot="16200000">
            <a:off x="395908" y="3254214"/>
            <a:ext cx="2593417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Socio-economic Groups (SEG)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94AB3E7-20DF-8546-8AF6-CF1AA7585048}"/>
              </a:ext>
            </a:extLst>
          </p:cNvPr>
          <p:cNvSpPr txBox="1"/>
          <p:nvPr/>
        </p:nvSpPr>
        <p:spPr>
          <a:xfrm rot="16200000">
            <a:off x="1783924" y="5065365"/>
            <a:ext cx="1700098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National Statistics Socio-economic Classification </a:t>
            </a:r>
          </a:p>
          <a:p>
            <a:pPr algn="ctr"/>
            <a:r>
              <a:rPr lang="en-US" sz="1400" dirty="0"/>
              <a:t>(NS-SEC)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E70E52A-99A7-424B-840F-76D19D45A450}"/>
              </a:ext>
            </a:extLst>
          </p:cNvPr>
          <p:cNvSpPr txBox="1"/>
          <p:nvPr/>
        </p:nvSpPr>
        <p:spPr>
          <a:xfrm>
            <a:off x="-15" y="5292333"/>
            <a:ext cx="841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2010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40A4A2B-82C7-1948-B217-7C7419DD923C}"/>
              </a:ext>
            </a:extLst>
          </p:cNvPr>
          <p:cNvSpPr txBox="1"/>
          <p:nvPr/>
        </p:nvSpPr>
        <p:spPr>
          <a:xfrm>
            <a:off x="-10609" y="5975351"/>
            <a:ext cx="841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2020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5703669-DD67-FE43-B2ED-5A9056DB8D9F}"/>
              </a:ext>
            </a:extLst>
          </p:cNvPr>
          <p:cNvSpPr txBox="1"/>
          <p:nvPr/>
        </p:nvSpPr>
        <p:spPr>
          <a:xfrm>
            <a:off x="-27" y="4504756"/>
            <a:ext cx="841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2000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757FAC-4C02-4149-BDF4-32861854F411}"/>
              </a:ext>
            </a:extLst>
          </p:cNvPr>
          <p:cNvSpPr txBox="1"/>
          <p:nvPr/>
        </p:nvSpPr>
        <p:spPr>
          <a:xfrm>
            <a:off x="6534668" y="3619875"/>
            <a:ext cx="2220686" cy="307777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1980 – Cambridge Scale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DB372BC-079E-2D4D-9AE0-DC6AE8C8C2A2}"/>
              </a:ext>
            </a:extLst>
          </p:cNvPr>
          <p:cNvSpPr txBox="1"/>
          <p:nvPr/>
        </p:nvSpPr>
        <p:spPr>
          <a:xfrm>
            <a:off x="6534668" y="2065228"/>
            <a:ext cx="2220686" cy="307777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1950 – Hall-Jones Scale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7C67475-DFBA-C042-B4F6-36391638ACE5}"/>
              </a:ext>
            </a:extLst>
          </p:cNvPr>
          <p:cNvSpPr txBox="1"/>
          <p:nvPr/>
        </p:nvSpPr>
        <p:spPr>
          <a:xfrm>
            <a:off x="3313719" y="2728681"/>
            <a:ext cx="2705100" cy="307777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1974 – Hope-Goldthorpe Scale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2D81826-AF0D-DC48-A3A8-AA66D03A39F3}"/>
              </a:ext>
            </a:extLst>
          </p:cNvPr>
          <p:cNvSpPr txBox="1"/>
          <p:nvPr/>
        </p:nvSpPr>
        <p:spPr>
          <a:xfrm>
            <a:off x="3313720" y="3403550"/>
            <a:ext cx="2971798" cy="307777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1979 – Goldthorpe/EGP Schema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2BB001F-9BE0-5442-A513-EB0DF6670BC1}"/>
              </a:ext>
            </a:extLst>
          </p:cNvPr>
          <p:cNvSpPr txBox="1"/>
          <p:nvPr/>
        </p:nvSpPr>
        <p:spPr>
          <a:xfrm>
            <a:off x="3313719" y="4078420"/>
            <a:ext cx="2971799" cy="307777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1992 – revised Goldthorpe Schema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215305D-3B66-3D46-B865-B5E82B8D5580}"/>
              </a:ext>
            </a:extLst>
          </p:cNvPr>
          <p:cNvSpPr txBox="1"/>
          <p:nvPr/>
        </p:nvSpPr>
        <p:spPr>
          <a:xfrm>
            <a:off x="6534668" y="5388529"/>
            <a:ext cx="2971799" cy="307777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2013 – Great British Class Survey</a:t>
            </a:r>
          </a:p>
        </p:txBody>
      </p:sp>
      <p:sp>
        <p:nvSpPr>
          <p:cNvPr id="3" name="Bent Up Arrow 2">
            <a:extLst>
              <a:ext uri="{FF2B5EF4-FFF2-40B4-BE49-F238E27FC236}">
                <a16:creationId xmlns:a16="http://schemas.microsoft.com/office/drawing/2014/main" id="{7A735A4A-08E4-3E4B-9DF9-AD236DDF8F0B}"/>
              </a:ext>
            </a:extLst>
          </p:cNvPr>
          <p:cNvSpPr/>
          <p:nvPr/>
        </p:nvSpPr>
        <p:spPr>
          <a:xfrm rot="10800000">
            <a:off x="2633973" y="4232308"/>
            <a:ext cx="679746" cy="460061"/>
          </a:xfrm>
          <a:prstGeom prst="bentUpArrow">
            <a:avLst>
              <a:gd name="adj1" fmla="val 25000"/>
              <a:gd name="adj2" fmla="val 25000"/>
              <a:gd name="adj3" fmla="val 32098"/>
            </a:avLst>
          </a:pr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587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341584B1-6770-0A4B-9E50-4E6177CB8F08}"/>
              </a:ext>
            </a:extLst>
          </p:cNvPr>
          <p:cNvCxnSpPr>
            <a:cxnSpLocks/>
          </p:cNvCxnSpPr>
          <p:nvPr/>
        </p:nvCxnSpPr>
        <p:spPr>
          <a:xfrm>
            <a:off x="717842" y="796076"/>
            <a:ext cx="0" cy="5481674"/>
          </a:xfrm>
          <a:prstGeom prst="straightConnector1">
            <a:avLst/>
          </a:prstGeom>
          <a:ln w="317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D5DEEC6-F898-AD45-8A3A-0E0054C34A22}"/>
              </a:ext>
            </a:extLst>
          </p:cNvPr>
          <p:cNvSpPr txBox="1"/>
          <p:nvPr/>
        </p:nvSpPr>
        <p:spPr>
          <a:xfrm>
            <a:off x="-1" y="1257890"/>
            <a:ext cx="841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1921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ABAB70-7AED-3045-AB79-6B5A664419FE}"/>
              </a:ext>
            </a:extLst>
          </p:cNvPr>
          <p:cNvSpPr txBox="1"/>
          <p:nvPr/>
        </p:nvSpPr>
        <p:spPr>
          <a:xfrm>
            <a:off x="0" y="796076"/>
            <a:ext cx="841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1913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0BE931F-EE9D-B145-ACE8-BCD181AB31A6}"/>
              </a:ext>
            </a:extLst>
          </p:cNvPr>
          <p:cNvSpPr txBox="1"/>
          <p:nvPr/>
        </p:nvSpPr>
        <p:spPr>
          <a:xfrm>
            <a:off x="-3" y="2065228"/>
            <a:ext cx="841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1951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94EF44-D6D2-A544-AEDA-0F0094C1C37E}"/>
              </a:ext>
            </a:extLst>
          </p:cNvPr>
          <p:cNvSpPr txBox="1"/>
          <p:nvPr/>
        </p:nvSpPr>
        <p:spPr>
          <a:xfrm>
            <a:off x="0" y="3909685"/>
            <a:ext cx="841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1990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BC64BF-4CD3-DA48-82F7-AF1FABA8CF47}"/>
              </a:ext>
            </a:extLst>
          </p:cNvPr>
          <p:cNvSpPr txBox="1"/>
          <p:nvPr/>
        </p:nvSpPr>
        <p:spPr>
          <a:xfrm>
            <a:off x="-4" y="2452256"/>
            <a:ext cx="841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1961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75731C1-4346-274F-983D-58B387258CB5}"/>
              </a:ext>
            </a:extLst>
          </p:cNvPr>
          <p:cNvSpPr txBox="1"/>
          <p:nvPr/>
        </p:nvSpPr>
        <p:spPr>
          <a:xfrm>
            <a:off x="-15" y="4692370"/>
            <a:ext cx="841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2001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E70E52A-99A7-424B-840F-76D19D45A450}"/>
              </a:ext>
            </a:extLst>
          </p:cNvPr>
          <p:cNvSpPr txBox="1"/>
          <p:nvPr/>
        </p:nvSpPr>
        <p:spPr>
          <a:xfrm>
            <a:off x="-15" y="5292333"/>
            <a:ext cx="841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2010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40A4A2B-82C7-1948-B217-7C7419DD923C}"/>
              </a:ext>
            </a:extLst>
          </p:cNvPr>
          <p:cNvSpPr txBox="1"/>
          <p:nvPr/>
        </p:nvSpPr>
        <p:spPr>
          <a:xfrm>
            <a:off x="-10609" y="5975351"/>
            <a:ext cx="841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2020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5703669-DD67-FE43-B2ED-5A9056DB8D9F}"/>
              </a:ext>
            </a:extLst>
          </p:cNvPr>
          <p:cNvSpPr txBox="1"/>
          <p:nvPr/>
        </p:nvSpPr>
        <p:spPr>
          <a:xfrm>
            <a:off x="-27" y="4504756"/>
            <a:ext cx="841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2000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779495C8-864B-3A4E-AAFD-441855792ECF}"/>
              </a:ext>
            </a:extLst>
          </p:cNvPr>
          <p:cNvGrpSpPr/>
          <p:nvPr/>
        </p:nvGrpSpPr>
        <p:grpSpPr>
          <a:xfrm>
            <a:off x="5112965" y="3429000"/>
            <a:ext cx="2200270" cy="2995779"/>
            <a:chOff x="5112965" y="3429000"/>
            <a:chExt cx="2200270" cy="2995779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E94AB3E7-20DF-8546-8AF6-CF1AA7585048}"/>
                </a:ext>
              </a:extLst>
            </p:cNvPr>
            <p:cNvSpPr txBox="1"/>
            <p:nvPr/>
          </p:nvSpPr>
          <p:spPr>
            <a:xfrm>
              <a:off x="5112965" y="3429000"/>
              <a:ext cx="2200270" cy="73866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National Statistics Socio-economic Classification (NS-SEC)</a:t>
              </a:r>
            </a:p>
          </p:txBody>
        </p: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0113D0CC-2C46-CC48-8AC4-83B5EC8A6670}"/>
                </a:ext>
              </a:extLst>
            </p:cNvPr>
            <p:cNvGrpSpPr/>
            <p:nvPr/>
          </p:nvGrpSpPr>
          <p:grpSpPr>
            <a:xfrm>
              <a:off x="5112965" y="4397034"/>
              <a:ext cx="2200269" cy="2027745"/>
              <a:chOff x="5112965" y="4397034"/>
              <a:chExt cx="2200269" cy="2027745"/>
            </a:xfrm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80D22CE4-32BF-5F40-9854-8143BA705BF4}"/>
                  </a:ext>
                </a:extLst>
              </p:cNvPr>
              <p:cNvSpPr/>
              <p:nvPr/>
            </p:nvSpPr>
            <p:spPr>
              <a:xfrm>
                <a:off x="5112965" y="4397034"/>
                <a:ext cx="2200269" cy="1993815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FCF41A5E-D974-424A-B81D-2E875EF7925A}"/>
                  </a:ext>
                </a:extLst>
              </p:cNvPr>
              <p:cNvSpPr txBox="1"/>
              <p:nvPr/>
            </p:nvSpPr>
            <p:spPr>
              <a:xfrm>
                <a:off x="5413842" y="4397034"/>
                <a:ext cx="155302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/>
                  <a:t>First introduced on SOC 2000</a:t>
                </a: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2974B245-64A2-2341-9E85-CFB3D4C3725D}"/>
                  </a:ext>
                </a:extLst>
              </p:cNvPr>
              <p:cNvSpPr txBox="1"/>
              <p:nvPr/>
            </p:nvSpPr>
            <p:spPr>
              <a:xfrm>
                <a:off x="5413842" y="5184611"/>
                <a:ext cx="155302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/>
                  <a:t>Re-based on SOC 2010</a:t>
                </a:r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68241B64-D7C0-A947-808F-4B26F8F42903}"/>
                  </a:ext>
                </a:extLst>
              </p:cNvPr>
              <p:cNvSpPr txBox="1"/>
              <p:nvPr/>
            </p:nvSpPr>
            <p:spPr>
              <a:xfrm>
                <a:off x="5413842" y="5901559"/>
                <a:ext cx="155302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/>
                  <a:t>Re-based on SOC 2020</a:t>
                </a:r>
              </a:p>
            </p:txBody>
          </p:sp>
        </p:grp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D015400-984B-D248-A4B1-F8AFF46D52AE}"/>
              </a:ext>
            </a:extLst>
          </p:cNvPr>
          <p:cNvGrpSpPr/>
          <p:nvPr/>
        </p:nvGrpSpPr>
        <p:grpSpPr>
          <a:xfrm>
            <a:off x="841802" y="57030"/>
            <a:ext cx="1901394" cy="6333819"/>
            <a:chOff x="841802" y="57030"/>
            <a:chExt cx="1901394" cy="6333819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4AD7422-C69B-8E49-A087-A25D5C267F72}"/>
                </a:ext>
              </a:extLst>
            </p:cNvPr>
            <p:cNvSpPr txBox="1"/>
            <p:nvPr/>
          </p:nvSpPr>
          <p:spPr>
            <a:xfrm>
              <a:off x="841825" y="57030"/>
              <a:ext cx="1901371" cy="52322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Registrar General’s Social Class (RGSC)</a:t>
              </a:r>
            </a:p>
          </p:txBody>
        </p: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D7795077-CA4B-E945-AFDF-D4A003EDEE23}"/>
                </a:ext>
              </a:extLst>
            </p:cNvPr>
            <p:cNvGrpSpPr/>
            <p:nvPr/>
          </p:nvGrpSpPr>
          <p:grpSpPr>
            <a:xfrm>
              <a:off x="841802" y="796075"/>
              <a:ext cx="1896100" cy="5594774"/>
              <a:chOff x="841802" y="796075"/>
              <a:chExt cx="1896100" cy="5594774"/>
            </a:xfrm>
          </p:grpSpPr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14D1537F-BA99-6A45-869A-D71856F6E6AD}"/>
                  </a:ext>
                </a:extLst>
              </p:cNvPr>
              <p:cNvSpPr/>
              <p:nvPr/>
            </p:nvSpPr>
            <p:spPr>
              <a:xfrm>
                <a:off x="841826" y="796075"/>
                <a:ext cx="1896076" cy="420407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B221302-4469-554D-8687-838189ACFF36}"/>
                  </a:ext>
                </a:extLst>
              </p:cNvPr>
              <p:cNvSpPr txBox="1"/>
              <p:nvPr/>
            </p:nvSpPr>
            <p:spPr>
              <a:xfrm>
                <a:off x="1015996" y="796076"/>
                <a:ext cx="15530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/>
                  <a:t>First introduced</a:t>
                </a: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974DB8A-C2D2-BA4E-BD1B-985D0A379C4D}"/>
                  </a:ext>
                </a:extLst>
              </p:cNvPr>
              <p:cNvSpPr txBox="1"/>
              <p:nvPr/>
            </p:nvSpPr>
            <p:spPr>
              <a:xfrm>
                <a:off x="1132111" y="1132413"/>
                <a:ext cx="132079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/>
                  <a:t>Substantively</a:t>
                </a:r>
              </a:p>
              <a:p>
                <a:pPr algn="ctr"/>
                <a:r>
                  <a:rPr lang="en-US" sz="1400" dirty="0"/>
                  <a:t>modified</a:t>
                </a: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3EECD4E-6307-3E49-AD9A-BCEA1C0E178A}"/>
                  </a:ext>
                </a:extLst>
              </p:cNvPr>
              <p:cNvSpPr txBox="1"/>
              <p:nvPr/>
            </p:nvSpPr>
            <p:spPr>
              <a:xfrm>
                <a:off x="899879" y="3694242"/>
                <a:ext cx="1785255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/>
                  <a:t>Name changed to: Social Class based on Occupation (SC)</a:t>
                </a: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AF7D5D6-C04D-E84A-BE7E-DA340321D527}"/>
                  </a:ext>
                </a:extLst>
              </p:cNvPr>
              <p:cNvSpPr txBox="1"/>
              <p:nvPr/>
            </p:nvSpPr>
            <p:spPr>
              <a:xfrm>
                <a:off x="1081311" y="4692370"/>
                <a:ext cx="1422389" cy="3077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/>
                  <a:t>Discontinued</a:t>
                </a:r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533A76A5-F3A9-A345-B9DA-6E5BE1B24BC7}"/>
                  </a:ext>
                </a:extLst>
              </p:cNvPr>
              <p:cNvSpPr/>
              <p:nvPr/>
            </p:nvSpPr>
            <p:spPr>
              <a:xfrm>
                <a:off x="841802" y="5000145"/>
                <a:ext cx="448146" cy="1390704"/>
              </a:xfrm>
              <a:prstGeom prst="rect">
                <a:avLst/>
              </a:prstGeom>
              <a:pattFill prst="dkDnDiag">
                <a:fgClr>
                  <a:schemeClr val="accent1"/>
                </a:fgClr>
                <a:bgClr>
                  <a:schemeClr val="bg1"/>
                </a:bgClr>
              </a:patt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6FAD2694-A430-4D46-8CD5-655726663007}"/>
              </a:ext>
            </a:extLst>
          </p:cNvPr>
          <p:cNvGrpSpPr/>
          <p:nvPr/>
        </p:nvGrpSpPr>
        <p:grpSpPr>
          <a:xfrm>
            <a:off x="2977387" y="1304057"/>
            <a:ext cx="1904672" cy="5086792"/>
            <a:chOff x="2977387" y="1304057"/>
            <a:chExt cx="1904672" cy="5086792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1BE375D-7D56-774A-96E2-AB0181D65652}"/>
                </a:ext>
              </a:extLst>
            </p:cNvPr>
            <p:cNvSpPr txBox="1"/>
            <p:nvPr/>
          </p:nvSpPr>
          <p:spPr>
            <a:xfrm>
              <a:off x="2980688" y="1304057"/>
              <a:ext cx="1901371" cy="52322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Socio-economic Groups (SEG)</a:t>
              </a:r>
            </a:p>
          </p:txBody>
        </p: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E3AD7642-9D5A-194F-A21F-087270C77652}"/>
                </a:ext>
              </a:extLst>
            </p:cNvPr>
            <p:cNvGrpSpPr/>
            <p:nvPr/>
          </p:nvGrpSpPr>
          <p:grpSpPr>
            <a:xfrm>
              <a:off x="2977387" y="2065226"/>
              <a:ext cx="1901380" cy="4325623"/>
              <a:chOff x="2977387" y="2065226"/>
              <a:chExt cx="1901380" cy="4325623"/>
            </a:xfrm>
          </p:grpSpPr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9B78AB84-431C-C74B-B76F-28963CCBCF43}"/>
                  </a:ext>
                </a:extLst>
              </p:cNvPr>
              <p:cNvSpPr/>
              <p:nvPr/>
            </p:nvSpPr>
            <p:spPr>
              <a:xfrm>
                <a:off x="2977396" y="2065226"/>
                <a:ext cx="1901371" cy="2934919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F55E832-32B8-1A48-873B-143EE0F5BAF4}"/>
                  </a:ext>
                </a:extLst>
              </p:cNvPr>
              <p:cNvSpPr txBox="1"/>
              <p:nvPr/>
            </p:nvSpPr>
            <p:spPr>
              <a:xfrm>
                <a:off x="3151566" y="2065227"/>
                <a:ext cx="15530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/>
                  <a:t>First introduced</a:t>
                </a: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9C108EF-AB65-6F4F-AB1B-265460CC5917}"/>
                  </a:ext>
                </a:extLst>
              </p:cNvPr>
              <p:cNvSpPr txBox="1"/>
              <p:nvPr/>
            </p:nvSpPr>
            <p:spPr>
              <a:xfrm>
                <a:off x="3267681" y="2344535"/>
                <a:ext cx="132079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/>
                  <a:t>Extensively</a:t>
                </a:r>
              </a:p>
              <a:p>
                <a:pPr algn="ctr"/>
                <a:r>
                  <a:rPr lang="en-US" sz="1400" dirty="0"/>
                  <a:t>amended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4DB9D0B2-9124-4E4A-B42B-F2DA8F84774F}"/>
                  </a:ext>
                </a:extLst>
              </p:cNvPr>
              <p:cNvSpPr txBox="1"/>
              <p:nvPr/>
            </p:nvSpPr>
            <p:spPr>
              <a:xfrm>
                <a:off x="3216884" y="4692370"/>
                <a:ext cx="1422389" cy="3077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/>
                  <a:t>Discontinued</a:t>
                </a:r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B36453C1-F6CC-9D46-9B89-E193AFC2496D}"/>
                  </a:ext>
                </a:extLst>
              </p:cNvPr>
              <p:cNvSpPr/>
              <p:nvPr/>
            </p:nvSpPr>
            <p:spPr>
              <a:xfrm>
                <a:off x="2977387" y="5000145"/>
                <a:ext cx="437246" cy="1390704"/>
              </a:xfrm>
              <a:prstGeom prst="rect">
                <a:avLst/>
              </a:prstGeom>
              <a:pattFill prst="dkDnDiag">
                <a:fgClr>
                  <a:schemeClr val="accent3">
                    <a:lumMod val="20000"/>
                    <a:lumOff val="80000"/>
                  </a:schemeClr>
                </a:fgClr>
                <a:bgClr>
                  <a:schemeClr val="bg1"/>
                </a:bgClr>
              </a:patt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66508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CRM">
      <a:dk1>
        <a:srgbClr val="545860"/>
      </a:dk1>
      <a:lt1>
        <a:srgbClr val="FFFFFF"/>
      </a:lt1>
      <a:dk2>
        <a:srgbClr val="545860"/>
      </a:dk2>
      <a:lt2>
        <a:srgbClr val="E7E6E6"/>
      </a:lt2>
      <a:accent1>
        <a:srgbClr val="5BC3F5"/>
      </a:accent1>
      <a:accent2>
        <a:srgbClr val="3A5CB7"/>
      </a:accent2>
      <a:accent3>
        <a:srgbClr val="FFB653"/>
      </a:accent3>
      <a:accent4>
        <a:srgbClr val="E56B59"/>
      </a:accent4>
      <a:accent5>
        <a:srgbClr val="545860"/>
      </a:accent5>
      <a:accent6>
        <a:srgbClr val="E7E6E6"/>
      </a:accent6>
      <a:hlink>
        <a:srgbClr val="3A5CB7"/>
      </a:hlink>
      <a:folHlink>
        <a:srgbClr val="E56B5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CA600451-2323-8640-8B92-977B474FAEB6}" vid="{1B9421E0-F233-9642-B89D-3A95E4A52F8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C8EFA6C1EBFD4B936F0F2EBE1AA9C8" ma:contentTypeVersion="11" ma:contentTypeDescription="Create a new document." ma:contentTypeScope="" ma:versionID="7e1c9931b02363cabeb2fe0a015df24a">
  <xsd:schema xmlns:xsd="http://www.w3.org/2001/XMLSchema" xmlns:xs="http://www.w3.org/2001/XMLSchema" xmlns:p="http://schemas.microsoft.com/office/2006/metadata/properties" xmlns:ns2="08ae39de-3828-4cc0-932a-325af8f56847" xmlns:ns3="b0981e6f-52f3-40ac-b3a5-7f76cc7539d2" targetNamespace="http://schemas.microsoft.com/office/2006/metadata/properties" ma:root="true" ma:fieldsID="df7c3c96af5f4adee95bf5d52289d319" ns2:_="" ns3:_="">
    <xsd:import namespace="08ae39de-3828-4cc0-932a-325af8f56847"/>
    <xsd:import namespace="b0981e6f-52f3-40ac-b3a5-7f76cc7539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ae39de-3828-4cc0-932a-325af8f568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981e6f-52f3-40ac-b3a5-7f76cc7539d2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1B512E0-1A68-4F2D-83EC-6870FD3077A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9F5B735-4A9F-4898-A0E6-B84A9837EC00}">
  <ds:schemaRefs>
    <ds:schemaRef ds:uri="http://schemas.openxmlformats.org/package/2006/metadata/core-properties"/>
    <ds:schemaRef ds:uri="08ae39de-3828-4cc0-932a-325af8f56847"/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5961B8C5-34AE-401F-B215-1BC56A7C7A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ae39de-3828-4cc0-932a-325af8f56847"/>
    <ds:schemaRef ds:uri="b0981e6f-52f3-40ac-b3a5-7f76cc7539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433</TotalTime>
  <Words>233</Words>
  <Application>Microsoft Macintosh PowerPoint</Application>
  <PresentationFormat>Widescreen</PresentationFormat>
  <Paragraphs>95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Socio-economic Classifications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Blunt</dc:creator>
  <cp:lastModifiedBy>Pevalin, David J</cp:lastModifiedBy>
  <cp:revision>20</cp:revision>
  <dcterms:created xsi:type="dcterms:W3CDTF">2020-05-12T14:44:09Z</dcterms:created>
  <dcterms:modified xsi:type="dcterms:W3CDTF">2022-04-02T19:48:37Z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0x010100E2C8EFA6C1EBFD4B936F0F2EBE1AA9C8</vt:lpwstr>
  </property>
</Properties>
</file>