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66" r:id="rId2"/>
    <p:sldId id="257" r:id="rId3"/>
    <p:sldId id="258" r:id="rId4"/>
    <p:sldId id="267" r:id="rId5"/>
    <p:sldId id="261" r:id="rId6"/>
    <p:sldId id="262" r:id="rId7"/>
    <p:sldId id="259" r:id="rId8"/>
  </p:sldIdLst>
  <p:sldSz cx="18288000" cy="10287000"/>
  <p:notesSz cx="6858000" cy="9144000"/>
  <p:defaultText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274"/>
    <p:restoredTop sz="86395"/>
  </p:normalViewPr>
  <p:slideViewPr>
    <p:cSldViewPr snapToGrid="0" snapToObjects="1">
      <p:cViewPr varScale="1">
        <p:scale>
          <a:sx n="75" d="100"/>
          <a:sy n="75" d="100"/>
        </p:scale>
        <p:origin x="840" y="9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97" d="100"/>
          <a:sy n="97" d="100"/>
        </p:scale>
        <p:origin x="432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ADD8AA-EFCD-4049-B290-2AD84D79EB78}" type="datetimeFigureOut">
              <a:rPr lang="en-GB" smtClean="0"/>
              <a:t>16/06/2023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F230F0-8B93-9541-A11C-5C07D4A256AD}" type="slidenum">
              <a:rPr lang="en-GB" smtClean="0"/>
              <a:t>‹#›</a:t>
            </a:fld>
            <a:endParaRPr lang="en-GB"/>
          </a:p>
        </p:txBody>
      </p:sp>
    </p:spTree>
    <p:extLst>
      <p:ext uri="{BB962C8B-B14F-4D97-AF65-F5344CB8AC3E}">
        <p14:creationId xmlns:p14="http://schemas.microsoft.com/office/powerpoint/2010/main" val="2121973096"/>
      </p:ext>
    </p:extLst>
  </p:cSld>
  <p:clrMap bg1="lt1" tx1="dk1" bg2="lt2" tx2="dk2" accent1="accent1" accent2="accent2" accent3="accent3" accent4="accent4" accent5="accent5" accent6="accent6" hlink="hlink" folHlink="folHlink"/>
  <p:notesStyle>
    <a:lvl1pPr marL="0" algn="l" defTabSz="1371600" rtl="0" eaLnBrk="1" latinLnBrk="0" hangingPunct="1">
      <a:defRPr sz="1800" kern="1200">
        <a:solidFill>
          <a:schemeClr val="tx1"/>
        </a:solidFill>
        <a:latin typeface="+mn-lt"/>
        <a:ea typeface="+mn-ea"/>
        <a:cs typeface="+mn-cs"/>
      </a:defRPr>
    </a:lvl1pPr>
    <a:lvl2pPr marL="685800" algn="l" defTabSz="1371600" rtl="0" eaLnBrk="1" latinLnBrk="0" hangingPunct="1">
      <a:defRPr sz="1800" kern="1200">
        <a:solidFill>
          <a:schemeClr val="tx1"/>
        </a:solidFill>
        <a:latin typeface="+mn-lt"/>
        <a:ea typeface="+mn-ea"/>
        <a:cs typeface="+mn-cs"/>
      </a:defRPr>
    </a:lvl2pPr>
    <a:lvl3pPr marL="1371600" algn="l" defTabSz="1371600" rtl="0" eaLnBrk="1" latinLnBrk="0" hangingPunct="1">
      <a:defRPr sz="1800" kern="1200">
        <a:solidFill>
          <a:schemeClr val="tx1"/>
        </a:solidFill>
        <a:latin typeface="+mn-lt"/>
        <a:ea typeface="+mn-ea"/>
        <a:cs typeface="+mn-cs"/>
      </a:defRPr>
    </a:lvl3pPr>
    <a:lvl4pPr marL="2057400" algn="l" defTabSz="1371600" rtl="0" eaLnBrk="1" latinLnBrk="0" hangingPunct="1">
      <a:defRPr sz="1800" kern="1200">
        <a:solidFill>
          <a:schemeClr val="tx1"/>
        </a:solidFill>
        <a:latin typeface="+mn-lt"/>
        <a:ea typeface="+mn-ea"/>
        <a:cs typeface="+mn-cs"/>
      </a:defRPr>
    </a:lvl4pPr>
    <a:lvl5pPr marL="2743200" algn="l" defTabSz="1371600" rtl="0" eaLnBrk="1" latinLnBrk="0" hangingPunct="1">
      <a:defRPr sz="1800" kern="1200">
        <a:solidFill>
          <a:schemeClr val="tx1"/>
        </a:solidFill>
        <a:latin typeface="+mn-lt"/>
        <a:ea typeface="+mn-ea"/>
        <a:cs typeface="+mn-cs"/>
      </a:defRPr>
    </a:lvl5pPr>
    <a:lvl6pPr marL="3429000" algn="l" defTabSz="1371600" rtl="0" eaLnBrk="1" latinLnBrk="0" hangingPunct="1">
      <a:defRPr sz="1800" kern="1200">
        <a:solidFill>
          <a:schemeClr val="tx1"/>
        </a:solidFill>
        <a:latin typeface="+mn-lt"/>
        <a:ea typeface="+mn-ea"/>
        <a:cs typeface="+mn-cs"/>
      </a:defRPr>
    </a:lvl6pPr>
    <a:lvl7pPr marL="4114800" algn="l" defTabSz="1371600" rtl="0" eaLnBrk="1" latinLnBrk="0" hangingPunct="1">
      <a:defRPr sz="1800" kern="1200">
        <a:solidFill>
          <a:schemeClr val="tx1"/>
        </a:solidFill>
        <a:latin typeface="+mn-lt"/>
        <a:ea typeface="+mn-ea"/>
        <a:cs typeface="+mn-cs"/>
      </a:defRPr>
    </a:lvl7pPr>
    <a:lvl8pPr marL="4800600" algn="l" defTabSz="1371600" rtl="0" eaLnBrk="1" latinLnBrk="0" hangingPunct="1">
      <a:defRPr sz="1800" kern="1200">
        <a:solidFill>
          <a:schemeClr val="tx1"/>
        </a:solidFill>
        <a:latin typeface="+mn-lt"/>
        <a:ea typeface="+mn-ea"/>
        <a:cs typeface="+mn-cs"/>
      </a:defRPr>
    </a:lvl8pPr>
    <a:lvl9pPr marL="5486400" algn="l" defTabSz="1371600" rtl="0" eaLnBrk="1" latinLnBrk="0" hangingPunct="1">
      <a:defRPr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7F230F0-8B93-9541-A11C-5C07D4A256AD}" type="slidenum">
              <a:rPr lang="en-GB" smtClean="0"/>
              <a:t>1</a:t>
            </a:fld>
            <a:endParaRPr lang="en-GB"/>
          </a:p>
        </p:txBody>
      </p:sp>
    </p:spTree>
    <p:extLst>
      <p:ext uri="{BB962C8B-B14F-4D97-AF65-F5344CB8AC3E}">
        <p14:creationId xmlns:p14="http://schemas.microsoft.com/office/powerpoint/2010/main" val="1324619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900946"/>
            <a:ext cx="18288000" cy="72582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050" dirty="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544881" y="2346960"/>
            <a:ext cx="17198238" cy="3441258"/>
          </a:xfrm>
          <a:prstGeom prst="rect">
            <a:avLst/>
          </a:prstGeom>
        </p:spPr>
        <p:txBody>
          <a:bodyPr anchor="b"/>
          <a:lstStyle>
            <a:lvl1pPr algn="ctr">
              <a:defRPr sz="9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544881" y="5926332"/>
            <a:ext cx="17198238" cy="2790948"/>
          </a:xfrm>
        </p:spPr>
        <p:txBody>
          <a:bodyPr/>
          <a:lstStyle>
            <a:lvl1pPr marL="0" indent="0" algn="ctr">
              <a:buNone/>
              <a:defRPr sz="3600">
                <a:solidFill>
                  <a:schemeClr val="bg1"/>
                </a:solidFill>
              </a:defRPr>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544881" y="582460"/>
            <a:ext cx="7759221" cy="71723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016716" y="9374149"/>
            <a:ext cx="1772744" cy="75125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4043911" y="9336405"/>
            <a:ext cx="756084" cy="7611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2811956" y="9378894"/>
            <a:ext cx="2779533" cy="700533"/>
          </a:xfrm>
          <a:prstGeom prst="rect">
            <a:avLst/>
          </a:prstGeom>
        </p:spPr>
      </p:pic>
      <p:pic>
        <p:nvPicPr>
          <p:cNvPr id="8" name="Picture 7">
            <a:extLst>
              <a:ext uri="{FF2B5EF4-FFF2-40B4-BE49-F238E27FC236}">
                <a16:creationId xmlns:a16="http://schemas.microsoft.com/office/drawing/2014/main" id="{0D4EC6D5-1C0E-488C-847D-E6BC6FEF3CE9}"/>
              </a:ext>
            </a:extLst>
          </p:cNvPr>
          <p:cNvPicPr>
            <a:picLocks noChangeAspect="1"/>
          </p:cNvPicPr>
          <p:nvPr userDrawn="1"/>
        </p:nvPicPr>
        <p:blipFill>
          <a:blip r:embed="rId6"/>
          <a:stretch>
            <a:fillRect/>
          </a:stretch>
        </p:blipFill>
        <p:spPr>
          <a:xfrm>
            <a:off x="6732674" y="9424774"/>
            <a:ext cx="3142857" cy="671429"/>
          </a:xfrm>
          <a:prstGeom prst="rect">
            <a:avLst/>
          </a:prstGeom>
        </p:spPr>
      </p:pic>
    </p:spTree>
    <p:extLst>
      <p:ext uri="{BB962C8B-B14F-4D97-AF65-F5344CB8AC3E}">
        <p14:creationId xmlns:p14="http://schemas.microsoft.com/office/powerpoint/2010/main" val="2855364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9665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D75CF-FE81-4D4E-AE17-2E9279689125}"/>
              </a:ext>
            </a:extLst>
          </p:cNvPr>
          <p:cNvSpPr>
            <a:spLocks noGrp="1"/>
          </p:cNvSpPr>
          <p:nvPr>
            <p:ph type="title"/>
          </p:nvPr>
        </p:nvSpPr>
        <p:spPr>
          <a:xfrm>
            <a:off x="544882" y="1451654"/>
            <a:ext cx="6613157" cy="1572221"/>
          </a:xfrm>
          <a:prstGeom prst="rect">
            <a:avLst/>
          </a:prstGeom>
        </p:spPr>
        <p:txBody>
          <a:bodyPr anchor="b"/>
          <a:lstStyle>
            <a:lvl1pPr>
              <a:defRPr sz="4800"/>
            </a:lvl1pPr>
          </a:lstStyle>
          <a:p>
            <a:r>
              <a:rPr lang="en-GB"/>
              <a:t>Click to edit Master title style</a:t>
            </a:r>
          </a:p>
        </p:txBody>
      </p:sp>
      <p:sp>
        <p:nvSpPr>
          <p:cNvPr id="3" name="Content Placeholder 2">
            <a:extLst>
              <a:ext uri="{FF2B5EF4-FFF2-40B4-BE49-F238E27FC236}">
                <a16:creationId xmlns:a16="http://schemas.microsoft.com/office/drawing/2014/main" id="{C865C69E-D9E2-4945-8D10-0A69C219A1E3}"/>
              </a:ext>
            </a:extLst>
          </p:cNvPr>
          <p:cNvSpPr>
            <a:spLocks noGrp="1"/>
          </p:cNvSpPr>
          <p:nvPr>
            <p:ph idx="1"/>
          </p:nvPr>
        </p:nvSpPr>
        <p:spPr>
          <a:xfrm>
            <a:off x="7774782" y="1451653"/>
            <a:ext cx="9968337" cy="7783787"/>
          </a:xfrm>
        </p:spPr>
        <p:txBody>
          <a:bodyPr/>
          <a:lstStyle>
            <a:lvl1pPr>
              <a:defRPr sz="4800"/>
            </a:lvl1pPr>
            <a:lvl2pPr>
              <a:defRPr sz="4200"/>
            </a:lvl2pPr>
            <a:lvl3pPr>
              <a:defRPr sz="3600"/>
            </a:lvl3pPr>
            <a:lvl4pPr>
              <a:defRPr sz="3000"/>
            </a:lvl4pPr>
            <a:lvl5pPr>
              <a:defRPr sz="3000"/>
            </a:lvl5pPr>
            <a:lvl6pPr>
              <a:defRPr sz="3000"/>
            </a:lvl6pPr>
            <a:lvl7pPr>
              <a:defRPr sz="3000"/>
            </a:lvl7pPr>
            <a:lvl8pPr>
              <a:defRPr sz="3000"/>
            </a:lvl8pPr>
            <a:lvl9pPr>
              <a:defRPr sz="3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14EFAA12-1017-D24F-BA1C-92103FDAEFCD}"/>
              </a:ext>
            </a:extLst>
          </p:cNvPr>
          <p:cNvSpPr>
            <a:spLocks noGrp="1"/>
          </p:cNvSpPr>
          <p:nvPr>
            <p:ph type="body" sz="half" idx="2"/>
          </p:nvPr>
        </p:nvSpPr>
        <p:spPr>
          <a:xfrm>
            <a:off x="544882" y="3219268"/>
            <a:ext cx="6613157" cy="6016172"/>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GB"/>
              <a:t>Click to edit Master text styles</a:t>
            </a:r>
          </a:p>
        </p:txBody>
      </p:sp>
    </p:spTree>
    <p:extLst>
      <p:ext uri="{BB962C8B-B14F-4D97-AF65-F5344CB8AC3E}">
        <p14:creationId xmlns:p14="http://schemas.microsoft.com/office/powerpoint/2010/main" val="2782999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C2B756D8-B8E7-9243-A2BE-A2440AAEBEFB}"/>
              </a:ext>
            </a:extLst>
          </p:cNvPr>
          <p:cNvSpPr>
            <a:spLocks noGrp="1"/>
          </p:cNvSpPr>
          <p:nvPr>
            <p:ph type="pic" idx="1"/>
          </p:nvPr>
        </p:nvSpPr>
        <p:spPr>
          <a:xfrm>
            <a:off x="7774782" y="1451655"/>
            <a:ext cx="9968337" cy="7783785"/>
          </a:xfrm>
        </p:spPr>
        <p:txBody>
          <a:bodyPr/>
          <a:lstStyle>
            <a:lvl1pPr marL="0" indent="0">
              <a:buNone/>
              <a:defRPr sz="4800"/>
            </a:lvl1pPr>
            <a:lvl2pPr marL="685800" indent="0">
              <a:buNone/>
              <a:defRPr sz="4200"/>
            </a:lvl2pPr>
            <a:lvl3pPr marL="1371600" indent="0">
              <a:buNone/>
              <a:defRPr sz="3600"/>
            </a:lvl3pPr>
            <a:lvl4pPr marL="2057400" indent="0">
              <a:buNone/>
              <a:defRPr sz="3000"/>
            </a:lvl4pPr>
            <a:lvl5pPr marL="2743200" indent="0">
              <a:buNone/>
              <a:defRPr sz="3000"/>
            </a:lvl5pPr>
            <a:lvl6pPr marL="3429000" indent="0">
              <a:buNone/>
              <a:defRPr sz="3000"/>
            </a:lvl6pPr>
            <a:lvl7pPr marL="4114800" indent="0">
              <a:buNone/>
              <a:defRPr sz="3000"/>
            </a:lvl7pPr>
            <a:lvl8pPr marL="4800600" indent="0">
              <a:buNone/>
              <a:defRPr sz="3000"/>
            </a:lvl8pPr>
            <a:lvl9pPr marL="5486400" indent="0">
              <a:buNone/>
              <a:defRPr sz="3000"/>
            </a:lvl9pPr>
          </a:lstStyle>
          <a:p>
            <a:endParaRPr lang="en-GB"/>
          </a:p>
        </p:txBody>
      </p:sp>
      <p:sp>
        <p:nvSpPr>
          <p:cNvPr id="12" name="Title 1">
            <a:extLst>
              <a:ext uri="{FF2B5EF4-FFF2-40B4-BE49-F238E27FC236}">
                <a16:creationId xmlns:a16="http://schemas.microsoft.com/office/drawing/2014/main" id="{0617FF34-4298-D249-9A85-19BC767418AE}"/>
              </a:ext>
            </a:extLst>
          </p:cNvPr>
          <p:cNvSpPr>
            <a:spLocks noGrp="1"/>
          </p:cNvSpPr>
          <p:nvPr>
            <p:ph type="title"/>
          </p:nvPr>
        </p:nvSpPr>
        <p:spPr>
          <a:xfrm>
            <a:off x="544882" y="1451654"/>
            <a:ext cx="6613157" cy="1572221"/>
          </a:xfrm>
          <a:prstGeom prst="rect">
            <a:avLst/>
          </a:prstGeom>
        </p:spPr>
        <p:txBody>
          <a:bodyPr anchor="b"/>
          <a:lstStyle>
            <a:lvl1pPr>
              <a:defRPr sz="4800"/>
            </a:lvl1pPr>
          </a:lstStyle>
          <a:p>
            <a:r>
              <a:rPr lang="en-GB"/>
              <a:t>Click to edit Master title style</a:t>
            </a:r>
          </a:p>
        </p:txBody>
      </p:sp>
      <p:sp>
        <p:nvSpPr>
          <p:cNvPr id="13" name="Text Placeholder 3">
            <a:extLst>
              <a:ext uri="{FF2B5EF4-FFF2-40B4-BE49-F238E27FC236}">
                <a16:creationId xmlns:a16="http://schemas.microsoft.com/office/drawing/2014/main" id="{4F544FF3-EE4A-8745-81B6-51F48CC57D59}"/>
              </a:ext>
            </a:extLst>
          </p:cNvPr>
          <p:cNvSpPr>
            <a:spLocks noGrp="1"/>
          </p:cNvSpPr>
          <p:nvPr>
            <p:ph type="body" sz="half" idx="2"/>
          </p:nvPr>
        </p:nvSpPr>
        <p:spPr>
          <a:xfrm>
            <a:off x="544882" y="3219268"/>
            <a:ext cx="6613157" cy="6016172"/>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GB"/>
              <a:t>Click to edit Master text styles</a:t>
            </a:r>
          </a:p>
        </p:txBody>
      </p:sp>
    </p:spTree>
    <p:extLst>
      <p:ext uri="{BB962C8B-B14F-4D97-AF65-F5344CB8AC3E}">
        <p14:creationId xmlns:p14="http://schemas.microsoft.com/office/powerpoint/2010/main" val="18199750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losing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900946"/>
            <a:ext cx="18288000" cy="725829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050"/>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hasCustomPrompt="1"/>
          </p:nvPr>
        </p:nvSpPr>
        <p:spPr>
          <a:xfrm>
            <a:off x="544881" y="5926332"/>
            <a:ext cx="17198238" cy="2790948"/>
          </a:xfrm>
        </p:spPr>
        <p:txBody>
          <a:bodyPr/>
          <a:lstStyle>
            <a:lvl1pPr marL="0" indent="0" algn="ctr">
              <a:buNone/>
              <a:defRPr sz="3600">
                <a:solidFill>
                  <a:schemeClr val="bg1"/>
                </a:solidFill>
              </a:defRPr>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n-GB" dirty="0"/>
              <a:t>www.ncrm.ac.uk</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544881" y="582460"/>
            <a:ext cx="7759221" cy="71723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016716" y="9374149"/>
            <a:ext cx="1772744" cy="75125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4043911" y="9336405"/>
            <a:ext cx="756084" cy="7611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2811956" y="9378894"/>
            <a:ext cx="2779533" cy="700533"/>
          </a:xfrm>
          <a:prstGeom prst="rect">
            <a:avLst/>
          </a:prstGeom>
        </p:spPr>
      </p:pic>
      <p:pic>
        <p:nvPicPr>
          <p:cNvPr id="6" name="Picture 5">
            <a:extLst>
              <a:ext uri="{FF2B5EF4-FFF2-40B4-BE49-F238E27FC236}">
                <a16:creationId xmlns:a16="http://schemas.microsoft.com/office/drawing/2014/main" id="{B78C5519-B7E1-4CE8-98B6-98C6C5A57B50}"/>
              </a:ext>
            </a:extLst>
          </p:cNvPr>
          <p:cNvPicPr>
            <a:picLocks noChangeAspect="1"/>
          </p:cNvPicPr>
          <p:nvPr userDrawn="1"/>
        </p:nvPicPr>
        <p:blipFill>
          <a:blip r:embed="rId6"/>
          <a:stretch>
            <a:fillRect/>
          </a:stretch>
        </p:blipFill>
        <p:spPr>
          <a:xfrm>
            <a:off x="6732674" y="9426134"/>
            <a:ext cx="3142857" cy="671429"/>
          </a:xfrm>
          <a:prstGeom prst="rect">
            <a:avLst/>
          </a:prstGeom>
        </p:spPr>
      </p:pic>
    </p:spTree>
    <p:extLst>
      <p:ext uri="{BB962C8B-B14F-4D97-AF65-F5344CB8AC3E}">
        <p14:creationId xmlns:p14="http://schemas.microsoft.com/office/powerpoint/2010/main" val="2393292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900946"/>
            <a:ext cx="18288000" cy="725829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05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544881" y="2346960"/>
            <a:ext cx="17198238" cy="3441258"/>
          </a:xfrm>
          <a:prstGeom prst="rect">
            <a:avLst/>
          </a:prstGeom>
        </p:spPr>
        <p:txBody>
          <a:bodyPr anchor="b"/>
          <a:lstStyle>
            <a:lvl1pPr algn="ctr">
              <a:defRPr sz="9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544881" y="5926332"/>
            <a:ext cx="17198238" cy="2790948"/>
          </a:xfrm>
        </p:spPr>
        <p:txBody>
          <a:bodyPr/>
          <a:lstStyle>
            <a:lvl1pPr marL="0" indent="0" algn="ctr">
              <a:buNone/>
              <a:defRPr sz="3600">
                <a:solidFill>
                  <a:schemeClr val="bg1"/>
                </a:solidFill>
              </a:defRPr>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544881" y="582460"/>
            <a:ext cx="7759221" cy="71723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016716" y="9374149"/>
            <a:ext cx="1772744" cy="75125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4043911" y="9336405"/>
            <a:ext cx="756084" cy="7611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2811956" y="9378894"/>
            <a:ext cx="2779533" cy="700533"/>
          </a:xfrm>
          <a:prstGeom prst="rect">
            <a:avLst/>
          </a:prstGeom>
        </p:spPr>
      </p:pic>
      <p:pic>
        <p:nvPicPr>
          <p:cNvPr id="8" name="Picture 7">
            <a:extLst>
              <a:ext uri="{FF2B5EF4-FFF2-40B4-BE49-F238E27FC236}">
                <a16:creationId xmlns:a16="http://schemas.microsoft.com/office/drawing/2014/main" id="{BF20498E-62FC-44C7-A5AE-A35AE88D0EC6}"/>
              </a:ext>
            </a:extLst>
          </p:cNvPr>
          <p:cNvPicPr>
            <a:picLocks noChangeAspect="1"/>
          </p:cNvPicPr>
          <p:nvPr userDrawn="1"/>
        </p:nvPicPr>
        <p:blipFill>
          <a:blip r:embed="rId6"/>
          <a:stretch>
            <a:fillRect/>
          </a:stretch>
        </p:blipFill>
        <p:spPr>
          <a:xfrm>
            <a:off x="6732674" y="9424774"/>
            <a:ext cx="3142857" cy="671429"/>
          </a:xfrm>
          <a:prstGeom prst="rect">
            <a:avLst/>
          </a:prstGeom>
        </p:spPr>
      </p:pic>
    </p:spTree>
    <p:extLst>
      <p:ext uri="{BB962C8B-B14F-4D97-AF65-F5344CB8AC3E}">
        <p14:creationId xmlns:p14="http://schemas.microsoft.com/office/powerpoint/2010/main" val="2975938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900946"/>
            <a:ext cx="18288000" cy="72582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05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544881" y="2346960"/>
            <a:ext cx="17198238" cy="3441258"/>
          </a:xfrm>
          <a:prstGeom prst="rect">
            <a:avLst/>
          </a:prstGeom>
        </p:spPr>
        <p:txBody>
          <a:bodyPr anchor="b"/>
          <a:lstStyle>
            <a:lvl1pPr algn="ctr">
              <a:defRPr sz="9000">
                <a:solidFill>
                  <a:schemeClr val="accent5"/>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544881" y="5926332"/>
            <a:ext cx="17198238" cy="2790948"/>
          </a:xfrm>
        </p:spPr>
        <p:txBody>
          <a:bodyPr/>
          <a:lstStyle>
            <a:lvl1pPr marL="0" indent="0" algn="ctr">
              <a:buNone/>
              <a:defRPr sz="3600">
                <a:solidFill>
                  <a:schemeClr val="accent5"/>
                </a:solidFill>
              </a:defRPr>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544881" y="582460"/>
            <a:ext cx="7759221" cy="71723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016716" y="9374149"/>
            <a:ext cx="1772744" cy="75125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4043911" y="9336405"/>
            <a:ext cx="756084" cy="7611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2811956" y="9378894"/>
            <a:ext cx="2779533" cy="700533"/>
          </a:xfrm>
          <a:prstGeom prst="rect">
            <a:avLst/>
          </a:prstGeom>
        </p:spPr>
      </p:pic>
      <p:pic>
        <p:nvPicPr>
          <p:cNvPr id="8" name="Picture 7">
            <a:extLst>
              <a:ext uri="{FF2B5EF4-FFF2-40B4-BE49-F238E27FC236}">
                <a16:creationId xmlns:a16="http://schemas.microsoft.com/office/drawing/2014/main" id="{7FC403FE-61E7-4335-AC11-5FAD3B7A0AB9}"/>
              </a:ext>
            </a:extLst>
          </p:cNvPr>
          <p:cNvPicPr>
            <a:picLocks noChangeAspect="1"/>
          </p:cNvPicPr>
          <p:nvPr userDrawn="1"/>
        </p:nvPicPr>
        <p:blipFill>
          <a:blip r:embed="rId6"/>
          <a:stretch>
            <a:fillRect/>
          </a:stretch>
        </p:blipFill>
        <p:spPr>
          <a:xfrm>
            <a:off x="6732674" y="9426134"/>
            <a:ext cx="3142857" cy="671429"/>
          </a:xfrm>
          <a:prstGeom prst="rect">
            <a:avLst/>
          </a:prstGeom>
        </p:spPr>
      </p:pic>
    </p:spTree>
    <p:extLst>
      <p:ext uri="{BB962C8B-B14F-4D97-AF65-F5344CB8AC3E}">
        <p14:creationId xmlns:p14="http://schemas.microsoft.com/office/powerpoint/2010/main" val="1411696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4">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900946"/>
            <a:ext cx="18288000" cy="72582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05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544881" y="2346960"/>
            <a:ext cx="17198238" cy="3441258"/>
          </a:xfrm>
          <a:prstGeom prst="rect">
            <a:avLst/>
          </a:prstGeom>
        </p:spPr>
        <p:txBody>
          <a:bodyPr anchor="b"/>
          <a:lstStyle>
            <a:lvl1pPr algn="ctr">
              <a:defRPr sz="9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544881" y="5926332"/>
            <a:ext cx="17198238" cy="2790948"/>
          </a:xfrm>
        </p:spPr>
        <p:txBody>
          <a:bodyPr/>
          <a:lstStyle>
            <a:lvl1pPr marL="0" indent="0" algn="ctr">
              <a:buNone/>
              <a:defRPr sz="3600">
                <a:solidFill>
                  <a:schemeClr val="bg1"/>
                </a:solidFill>
              </a:defRPr>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544881" y="582460"/>
            <a:ext cx="7759221" cy="71723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016716" y="9374149"/>
            <a:ext cx="1772744" cy="75125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4043911" y="9336405"/>
            <a:ext cx="756084" cy="7611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2811956" y="9378894"/>
            <a:ext cx="2779533" cy="700533"/>
          </a:xfrm>
          <a:prstGeom prst="rect">
            <a:avLst/>
          </a:prstGeom>
        </p:spPr>
      </p:pic>
      <p:pic>
        <p:nvPicPr>
          <p:cNvPr id="13" name="Picture 12">
            <a:extLst>
              <a:ext uri="{FF2B5EF4-FFF2-40B4-BE49-F238E27FC236}">
                <a16:creationId xmlns:a16="http://schemas.microsoft.com/office/drawing/2014/main" id="{05083779-71FF-47D9-B8A2-14F68818BA39}"/>
              </a:ext>
            </a:extLst>
          </p:cNvPr>
          <p:cNvPicPr>
            <a:picLocks noChangeAspect="1"/>
          </p:cNvPicPr>
          <p:nvPr userDrawn="1"/>
        </p:nvPicPr>
        <p:blipFill>
          <a:blip r:embed="rId6"/>
          <a:stretch>
            <a:fillRect/>
          </a:stretch>
        </p:blipFill>
        <p:spPr>
          <a:xfrm>
            <a:off x="6732674" y="9426134"/>
            <a:ext cx="3142857" cy="671429"/>
          </a:xfrm>
          <a:prstGeom prst="rect">
            <a:avLst/>
          </a:prstGeom>
        </p:spPr>
      </p:pic>
    </p:spTree>
    <p:extLst>
      <p:ext uri="{BB962C8B-B14F-4D97-AF65-F5344CB8AC3E}">
        <p14:creationId xmlns:p14="http://schemas.microsoft.com/office/powerpoint/2010/main" val="2098108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28D7D-7D49-6149-85A9-790F6302B6EA}"/>
              </a:ext>
            </a:extLst>
          </p:cNvPr>
          <p:cNvSpPr>
            <a:spLocks noGrp="1"/>
          </p:cNvSpPr>
          <p:nvPr>
            <p:ph type="title"/>
          </p:nvPr>
        </p:nvSpPr>
        <p:spPr>
          <a:xfrm>
            <a:off x="544881" y="1451654"/>
            <a:ext cx="17179188" cy="4980345"/>
          </a:xfrm>
          <a:prstGeom prst="rect">
            <a:avLst/>
          </a:prstGeom>
        </p:spPr>
        <p:txBody>
          <a:bodyPr anchor="b"/>
          <a:lstStyle>
            <a:lvl1pPr>
              <a:defRPr sz="9000"/>
            </a:lvl1pPr>
          </a:lstStyle>
          <a:p>
            <a:r>
              <a:rPr lang="en-GB"/>
              <a:t>Click to edit Master title style</a:t>
            </a:r>
          </a:p>
        </p:txBody>
      </p:sp>
      <p:sp>
        <p:nvSpPr>
          <p:cNvPr id="3" name="Text Placeholder 2">
            <a:extLst>
              <a:ext uri="{FF2B5EF4-FFF2-40B4-BE49-F238E27FC236}">
                <a16:creationId xmlns:a16="http://schemas.microsoft.com/office/drawing/2014/main" id="{ACEC164E-B923-E240-9549-3665C48CF812}"/>
              </a:ext>
            </a:extLst>
          </p:cNvPr>
          <p:cNvSpPr>
            <a:spLocks noGrp="1"/>
          </p:cNvSpPr>
          <p:nvPr>
            <p:ph type="body" idx="1"/>
          </p:nvPr>
        </p:nvSpPr>
        <p:spPr>
          <a:xfrm>
            <a:off x="544881" y="6472479"/>
            <a:ext cx="17179188" cy="2839161"/>
          </a:xfrm>
        </p:spPr>
        <p:txBody>
          <a:bodyPr/>
          <a:lstStyle>
            <a:lvl1pPr marL="0" indent="0">
              <a:buNone/>
              <a:defRPr sz="3600">
                <a:solidFill>
                  <a:schemeClr val="tx1">
                    <a:tint val="75000"/>
                  </a:schemeClr>
                </a:solidFill>
              </a:defRPr>
            </a:lvl1pPr>
            <a:lvl2pPr marL="685800" indent="0">
              <a:buNone/>
              <a:defRPr sz="3000">
                <a:solidFill>
                  <a:schemeClr val="tx1">
                    <a:tint val="75000"/>
                  </a:schemeClr>
                </a:solidFill>
              </a:defRPr>
            </a:lvl2pPr>
            <a:lvl3pPr marL="1371600" indent="0">
              <a:buNone/>
              <a:defRPr sz="2700">
                <a:solidFill>
                  <a:schemeClr val="tx1">
                    <a:tint val="75000"/>
                  </a:schemeClr>
                </a:solidFill>
              </a:defRPr>
            </a:lvl3pPr>
            <a:lvl4pPr marL="2057400" indent="0">
              <a:buNone/>
              <a:defRPr sz="2400">
                <a:solidFill>
                  <a:schemeClr val="tx1">
                    <a:tint val="75000"/>
                  </a:schemeClr>
                </a:solidFill>
              </a:defRPr>
            </a:lvl4pPr>
            <a:lvl5pPr marL="2743200" indent="0">
              <a:buNone/>
              <a:defRPr sz="2400">
                <a:solidFill>
                  <a:schemeClr val="tx1">
                    <a:tint val="75000"/>
                  </a:schemeClr>
                </a:solidFill>
              </a:defRPr>
            </a:lvl5pPr>
            <a:lvl6pPr marL="3429000" indent="0">
              <a:buNone/>
              <a:defRPr sz="2400">
                <a:solidFill>
                  <a:schemeClr val="tx1">
                    <a:tint val="75000"/>
                  </a:schemeClr>
                </a:solidFill>
              </a:defRPr>
            </a:lvl6pPr>
            <a:lvl7pPr marL="4114800" indent="0">
              <a:buNone/>
              <a:defRPr sz="2400">
                <a:solidFill>
                  <a:schemeClr val="tx1">
                    <a:tint val="75000"/>
                  </a:schemeClr>
                </a:solidFill>
              </a:defRPr>
            </a:lvl7pPr>
            <a:lvl8pPr marL="4800600" indent="0">
              <a:buNone/>
              <a:defRPr sz="2400">
                <a:solidFill>
                  <a:schemeClr val="tx1">
                    <a:tint val="75000"/>
                  </a:schemeClr>
                </a:solidFill>
              </a:defRPr>
            </a:lvl8pPr>
            <a:lvl9pPr marL="5486400" indent="0">
              <a:buNone/>
              <a:defRPr sz="2400">
                <a:solidFill>
                  <a:schemeClr val="tx1">
                    <a:tint val="75000"/>
                  </a:schemeClr>
                </a:solidFill>
              </a:defRPr>
            </a:lvl9pPr>
          </a:lstStyle>
          <a:p>
            <a:pPr lvl="0"/>
            <a:r>
              <a:rPr lang="en-GB"/>
              <a:t>Click to edit Master text styles</a:t>
            </a:r>
          </a:p>
        </p:txBody>
      </p:sp>
    </p:spTree>
    <p:extLst>
      <p:ext uri="{BB962C8B-B14F-4D97-AF65-F5344CB8AC3E}">
        <p14:creationId xmlns:p14="http://schemas.microsoft.com/office/powerpoint/2010/main" val="1104841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270E3-D185-C543-A176-FE39E0825954}"/>
              </a:ext>
            </a:extLst>
          </p:cNvPr>
          <p:cNvSpPr>
            <a:spLocks noGrp="1"/>
          </p:cNvSpPr>
          <p:nvPr>
            <p:ph type="title"/>
          </p:nvPr>
        </p:nvSpPr>
        <p:spPr>
          <a:xfrm>
            <a:off x="544881" y="1451654"/>
            <a:ext cx="17198238" cy="1988345"/>
          </a:xfrm>
          <a:prstGeom prst="rect">
            <a:avLst/>
          </a:prstGeom>
        </p:spPr>
        <p:txBody>
          <a:bodyPr/>
          <a:lstStyle/>
          <a:p>
            <a:r>
              <a:rPr lang="en-GB"/>
              <a:t>Click to edit Master title style</a:t>
            </a:r>
          </a:p>
        </p:txBody>
      </p:sp>
      <p:sp>
        <p:nvSpPr>
          <p:cNvPr id="3" name="Content Placeholder 2">
            <a:extLst>
              <a:ext uri="{FF2B5EF4-FFF2-40B4-BE49-F238E27FC236}">
                <a16:creationId xmlns:a16="http://schemas.microsoft.com/office/drawing/2014/main" id="{CA0CB8F3-4A2C-DA4D-A16E-D94E7874353D}"/>
              </a:ext>
            </a:extLst>
          </p:cNvPr>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3376358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997A0-490A-784A-A385-F0CA6C7678EF}"/>
              </a:ext>
            </a:extLst>
          </p:cNvPr>
          <p:cNvSpPr>
            <a:spLocks noGrp="1"/>
          </p:cNvSpPr>
          <p:nvPr>
            <p:ph type="title"/>
          </p:nvPr>
        </p:nvSpPr>
        <p:spPr>
          <a:xfrm>
            <a:off x="544881" y="1451654"/>
            <a:ext cx="17198238" cy="1459488"/>
          </a:xfrm>
          <a:prstGeom prst="rect">
            <a:avLst/>
          </a:prstGeom>
        </p:spPr>
        <p:txBody>
          <a:bodyPr/>
          <a:lstStyle/>
          <a:p>
            <a:r>
              <a:rPr lang="en-GB"/>
              <a:t>Click to edit Master title style</a:t>
            </a:r>
          </a:p>
        </p:txBody>
      </p:sp>
      <p:sp>
        <p:nvSpPr>
          <p:cNvPr id="3" name="Content Placeholder 2">
            <a:extLst>
              <a:ext uri="{FF2B5EF4-FFF2-40B4-BE49-F238E27FC236}">
                <a16:creationId xmlns:a16="http://schemas.microsoft.com/office/drawing/2014/main" id="{820E3A61-4AAF-E649-B9B9-0ED494C8F013}"/>
              </a:ext>
            </a:extLst>
          </p:cNvPr>
          <p:cNvSpPr>
            <a:spLocks noGrp="1"/>
          </p:cNvSpPr>
          <p:nvPr>
            <p:ph sz="half" idx="1"/>
          </p:nvPr>
        </p:nvSpPr>
        <p:spPr>
          <a:xfrm>
            <a:off x="544881" y="3268131"/>
            <a:ext cx="8428452" cy="60739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4" name="Content Placeholder 3">
            <a:extLst>
              <a:ext uri="{FF2B5EF4-FFF2-40B4-BE49-F238E27FC236}">
                <a16:creationId xmlns:a16="http://schemas.microsoft.com/office/drawing/2014/main" id="{3907FADD-BF12-F941-A7FA-DA0D0D943A6D}"/>
              </a:ext>
            </a:extLst>
          </p:cNvPr>
          <p:cNvSpPr>
            <a:spLocks noGrp="1"/>
          </p:cNvSpPr>
          <p:nvPr>
            <p:ph sz="half" idx="2"/>
          </p:nvPr>
        </p:nvSpPr>
        <p:spPr>
          <a:xfrm>
            <a:off x="9295878" y="3268131"/>
            <a:ext cx="8447241" cy="607398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3152001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70B68ED-93B3-CA48-BD14-08002B653C67}"/>
              </a:ext>
            </a:extLst>
          </p:cNvPr>
          <p:cNvSpPr>
            <a:spLocks noGrp="1"/>
          </p:cNvSpPr>
          <p:nvPr>
            <p:ph type="body" idx="1"/>
          </p:nvPr>
        </p:nvSpPr>
        <p:spPr>
          <a:xfrm>
            <a:off x="540118" y="3268131"/>
            <a:ext cx="8418668" cy="1029387"/>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GB"/>
              <a:t>Click to edit Master text styles</a:t>
            </a:r>
          </a:p>
        </p:txBody>
      </p:sp>
      <p:sp>
        <p:nvSpPr>
          <p:cNvPr id="4" name="Content Placeholder 3">
            <a:extLst>
              <a:ext uri="{FF2B5EF4-FFF2-40B4-BE49-F238E27FC236}">
                <a16:creationId xmlns:a16="http://schemas.microsoft.com/office/drawing/2014/main" id="{FECB3630-FA56-C944-829B-CDE5800343EE}"/>
              </a:ext>
            </a:extLst>
          </p:cNvPr>
          <p:cNvSpPr>
            <a:spLocks noGrp="1"/>
          </p:cNvSpPr>
          <p:nvPr>
            <p:ph sz="half" idx="2"/>
          </p:nvPr>
        </p:nvSpPr>
        <p:spPr>
          <a:xfrm>
            <a:off x="540118" y="4503999"/>
            <a:ext cx="8418668" cy="483812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4FF61A93-23B8-BE4F-B7AB-D0733A8FA513}"/>
              </a:ext>
            </a:extLst>
          </p:cNvPr>
          <p:cNvSpPr>
            <a:spLocks noGrp="1"/>
          </p:cNvSpPr>
          <p:nvPr>
            <p:ph type="body" sz="quarter" idx="3"/>
          </p:nvPr>
        </p:nvSpPr>
        <p:spPr>
          <a:xfrm>
            <a:off x="9295878" y="3268131"/>
            <a:ext cx="8452005" cy="1029387"/>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GB"/>
              <a:t>Click to edit Master text styles</a:t>
            </a:r>
          </a:p>
        </p:txBody>
      </p:sp>
      <p:sp>
        <p:nvSpPr>
          <p:cNvPr id="6" name="Content Placeholder 5">
            <a:extLst>
              <a:ext uri="{FF2B5EF4-FFF2-40B4-BE49-F238E27FC236}">
                <a16:creationId xmlns:a16="http://schemas.microsoft.com/office/drawing/2014/main" id="{D5FF97EC-EC9C-4542-AD36-17998146D92E}"/>
              </a:ext>
            </a:extLst>
          </p:cNvPr>
          <p:cNvSpPr>
            <a:spLocks noGrp="1"/>
          </p:cNvSpPr>
          <p:nvPr>
            <p:ph sz="quarter" idx="4"/>
          </p:nvPr>
        </p:nvSpPr>
        <p:spPr>
          <a:xfrm>
            <a:off x="9295878" y="4503999"/>
            <a:ext cx="8452005" cy="483812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4" name="Title 1">
            <a:extLst>
              <a:ext uri="{FF2B5EF4-FFF2-40B4-BE49-F238E27FC236}">
                <a16:creationId xmlns:a16="http://schemas.microsoft.com/office/drawing/2014/main" id="{7B4DD1CF-364C-6F46-BCE5-2169AE16F142}"/>
              </a:ext>
            </a:extLst>
          </p:cNvPr>
          <p:cNvSpPr>
            <a:spLocks noGrp="1"/>
          </p:cNvSpPr>
          <p:nvPr>
            <p:ph type="title"/>
          </p:nvPr>
        </p:nvSpPr>
        <p:spPr>
          <a:xfrm>
            <a:off x="544881" y="1451654"/>
            <a:ext cx="17198238" cy="1459488"/>
          </a:xfrm>
          <a:prstGeom prst="rect">
            <a:avLst/>
          </a:prstGeom>
        </p:spPr>
        <p:txBody>
          <a:bodyPr/>
          <a:lstStyle/>
          <a:p>
            <a:r>
              <a:rPr lang="en-GB"/>
              <a:t>Click to edit Master title style</a:t>
            </a:r>
          </a:p>
        </p:txBody>
      </p:sp>
    </p:spTree>
    <p:extLst>
      <p:ext uri="{BB962C8B-B14F-4D97-AF65-F5344CB8AC3E}">
        <p14:creationId xmlns:p14="http://schemas.microsoft.com/office/powerpoint/2010/main" val="2830949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B45BDD3-1A9E-F648-95FA-6F2F7556B7A1}"/>
              </a:ext>
            </a:extLst>
          </p:cNvPr>
          <p:cNvSpPr>
            <a:spLocks noGrp="1"/>
          </p:cNvSpPr>
          <p:nvPr>
            <p:ph type="title"/>
          </p:nvPr>
        </p:nvSpPr>
        <p:spPr>
          <a:xfrm>
            <a:off x="544881" y="1451654"/>
            <a:ext cx="17198238" cy="1459488"/>
          </a:xfrm>
          <a:prstGeom prst="rect">
            <a:avLst/>
          </a:prstGeom>
        </p:spPr>
        <p:txBody>
          <a:bodyPr/>
          <a:lstStyle/>
          <a:p>
            <a:r>
              <a:rPr lang="en-GB"/>
              <a:t>Click to edit Master title style</a:t>
            </a:r>
          </a:p>
        </p:txBody>
      </p:sp>
    </p:spTree>
    <p:extLst>
      <p:ext uri="{BB962C8B-B14F-4D97-AF65-F5344CB8AC3E}">
        <p14:creationId xmlns:p14="http://schemas.microsoft.com/office/powerpoint/2010/main" val="3352682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ADCABCB-53D2-2848-96D0-2209714C4672}"/>
              </a:ext>
            </a:extLst>
          </p:cNvPr>
          <p:cNvSpPr>
            <a:spLocks noGrp="1"/>
          </p:cNvSpPr>
          <p:nvPr>
            <p:ph type="body" idx="1"/>
          </p:nvPr>
        </p:nvSpPr>
        <p:spPr>
          <a:xfrm>
            <a:off x="544881" y="3759413"/>
            <a:ext cx="17198238" cy="556746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Title Placeholder 9">
            <a:extLst>
              <a:ext uri="{FF2B5EF4-FFF2-40B4-BE49-F238E27FC236}">
                <a16:creationId xmlns:a16="http://schemas.microsoft.com/office/drawing/2014/main" id="{AC2D8B6F-598E-8249-89D1-C6BBA7F3BA4F}"/>
              </a:ext>
            </a:extLst>
          </p:cNvPr>
          <p:cNvSpPr>
            <a:spLocks noGrp="1"/>
          </p:cNvSpPr>
          <p:nvPr>
            <p:ph type="title"/>
          </p:nvPr>
        </p:nvSpPr>
        <p:spPr>
          <a:xfrm>
            <a:off x="544881" y="1451654"/>
            <a:ext cx="17198238" cy="1988345"/>
          </a:xfrm>
          <a:prstGeom prst="rect">
            <a:avLst/>
          </a:prstGeom>
        </p:spPr>
        <p:txBody>
          <a:bodyPr vert="horz" lIns="91440" tIns="45720" rIns="91440" bIns="45720" rtlCol="0" anchor="ctr">
            <a:normAutofit/>
          </a:bodyPr>
          <a:lstStyle/>
          <a:p>
            <a:r>
              <a:rPr lang="en-GB" dirty="0"/>
              <a:t>Click to edit Master title style</a:t>
            </a:r>
          </a:p>
        </p:txBody>
      </p:sp>
      <p:pic>
        <p:nvPicPr>
          <p:cNvPr id="13" name="Picture 12">
            <a:extLst>
              <a:ext uri="{FF2B5EF4-FFF2-40B4-BE49-F238E27FC236}">
                <a16:creationId xmlns:a16="http://schemas.microsoft.com/office/drawing/2014/main" id="{7EF70C31-5F59-4D46-8052-4E0D39FFBDB8}"/>
              </a:ext>
              <a:ext uri="{C183D7F6-B498-43B3-948B-1728B52AA6E4}">
                <adec:decorative xmlns:adec="http://schemas.microsoft.com/office/drawing/2017/decorative" val="1"/>
              </a:ext>
            </a:extLst>
          </p:cNvPr>
          <p:cNvPicPr>
            <a:picLocks noChangeAspect="1"/>
          </p:cNvPicPr>
          <p:nvPr userDrawn="1"/>
        </p:nvPicPr>
        <p:blipFill>
          <a:blip r:embed="rId15"/>
          <a:stretch>
            <a:fillRect/>
          </a:stretch>
        </p:blipFill>
        <p:spPr>
          <a:xfrm>
            <a:off x="0" y="9704541"/>
            <a:ext cx="18288000" cy="582459"/>
          </a:xfrm>
          <a:prstGeom prst="rect">
            <a:avLst/>
          </a:prstGeom>
        </p:spPr>
      </p:pic>
    </p:spTree>
    <p:extLst>
      <p:ext uri="{BB962C8B-B14F-4D97-AF65-F5344CB8AC3E}">
        <p14:creationId xmlns:p14="http://schemas.microsoft.com/office/powerpoint/2010/main" val="2636643151"/>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9" r:id="rId3"/>
    <p:sldLayoutId id="2147483660" r:id="rId4"/>
    <p:sldLayoutId id="2147483651" r:id="rId5"/>
    <p:sldLayoutId id="2147483650" r:id="rId6"/>
    <p:sldLayoutId id="2147483652" r:id="rId7"/>
    <p:sldLayoutId id="2147483653" r:id="rId8"/>
    <p:sldLayoutId id="2147483654" r:id="rId9"/>
    <p:sldLayoutId id="2147483655" r:id="rId10"/>
    <p:sldLayoutId id="2147483656" r:id="rId11"/>
    <p:sldLayoutId id="2147483657" r:id="rId12"/>
    <p:sldLayoutId id="2147483661" r:id="rId13"/>
  </p:sldLayoutIdLst>
  <p:txStyles>
    <p:titleStyle>
      <a:lvl1pPr algn="l" defTabSz="1371600" rtl="0" eaLnBrk="1" latinLnBrk="0" hangingPunct="1">
        <a:lnSpc>
          <a:spcPct val="90000"/>
        </a:lnSpc>
        <a:spcBef>
          <a:spcPct val="0"/>
        </a:spcBef>
        <a:buNone/>
        <a:defRPr sz="5400" b="1" kern="1200">
          <a:solidFill>
            <a:schemeClr val="accent2"/>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24BF3-8D71-FC41-9B7C-67362AE1561D}"/>
              </a:ext>
            </a:extLst>
          </p:cNvPr>
          <p:cNvSpPr>
            <a:spLocks noGrp="1"/>
          </p:cNvSpPr>
          <p:nvPr>
            <p:ph type="ctrTitle"/>
          </p:nvPr>
        </p:nvSpPr>
        <p:spPr>
          <a:xfrm>
            <a:off x="544881" y="2718149"/>
            <a:ext cx="17198238" cy="3825496"/>
          </a:xfrm>
        </p:spPr>
        <p:txBody>
          <a:bodyPr>
            <a:normAutofit/>
          </a:bodyPr>
          <a:lstStyle/>
          <a:p>
            <a:r>
              <a:rPr lang="en-GB" sz="6600" dirty="0"/>
              <a:t>Why qualitative research</a:t>
            </a:r>
            <a:br>
              <a:rPr lang="en-GB" sz="6600" dirty="0"/>
            </a:br>
            <a:r>
              <a:rPr lang="en-GB" sz="6600" dirty="0"/>
              <a:t>isn’t biased </a:t>
            </a:r>
            <a:br>
              <a:rPr lang="en-GB" sz="6600" dirty="0"/>
            </a:br>
            <a:endParaRPr lang="en-GB" sz="6600" b="0" dirty="0"/>
          </a:p>
        </p:txBody>
      </p:sp>
      <p:sp>
        <p:nvSpPr>
          <p:cNvPr id="3" name="Subtitle 2">
            <a:extLst>
              <a:ext uri="{FF2B5EF4-FFF2-40B4-BE49-F238E27FC236}">
                <a16:creationId xmlns:a16="http://schemas.microsoft.com/office/drawing/2014/main" id="{B2652966-0829-4244-ABC0-F1A8CC7C3184}"/>
              </a:ext>
            </a:extLst>
          </p:cNvPr>
          <p:cNvSpPr>
            <a:spLocks noGrp="1"/>
          </p:cNvSpPr>
          <p:nvPr>
            <p:ph type="subTitle" idx="1"/>
          </p:nvPr>
        </p:nvSpPr>
        <p:spPr>
          <a:xfrm>
            <a:off x="544881" y="6413327"/>
            <a:ext cx="17198238" cy="3383442"/>
          </a:xfrm>
        </p:spPr>
        <p:txBody>
          <a:bodyPr/>
          <a:lstStyle/>
          <a:p>
            <a:r>
              <a:rPr lang="en-GB" dirty="0"/>
              <a:t>Professor Rosalind Edwards</a:t>
            </a:r>
          </a:p>
        </p:txBody>
      </p:sp>
    </p:spTree>
    <p:extLst>
      <p:ext uri="{BB962C8B-B14F-4D97-AF65-F5344CB8AC3E}">
        <p14:creationId xmlns:p14="http://schemas.microsoft.com/office/powerpoint/2010/main" val="1298582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1AABB-C0C8-40DF-B95C-0C11ADF5A6F8}"/>
              </a:ext>
            </a:extLst>
          </p:cNvPr>
          <p:cNvSpPr>
            <a:spLocks noGrp="1"/>
          </p:cNvSpPr>
          <p:nvPr>
            <p:ph type="title"/>
          </p:nvPr>
        </p:nvSpPr>
        <p:spPr>
          <a:xfrm>
            <a:off x="1384299" y="2695859"/>
            <a:ext cx="4560771" cy="3091166"/>
          </a:xfrm>
        </p:spPr>
        <p:txBody>
          <a:bodyPr anchor="b">
            <a:noAutofit/>
          </a:bodyPr>
          <a:lstStyle/>
          <a:p>
            <a:r>
              <a:rPr lang="en-GB" sz="8100" dirty="0">
                <a:solidFill>
                  <a:schemeClr val="accent5"/>
                </a:solidFill>
                <a:latin typeface="Calibri" panose="020F0502020204030204" pitchFamily="34" charset="0"/>
                <a:cs typeface="Calibri" panose="020F0502020204030204" pitchFamily="34" charset="0"/>
              </a:rPr>
              <a:t>Key messages</a:t>
            </a:r>
          </a:p>
        </p:txBody>
      </p:sp>
      <p:sp>
        <p:nvSpPr>
          <p:cNvPr id="3" name="Content Placeholder 2">
            <a:extLst>
              <a:ext uri="{FF2B5EF4-FFF2-40B4-BE49-F238E27FC236}">
                <a16:creationId xmlns:a16="http://schemas.microsoft.com/office/drawing/2014/main" id="{C552B7A4-DC4E-4BA3-AE06-34A926B3B399}"/>
              </a:ext>
            </a:extLst>
          </p:cNvPr>
          <p:cNvSpPr>
            <a:spLocks noGrp="1"/>
          </p:cNvSpPr>
          <p:nvPr>
            <p:ph idx="1"/>
          </p:nvPr>
        </p:nvSpPr>
        <p:spPr>
          <a:xfrm>
            <a:off x="7378489" y="983964"/>
            <a:ext cx="9588712" cy="8319071"/>
          </a:xfrm>
        </p:spPr>
        <p:txBody>
          <a:bodyPr anchor="ctr">
            <a:normAutofit/>
          </a:bodyPr>
          <a:lstStyle/>
          <a:p>
            <a:r>
              <a:rPr lang="en-GB" sz="5400" dirty="0">
                <a:solidFill>
                  <a:schemeClr val="accent6">
                    <a:lumMod val="25000"/>
                  </a:schemeClr>
                </a:solidFill>
                <a:latin typeface="Calibri" panose="020F0502020204030204" pitchFamily="34" charset="0"/>
                <a:ea typeface="Times New Roman" panose="02020603050405020304" pitchFamily="18" charset="0"/>
                <a:cs typeface="Calibri" panose="020F0502020204030204" pitchFamily="34" charset="0"/>
              </a:rPr>
              <a:t>Qualitative research is not biased just because data collection and analysis is not standardised</a:t>
            </a:r>
          </a:p>
          <a:p>
            <a:endParaRPr lang="en-GB" sz="3000" dirty="0">
              <a:solidFill>
                <a:schemeClr val="accent6">
                  <a:lumMod val="25000"/>
                </a:schemeClr>
              </a:solidFill>
              <a:latin typeface="Calibri" panose="020F0502020204030204" pitchFamily="34" charset="0"/>
              <a:ea typeface="Times New Roman" panose="02020603050405020304" pitchFamily="18" charset="0"/>
              <a:cs typeface="Calibri" panose="020F0502020204030204" pitchFamily="34" charset="0"/>
            </a:endParaRPr>
          </a:p>
          <a:p>
            <a:r>
              <a:rPr lang="en-GB" sz="5400" dirty="0">
                <a:solidFill>
                  <a:schemeClr val="accent6">
                    <a:lumMod val="25000"/>
                  </a:schemeClr>
                </a:solidFill>
                <a:latin typeface="Calibri" panose="020F0502020204030204" pitchFamily="34" charset="0"/>
                <a:ea typeface="Times New Roman" panose="02020603050405020304" pitchFamily="18" charset="0"/>
                <a:cs typeface="Calibri" panose="020F0502020204030204" pitchFamily="34" charset="0"/>
              </a:rPr>
              <a:t>Qualitative research is not biased just because it can’t be generalised in the quantitative sense</a:t>
            </a:r>
          </a:p>
          <a:p>
            <a:endParaRPr lang="en-GB" sz="3000" dirty="0">
              <a:solidFill>
                <a:schemeClr val="accent6">
                  <a:lumMod val="25000"/>
                </a:schemeClr>
              </a:solidFill>
            </a:endParaRPr>
          </a:p>
        </p:txBody>
      </p:sp>
    </p:spTree>
    <p:extLst>
      <p:ext uri="{BB962C8B-B14F-4D97-AF65-F5344CB8AC3E}">
        <p14:creationId xmlns:p14="http://schemas.microsoft.com/office/powerpoint/2010/main" val="1665029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56FE79-2541-4CA0-AF2E-00CA7C54D495}"/>
              </a:ext>
            </a:extLst>
          </p:cNvPr>
          <p:cNvSpPr>
            <a:spLocks noGrp="1"/>
          </p:cNvSpPr>
          <p:nvPr>
            <p:ph idx="1"/>
          </p:nvPr>
        </p:nvSpPr>
        <p:spPr>
          <a:xfrm>
            <a:off x="1963146" y="443946"/>
            <a:ext cx="13594180" cy="8128553"/>
          </a:xfrm>
        </p:spPr>
        <p:txBody>
          <a:bodyPr anchor="t">
            <a:normAutofit lnSpcReduction="10000"/>
          </a:bodyPr>
          <a:lstStyle/>
          <a:p>
            <a:pPr indent="0">
              <a:buNone/>
            </a:pPr>
            <a:endParaRPr lang="en-GB" sz="3000" dirty="0">
              <a:solidFill>
                <a:schemeClr val="accent6">
                  <a:lumMod val="25000"/>
                </a:schemeClr>
              </a:solidFill>
              <a:latin typeface="Calibri" panose="020F0502020204030204" pitchFamily="34" charset="0"/>
              <a:ea typeface="Times New Roman" panose="02020603050405020304" pitchFamily="18" charset="0"/>
              <a:cs typeface="Calibri" panose="020F0502020204030204" pitchFamily="34" charset="0"/>
            </a:endParaRPr>
          </a:p>
          <a:p>
            <a:pPr indent="0">
              <a:lnSpc>
                <a:spcPct val="150000"/>
              </a:lnSpc>
              <a:spcBef>
                <a:spcPts val="1800"/>
              </a:spcBef>
              <a:spcAft>
                <a:spcPts val="1800"/>
              </a:spcAft>
              <a:buNone/>
            </a:pPr>
            <a:r>
              <a:rPr lang="en-GB" sz="3300" dirty="0">
                <a:solidFill>
                  <a:schemeClr val="accent6">
                    <a:lumMod val="25000"/>
                  </a:schemeClr>
                </a:solidFill>
                <a:effectLst/>
                <a:latin typeface="+mj-lt"/>
                <a:ea typeface="Times New Roman" panose="02020603050405020304" pitchFamily="18" charset="0"/>
                <a:cs typeface="Dreaming Outloud Pro" panose="020B0604020202020204" pitchFamily="66" charset="0"/>
              </a:rPr>
              <a:t>If I had a pound for every time a student – often at final-year undergraduate or even postgraduate level – used the term ‘bias’ (in my mind, the four-letter word of social research: mis-used and over-used just like many a swear word), ‘value freedom’ and ‘objectivity’ inappropriately, I’d be quite a bit better off than I am.  </a:t>
            </a:r>
          </a:p>
          <a:p>
            <a:pPr indent="0">
              <a:lnSpc>
                <a:spcPct val="150000"/>
              </a:lnSpc>
              <a:buNone/>
            </a:pPr>
            <a:r>
              <a:rPr lang="en-GB" sz="3300" dirty="0">
                <a:solidFill>
                  <a:schemeClr val="accent6">
                    <a:lumMod val="25000"/>
                  </a:schemeClr>
                </a:solidFill>
                <a:effectLst/>
                <a:latin typeface="+mj-lt"/>
                <a:ea typeface="Times New Roman" panose="02020603050405020304" pitchFamily="18" charset="0"/>
                <a:cs typeface="Dreaming Outloud Pro" panose="020B0604020202020204" pitchFamily="66" charset="0"/>
              </a:rPr>
              <a:t>For me, at least, the worst of all epistemological crimes is to define quantitative methods (however well or badly used) with objectivity, and qualitative methods (however well or badly used) with subjectivity.</a:t>
            </a:r>
            <a:r>
              <a:rPr lang="en-GB" sz="3300" dirty="0">
                <a:solidFill>
                  <a:schemeClr val="accent6">
                    <a:lumMod val="25000"/>
                  </a:schemeClr>
                </a:solidFill>
                <a:latin typeface="+mj-lt"/>
                <a:ea typeface="Times New Roman" panose="02020603050405020304" pitchFamily="18" charset="0"/>
                <a:cs typeface="Dreaming Outloud Pro" panose="020B0604020202020204" pitchFamily="66" charset="0"/>
              </a:rPr>
              <a:t>  </a:t>
            </a:r>
          </a:p>
          <a:p>
            <a:pPr indent="0">
              <a:buNone/>
            </a:pPr>
            <a:br>
              <a:rPr lang="en-GB" sz="2700" dirty="0">
                <a:solidFill>
                  <a:schemeClr val="accent6">
                    <a:lumMod val="25000"/>
                  </a:schemeClr>
                </a:solidFill>
                <a:latin typeface="Calibri" panose="020F0502020204030204" pitchFamily="34" charset="0"/>
                <a:ea typeface="Times New Roman" panose="02020603050405020304" pitchFamily="18" charset="0"/>
                <a:cs typeface="Calibri" panose="020F0502020204030204" pitchFamily="34" charset="0"/>
              </a:rPr>
            </a:br>
            <a:br>
              <a:rPr lang="en-GB" sz="2700" dirty="0">
                <a:solidFill>
                  <a:schemeClr val="accent6">
                    <a:lumMod val="25000"/>
                  </a:schemeClr>
                </a:solidFill>
                <a:latin typeface="Calibri" panose="020F0502020204030204" pitchFamily="34" charset="0"/>
                <a:ea typeface="Times New Roman" panose="02020603050405020304" pitchFamily="18" charset="0"/>
                <a:cs typeface="Calibri" panose="020F0502020204030204" pitchFamily="34" charset="0"/>
              </a:rPr>
            </a:br>
            <a:r>
              <a:rPr lang="en-GB" sz="2700" dirty="0">
                <a:solidFill>
                  <a:schemeClr val="accent6">
                    <a:lumMod val="25000"/>
                  </a:schemeClr>
                </a:solidFill>
                <a:latin typeface="Calibri" panose="020F0502020204030204" pitchFamily="34" charset="0"/>
                <a:ea typeface="Times New Roman" panose="02020603050405020304" pitchFamily="18" charset="0"/>
                <a:cs typeface="Calibri" panose="020F0502020204030204" pitchFamily="34" charset="0"/>
              </a:rPr>
              <a:t>(</a:t>
            </a:r>
            <a:r>
              <a:rPr lang="en-GB" sz="2700" dirty="0" err="1">
                <a:solidFill>
                  <a:schemeClr val="accent6">
                    <a:lumMod val="25000"/>
                  </a:schemeClr>
                </a:solidFill>
                <a:latin typeface="Calibri" panose="020F0502020204030204" pitchFamily="34" charset="0"/>
                <a:ea typeface="Times New Roman" panose="02020603050405020304" pitchFamily="18" charset="0"/>
                <a:cs typeface="Calibri" panose="020F0502020204030204" pitchFamily="34" charset="0"/>
              </a:rPr>
              <a:t>Letherby</a:t>
            </a:r>
            <a:r>
              <a:rPr lang="en-GB" sz="2700" dirty="0">
                <a:solidFill>
                  <a:schemeClr val="accent6">
                    <a:lumMod val="25000"/>
                  </a:schemeClr>
                </a:solidFill>
                <a:latin typeface="Calibri" panose="020F0502020204030204" pitchFamily="34" charset="0"/>
                <a:ea typeface="Times New Roman" panose="02020603050405020304" pitchFamily="18" charset="0"/>
                <a:cs typeface="Calibri" panose="020F0502020204030204" pitchFamily="34" charset="0"/>
              </a:rPr>
              <a:t> et al., 2013: 76)</a:t>
            </a:r>
          </a:p>
          <a:p>
            <a:endParaRPr lang="en-GB" sz="3000" dirty="0">
              <a:solidFill>
                <a:schemeClr val="accent6">
                  <a:lumMod val="25000"/>
                </a:schemeClr>
              </a:solidFill>
            </a:endParaRPr>
          </a:p>
        </p:txBody>
      </p:sp>
    </p:spTree>
    <p:extLst>
      <p:ext uri="{BB962C8B-B14F-4D97-AF65-F5344CB8AC3E}">
        <p14:creationId xmlns:p14="http://schemas.microsoft.com/office/powerpoint/2010/main" val="3401318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667A9-693B-13AE-F07A-216EA8C3AB2F}"/>
              </a:ext>
            </a:extLst>
          </p:cNvPr>
          <p:cNvSpPr>
            <a:spLocks noGrp="1"/>
          </p:cNvSpPr>
          <p:nvPr>
            <p:ph type="title"/>
          </p:nvPr>
        </p:nvSpPr>
        <p:spPr>
          <a:xfrm>
            <a:off x="938627" y="769102"/>
            <a:ext cx="5482354" cy="5081246"/>
          </a:xfrm>
        </p:spPr>
        <p:txBody>
          <a:bodyPr anchor="b">
            <a:normAutofit/>
          </a:bodyPr>
          <a:lstStyle/>
          <a:p>
            <a:r>
              <a:rPr lang="en-GB" sz="8100" dirty="0">
                <a:solidFill>
                  <a:schemeClr val="accent5"/>
                </a:solidFill>
              </a:rPr>
              <a:t>Qualitative paradigm</a:t>
            </a:r>
          </a:p>
        </p:txBody>
      </p:sp>
      <p:sp>
        <p:nvSpPr>
          <p:cNvPr id="3" name="Content Placeholder 2">
            <a:extLst>
              <a:ext uri="{FF2B5EF4-FFF2-40B4-BE49-F238E27FC236}">
                <a16:creationId xmlns:a16="http://schemas.microsoft.com/office/drawing/2014/main" id="{2D08BE73-3A20-5E59-5B6A-7DE5A7FDFC9E}"/>
              </a:ext>
            </a:extLst>
          </p:cNvPr>
          <p:cNvSpPr>
            <a:spLocks noGrp="1"/>
          </p:cNvSpPr>
          <p:nvPr>
            <p:ph idx="1"/>
          </p:nvPr>
        </p:nvSpPr>
        <p:spPr>
          <a:xfrm>
            <a:off x="7088457" y="769102"/>
            <a:ext cx="9912727" cy="8748795"/>
          </a:xfrm>
        </p:spPr>
        <p:txBody>
          <a:bodyPr anchor="ctr">
            <a:normAutofit fontScale="92500" lnSpcReduction="10000"/>
          </a:bodyPr>
          <a:lstStyle/>
          <a:p>
            <a:r>
              <a:rPr lang="en-GB" sz="3300" dirty="0">
                <a:solidFill>
                  <a:schemeClr val="accent6">
                    <a:lumMod val="25000"/>
                  </a:schemeClr>
                </a:solidFill>
              </a:rPr>
              <a:t>Bias mainly used in quantitative paradigm to cover distortion of data and findings</a:t>
            </a:r>
          </a:p>
          <a:p>
            <a:pPr marL="0" indent="0">
              <a:buNone/>
            </a:pPr>
            <a:endParaRPr lang="en-GB" sz="3000" dirty="0">
              <a:solidFill>
                <a:schemeClr val="accent6">
                  <a:lumMod val="25000"/>
                </a:schemeClr>
              </a:solidFill>
            </a:endParaRPr>
          </a:p>
          <a:p>
            <a:pPr marL="0" indent="0">
              <a:buNone/>
            </a:pPr>
            <a:r>
              <a:rPr lang="en-GB" sz="5400" i="1" dirty="0">
                <a:solidFill>
                  <a:schemeClr val="accent6">
                    <a:lumMod val="25000"/>
                  </a:schemeClr>
                </a:solidFill>
                <a:latin typeface="+mj-lt"/>
              </a:rPr>
              <a:t>BUT in qualitative research …</a:t>
            </a:r>
            <a:br>
              <a:rPr lang="en-GB" sz="5400" i="1" dirty="0">
                <a:solidFill>
                  <a:schemeClr val="accent6">
                    <a:lumMod val="25000"/>
                  </a:schemeClr>
                </a:solidFill>
                <a:latin typeface="+mj-lt"/>
              </a:rPr>
            </a:br>
            <a:endParaRPr lang="en-GB" sz="2200" i="1" dirty="0">
              <a:solidFill>
                <a:schemeClr val="accent6">
                  <a:lumMod val="25000"/>
                </a:schemeClr>
              </a:solidFill>
              <a:latin typeface="+mj-lt"/>
            </a:endParaRPr>
          </a:p>
          <a:p>
            <a:pPr lvl="1">
              <a:buClr>
                <a:schemeClr val="accent1">
                  <a:lumMod val="50000"/>
                </a:schemeClr>
              </a:buClr>
              <a:buFont typeface="Wingdings" panose="05000000000000000000" pitchFamily="2" charset="2"/>
              <a:buChar char="Ø"/>
            </a:pPr>
            <a:r>
              <a:rPr lang="en-GB" sz="4400" dirty="0">
                <a:solidFill>
                  <a:schemeClr val="accent6">
                    <a:lumMod val="25000"/>
                  </a:schemeClr>
                </a:solidFill>
              </a:rPr>
              <a:t>The researcher is an integral, inseparable part of the research process</a:t>
            </a:r>
            <a:br>
              <a:rPr lang="en-GB" sz="4400" dirty="0">
                <a:solidFill>
                  <a:schemeClr val="accent6">
                    <a:lumMod val="25000"/>
                  </a:schemeClr>
                </a:solidFill>
              </a:rPr>
            </a:br>
            <a:endParaRPr lang="en-GB" sz="4400" dirty="0">
              <a:solidFill>
                <a:schemeClr val="accent6">
                  <a:lumMod val="25000"/>
                </a:schemeClr>
              </a:solidFill>
            </a:endParaRPr>
          </a:p>
          <a:p>
            <a:pPr lvl="1">
              <a:buClr>
                <a:schemeClr val="accent1">
                  <a:lumMod val="50000"/>
                </a:schemeClr>
              </a:buClr>
              <a:buFont typeface="Wingdings" panose="05000000000000000000" pitchFamily="2" charset="2"/>
              <a:buChar char="Ø"/>
            </a:pPr>
            <a:r>
              <a:rPr lang="en-GB" sz="4400" dirty="0">
                <a:solidFill>
                  <a:schemeClr val="accent6">
                    <a:lumMod val="25000"/>
                  </a:schemeClr>
                </a:solidFill>
              </a:rPr>
              <a:t>The researcher needs to critically interrogate their preconceptions, relationship dynamics, and analytic focus</a:t>
            </a:r>
            <a:br>
              <a:rPr lang="en-GB" sz="4400" dirty="0">
                <a:solidFill>
                  <a:schemeClr val="accent6">
                    <a:lumMod val="25000"/>
                  </a:schemeClr>
                </a:solidFill>
              </a:rPr>
            </a:br>
            <a:endParaRPr lang="en-GB" sz="4400" dirty="0">
              <a:solidFill>
                <a:schemeClr val="accent6">
                  <a:lumMod val="25000"/>
                </a:schemeClr>
              </a:solidFill>
            </a:endParaRPr>
          </a:p>
          <a:p>
            <a:pPr lvl="1">
              <a:buClr>
                <a:schemeClr val="accent1">
                  <a:lumMod val="50000"/>
                </a:schemeClr>
              </a:buClr>
              <a:buFont typeface="Wingdings" panose="05000000000000000000" pitchFamily="2" charset="2"/>
              <a:buChar char="Ø"/>
            </a:pPr>
            <a:r>
              <a:rPr lang="en-GB" sz="4400" dirty="0">
                <a:solidFill>
                  <a:schemeClr val="accent6">
                    <a:lumMod val="25000"/>
                  </a:schemeClr>
                </a:solidFill>
              </a:rPr>
              <a:t>Reflexivity and transparency are rigour </a:t>
            </a:r>
          </a:p>
          <a:p>
            <a:endParaRPr lang="en-GB" sz="3000" dirty="0">
              <a:solidFill>
                <a:schemeClr val="accent6">
                  <a:lumMod val="25000"/>
                </a:schemeClr>
              </a:solidFill>
            </a:endParaRPr>
          </a:p>
        </p:txBody>
      </p:sp>
    </p:spTree>
    <p:extLst>
      <p:ext uri="{BB962C8B-B14F-4D97-AF65-F5344CB8AC3E}">
        <p14:creationId xmlns:p14="http://schemas.microsoft.com/office/powerpoint/2010/main" val="134150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A4FB9-11E8-4B5D-8CCC-4F4051FBAA00}"/>
              </a:ext>
            </a:extLst>
          </p:cNvPr>
          <p:cNvSpPr>
            <a:spLocks noGrp="1"/>
          </p:cNvSpPr>
          <p:nvPr>
            <p:ph type="title"/>
          </p:nvPr>
        </p:nvSpPr>
        <p:spPr>
          <a:xfrm>
            <a:off x="721249" y="1481130"/>
            <a:ext cx="4802049" cy="6362337"/>
          </a:xfrm>
        </p:spPr>
        <p:txBody>
          <a:bodyPr anchor="b">
            <a:normAutofit fontScale="90000"/>
          </a:bodyPr>
          <a:lstStyle/>
          <a:p>
            <a:pPr algn="r"/>
            <a:br>
              <a:rPr lang="en-GB" sz="3750" dirty="0">
                <a:solidFill>
                  <a:schemeClr val="accent5"/>
                </a:solidFill>
                <a:ea typeface="SimSun" panose="02010600030101010101" pitchFamily="2" charset="-122"/>
                <a:cs typeface="Calibri" panose="020F0502020204030204" pitchFamily="34" charset="0"/>
              </a:rPr>
            </a:br>
            <a:r>
              <a:rPr lang="en-GB" dirty="0">
                <a:solidFill>
                  <a:schemeClr val="accent5"/>
                </a:solidFill>
                <a:ea typeface="SimSun" panose="02010600030101010101" pitchFamily="2" charset="-122"/>
                <a:cs typeface="Calibri" panose="020F0502020204030204" pitchFamily="34" charset="0"/>
              </a:rPr>
              <a:t>Qualitative research is not biased just because data collection and analysis are not standardised</a:t>
            </a:r>
            <a:br>
              <a:rPr lang="en-GB" sz="3750" dirty="0">
                <a:solidFill>
                  <a:schemeClr val="accent5"/>
                </a:solidFill>
                <a:ea typeface="Times New Roman" panose="02020603050405020304" pitchFamily="18" charset="0"/>
                <a:cs typeface="Times New Roman" panose="02020603050405020304" pitchFamily="18" charset="0"/>
              </a:rPr>
            </a:br>
            <a:endParaRPr lang="en-GB" sz="3750" dirty="0">
              <a:solidFill>
                <a:schemeClr val="accent5"/>
              </a:solidFill>
            </a:endParaRPr>
          </a:p>
        </p:txBody>
      </p:sp>
      <p:sp>
        <p:nvSpPr>
          <p:cNvPr id="3" name="Content Placeholder 2">
            <a:extLst>
              <a:ext uri="{FF2B5EF4-FFF2-40B4-BE49-F238E27FC236}">
                <a16:creationId xmlns:a16="http://schemas.microsoft.com/office/drawing/2014/main" id="{B7542704-E0D0-4B37-9F5E-73E678AB349E}"/>
              </a:ext>
            </a:extLst>
          </p:cNvPr>
          <p:cNvSpPr>
            <a:spLocks noGrp="1"/>
          </p:cNvSpPr>
          <p:nvPr>
            <p:ph idx="1"/>
          </p:nvPr>
        </p:nvSpPr>
        <p:spPr>
          <a:xfrm>
            <a:off x="7005411" y="680562"/>
            <a:ext cx="10329333" cy="8319071"/>
          </a:xfrm>
        </p:spPr>
        <p:txBody>
          <a:bodyPr anchor="ctr">
            <a:normAutofit/>
          </a:bodyPr>
          <a:lstStyle/>
          <a:p>
            <a:pPr>
              <a:spcBef>
                <a:spcPts val="3000"/>
              </a:spcBef>
              <a:spcAft>
                <a:spcPts val="1200"/>
              </a:spcAft>
            </a:pPr>
            <a:r>
              <a:rPr lang="en-GB" sz="4000" dirty="0">
                <a:solidFill>
                  <a:schemeClr val="accent6">
                    <a:lumMod val="10000"/>
                  </a:schemeClr>
                </a:solidFill>
              </a:rPr>
              <a:t>There is no such thing as a ‘view from nowhere’.  All research data is produced through interaction with research participants.</a:t>
            </a:r>
          </a:p>
          <a:p>
            <a:pPr>
              <a:spcBef>
                <a:spcPts val="3000"/>
              </a:spcBef>
              <a:spcAft>
                <a:spcPts val="1200"/>
              </a:spcAft>
            </a:pPr>
            <a:r>
              <a:rPr lang="en-GB" sz="4000" dirty="0">
                <a:solidFill>
                  <a:schemeClr val="accent6">
                    <a:lumMod val="10000"/>
                  </a:schemeClr>
                </a:solidFill>
              </a:rPr>
              <a:t>Facts aren’t self-generating or self-interpreting.  Subjective choices influence analysis and outcomes in both qualitative and quantitative research </a:t>
            </a:r>
            <a:r>
              <a:rPr lang="en-GB" sz="2400" dirty="0">
                <a:solidFill>
                  <a:schemeClr val="accent6">
                    <a:lumMod val="10000"/>
                  </a:schemeClr>
                </a:solidFill>
              </a:rPr>
              <a:t>(</a:t>
            </a:r>
            <a:r>
              <a:rPr lang="en-GB" sz="2400" dirty="0" err="1">
                <a:solidFill>
                  <a:schemeClr val="accent6">
                    <a:lumMod val="10000"/>
                  </a:schemeClr>
                </a:solidFill>
              </a:rPr>
              <a:t>Silberzahn</a:t>
            </a:r>
            <a:r>
              <a:rPr lang="en-GB" sz="2400" dirty="0">
                <a:solidFill>
                  <a:schemeClr val="accent6">
                    <a:lumMod val="10000"/>
                  </a:schemeClr>
                </a:solidFill>
              </a:rPr>
              <a:t> et. al. 2018).</a:t>
            </a:r>
            <a:r>
              <a:rPr lang="en-GB" sz="4000" dirty="0">
                <a:solidFill>
                  <a:schemeClr val="accent6">
                    <a:lumMod val="10000"/>
                  </a:schemeClr>
                </a:solidFill>
              </a:rPr>
              <a:t> </a:t>
            </a:r>
          </a:p>
          <a:p>
            <a:pPr>
              <a:spcBef>
                <a:spcPts val="3000"/>
              </a:spcBef>
              <a:spcAft>
                <a:spcPts val="1200"/>
              </a:spcAft>
            </a:pPr>
            <a:r>
              <a:rPr lang="en-GB" sz="4000" dirty="0">
                <a:solidFill>
                  <a:schemeClr val="accent6">
                    <a:lumMod val="10000"/>
                  </a:schemeClr>
                </a:solidFill>
              </a:rPr>
              <a:t>Trying to remove values from scientific method is impossible.  Attempting to remove values introduces hidden biases  </a:t>
            </a:r>
            <a:r>
              <a:rPr lang="en-GB" sz="2400" dirty="0">
                <a:solidFill>
                  <a:schemeClr val="accent6">
                    <a:lumMod val="10000"/>
                  </a:schemeClr>
                </a:solidFill>
              </a:rPr>
              <a:t>(Kelly et al. 2015).</a:t>
            </a:r>
          </a:p>
        </p:txBody>
      </p:sp>
    </p:spTree>
    <p:extLst>
      <p:ext uri="{BB962C8B-B14F-4D97-AF65-F5344CB8AC3E}">
        <p14:creationId xmlns:p14="http://schemas.microsoft.com/office/powerpoint/2010/main" val="1787938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254E1-64B7-46A5-AFC7-855B1D2A4B70}"/>
              </a:ext>
            </a:extLst>
          </p:cNvPr>
          <p:cNvSpPr>
            <a:spLocks noGrp="1"/>
          </p:cNvSpPr>
          <p:nvPr>
            <p:ph type="title"/>
          </p:nvPr>
        </p:nvSpPr>
        <p:spPr>
          <a:xfrm>
            <a:off x="927102" y="1795455"/>
            <a:ext cx="4830573" cy="6088670"/>
          </a:xfrm>
        </p:spPr>
        <p:txBody>
          <a:bodyPr anchor="b">
            <a:normAutofit fontScale="90000"/>
          </a:bodyPr>
          <a:lstStyle/>
          <a:p>
            <a:pPr algn="r"/>
            <a:br>
              <a:rPr lang="en-GB" sz="3750" dirty="0">
                <a:solidFill>
                  <a:schemeClr val="tx1"/>
                </a:solidFill>
                <a:ea typeface="SimSun" panose="02010600030101010101" pitchFamily="2" charset="-122"/>
                <a:cs typeface="Times New Roman" panose="02020603050405020304" pitchFamily="18" charset="0"/>
              </a:rPr>
            </a:br>
            <a:r>
              <a:rPr lang="en-GB" dirty="0">
                <a:solidFill>
                  <a:schemeClr val="tx1"/>
                </a:solidFill>
                <a:ea typeface="SimSun" panose="02010600030101010101" pitchFamily="2" charset="-122"/>
                <a:cs typeface="Times New Roman" panose="02020603050405020304" pitchFamily="18" charset="0"/>
              </a:rPr>
              <a:t>Qualitative research is not biased just because it can’t be generalised in the quantitative sense</a:t>
            </a:r>
            <a:br>
              <a:rPr lang="en-GB" sz="4800" dirty="0">
                <a:solidFill>
                  <a:schemeClr val="tx1"/>
                </a:solidFill>
                <a:ea typeface="Times New Roman" panose="02020603050405020304" pitchFamily="18" charset="0"/>
                <a:cs typeface="Times New Roman" panose="02020603050405020304" pitchFamily="18" charset="0"/>
              </a:rPr>
            </a:br>
            <a:endParaRPr lang="en-GB" sz="4800" dirty="0">
              <a:solidFill>
                <a:schemeClr val="tx1"/>
              </a:solidFill>
            </a:endParaRPr>
          </a:p>
        </p:txBody>
      </p:sp>
      <p:sp>
        <p:nvSpPr>
          <p:cNvPr id="3" name="Content Placeholder 2">
            <a:extLst>
              <a:ext uri="{FF2B5EF4-FFF2-40B4-BE49-F238E27FC236}">
                <a16:creationId xmlns:a16="http://schemas.microsoft.com/office/drawing/2014/main" id="{FBBCCB46-442E-445E-899F-F7CB1ED65AF4}"/>
              </a:ext>
            </a:extLst>
          </p:cNvPr>
          <p:cNvSpPr>
            <a:spLocks noGrp="1"/>
          </p:cNvSpPr>
          <p:nvPr>
            <p:ph idx="1"/>
          </p:nvPr>
        </p:nvSpPr>
        <p:spPr>
          <a:xfrm>
            <a:off x="6790270" y="761047"/>
            <a:ext cx="10024532" cy="8157486"/>
          </a:xfrm>
        </p:spPr>
        <p:txBody>
          <a:bodyPr anchor="ctr">
            <a:normAutofit lnSpcReduction="10000"/>
          </a:bodyPr>
          <a:lstStyle/>
          <a:p>
            <a:r>
              <a:rPr lang="en-GB" dirty="0">
                <a:solidFill>
                  <a:schemeClr val="accent6">
                    <a:lumMod val="10000"/>
                  </a:schemeClr>
                </a:solidFill>
              </a:rPr>
              <a:t>Qualitative research explores processes and meaning.  It generates in-depth insights, not generalisable numbers.</a:t>
            </a:r>
          </a:p>
          <a:p>
            <a:pPr marL="0" indent="0">
              <a:buNone/>
            </a:pPr>
            <a:endParaRPr lang="en-GB" sz="1200" dirty="0">
              <a:solidFill>
                <a:schemeClr val="accent6">
                  <a:lumMod val="10000"/>
                </a:schemeClr>
              </a:solidFill>
            </a:endParaRPr>
          </a:p>
          <a:p>
            <a:pPr>
              <a:spcAft>
                <a:spcPts val="600"/>
              </a:spcAft>
            </a:pPr>
            <a:r>
              <a:rPr lang="en-GB" dirty="0">
                <a:solidFill>
                  <a:schemeClr val="accent6">
                    <a:lumMod val="10000"/>
                  </a:schemeClr>
                </a:solidFill>
              </a:rPr>
              <a:t>Types of qualitative generalisability        </a:t>
            </a:r>
            <a:r>
              <a:rPr lang="en-GB" sz="2700" dirty="0">
                <a:solidFill>
                  <a:schemeClr val="accent6">
                    <a:lumMod val="10000"/>
                  </a:schemeClr>
                </a:solidFill>
              </a:rPr>
              <a:t>(Smith 2018)</a:t>
            </a:r>
            <a:r>
              <a:rPr lang="en-GB" dirty="0">
                <a:solidFill>
                  <a:schemeClr val="accent6">
                    <a:lumMod val="10000"/>
                  </a:schemeClr>
                </a:solidFill>
              </a:rPr>
              <a:t>:</a:t>
            </a:r>
          </a:p>
          <a:p>
            <a:pPr marL="685800" lvl="1" indent="0">
              <a:spcBef>
                <a:spcPts val="600"/>
              </a:spcBef>
              <a:spcAft>
                <a:spcPts val="1200"/>
              </a:spcAft>
              <a:buNone/>
            </a:pPr>
            <a:r>
              <a:rPr lang="en-GB" b="1" i="1" dirty="0">
                <a:solidFill>
                  <a:schemeClr val="accent6">
                    <a:lumMod val="10000"/>
                  </a:schemeClr>
                </a:solidFill>
                <a:latin typeface="+mj-lt"/>
              </a:rPr>
              <a:t>Naturalistic</a:t>
            </a:r>
            <a:r>
              <a:rPr lang="en-GB" sz="4200" dirty="0">
                <a:solidFill>
                  <a:schemeClr val="accent6">
                    <a:lumMod val="10000"/>
                  </a:schemeClr>
                </a:solidFill>
              </a:rPr>
              <a:t> – people recognise it </a:t>
            </a:r>
          </a:p>
          <a:p>
            <a:pPr marL="685800" lvl="1" indent="0">
              <a:spcBef>
                <a:spcPts val="600"/>
              </a:spcBef>
              <a:spcAft>
                <a:spcPts val="1200"/>
              </a:spcAft>
              <a:buNone/>
            </a:pPr>
            <a:r>
              <a:rPr lang="en-GB" b="1" i="1" dirty="0">
                <a:solidFill>
                  <a:schemeClr val="accent6">
                    <a:lumMod val="10000"/>
                  </a:schemeClr>
                </a:solidFill>
                <a:latin typeface="+mj-lt"/>
              </a:rPr>
              <a:t>Transferable</a:t>
            </a:r>
            <a:r>
              <a:rPr lang="en-GB" sz="4200" dirty="0">
                <a:solidFill>
                  <a:schemeClr val="accent6">
                    <a:lumMod val="10000"/>
                  </a:schemeClr>
                </a:solidFill>
              </a:rPr>
              <a:t> – findings can be applied elsewhere</a:t>
            </a:r>
          </a:p>
          <a:p>
            <a:pPr marL="685800" lvl="1" indent="0">
              <a:spcBef>
                <a:spcPts val="600"/>
              </a:spcBef>
              <a:spcAft>
                <a:spcPts val="1200"/>
              </a:spcAft>
              <a:buNone/>
            </a:pPr>
            <a:r>
              <a:rPr lang="en-GB" b="1" i="1" dirty="0">
                <a:solidFill>
                  <a:schemeClr val="accent6">
                    <a:lumMod val="10000"/>
                  </a:schemeClr>
                </a:solidFill>
                <a:latin typeface="+mj-lt"/>
              </a:rPr>
              <a:t>Analytic</a:t>
            </a:r>
            <a:r>
              <a:rPr lang="en-GB" i="1" dirty="0">
                <a:solidFill>
                  <a:schemeClr val="accent6">
                    <a:lumMod val="10000"/>
                  </a:schemeClr>
                </a:solidFill>
                <a:latin typeface="Nordique Inline" panose="00000500000000000000" pitchFamily="2" charset="0"/>
              </a:rPr>
              <a:t> </a:t>
            </a:r>
            <a:r>
              <a:rPr lang="en-GB" sz="4200" dirty="0">
                <a:solidFill>
                  <a:schemeClr val="accent6">
                    <a:lumMod val="10000"/>
                  </a:schemeClr>
                </a:solidFill>
              </a:rPr>
              <a:t>– concepts can be applied elsewhere</a:t>
            </a:r>
          </a:p>
          <a:p>
            <a:pPr marL="685800" lvl="1" indent="0">
              <a:spcBef>
                <a:spcPts val="600"/>
              </a:spcBef>
              <a:spcAft>
                <a:spcPts val="1200"/>
              </a:spcAft>
              <a:buNone/>
            </a:pPr>
            <a:r>
              <a:rPr lang="en-GB" b="1" i="1" dirty="0">
                <a:solidFill>
                  <a:schemeClr val="accent6">
                    <a:lumMod val="10000"/>
                  </a:schemeClr>
                </a:solidFill>
                <a:latin typeface="+mj-lt"/>
              </a:rPr>
              <a:t>Intersectional</a:t>
            </a:r>
            <a:r>
              <a:rPr lang="en-GB" sz="4200" dirty="0">
                <a:solidFill>
                  <a:schemeClr val="accent6">
                    <a:lumMod val="10000"/>
                  </a:schemeClr>
                </a:solidFill>
              </a:rPr>
              <a:t> – records marginalised experiences</a:t>
            </a:r>
          </a:p>
        </p:txBody>
      </p:sp>
    </p:spTree>
    <p:extLst>
      <p:ext uri="{BB962C8B-B14F-4D97-AF65-F5344CB8AC3E}">
        <p14:creationId xmlns:p14="http://schemas.microsoft.com/office/powerpoint/2010/main" val="3579733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3B440-64D1-47F0-9F9B-232B6C7D718F}"/>
              </a:ext>
            </a:extLst>
          </p:cNvPr>
          <p:cNvSpPr>
            <a:spLocks noGrp="1"/>
          </p:cNvSpPr>
          <p:nvPr>
            <p:ph type="title"/>
          </p:nvPr>
        </p:nvSpPr>
        <p:spPr>
          <a:xfrm>
            <a:off x="293684" y="3292898"/>
            <a:ext cx="4802049" cy="1604779"/>
          </a:xfrm>
        </p:spPr>
        <p:txBody>
          <a:bodyPr anchor="b">
            <a:normAutofit/>
          </a:bodyPr>
          <a:lstStyle/>
          <a:p>
            <a:pPr algn="r"/>
            <a:r>
              <a:rPr lang="en-GB" sz="6000" dirty="0">
                <a:solidFill>
                  <a:schemeClr val="tx1"/>
                </a:solidFill>
              </a:rPr>
              <a:t>References</a:t>
            </a:r>
          </a:p>
        </p:txBody>
      </p:sp>
      <p:sp>
        <p:nvSpPr>
          <p:cNvPr id="3" name="Content Placeholder 2">
            <a:extLst>
              <a:ext uri="{FF2B5EF4-FFF2-40B4-BE49-F238E27FC236}">
                <a16:creationId xmlns:a16="http://schemas.microsoft.com/office/drawing/2014/main" id="{34C94E05-A407-435F-9D4D-2A1F5AA72767}"/>
              </a:ext>
            </a:extLst>
          </p:cNvPr>
          <p:cNvSpPr>
            <a:spLocks noGrp="1"/>
          </p:cNvSpPr>
          <p:nvPr>
            <p:ph idx="1"/>
          </p:nvPr>
        </p:nvSpPr>
        <p:spPr>
          <a:xfrm>
            <a:off x="6590310" y="1080692"/>
            <a:ext cx="10122675" cy="8319071"/>
          </a:xfrm>
        </p:spPr>
        <p:txBody>
          <a:bodyPr anchor="ctr">
            <a:normAutofit/>
          </a:bodyPr>
          <a:lstStyle/>
          <a:p>
            <a:pPr>
              <a:spcAft>
                <a:spcPts val="600"/>
              </a:spcAft>
            </a:pPr>
            <a:r>
              <a:rPr lang="en-GB" sz="2400" dirty="0" err="1">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Galdas</a:t>
            </a:r>
            <a:r>
              <a:rPr lang="en-GB" sz="2400" dirty="0">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 P. (2017) Revisiting bias in qualitative research: reflections on its relationship with funding and impact, </a:t>
            </a:r>
            <a:r>
              <a:rPr lang="en-GB" sz="2400" i="1" dirty="0">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International Journal of Qualitative Methods</a:t>
            </a:r>
            <a:r>
              <a:rPr lang="en-GB" sz="2400" dirty="0">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 16: 1-2.</a:t>
            </a:r>
          </a:p>
          <a:p>
            <a:pPr>
              <a:spcAft>
                <a:spcPts val="600"/>
              </a:spcAft>
            </a:pPr>
            <a:r>
              <a:rPr lang="en-GB" sz="2400" dirty="0">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Kelly, M.P., Heath, I., Howick, J. and Greenhalgh, T. (2015) The importance of values in evidence-based medicine, </a:t>
            </a:r>
            <a:r>
              <a:rPr lang="en-GB" sz="2400" i="1" dirty="0">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BMC Medical Ethics</a:t>
            </a:r>
            <a:r>
              <a:rPr lang="en-GB" sz="2400" dirty="0">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 https://bmcmedethics.biomedcentral.com/articles/10.1186/s12910-015-0063-3</a:t>
            </a:r>
          </a:p>
          <a:p>
            <a:pPr>
              <a:spcAft>
                <a:spcPts val="600"/>
              </a:spcAft>
            </a:pPr>
            <a:r>
              <a:rPr lang="en-GB" sz="2400" dirty="0" err="1">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Letherby</a:t>
            </a:r>
            <a:r>
              <a:rPr lang="en-GB" sz="2400" dirty="0">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 G., Scott, J. and Williams, M. (2013) </a:t>
            </a:r>
            <a:r>
              <a:rPr lang="en-GB" sz="2400" i="1" dirty="0">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Objectivity and Subjectivity in Social Research</a:t>
            </a:r>
            <a:r>
              <a:rPr lang="en-GB" sz="2400" dirty="0">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 London: Sage.</a:t>
            </a:r>
          </a:p>
          <a:p>
            <a:pPr>
              <a:spcAft>
                <a:spcPts val="600"/>
              </a:spcAft>
            </a:pPr>
            <a:r>
              <a:rPr lang="en-GB" sz="2400" dirty="0">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Mason, J. (2017, 3</a:t>
            </a:r>
            <a:r>
              <a:rPr lang="en-GB" sz="2400" baseline="30000" dirty="0">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rd</a:t>
            </a:r>
            <a:r>
              <a:rPr lang="en-GB" sz="2400" dirty="0">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 </a:t>
            </a:r>
            <a:r>
              <a:rPr lang="en-GB" sz="2400" dirty="0" err="1">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edn</a:t>
            </a:r>
            <a:r>
              <a:rPr lang="en-GB" sz="2400" dirty="0">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 </a:t>
            </a:r>
            <a:r>
              <a:rPr lang="en-GB" sz="2400" i="1" dirty="0">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Qualitative Researching</a:t>
            </a:r>
            <a:r>
              <a:rPr lang="en-GB" sz="2400" dirty="0">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 London: Sage.</a:t>
            </a:r>
          </a:p>
          <a:p>
            <a:pPr>
              <a:spcAft>
                <a:spcPts val="600"/>
              </a:spcAft>
            </a:pPr>
            <a:r>
              <a:rPr lang="en-GB" sz="2400" dirty="0" err="1">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Silberzahn</a:t>
            </a:r>
            <a:r>
              <a:rPr lang="en-GB" sz="2400" dirty="0">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 R., Uhlmann, E.L., Martin, P. et al. (2018) Many analysts, one data set: making transparent how variations in analytic choices affect results, </a:t>
            </a:r>
            <a:r>
              <a:rPr lang="en-GB" sz="2400" i="1" dirty="0">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Advances in Methods and Practices in Psychological Science</a:t>
            </a:r>
            <a:r>
              <a:rPr lang="en-GB" sz="2400" dirty="0">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 1: 337-356</a:t>
            </a:r>
          </a:p>
          <a:p>
            <a:pPr>
              <a:spcAft>
                <a:spcPts val="600"/>
              </a:spcAft>
            </a:pPr>
            <a:r>
              <a:rPr lang="en-GB" sz="2400" dirty="0">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Smith, B. (2018) Generalisability in qualitative research: misunderstandings, opportunities and recommendations of the sport and exercise sciences, </a:t>
            </a:r>
            <a:r>
              <a:rPr lang="en-GB" sz="2400" i="1" dirty="0">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Qualitative Research in Sport, Exercise and Health</a:t>
            </a:r>
            <a:r>
              <a:rPr lang="en-GB" sz="2400" dirty="0">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 10(1): 137-149.</a:t>
            </a:r>
          </a:p>
          <a:p>
            <a:pPr>
              <a:spcAft>
                <a:spcPts val="600"/>
              </a:spcAft>
            </a:pPr>
            <a:r>
              <a:rPr lang="en-GB" sz="2400" dirty="0" err="1">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Varpio</a:t>
            </a:r>
            <a:r>
              <a:rPr lang="en-GB" sz="2400" dirty="0">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 L., O’Brien, B., Rees, C.E., </a:t>
            </a:r>
            <a:r>
              <a:rPr lang="en-GB" sz="2400" dirty="0" err="1">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Monrouxe</a:t>
            </a:r>
            <a:r>
              <a:rPr lang="en-GB" sz="2400" dirty="0">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 L., </a:t>
            </a:r>
            <a:r>
              <a:rPr lang="en-GB" sz="2400" dirty="0" err="1">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Ajjawi</a:t>
            </a:r>
            <a:r>
              <a:rPr lang="en-GB" sz="2400" dirty="0">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 R. and Paradis, E. (2020) The applicability of generalisability and bias to health professions education’s research, </a:t>
            </a:r>
            <a:r>
              <a:rPr lang="en-GB" sz="2400" i="1" dirty="0">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Medical Education</a:t>
            </a:r>
            <a:r>
              <a:rPr lang="en-GB" sz="2400" dirty="0">
                <a:solidFill>
                  <a:schemeClr val="accent6">
                    <a:lumMod val="10000"/>
                  </a:schemeClr>
                </a:solidFill>
                <a:latin typeface="Calibri" panose="020F0502020204030204" pitchFamily="34" charset="0"/>
                <a:ea typeface="Times New Roman" panose="02020603050405020304" pitchFamily="18" charset="0"/>
                <a:cs typeface="Calibri" panose="020F0502020204030204" pitchFamily="34" charset="0"/>
              </a:rPr>
              <a:t>, 55: 167-173.</a:t>
            </a:r>
          </a:p>
          <a:p>
            <a:endParaRPr lang="en-GB" sz="2400" dirty="0">
              <a:solidFill>
                <a:schemeClr val="accent6">
                  <a:lumMod val="10000"/>
                </a:schemeClr>
              </a:solidFill>
            </a:endParaRPr>
          </a:p>
        </p:txBody>
      </p:sp>
    </p:spTree>
    <p:extLst>
      <p:ext uri="{BB962C8B-B14F-4D97-AF65-F5344CB8AC3E}">
        <p14:creationId xmlns:p14="http://schemas.microsoft.com/office/powerpoint/2010/main" val="1714519181"/>
      </p:ext>
    </p:extLst>
  </p:cSld>
  <p:clrMapOvr>
    <a:masterClrMapping/>
  </p:clrMapOvr>
</p:sld>
</file>

<file path=ppt/theme/theme1.xml><?xml version="1.0" encoding="utf-8"?>
<a:theme xmlns:a="http://schemas.openxmlformats.org/drawingml/2006/main" name="Office Theme">
  <a:themeElements>
    <a:clrScheme name="NCRM">
      <a:dk1>
        <a:srgbClr val="545860"/>
      </a:dk1>
      <a:lt1>
        <a:srgbClr val="FFFFFF"/>
      </a:lt1>
      <a:dk2>
        <a:srgbClr val="545860"/>
      </a:dk2>
      <a:lt2>
        <a:srgbClr val="E7E6E6"/>
      </a:lt2>
      <a:accent1>
        <a:srgbClr val="5BC3F5"/>
      </a:accent1>
      <a:accent2>
        <a:srgbClr val="3A5CB7"/>
      </a:accent2>
      <a:accent3>
        <a:srgbClr val="FFB653"/>
      </a:accent3>
      <a:accent4>
        <a:srgbClr val="E56B59"/>
      </a:accent4>
      <a:accent5>
        <a:srgbClr val="545860"/>
      </a:accent5>
      <a:accent6>
        <a:srgbClr val="E7E6E6"/>
      </a:accent6>
      <a:hlink>
        <a:srgbClr val="3A5CB7"/>
      </a:hlink>
      <a:folHlink>
        <a:srgbClr val="E56B5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A600451-2323-8640-8B92-977B474FAEB6}" vid="{1B9421E0-F233-9642-B89D-3A95E4A52F8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513</TotalTime>
  <Words>629</Words>
  <Application>Microsoft Office PowerPoint</Application>
  <PresentationFormat>Custom</PresentationFormat>
  <Paragraphs>38</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Nordique Inline</vt:lpstr>
      <vt:lpstr>Wingdings</vt:lpstr>
      <vt:lpstr>Office Theme</vt:lpstr>
      <vt:lpstr>Why qualitative research isn’t biased  </vt:lpstr>
      <vt:lpstr>Key messages</vt:lpstr>
      <vt:lpstr>PowerPoint Presentation</vt:lpstr>
      <vt:lpstr>Qualitative paradigm</vt:lpstr>
      <vt:lpstr> Qualitative research is not biased just because data collection and analysis are not standardised </vt:lpstr>
      <vt:lpstr> Qualitative research is not biased just because it can’t be generalised in the quantitative sense </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 Blunt</dc:creator>
  <cp:lastModifiedBy>Gil Dekel</cp:lastModifiedBy>
  <cp:revision>39</cp:revision>
  <dcterms:created xsi:type="dcterms:W3CDTF">2020-05-12T14:44:09Z</dcterms:created>
  <dcterms:modified xsi:type="dcterms:W3CDTF">2023-06-16T09:55:14Z</dcterms:modified>
</cp:coreProperties>
</file>