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3" r:id="rId4"/>
    <p:sldId id="274" r:id="rId5"/>
    <p:sldId id="275" r:id="rId6"/>
    <p:sldId id="277" r:id="rId7"/>
    <p:sldId id="276" r:id="rId8"/>
    <p:sldId id="278" r:id="rId9"/>
    <p:sldId id="279" r:id="rId10"/>
    <p:sldId id="280" r:id="rId11"/>
    <p:sldId id="281" r:id="rId12"/>
    <p:sldId id="282" r:id="rId13"/>
    <p:sldId id="272" r:id="rId14"/>
  </p:sldIdLst>
  <p:sldSz cx="12192000" cy="6858000"/>
  <p:notesSz cx="6858000" cy="9144000"/>
  <p:embeddedFontLst>
    <p:embeddedFont>
      <p:font typeface="ＭＳ Ｐゴシック" panose="020B0600070205080204" pitchFamily="34" charset="-128"/>
      <p:regular r:id="rId16"/>
    </p:embeddedFont>
    <p:embeddedFont>
      <p:font typeface="Calibri" panose="020F0502020204030204" pitchFamily="34" charset="0"/>
      <p:regular r:id="rId17"/>
      <p:bold r:id="rId18"/>
      <p:italic r:id="rId19"/>
      <p:boldItalic r:id="rId20"/>
    </p:embeddedFont>
  </p:embeddedFontLst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86395"/>
  </p:normalViewPr>
  <p:slideViewPr>
    <p:cSldViewPr snapToGrid="0" snapToObjects="1">
      <p:cViewPr varScale="1">
        <p:scale>
          <a:sx n="101" d="100"/>
          <a:sy n="101" d="100"/>
        </p:scale>
        <p:origin x="132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52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>
              <a:latin typeface="Arial" panose="020B0604020202020204" pitchFamily="34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fld id="{BB9FB4B8-7EE8-4682-9359-9714F556BC30}" type="slidenum">
              <a:rPr lang="en-GB" altLang="en-US" smtClean="0">
                <a:latin typeface="Arial" panose="020B0604020202020204" pitchFamily="34" charset="0"/>
              </a:rPr>
              <a:pPr/>
              <a:t>11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311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ED6813-747C-8D4B-8EC3-CEF15AE94B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67297"/>
            <a:ext cx="12192000" cy="48388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758F5-9DA6-4C32-B05E-ED3B32C292C0}" type="datetime1">
              <a:rPr lang="en-US" altLang="en-US" smtClean="0"/>
              <a:t>12/11/2020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STAT6036 - Module 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69400" y="6308725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A052C-0DC0-4FAA-946C-6F859DC89F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212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69902-3098-45CC-B7D7-32D094D88E15}" type="datetime1">
              <a:rPr lang="en-US" altLang="en-US" smtClean="0"/>
              <a:t>12/11/2020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STAT6036 - Module 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69400" y="6308725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60647-009B-4C11-BA9E-27FCEF2EA4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117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0E7F1A-7635-AB4E-B5BF-063DD21C197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3254" y="388307"/>
            <a:ext cx="3599146" cy="3326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13035CF-44FC-2545-A262-AADD9284B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Ordinal regression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B30DA9C-523E-B840-B4B5-38451AE0DB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Part </a:t>
            </a:r>
            <a:r>
              <a:rPr lang="en-GB" b="1" dirty="0" smtClean="0"/>
              <a:t>3: Proportional odds assumption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Dr Heini Väisänen</a:t>
            </a:r>
          </a:p>
          <a:p>
            <a:r>
              <a:rPr lang="en-GB" dirty="0"/>
              <a:t>University of Southampton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5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Multinomial model, probabilities for women</a:t>
            </a:r>
            <a:endParaRPr lang="en-GB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5603665"/>
              </p:ext>
            </p:extLst>
          </p:nvPr>
        </p:nvGraphicFramePr>
        <p:xfrm>
          <a:off x="360363" y="3001963"/>
          <a:ext cx="5611809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7937">
                  <a:extLst>
                    <a:ext uri="{9D8B030D-6E8A-4147-A177-3AD203B41FA5}">
                      <a16:colId xmlns:a16="http://schemas.microsoft.com/office/drawing/2014/main" val="299441043"/>
                    </a:ext>
                  </a:extLst>
                </a:gridCol>
                <a:gridCol w="1083468">
                  <a:extLst>
                    <a:ext uri="{9D8B030D-6E8A-4147-A177-3AD203B41FA5}">
                      <a16:colId xmlns:a16="http://schemas.microsoft.com/office/drawing/2014/main" val="2390300512"/>
                    </a:ext>
                  </a:extLst>
                </a:gridCol>
                <a:gridCol w="1083468">
                  <a:extLst>
                    <a:ext uri="{9D8B030D-6E8A-4147-A177-3AD203B41FA5}">
                      <a16:colId xmlns:a16="http://schemas.microsoft.com/office/drawing/2014/main" val="3044335446"/>
                    </a:ext>
                  </a:extLst>
                </a:gridCol>
                <a:gridCol w="1083468">
                  <a:extLst>
                    <a:ext uri="{9D8B030D-6E8A-4147-A177-3AD203B41FA5}">
                      <a16:colId xmlns:a16="http://schemas.microsoft.com/office/drawing/2014/main" val="3118593944"/>
                    </a:ext>
                  </a:extLst>
                </a:gridCol>
                <a:gridCol w="1083468">
                  <a:extLst>
                    <a:ext uri="{9D8B030D-6E8A-4147-A177-3AD203B41FA5}">
                      <a16:colId xmlns:a16="http://schemas.microsoft.com/office/drawing/2014/main" val="10213888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at 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very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Fairly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worried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719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No education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16.4%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36.8%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28.7%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18.1%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5813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O-level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10.8%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45.7%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29.9%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13.5%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4051742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A-level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13.1%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47.4%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30.4%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9.1%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8434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Degree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12.6%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52.2%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28.6%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6.7%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561519970"/>
                  </a:ext>
                </a:extLst>
              </a:tr>
            </a:tbl>
          </a:graphicData>
        </a:graphic>
      </p:graphicFrame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Ordinal model</a:t>
            </a:r>
            <a:r>
              <a:rPr lang="en-GB" dirty="0"/>
              <a:t>, probabilities for </a:t>
            </a:r>
            <a:r>
              <a:rPr lang="en-GB" dirty="0" smtClean="0"/>
              <a:t>women</a:t>
            </a:r>
            <a:endParaRPr lang="en-GB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25841886"/>
              </p:ext>
            </p:extLst>
          </p:nvPr>
        </p:nvGraphicFramePr>
        <p:xfrm>
          <a:off x="6197600" y="3001963"/>
          <a:ext cx="5634039" cy="2392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8575">
                  <a:extLst>
                    <a:ext uri="{9D8B030D-6E8A-4147-A177-3AD203B41FA5}">
                      <a16:colId xmlns:a16="http://schemas.microsoft.com/office/drawing/2014/main" val="3076278916"/>
                    </a:ext>
                  </a:extLst>
                </a:gridCol>
                <a:gridCol w="1112441">
                  <a:extLst>
                    <a:ext uri="{9D8B030D-6E8A-4147-A177-3AD203B41FA5}">
                      <a16:colId xmlns:a16="http://schemas.microsoft.com/office/drawing/2014/main" val="4090031168"/>
                    </a:ext>
                  </a:extLst>
                </a:gridCol>
                <a:gridCol w="1074341">
                  <a:extLst>
                    <a:ext uri="{9D8B030D-6E8A-4147-A177-3AD203B41FA5}">
                      <a16:colId xmlns:a16="http://schemas.microsoft.com/office/drawing/2014/main" val="2917189792"/>
                    </a:ext>
                  </a:extLst>
                </a:gridCol>
                <a:gridCol w="1074341">
                  <a:extLst>
                    <a:ext uri="{9D8B030D-6E8A-4147-A177-3AD203B41FA5}">
                      <a16:colId xmlns:a16="http://schemas.microsoft.com/office/drawing/2014/main" val="460282413"/>
                    </a:ext>
                  </a:extLst>
                </a:gridCol>
                <a:gridCol w="1074341">
                  <a:extLst>
                    <a:ext uri="{9D8B030D-6E8A-4147-A177-3AD203B41FA5}">
                      <a16:colId xmlns:a16="http://schemas.microsoft.com/office/drawing/2014/main" val="2002815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at all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Not very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Fairly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Very worried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126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No education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11.4%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43.9%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31.4%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13.2%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516206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O-level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11.6%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44.1%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31.2%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13.1%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991392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A-level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13.8%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46.7%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28.5%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11.0%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72889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Degree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15.2%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48.0%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26.8%</a:t>
                      </a:r>
                      <a:endParaRPr lang="en-GB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9.9%</a:t>
                      </a:r>
                      <a:endParaRPr lang="en-GB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23337248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Multinomial vs. ordinal and the proportional odds </a:t>
            </a:r>
            <a:r>
              <a:rPr lang="en-GB" dirty="0" smtClean="0"/>
              <a:t>assumption using predicted probabilities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619250" y="3867150"/>
            <a:ext cx="4352922" cy="4191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515225" y="3867150"/>
            <a:ext cx="4316697" cy="4191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1619250" y="5007720"/>
            <a:ext cx="1114425" cy="3869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496175" y="5014815"/>
            <a:ext cx="1114425" cy="3869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4921245" y="5014815"/>
            <a:ext cx="1114425" cy="3869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10717497" y="5038530"/>
            <a:ext cx="1114425" cy="3869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20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b="1" dirty="0" smtClean="0"/>
              <a:t>Example from video 1 – a well fitting ordinal model</a:t>
            </a:r>
            <a:endParaRPr lang="en-US" altLang="en-US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254" y="2132857"/>
            <a:ext cx="3122896" cy="40850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Predicted probabilities from a multinomial model </a:t>
            </a:r>
          </a:p>
          <a:p>
            <a:pPr marL="0" indent="0">
              <a:buNone/>
            </a:pPr>
            <a:r>
              <a:rPr lang="en-GB" dirty="0" smtClean="0"/>
              <a:t>(and an ordinal model in parentheses)</a:t>
            </a:r>
            <a:endParaRPr lang="en-GB" dirty="0"/>
          </a:p>
        </p:txBody>
      </p:sp>
      <p:graphicFrame>
        <p:nvGraphicFramePr>
          <p:cNvPr id="4" name="Group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300968"/>
              </p:ext>
            </p:extLst>
          </p:nvPr>
        </p:nvGraphicFramePr>
        <p:xfrm>
          <a:off x="3753133" y="2132857"/>
          <a:ext cx="8075613" cy="4024313"/>
        </p:xfrm>
        <a:graphic>
          <a:graphicData uri="http://schemas.openxmlformats.org/drawingml/2006/table">
            <a:tbl>
              <a:tblPr/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7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81113"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Likelihood to apply for PG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Unlikely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Somewhat likely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Very likely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700"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Parents not educated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0.59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(0.59)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0.33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(0.33)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0.08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(0.08)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1113"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Parents educated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0.32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(0.32)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(0.43)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Aft>
                          <a:spcPct val="7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1pPr>
                      <a:lvl2pPr marL="742950" indent="-285750" algn="l">
                        <a:lnSpc>
                          <a:spcPct val="90000"/>
                        </a:lnSpc>
                        <a:spcAft>
                          <a:spcPct val="5000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2pPr>
                      <a:lvl3pPr marL="11430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3pPr>
                      <a:lvl4pPr marL="16002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4pPr>
                      <a:lvl5pPr marL="2057400" indent="-228600" algn="l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eorgia" pitchFamily="18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(0.25)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34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use either ordinal or multinomial models for ordered multi-category outcome variables</a:t>
            </a:r>
          </a:p>
          <a:p>
            <a:r>
              <a:rPr lang="en-GB" dirty="0" smtClean="0"/>
              <a:t>Ordinal model is more parsimonious than the multinomial model, but makes the proportional odds assumption</a:t>
            </a:r>
          </a:p>
          <a:p>
            <a:pPr lvl="1"/>
            <a:r>
              <a:rPr lang="en-GB" dirty="0" smtClean="0"/>
              <a:t>If this assumption is not met, you will have to use a multinomial model</a:t>
            </a:r>
          </a:p>
          <a:p>
            <a:pPr lvl="1"/>
            <a:r>
              <a:rPr lang="en-GB" dirty="0" smtClean="0"/>
              <a:t>If the assumption is met, it is better to use the more parsimonious ordinal model</a:t>
            </a:r>
          </a:p>
          <a:p>
            <a:pPr lvl="1"/>
            <a:r>
              <a:rPr lang="en-GB" dirty="0" smtClean="0"/>
              <a:t>You can formally test the assumption and/or compare predicted probabilities between multinomial and ordinal models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8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35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Proportional odds assumption</a:t>
            </a:r>
          </a:p>
          <a:p>
            <a:pPr lvl="1"/>
            <a:r>
              <a:rPr lang="en-GB" altLang="en-US" dirty="0" smtClean="0"/>
              <a:t>Meaning</a:t>
            </a:r>
          </a:p>
          <a:p>
            <a:pPr lvl="1"/>
            <a:r>
              <a:rPr lang="en-GB" altLang="en-US" dirty="0" smtClean="0"/>
              <a:t>Testing</a:t>
            </a:r>
          </a:p>
          <a:p>
            <a:r>
              <a:rPr lang="en-GB" altLang="en-US" dirty="0" smtClean="0"/>
              <a:t>A comparison of multinomial and ordinal logistic regression models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786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proportional odds assumption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assumption of a common slope b implies that the effect of x is the same for each cumulative logit, i.e. regardless of k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We can test this assumption. </a:t>
            </a:r>
            <a:r>
              <a:rPr lang="en-GB" dirty="0" smtClean="0"/>
              <a:t>If </a:t>
            </a:r>
            <a:r>
              <a:rPr lang="en-GB" dirty="0"/>
              <a:t>we find it does not hold, we should treat y as nominal and use the multinomial logit </a:t>
            </a:r>
            <a:r>
              <a:rPr lang="en-GB" dirty="0" smtClean="0"/>
              <a:t>model: </a:t>
            </a:r>
            <a:r>
              <a:rPr lang="en-GB" b="1" dirty="0" smtClean="0">
                <a:solidFill>
                  <a:schemeClr val="accent4"/>
                </a:solidFill>
              </a:rPr>
              <a:t>‘test of parallel lines’</a:t>
            </a:r>
            <a:endParaRPr lang="en-GB" b="1" dirty="0">
              <a:solidFill>
                <a:schemeClr val="accent4"/>
              </a:solidFill>
            </a:endParaRPr>
          </a:p>
          <a:p>
            <a:pPr lvl="1"/>
            <a:r>
              <a:rPr lang="en-GB" dirty="0"/>
              <a:t>H0: The slopes do not differ.</a:t>
            </a:r>
          </a:p>
          <a:p>
            <a:pPr lvl="1"/>
            <a:r>
              <a:rPr lang="en-GB" dirty="0"/>
              <a:t>H1: The slopes are different.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47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proportional odds assumption: test of parallel lines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H0</a:t>
            </a:r>
            <a:r>
              <a:rPr lang="en-GB" dirty="0"/>
              <a:t>: The slopes do not differ</a:t>
            </a:r>
            <a:r>
              <a:rPr lang="en-GB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 </a:t>
            </a:r>
            <a:r>
              <a:rPr lang="en-GB" dirty="0" smtClean="0"/>
              <a:t>If we </a:t>
            </a:r>
            <a:r>
              <a:rPr lang="en-GB" b="1" dirty="0" smtClean="0">
                <a:solidFill>
                  <a:schemeClr val="accent2"/>
                </a:solidFill>
              </a:rPr>
              <a:t>fail</a:t>
            </a:r>
            <a:r>
              <a:rPr lang="en-GB" dirty="0" smtClean="0"/>
              <a:t> to reject the H0 (i.e. if the p-value is </a:t>
            </a:r>
            <a:r>
              <a:rPr lang="en-GB" b="1" dirty="0" smtClean="0">
                <a:solidFill>
                  <a:schemeClr val="accent2"/>
                </a:solidFill>
              </a:rPr>
              <a:t>large</a:t>
            </a:r>
            <a:r>
              <a:rPr lang="en-GB" dirty="0" smtClean="0"/>
              <a:t>), we conclude that the proportional odds assumption </a:t>
            </a:r>
            <a:r>
              <a:rPr lang="en-GB" b="1" dirty="0" smtClean="0">
                <a:solidFill>
                  <a:schemeClr val="accent2"/>
                </a:solidFill>
              </a:rPr>
              <a:t>is</a:t>
            </a:r>
            <a:r>
              <a:rPr lang="en-GB" dirty="0" smtClean="0"/>
              <a:t> reasonable and we </a:t>
            </a:r>
            <a:r>
              <a:rPr lang="en-GB" b="1" dirty="0" smtClean="0">
                <a:solidFill>
                  <a:schemeClr val="accent2"/>
                </a:solidFill>
              </a:rPr>
              <a:t>can</a:t>
            </a:r>
            <a:r>
              <a:rPr lang="en-GB" dirty="0" smtClean="0"/>
              <a:t> use the ordinal model.</a:t>
            </a:r>
            <a:endParaRPr lang="en-GB" dirty="0"/>
          </a:p>
          <a:p>
            <a:r>
              <a:rPr lang="en-GB" dirty="0"/>
              <a:t>H1: The slopes are different</a:t>
            </a:r>
            <a:r>
              <a:rPr lang="en-GB" dirty="0" smtClean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If we </a:t>
            </a:r>
            <a:r>
              <a:rPr lang="en-GB" b="1" dirty="0" smtClean="0">
                <a:solidFill>
                  <a:schemeClr val="accent4"/>
                </a:solidFill>
              </a:rPr>
              <a:t>do</a:t>
            </a:r>
            <a:r>
              <a:rPr lang="en-GB" dirty="0" smtClean="0"/>
              <a:t> </a:t>
            </a:r>
            <a:r>
              <a:rPr lang="en-GB" dirty="0"/>
              <a:t>reject the H0 (i.e. if the p-value is </a:t>
            </a:r>
            <a:r>
              <a:rPr lang="en-GB" b="1" dirty="0" smtClean="0">
                <a:solidFill>
                  <a:schemeClr val="accent4"/>
                </a:solidFill>
              </a:rPr>
              <a:t>small</a:t>
            </a:r>
            <a:r>
              <a:rPr lang="en-GB" dirty="0" smtClean="0"/>
              <a:t>), </a:t>
            </a:r>
            <a:r>
              <a:rPr lang="en-GB" dirty="0"/>
              <a:t>we conclude that the proportional odds assumption </a:t>
            </a:r>
            <a:r>
              <a:rPr lang="en-GB" dirty="0" smtClean="0"/>
              <a:t>is </a:t>
            </a:r>
            <a:r>
              <a:rPr lang="en-GB" b="1" dirty="0" smtClean="0">
                <a:solidFill>
                  <a:schemeClr val="accent4"/>
                </a:solidFill>
              </a:rPr>
              <a:t>not</a:t>
            </a:r>
            <a:r>
              <a:rPr lang="en-GB" dirty="0" smtClean="0"/>
              <a:t> </a:t>
            </a:r>
            <a:r>
              <a:rPr lang="en-GB" dirty="0"/>
              <a:t>reasonable and we </a:t>
            </a:r>
            <a:r>
              <a:rPr lang="en-GB" b="1" dirty="0" smtClean="0">
                <a:solidFill>
                  <a:schemeClr val="accent4"/>
                </a:solidFill>
              </a:rPr>
              <a:t>cannot</a:t>
            </a:r>
            <a:r>
              <a:rPr lang="en-GB" dirty="0" smtClean="0"/>
              <a:t> </a:t>
            </a:r>
            <a:r>
              <a:rPr lang="en-GB" dirty="0"/>
              <a:t>use the ordinal model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26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proportional odds assumption: test of parallel lines using ‘</a:t>
            </a:r>
            <a:r>
              <a:rPr lang="en-GB" dirty="0" err="1" smtClean="0"/>
              <a:t>omodel</a:t>
            </a:r>
            <a:r>
              <a:rPr lang="en-GB" dirty="0" smtClean="0"/>
              <a:t>’ in Stata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H0</a:t>
            </a:r>
            <a:r>
              <a:rPr lang="en-GB" dirty="0"/>
              <a:t>: The slopes do not differ.</a:t>
            </a:r>
          </a:p>
          <a:p>
            <a:r>
              <a:rPr lang="en-GB" b="1" dirty="0">
                <a:solidFill>
                  <a:schemeClr val="accent4"/>
                </a:solidFill>
              </a:rPr>
              <a:t>H1: The slopes are different.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396" y="2686051"/>
            <a:ext cx="6702704" cy="343395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781675" y="5410200"/>
            <a:ext cx="2333625" cy="10206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0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proportional odds assumption: test of parallel lines using ‘</a:t>
            </a:r>
            <a:r>
              <a:rPr lang="en-GB" dirty="0" err="1" smtClean="0"/>
              <a:t>omodel</a:t>
            </a:r>
            <a:r>
              <a:rPr lang="en-GB" dirty="0" smtClean="0"/>
              <a:t>’ in Stata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H0</a:t>
            </a:r>
            <a:r>
              <a:rPr lang="en-GB" dirty="0"/>
              <a:t>: The slopes do not differ.</a:t>
            </a:r>
          </a:p>
          <a:p>
            <a:r>
              <a:rPr lang="en-GB" dirty="0"/>
              <a:t>H1: The slopes are different.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549" y="2686051"/>
            <a:ext cx="6702704" cy="34339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8650" y="4067175"/>
            <a:ext cx="3714750" cy="1752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NB! Not everyone is a fan of this test. I will show you an alternative albeit ‘informal’ way of examining the assumption using a multinomial model.</a:t>
            </a:r>
            <a:endParaRPr lang="en-GB" b="1" dirty="0"/>
          </a:p>
        </p:txBody>
      </p:sp>
      <p:sp>
        <p:nvSpPr>
          <p:cNvPr id="7" name="Multiply 6"/>
          <p:cNvSpPr/>
          <p:nvPr/>
        </p:nvSpPr>
        <p:spPr>
          <a:xfrm>
            <a:off x="6096000" y="4826801"/>
            <a:ext cx="3390900" cy="1685925"/>
          </a:xfrm>
          <a:prstGeom prst="mathMultiply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3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Comparing </a:t>
            </a:r>
            <a:r>
              <a:rPr lang="en-GB" altLang="en-US" dirty="0"/>
              <a:t>Multinomial and Ordinal Logistic Regression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a multinomial logit model, we model the </a:t>
            </a:r>
            <a:r>
              <a:rPr lang="en-GB" b="1" dirty="0">
                <a:solidFill>
                  <a:schemeClr val="accent4"/>
                </a:solidFill>
              </a:rPr>
              <a:t>response probabilities</a:t>
            </a:r>
            <a:r>
              <a:rPr lang="en-GB" dirty="0"/>
              <a:t>.  </a:t>
            </a:r>
          </a:p>
          <a:p>
            <a:r>
              <a:rPr lang="en-GB" dirty="0"/>
              <a:t>We take one category as the reference.</a:t>
            </a:r>
          </a:p>
          <a:p>
            <a:r>
              <a:rPr lang="en-GB" dirty="0"/>
              <a:t>We then estimate </a:t>
            </a:r>
            <a:r>
              <a:rPr lang="en-GB" b="1" dirty="0">
                <a:solidFill>
                  <a:schemeClr val="accent4"/>
                </a:solidFill>
              </a:rPr>
              <a:t>pairwise contrasts </a:t>
            </a:r>
            <a:r>
              <a:rPr lang="en-GB" dirty="0"/>
              <a:t>between each response category and this reference.</a:t>
            </a:r>
          </a:p>
          <a:p>
            <a:r>
              <a:rPr lang="en-GB" dirty="0" smtClean="0"/>
              <a:t>Unlike in an ordinal model we are </a:t>
            </a:r>
            <a:r>
              <a:rPr lang="en-GB" b="1" dirty="0" smtClean="0">
                <a:solidFill>
                  <a:schemeClr val="accent4"/>
                </a:solidFill>
              </a:rPr>
              <a:t>not</a:t>
            </a:r>
            <a:r>
              <a:rPr lang="en-GB" dirty="0" smtClean="0"/>
              <a:t> making the proportional odds assumption, so the results will always be </a:t>
            </a:r>
            <a:r>
              <a:rPr lang="en-GB" b="1" dirty="0" smtClean="0">
                <a:solidFill>
                  <a:schemeClr val="accent4"/>
                </a:solidFill>
              </a:rPr>
              <a:t>more precise </a:t>
            </a:r>
            <a:r>
              <a:rPr lang="en-GB" dirty="0" smtClean="0"/>
              <a:t>when using a multinomial 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75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Why Not Always Use the Multinomial Logit for Categorical Responses?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Having </a:t>
            </a:r>
            <a:r>
              <a:rPr lang="en-GB" dirty="0"/>
              <a:t>a different set of coefficients in each equation, the number of parameters will be larger </a:t>
            </a:r>
            <a:r>
              <a:rPr lang="en-GB" dirty="0" smtClean="0"/>
              <a:t>(</a:t>
            </a:r>
            <a:r>
              <a:rPr lang="en-GB" dirty="0"/>
              <a:t>i.e. </a:t>
            </a:r>
            <a:r>
              <a:rPr lang="en-GB" b="1" dirty="0">
                <a:solidFill>
                  <a:schemeClr val="accent4"/>
                </a:solidFill>
              </a:rPr>
              <a:t>less parsimonious</a:t>
            </a:r>
            <a:r>
              <a:rPr lang="en-GB" dirty="0"/>
              <a:t>). </a:t>
            </a:r>
          </a:p>
          <a:p>
            <a:r>
              <a:rPr lang="en-GB" dirty="0"/>
              <a:t>Interpretation-wise, there are </a:t>
            </a:r>
            <a:r>
              <a:rPr lang="en-GB" b="1" dirty="0">
                <a:solidFill>
                  <a:schemeClr val="accent4"/>
                </a:solidFill>
              </a:rPr>
              <a:t>no common </a:t>
            </a:r>
            <a:r>
              <a:rPr lang="en-GB" b="1" dirty="0" smtClean="0">
                <a:solidFill>
                  <a:schemeClr val="accent4"/>
                </a:solidFill>
              </a:rPr>
              <a:t>‘effects’</a:t>
            </a:r>
            <a:r>
              <a:rPr lang="en-GB" dirty="0" smtClean="0"/>
              <a:t> </a:t>
            </a:r>
            <a:r>
              <a:rPr lang="en-GB" dirty="0"/>
              <a:t>across the level of the covariates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If the response is ordinal start with the cumulative logit </a:t>
            </a:r>
            <a:r>
              <a:rPr lang="en-GB" dirty="0" smtClean="0"/>
              <a:t>model.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 Only </a:t>
            </a:r>
            <a:r>
              <a:rPr lang="en-GB" dirty="0"/>
              <a:t>consider the multinomial logit model if the proportional odds assumption is invalid.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7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Multinomial vs. ordinal and the proportional odds assumption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278235"/>
              </p:ext>
            </p:extLst>
          </p:nvPr>
        </p:nvGraphicFramePr>
        <p:xfrm>
          <a:off x="363254" y="2293332"/>
          <a:ext cx="5322888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46312">
                  <a:extLst>
                    <a:ext uri="{9D8B030D-6E8A-4147-A177-3AD203B41FA5}">
                      <a16:colId xmlns:a16="http://schemas.microsoft.com/office/drawing/2014/main" val="2027043478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val="425950570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val="1219574344"/>
                    </a:ext>
                  </a:extLst>
                </a:gridCol>
              </a:tblGrid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Not very vs. not at all worried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P-value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19059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Men (ref.)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93715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Women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0.114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723928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No education (ref.)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53877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O-level/GCSE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0.002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016892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A-level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1.61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65673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Degree or diploma</a:t>
                      </a: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1.85</a:t>
                      </a: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&lt;0.001</a:t>
                      </a:r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896906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150412"/>
              </p:ext>
            </p:extLst>
          </p:nvPr>
        </p:nvGraphicFramePr>
        <p:xfrm>
          <a:off x="5838542" y="2293332"/>
          <a:ext cx="5322888" cy="28346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246312">
                  <a:extLst>
                    <a:ext uri="{9D8B030D-6E8A-4147-A177-3AD203B41FA5}">
                      <a16:colId xmlns:a16="http://schemas.microsoft.com/office/drawing/2014/main" val="2027043478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val="425950570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val="1219574344"/>
                    </a:ext>
                  </a:extLst>
                </a:gridCol>
              </a:tblGrid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Fairly vs. not at all worried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P-value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19059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Men (ref.)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93715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Women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1.56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0.002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723928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No education (ref.)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53877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O-level/GCSE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1.58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0.033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016892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A-level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0.177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65673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Degree or diploma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0.130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896906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2790509"/>
              </p:ext>
            </p:extLst>
          </p:nvPr>
        </p:nvGraphicFramePr>
        <p:xfrm>
          <a:off x="3024698" y="3574475"/>
          <a:ext cx="5322888" cy="2834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46312">
                  <a:extLst>
                    <a:ext uri="{9D8B030D-6E8A-4147-A177-3AD203B41FA5}">
                      <a16:colId xmlns:a16="http://schemas.microsoft.com/office/drawing/2014/main" val="2027043478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val="425950570"/>
                    </a:ext>
                  </a:extLst>
                </a:gridCol>
                <a:gridCol w="1538288">
                  <a:extLst>
                    <a:ext uri="{9D8B030D-6E8A-4147-A177-3AD203B41FA5}">
                      <a16:colId xmlns:a16="http://schemas.microsoft.com/office/drawing/2014/main" val="1219574344"/>
                    </a:ext>
                  </a:extLst>
                </a:gridCol>
              </a:tblGrid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Very vs. not at all worried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P-value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19059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Men (ref.)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93715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Women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1.66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0.005</a:t>
                      </a:r>
                      <a:endParaRPr lang="en-GB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723928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No education (ref.)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53877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O-level/GCSE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1.13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0.614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016892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A-level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0.079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65673"/>
                  </a:ext>
                </a:extLst>
              </a:tr>
              <a:tr h="354099">
                <a:tc>
                  <a:txBody>
                    <a:bodyPr/>
                    <a:lstStyle/>
                    <a:p>
                      <a:r>
                        <a:rPr lang="en-GB" dirty="0" smtClean="0"/>
                        <a:t>Degree or diploma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0.47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0.001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896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841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a8067fb-130d-40f7-b377-55d7bdb11be5"/>
</p:tagLst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</TotalTime>
  <Words>804</Words>
  <Application>Microsoft Office PowerPoint</Application>
  <PresentationFormat>Widescreen</PresentationFormat>
  <Paragraphs>176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ＭＳ Ｐゴシック</vt:lpstr>
      <vt:lpstr>Calibri</vt:lpstr>
      <vt:lpstr>Wingdings</vt:lpstr>
      <vt:lpstr>Office Theme</vt:lpstr>
      <vt:lpstr>Ordinal regression</vt:lpstr>
      <vt:lpstr>Outline</vt:lpstr>
      <vt:lpstr>The proportional odds assumption</vt:lpstr>
      <vt:lpstr>The proportional odds assumption: test of parallel lines</vt:lpstr>
      <vt:lpstr>The proportional odds assumption: test of parallel lines using ‘omodel’ in Stata</vt:lpstr>
      <vt:lpstr>The proportional odds assumption: test of parallel lines using ‘omodel’ in Stata</vt:lpstr>
      <vt:lpstr>Comparing Multinomial and Ordinal Logistic Regression </vt:lpstr>
      <vt:lpstr>Why Not Always Use the Multinomial Logit for Categorical Responses?</vt:lpstr>
      <vt:lpstr>Multinomial vs. ordinal and the proportional odds assumption</vt:lpstr>
      <vt:lpstr>Multinomial vs. ordinal and the proportional odds assumption using predicted probabilities</vt:lpstr>
      <vt:lpstr>Example from video 1 – a well fitting ordinal model</vt:lpstr>
      <vt:lpstr>Summary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Heini Vaisanen</cp:lastModifiedBy>
  <cp:revision>100</cp:revision>
  <dcterms:created xsi:type="dcterms:W3CDTF">2020-05-12T14:44:09Z</dcterms:created>
  <dcterms:modified xsi:type="dcterms:W3CDTF">2020-12-11T17:13:07Z</dcterms:modified>
</cp:coreProperties>
</file>