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8"/>
  </p:notesMasterIdLst>
  <p:sldIdLst>
    <p:sldId id="256" r:id="rId2"/>
    <p:sldId id="257" r:id="rId3"/>
    <p:sldId id="273" r:id="rId4"/>
    <p:sldId id="285" r:id="rId5"/>
    <p:sldId id="286" r:id="rId6"/>
    <p:sldId id="292" r:id="rId7"/>
    <p:sldId id="287" r:id="rId8"/>
    <p:sldId id="288" r:id="rId9"/>
    <p:sldId id="289" r:id="rId10"/>
    <p:sldId id="290" r:id="rId11"/>
    <p:sldId id="293" r:id="rId12"/>
    <p:sldId id="294" r:id="rId13"/>
    <p:sldId id="295" r:id="rId14"/>
    <p:sldId id="296" r:id="rId15"/>
    <p:sldId id="297" r:id="rId16"/>
    <p:sldId id="272"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ambria Math" panose="02040503050406030204" pitchFamily="18" charset="0"/>
      <p:regular r:id="rId23"/>
    </p:embeddedFont>
  </p:embeddedFontLst>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79"/>
    <p:restoredTop sz="86395"/>
  </p:normalViewPr>
  <p:slideViewPr>
    <p:cSldViewPr snapToGrid="0" snapToObjects="1">
      <p:cViewPr varScale="1">
        <p:scale>
          <a:sx n="65" d="100"/>
          <a:sy n="65" d="100"/>
        </p:scale>
        <p:origin x="1368"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ADD8AA-EFCD-4049-B290-2AD84D79EB78}" type="datetimeFigureOut">
              <a:rPr lang="en-GB" smtClean="0"/>
              <a:t>02/03/2021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F230F0-8B93-9541-A11C-5C07D4A256AD}" type="slidenum">
              <a:rPr lang="en-GB" smtClean="0"/>
              <a:t>‹#›</a:t>
            </a:fld>
            <a:endParaRPr lang="en-GB"/>
          </a:p>
        </p:txBody>
      </p:sp>
    </p:spTree>
    <p:extLst>
      <p:ext uri="{BB962C8B-B14F-4D97-AF65-F5344CB8AC3E}">
        <p14:creationId xmlns:p14="http://schemas.microsoft.com/office/powerpoint/2010/main" val="2121973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7F230F0-8B93-9541-A11C-5C07D4A256AD}" type="slidenum">
              <a:rPr lang="en-GB" smtClean="0"/>
              <a:t>1</a:t>
            </a:fld>
            <a:endParaRPr lang="en-GB"/>
          </a:p>
        </p:txBody>
      </p:sp>
    </p:spTree>
    <p:extLst>
      <p:ext uri="{BB962C8B-B14F-4D97-AF65-F5344CB8AC3E}">
        <p14:creationId xmlns:p14="http://schemas.microsoft.com/office/powerpoint/2010/main" val="1280526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F230F0-8B93-9541-A11C-5C07D4A256AD}" type="slidenum">
              <a:rPr lang="en-GB" smtClean="0"/>
              <a:t>15</a:t>
            </a:fld>
            <a:endParaRPr lang="en-GB"/>
          </a:p>
        </p:txBody>
      </p:sp>
    </p:spTree>
    <p:extLst>
      <p:ext uri="{BB962C8B-B14F-4D97-AF65-F5344CB8AC3E}">
        <p14:creationId xmlns:p14="http://schemas.microsoft.com/office/powerpoint/2010/main" val="1051855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CED6813-747C-8D4B-8EC3-CEF15AE94B7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267297"/>
            <a:ext cx="12192000" cy="4838863"/>
          </a:xfrm>
          <a:prstGeom prst="rect">
            <a:avLst/>
          </a:prstGeom>
        </p:spPr>
      </p:pic>
      <p:sp>
        <p:nvSpPr>
          <p:cNvPr id="2" name="Title 1">
            <a:extLst>
              <a:ext uri="{FF2B5EF4-FFF2-40B4-BE49-F238E27FC236}">
                <a16:creationId xmlns:a16="http://schemas.microsoft.com/office/drawing/2014/main" id="{7063748C-7BF2-404A-AC72-C23BCD2F8F7F}"/>
              </a:ext>
            </a:extLst>
          </p:cNvPr>
          <p:cNvSpPr>
            <a:spLocks noGrp="1"/>
          </p:cNvSpPr>
          <p:nvPr>
            <p:ph type="ctrTitle"/>
          </p:nvPr>
        </p:nvSpPr>
        <p:spPr>
          <a:xfrm>
            <a:off x="363254" y="1564640"/>
            <a:ext cx="11465492" cy="2294172"/>
          </a:xfrm>
          <a:prstGeom prst="rect">
            <a:avLst/>
          </a:prstGeom>
        </p:spPr>
        <p:txBody>
          <a:bodyPr anchor="b"/>
          <a:lstStyle>
            <a:lvl1pPr algn="ctr">
              <a:defRPr sz="60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7A51F9B3-6AC9-AF47-819F-942053CCBC8B}"/>
              </a:ext>
            </a:extLst>
          </p:cNvPr>
          <p:cNvSpPr>
            <a:spLocks noGrp="1"/>
          </p:cNvSpPr>
          <p:nvPr>
            <p:ph type="subTitle" idx="1"/>
          </p:nvPr>
        </p:nvSpPr>
        <p:spPr>
          <a:xfrm>
            <a:off x="363254" y="3950888"/>
            <a:ext cx="11465492" cy="186063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11" name="Picture 10">
            <a:extLst>
              <a:ext uri="{FF2B5EF4-FFF2-40B4-BE49-F238E27FC236}">
                <a16:creationId xmlns:a16="http://schemas.microsoft.com/office/drawing/2014/main" id="{77384B1B-FB67-3945-8684-91BF0AE0DEC5}"/>
              </a:ext>
            </a:extLst>
          </p:cNvPr>
          <p:cNvPicPr>
            <a:picLocks noChangeAspect="1"/>
          </p:cNvPicPr>
          <p:nvPr userDrawn="1"/>
        </p:nvPicPr>
        <p:blipFill>
          <a:blip r:embed="rId3"/>
          <a:stretch>
            <a:fillRect/>
          </a:stretch>
        </p:blipFill>
        <p:spPr>
          <a:xfrm>
            <a:off x="363254" y="388306"/>
            <a:ext cx="5172814" cy="478159"/>
          </a:xfrm>
          <a:prstGeom prst="rect">
            <a:avLst/>
          </a:prstGeom>
        </p:spPr>
      </p:pic>
      <p:pic>
        <p:nvPicPr>
          <p:cNvPr id="7" name="Picture 6" descr="R:\CENTRES\NCRM\Publicity\Logos\University of Southampton\university logo copy.jpg">
            <a:extLst>
              <a:ext uri="{FF2B5EF4-FFF2-40B4-BE49-F238E27FC236}">
                <a16:creationId xmlns:a16="http://schemas.microsoft.com/office/drawing/2014/main" id="{D6D25CB6-1CAE-8B46-9C96-79D98998C5BD}"/>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563960" y="6297320"/>
            <a:ext cx="1944216" cy="4222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R:\CENTRES\NCRM\Publicity\Logos\Other\TAB_col_white_background.png">
            <a:extLst>
              <a:ext uri="{FF2B5EF4-FFF2-40B4-BE49-F238E27FC236}">
                <a16:creationId xmlns:a16="http://schemas.microsoft.com/office/drawing/2014/main" id="{81AE495C-B492-4C4D-9AF6-92DDCC336583}"/>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344477" y="6249432"/>
            <a:ext cx="1181829" cy="5008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R:\CENTRES\NCRM\Publicity\Logos\Other\298px-University_of_Edinburgh_logo.svg.png">
            <a:extLst>
              <a:ext uri="{FF2B5EF4-FFF2-40B4-BE49-F238E27FC236}">
                <a16:creationId xmlns:a16="http://schemas.microsoft.com/office/drawing/2014/main" id="{E6688575-48E5-7B4A-B014-D341528E139C}"/>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362607" y="6224270"/>
            <a:ext cx="504056" cy="507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10;&#10;Description automatically generated">
            <a:extLst>
              <a:ext uri="{FF2B5EF4-FFF2-40B4-BE49-F238E27FC236}">
                <a16:creationId xmlns:a16="http://schemas.microsoft.com/office/drawing/2014/main" id="{7F18DE1A-82E0-6541-9A23-838A0F31412E}"/>
              </a:ext>
            </a:extLst>
          </p:cNvPr>
          <p:cNvPicPr>
            <a:picLocks noChangeAspect="1"/>
          </p:cNvPicPr>
          <p:nvPr userDrawn="1"/>
        </p:nvPicPr>
        <p:blipFill>
          <a:blip r:embed="rId7"/>
          <a:stretch>
            <a:fillRect/>
          </a:stretch>
        </p:blipFill>
        <p:spPr>
          <a:xfrm>
            <a:off x="1874637" y="6252596"/>
            <a:ext cx="1853022" cy="467022"/>
          </a:xfrm>
          <a:prstGeom prst="rect">
            <a:avLst/>
          </a:prstGeom>
        </p:spPr>
      </p:pic>
    </p:spTree>
    <p:extLst>
      <p:ext uri="{BB962C8B-B14F-4D97-AF65-F5344CB8AC3E}">
        <p14:creationId xmlns:p14="http://schemas.microsoft.com/office/powerpoint/2010/main" val="2855364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endParaRPr lang="en-GB"/>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fld id="{177758F5-9DA6-4C32-B05E-ED3B32C292C0}" type="datetime1">
              <a:rPr lang="en-US" altLang="en-US" smtClean="0"/>
              <a:t>3/2/2021</a:t>
            </a:fld>
            <a:endParaRPr lang="en-US" altLang="en-US"/>
          </a:p>
        </p:txBody>
      </p:sp>
      <p:sp>
        <p:nvSpPr>
          <p:cNvPr id="8"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r>
              <a:rPr lang="en-US"/>
              <a:t>STAT6036 - Module 7</a:t>
            </a:r>
          </a:p>
        </p:txBody>
      </p:sp>
      <p:sp>
        <p:nvSpPr>
          <p:cNvPr id="9" name="Rectangle 6"/>
          <p:cNvSpPr>
            <a:spLocks noGrp="1" noChangeArrowheads="1"/>
          </p:cNvSpPr>
          <p:nvPr>
            <p:ph type="sldNum" sz="quarter" idx="12"/>
          </p:nvPr>
        </p:nvSpPr>
        <p:spPr>
          <a:xfrm>
            <a:off x="9169400" y="6308725"/>
            <a:ext cx="2540000" cy="457200"/>
          </a:xfrm>
          <a:prstGeom prst="rect">
            <a:avLst/>
          </a:prstGeom>
          <a:ln/>
        </p:spPr>
        <p:txBody>
          <a:bodyPr/>
          <a:lstStyle>
            <a:lvl1pPr>
              <a:defRPr/>
            </a:lvl1pPr>
          </a:lstStyle>
          <a:p>
            <a:pPr>
              <a:defRPr/>
            </a:pPr>
            <a:fld id="{B22A052C-0DC0-4FAA-946C-6F859DC89F57}" type="slidenum">
              <a:rPr lang="en-GB" altLang="en-US"/>
              <a:pPr>
                <a:defRPr/>
              </a:pPr>
              <a:t>‹#›</a:t>
            </a:fld>
            <a:endParaRPr lang="en-GB" altLang="en-US"/>
          </a:p>
        </p:txBody>
      </p:sp>
    </p:spTree>
    <p:extLst>
      <p:ext uri="{BB962C8B-B14F-4D97-AF65-F5344CB8AC3E}">
        <p14:creationId xmlns:p14="http://schemas.microsoft.com/office/powerpoint/2010/main" val="3502121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28D7D-7D49-6149-85A9-790F6302B6EA}"/>
              </a:ext>
            </a:extLst>
          </p:cNvPr>
          <p:cNvSpPr>
            <a:spLocks noGrp="1"/>
          </p:cNvSpPr>
          <p:nvPr>
            <p:ph type="title"/>
          </p:nvPr>
        </p:nvSpPr>
        <p:spPr>
          <a:xfrm>
            <a:off x="363254" y="967769"/>
            <a:ext cx="11452792" cy="3320230"/>
          </a:xfrm>
          <a:prstGeom prst="rect">
            <a:avLst/>
          </a:prstGeo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ACEC164E-B923-E240-9549-3665C48CF812}"/>
              </a:ext>
            </a:extLst>
          </p:cNvPr>
          <p:cNvSpPr>
            <a:spLocks noGrp="1"/>
          </p:cNvSpPr>
          <p:nvPr>
            <p:ph type="body" idx="1"/>
          </p:nvPr>
        </p:nvSpPr>
        <p:spPr>
          <a:xfrm>
            <a:off x="363254" y="4314986"/>
            <a:ext cx="11452792" cy="189277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104841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270E3-D185-C543-A176-FE39E0825954}"/>
              </a:ext>
            </a:extLst>
          </p:cNvPr>
          <p:cNvSpPr>
            <a:spLocks noGrp="1"/>
          </p:cNvSpPr>
          <p:nvPr>
            <p:ph type="title"/>
          </p:nvPr>
        </p:nvSpPr>
        <p:spPr>
          <a:xfrm>
            <a:off x="363254" y="967769"/>
            <a:ext cx="11465492" cy="1325563"/>
          </a:xfrm>
          <a:prstGeom prst="rect">
            <a:avLst/>
          </a:prstGeom>
        </p:spPr>
        <p:txBody>
          <a:bodyPr/>
          <a:lstStyle/>
          <a:p>
            <a:r>
              <a:rPr lang="en-GB"/>
              <a:t>Click to edit Master title style</a:t>
            </a:r>
          </a:p>
        </p:txBody>
      </p:sp>
      <p:sp>
        <p:nvSpPr>
          <p:cNvPr id="3" name="Content Placeholder 2">
            <a:extLst>
              <a:ext uri="{FF2B5EF4-FFF2-40B4-BE49-F238E27FC236}">
                <a16:creationId xmlns:a16="http://schemas.microsoft.com/office/drawing/2014/main" id="{CA0CB8F3-4A2C-DA4D-A16E-D94E7874353D}"/>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376358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997A0-490A-784A-A385-F0CA6C7678EF}"/>
              </a:ext>
            </a:extLst>
          </p:cNvPr>
          <p:cNvSpPr>
            <a:spLocks noGrp="1"/>
          </p:cNvSpPr>
          <p:nvPr>
            <p:ph type="title"/>
          </p:nvPr>
        </p:nvSpPr>
        <p:spPr>
          <a:xfrm>
            <a:off x="363254" y="967769"/>
            <a:ext cx="11465492" cy="972992"/>
          </a:xfrm>
          <a:prstGeom prst="rect">
            <a:avLst/>
          </a:prstGeom>
        </p:spPr>
        <p:txBody>
          <a:bodyPr/>
          <a:lstStyle/>
          <a:p>
            <a:r>
              <a:rPr lang="en-GB"/>
              <a:t>Click to edit Master title style</a:t>
            </a:r>
          </a:p>
        </p:txBody>
      </p:sp>
      <p:sp>
        <p:nvSpPr>
          <p:cNvPr id="3" name="Content Placeholder 2">
            <a:extLst>
              <a:ext uri="{FF2B5EF4-FFF2-40B4-BE49-F238E27FC236}">
                <a16:creationId xmlns:a16="http://schemas.microsoft.com/office/drawing/2014/main" id="{820E3A61-4AAF-E649-B9B9-0ED494C8F013}"/>
              </a:ext>
            </a:extLst>
          </p:cNvPr>
          <p:cNvSpPr>
            <a:spLocks noGrp="1"/>
          </p:cNvSpPr>
          <p:nvPr>
            <p:ph sz="half" idx="1"/>
          </p:nvPr>
        </p:nvSpPr>
        <p:spPr>
          <a:xfrm>
            <a:off x="363254" y="2178754"/>
            <a:ext cx="5618968" cy="404932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a:extLst>
              <a:ext uri="{FF2B5EF4-FFF2-40B4-BE49-F238E27FC236}">
                <a16:creationId xmlns:a16="http://schemas.microsoft.com/office/drawing/2014/main" id="{3907FADD-BF12-F941-A7FA-DA0D0D943A6D}"/>
              </a:ext>
            </a:extLst>
          </p:cNvPr>
          <p:cNvSpPr>
            <a:spLocks noGrp="1"/>
          </p:cNvSpPr>
          <p:nvPr>
            <p:ph sz="half" idx="2"/>
          </p:nvPr>
        </p:nvSpPr>
        <p:spPr>
          <a:xfrm>
            <a:off x="6197252" y="2178754"/>
            <a:ext cx="5631494" cy="404932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152001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0B68ED-93B3-CA48-BD14-08002B653C67}"/>
              </a:ext>
            </a:extLst>
          </p:cNvPr>
          <p:cNvSpPr>
            <a:spLocks noGrp="1"/>
          </p:cNvSpPr>
          <p:nvPr>
            <p:ph type="body" idx="1"/>
          </p:nvPr>
        </p:nvSpPr>
        <p:spPr>
          <a:xfrm>
            <a:off x="360078" y="2178754"/>
            <a:ext cx="5612445" cy="68625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ECB3630-FA56-C944-829B-CDE5800343EE}"/>
              </a:ext>
            </a:extLst>
          </p:cNvPr>
          <p:cNvSpPr>
            <a:spLocks noGrp="1"/>
          </p:cNvSpPr>
          <p:nvPr>
            <p:ph sz="half" idx="2"/>
          </p:nvPr>
        </p:nvSpPr>
        <p:spPr>
          <a:xfrm>
            <a:off x="360078" y="3002666"/>
            <a:ext cx="5612445" cy="32254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FF61A93-23B8-BE4F-B7AB-D0733A8FA513}"/>
              </a:ext>
            </a:extLst>
          </p:cNvPr>
          <p:cNvSpPr>
            <a:spLocks noGrp="1"/>
          </p:cNvSpPr>
          <p:nvPr>
            <p:ph type="body" sz="quarter" idx="3"/>
          </p:nvPr>
        </p:nvSpPr>
        <p:spPr>
          <a:xfrm>
            <a:off x="6197252" y="2178754"/>
            <a:ext cx="5634670" cy="68625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5FF97EC-EC9C-4542-AD36-17998146D92E}"/>
              </a:ext>
            </a:extLst>
          </p:cNvPr>
          <p:cNvSpPr>
            <a:spLocks noGrp="1"/>
          </p:cNvSpPr>
          <p:nvPr>
            <p:ph sz="quarter" idx="4"/>
          </p:nvPr>
        </p:nvSpPr>
        <p:spPr>
          <a:xfrm>
            <a:off x="6197252" y="3002666"/>
            <a:ext cx="5634670" cy="32254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Title 1">
            <a:extLst>
              <a:ext uri="{FF2B5EF4-FFF2-40B4-BE49-F238E27FC236}">
                <a16:creationId xmlns:a16="http://schemas.microsoft.com/office/drawing/2014/main" id="{7B4DD1CF-364C-6F46-BCE5-2169AE16F142}"/>
              </a:ext>
            </a:extLst>
          </p:cNvPr>
          <p:cNvSpPr>
            <a:spLocks noGrp="1"/>
          </p:cNvSpPr>
          <p:nvPr>
            <p:ph type="title"/>
          </p:nvPr>
        </p:nvSpPr>
        <p:spPr>
          <a:xfrm>
            <a:off x="363254" y="967769"/>
            <a:ext cx="11465492" cy="972992"/>
          </a:xfrm>
          <a:prstGeom prst="rect">
            <a:avLst/>
          </a:prstGeom>
        </p:spPr>
        <p:txBody>
          <a:bodyPr/>
          <a:lstStyle/>
          <a:p>
            <a:r>
              <a:rPr lang="en-GB"/>
              <a:t>Click to edit Master title style</a:t>
            </a:r>
          </a:p>
        </p:txBody>
      </p:sp>
    </p:spTree>
    <p:extLst>
      <p:ext uri="{BB962C8B-B14F-4D97-AF65-F5344CB8AC3E}">
        <p14:creationId xmlns:p14="http://schemas.microsoft.com/office/powerpoint/2010/main" val="2830949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B45BDD3-1A9E-F648-95FA-6F2F7556B7A1}"/>
              </a:ext>
            </a:extLst>
          </p:cNvPr>
          <p:cNvSpPr>
            <a:spLocks noGrp="1"/>
          </p:cNvSpPr>
          <p:nvPr>
            <p:ph type="title"/>
          </p:nvPr>
        </p:nvSpPr>
        <p:spPr>
          <a:xfrm>
            <a:off x="363254" y="967769"/>
            <a:ext cx="11465492" cy="972992"/>
          </a:xfrm>
          <a:prstGeom prst="rect">
            <a:avLst/>
          </a:prstGeom>
        </p:spPr>
        <p:txBody>
          <a:bodyPr/>
          <a:lstStyle/>
          <a:p>
            <a:r>
              <a:rPr lang="en-GB"/>
              <a:t>Click to edit Master title style</a:t>
            </a:r>
          </a:p>
        </p:txBody>
      </p:sp>
    </p:spTree>
    <p:extLst>
      <p:ext uri="{BB962C8B-B14F-4D97-AF65-F5344CB8AC3E}">
        <p14:creationId xmlns:p14="http://schemas.microsoft.com/office/powerpoint/2010/main" val="3352682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9665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D75CF-FE81-4D4E-AE17-2E9279689125}"/>
              </a:ext>
            </a:extLst>
          </p:cNvPr>
          <p:cNvSpPr>
            <a:spLocks noGrp="1"/>
          </p:cNvSpPr>
          <p:nvPr>
            <p:ph type="title"/>
          </p:nvPr>
        </p:nvSpPr>
        <p:spPr>
          <a:xfrm>
            <a:off x="363254" y="967769"/>
            <a:ext cx="4408771" cy="1048147"/>
          </a:xfrm>
          <a:prstGeom prst="rect">
            <a:avLst/>
          </a:prstGeo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865C69E-D9E2-4945-8D10-0A69C219A1E3}"/>
              </a:ext>
            </a:extLst>
          </p:cNvPr>
          <p:cNvSpPr>
            <a:spLocks noGrp="1"/>
          </p:cNvSpPr>
          <p:nvPr>
            <p:ph idx="1"/>
          </p:nvPr>
        </p:nvSpPr>
        <p:spPr>
          <a:xfrm>
            <a:off x="5183188" y="967768"/>
            <a:ext cx="6645558" cy="51891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14EFAA12-1017-D24F-BA1C-92103FDAEFCD}"/>
              </a:ext>
            </a:extLst>
          </p:cNvPr>
          <p:cNvSpPr>
            <a:spLocks noGrp="1"/>
          </p:cNvSpPr>
          <p:nvPr>
            <p:ph type="body" sz="half" idx="2"/>
          </p:nvPr>
        </p:nvSpPr>
        <p:spPr>
          <a:xfrm>
            <a:off x="363254" y="2146178"/>
            <a:ext cx="4408771" cy="401078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278299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2B756D8-B8E7-9243-A2BE-A2440AAEBEFB}"/>
              </a:ext>
            </a:extLst>
          </p:cNvPr>
          <p:cNvSpPr>
            <a:spLocks noGrp="1"/>
          </p:cNvSpPr>
          <p:nvPr>
            <p:ph type="pic" idx="1"/>
          </p:nvPr>
        </p:nvSpPr>
        <p:spPr>
          <a:xfrm>
            <a:off x="5183188" y="967770"/>
            <a:ext cx="6645558" cy="51891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12" name="Title 1">
            <a:extLst>
              <a:ext uri="{FF2B5EF4-FFF2-40B4-BE49-F238E27FC236}">
                <a16:creationId xmlns:a16="http://schemas.microsoft.com/office/drawing/2014/main" id="{0617FF34-4298-D249-9A85-19BC767418AE}"/>
              </a:ext>
            </a:extLst>
          </p:cNvPr>
          <p:cNvSpPr>
            <a:spLocks noGrp="1"/>
          </p:cNvSpPr>
          <p:nvPr>
            <p:ph type="title"/>
          </p:nvPr>
        </p:nvSpPr>
        <p:spPr>
          <a:xfrm>
            <a:off x="363254" y="967769"/>
            <a:ext cx="4408771" cy="1048147"/>
          </a:xfrm>
          <a:prstGeom prst="rect">
            <a:avLst/>
          </a:prstGeom>
        </p:spPr>
        <p:txBody>
          <a:bodyPr anchor="b"/>
          <a:lstStyle>
            <a:lvl1pPr>
              <a:defRPr sz="3200"/>
            </a:lvl1pPr>
          </a:lstStyle>
          <a:p>
            <a:r>
              <a:rPr lang="en-GB"/>
              <a:t>Click to edit Master title style</a:t>
            </a:r>
          </a:p>
        </p:txBody>
      </p:sp>
      <p:sp>
        <p:nvSpPr>
          <p:cNvPr id="13" name="Text Placeholder 3">
            <a:extLst>
              <a:ext uri="{FF2B5EF4-FFF2-40B4-BE49-F238E27FC236}">
                <a16:creationId xmlns:a16="http://schemas.microsoft.com/office/drawing/2014/main" id="{4F544FF3-EE4A-8745-81B6-51F48CC57D59}"/>
              </a:ext>
            </a:extLst>
          </p:cNvPr>
          <p:cNvSpPr>
            <a:spLocks noGrp="1"/>
          </p:cNvSpPr>
          <p:nvPr>
            <p:ph type="body" sz="half" idx="2"/>
          </p:nvPr>
        </p:nvSpPr>
        <p:spPr>
          <a:xfrm>
            <a:off x="363254" y="2146178"/>
            <a:ext cx="4408771" cy="401078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1819975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DCABCB-53D2-2848-96D0-2209714C4672}"/>
              </a:ext>
            </a:extLst>
          </p:cNvPr>
          <p:cNvSpPr>
            <a:spLocks noGrp="1"/>
          </p:cNvSpPr>
          <p:nvPr>
            <p:ph type="body" idx="1"/>
          </p:nvPr>
        </p:nvSpPr>
        <p:spPr>
          <a:xfrm>
            <a:off x="363254" y="2506275"/>
            <a:ext cx="11465492" cy="371164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itle Placeholder 9">
            <a:extLst>
              <a:ext uri="{FF2B5EF4-FFF2-40B4-BE49-F238E27FC236}">
                <a16:creationId xmlns:a16="http://schemas.microsoft.com/office/drawing/2014/main" id="{AC2D8B6F-598E-8249-89D1-C6BBA7F3BA4F}"/>
              </a:ext>
            </a:extLst>
          </p:cNvPr>
          <p:cNvSpPr>
            <a:spLocks noGrp="1"/>
          </p:cNvSpPr>
          <p:nvPr>
            <p:ph type="title"/>
          </p:nvPr>
        </p:nvSpPr>
        <p:spPr>
          <a:xfrm>
            <a:off x="363254" y="967769"/>
            <a:ext cx="11465492" cy="1325563"/>
          </a:xfrm>
          <a:prstGeom prst="rect">
            <a:avLst/>
          </a:prstGeom>
        </p:spPr>
        <p:txBody>
          <a:bodyPr vert="horz" lIns="91440" tIns="45720" rIns="91440" bIns="45720" rtlCol="0" anchor="ctr">
            <a:normAutofit/>
          </a:bodyPr>
          <a:lstStyle/>
          <a:p>
            <a:r>
              <a:rPr lang="en-GB" dirty="0"/>
              <a:t>Click to edit Master title style</a:t>
            </a:r>
          </a:p>
        </p:txBody>
      </p:sp>
      <p:pic>
        <p:nvPicPr>
          <p:cNvPr id="12" name="Picture 11">
            <a:extLst>
              <a:ext uri="{FF2B5EF4-FFF2-40B4-BE49-F238E27FC236}">
                <a16:creationId xmlns:a16="http://schemas.microsoft.com/office/drawing/2014/main" id="{710E7F1A-7635-AB4E-B5BF-063DD21C1970}"/>
              </a:ext>
            </a:extLst>
          </p:cNvPr>
          <p:cNvPicPr>
            <a:picLocks noChangeAspect="1"/>
          </p:cNvPicPr>
          <p:nvPr userDrawn="1"/>
        </p:nvPicPr>
        <p:blipFill>
          <a:blip r:embed="rId12"/>
          <a:stretch>
            <a:fillRect/>
          </a:stretch>
        </p:blipFill>
        <p:spPr>
          <a:xfrm>
            <a:off x="363254" y="388307"/>
            <a:ext cx="3599146" cy="332694"/>
          </a:xfrm>
          <a:prstGeom prst="rect">
            <a:avLst/>
          </a:prstGeom>
        </p:spPr>
      </p:pic>
      <p:pic>
        <p:nvPicPr>
          <p:cNvPr id="13" name="Picture 12">
            <a:extLst>
              <a:ext uri="{FF2B5EF4-FFF2-40B4-BE49-F238E27FC236}">
                <a16:creationId xmlns:a16="http://schemas.microsoft.com/office/drawing/2014/main" id="{7EF70C31-5F59-4D46-8052-4E0D39FFBDB8}"/>
              </a:ext>
              <a:ext uri="{C183D7F6-B498-43B3-948B-1728B52AA6E4}">
                <adec:decorative xmlns:adec="http://schemas.microsoft.com/office/drawing/2017/decorative" val="1"/>
              </a:ext>
            </a:extLst>
          </p:cNvPr>
          <p:cNvPicPr>
            <a:picLocks noChangeAspect="1"/>
          </p:cNvPicPr>
          <p:nvPr userDrawn="1"/>
        </p:nvPicPr>
        <p:blipFill>
          <a:blip r:embed="rId13"/>
          <a:stretch>
            <a:fillRect/>
          </a:stretch>
        </p:blipFill>
        <p:spPr>
          <a:xfrm>
            <a:off x="0" y="6469694"/>
            <a:ext cx="12192000" cy="388306"/>
          </a:xfrm>
          <a:prstGeom prst="rect">
            <a:avLst/>
          </a:prstGeom>
        </p:spPr>
      </p:pic>
    </p:spTree>
    <p:extLst>
      <p:ext uri="{BB962C8B-B14F-4D97-AF65-F5344CB8AC3E}">
        <p14:creationId xmlns:p14="http://schemas.microsoft.com/office/powerpoint/2010/main" val="263664315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doi.org/10.5255/UKDA-SN-8011-1"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3035CF-44FC-2545-A262-AADD9284B6A9}"/>
              </a:ext>
            </a:extLst>
          </p:cNvPr>
          <p:cNvSpPr>
            <a:spLocks noGrp="1"/>
          </p:cNvSpPr>
          <p:nvPr>
            <p:ph type="ctrTitle"/>
          </p:nvPr>
        </p:nvSpPr>
        <p:spPr/>
        <p:txBody>
          <a:bodyPr/>
          <a:lstStyle/>
          <a:p>
            <a:r>
              <a:rPr lang="en-GB" dirty="0"/>
              <a:t>Ordinal regression</a:t>
            </a:r>
          </a:p>
        </p:txBody>
      </p:sp>
      <p:sp>
        <p:nvSpPr>
          <p:cNvPr id="6" name="Subtitle 5">
            <a:extLst>
              <a:ext uri="{FF2B5EF4-FFF2-40B4-BE49-F238E27FC236}">
                <a16:creationId xmlns:a16="http://schemas.microsoft.com/office/drawing/2014/main" id="{6B30DA9C-523E-B840-B4B5-38451AE0DB93}"/>
              </a:ext>
            </a:extLst>
          </p:cNvPr>
          <p:cNvSpPr>
            <a:spLocks noGrp="1"/>
          </p:cNvSpPr>
          <p:nvPr>
            <p:ph type="subTitle" idx="1"/>
          </p:nvPr>
        </p:nvSpPr>
        <p:spPr/>
        <p:txBody>
          <a:bodyPr/>
          <a:lstStyle/>
          <a:p>
            <a:r>
              <a:rPr lang="en-GB" b="1" dirty="0"/>
              <a:t>Part 2: Multiple ordinal regression</a:t>
            </a:r>
          </a:p>
          <a:p>
            <a:endParaRPr lang="en-GB" dirty="0"/>
          </a:p>
          <a:p>
            <a:r>
              <a:rPr lang="en-GB" dirty="0"/>
              <a:t>Dr Heini Väisänen</a:t>
            </a:r>
          </a:p>
          <a:p>
            <a:r>
              <a:rPr lang="en-GB" dirty="0"/>
              <a:t>University of Southampton</a:t>
            </a:r>
          </a:p>
          <a:p>
            <a:endParaRPr lang="en-GB" dirty="0"/>
          </a:p>
        </p:txBody>
      </p:sp>
    </p:spTree>
    <p:extLst>
      <p:ext uri="{BB962C8B-B14F-4D97-AF65-F5344CB8AC3E}">
        <p14:creationId xmlns:p14="http://schemas.microsoft.com/office/powerpoint/2010/main" val="1609579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Interpretation: cumulative odds ratios</a:t>
            </a:r>
          </a:p>
        </p:txBody>
      </p:sp>
      <p:sp>
        <p:nvSpPr>
          <p:cNvPr id="5" name="Content Placeholder 4"/>
          <p:cNvSpPr>
            <a:spLocks noGrp="1"/>
          </p:cNvSpPr>
          <p:nvPr>
            <p:ph sz="half" idx="2"/>
          </p:nvPr>
        </p:nvSpPr>
        <p:spPr/>
        <p:txBody>
          <a:bodyPr>
            <a:normAutofit/>
          </a:bodyPr>
          <a:lstStyle/>
          <a:p>
            <a:r>
              <a:rPr lang="en-GB" dirty="0"/>
              <a:t>Women have 35% higher odds of being in higher rather than lower categories of the outcome, that is they are more likely to be worried, when controlling for education.</a:t>
            </a: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1143981455"/>
              </p:ext>
            </p:extLst>
          </p:nvPr>
        </p:nvGraphicFramePr>
        <p:xfrm>
          <a:off x="715964" y="2293332"/>
          <a:ext cx="4418012" cy="2560320"/>
        </p:xfrm>
        <a:graphic>
          <a:graphicData uri="http://schemas.openxmlformats.org/drawingml/2006/table">
            <a:tbl>
              <a:tblPr firstRow="1" bandRow="1">
                <a:tableStyleId>{21E4AEA4-8DFA-4A89-87EB-49C32662AFE0}</a:tableStyleId>
              </a:tblPr>
              <a:tblGrid>
                <a:gridCol w="2529550">
                  <a:extLst>
                    <a:ext uri="{9D8B030D-6E8A-4147-A177-3AD203B41FA5}">
                      <a16:colId xmlns:a16="http://schemas.microsoft.com/office/drawing/2014/main" val="2027043478"/>
                    </a:ext>
                  </a:extLst>
                </a:gridCol>
                <a:gridCol w="1888462">
                  <a:extLst>
                    <a:ext uri="{9D8B030D-6E8A-4147-A177-3AD203B41FA5}">
                      <a16:colId xmlns:a16="http://schemas.microsoft.com/office/drawing/2014/main" val="425950570"/>
                    </a:ext>
                  </a:extLst>
                </a:gridCol>
              </a:tblGrid>
              <a:tr h="357029">
                <a:tc>
                  <a:txBody>
                    <a:bodyPr/>
                    <a:lstStyle/>
                    <a:p>
                      <a:r>
                        <a:rPr lang="en-GB" dirty="0"/>
                        <a:t>Variable</a:t>
                      </a:r>
                    </a:p>
                  </a:txBody>
                  <a:tcPr/>
                </a:tc>
                <a:tc>
                  <a:txBody>
                    <a:bodyPr/>
                    <a:lstStyle/>
                    <a:p>
                      <a:r>
                        <a:rPr lang="en-GB" dirty="0"/>
                        <a:t>COR</a:t>
                      </a:r>
                    </a:p>
                  </a:txBody>
                  <a:tcPr/>
                </a:tc>
                <a:extLst>
                  <a:ext uri="{0D108BD9-81ED-4DB2-BD59-A6C34878D82A}">
                    <a16:rowId xmlns:a16="http://schemas.microsoft.com/office/drawing/2014/main" val="2614319059"/>
                  </a:ext>
                </a:extLst>
              </a:tr>
              <a:tr h="357029">
                <a:tc>
                  <a:txBody>
                    <a:bodyPr/>
                    <a:lstStyle/>
                    <a:p>
                      <a:r>
                        <a:rPr lang="en-GB" b="1" dirty="0"/>
                        <a:t>Men (ref.)</a:t>
                      </a:r>
                    </a:p>
                  </a:txBody>
                  <a:tcPr/>
                </a:tc>
                <a:tc>
                  <a:txBody>
                    <a:bodyPr/>
                    <a:lstStyle/>
                    <a:p>
                      <a:r>
                        <a:rPr lang="en-GB" b="1" dirty="0"/>
                        <a:t>1.00</a:t>
                      </a:r>
                    </a:p>
                  </a:txBody>
                  <a:tcPr/>
                </a:tc>
                <a:extLst>
                  <a:ext uri="{0D108BD9-81ED-4DB2-BD59-A6C34878D82A}">
                    <a16:rowId xmlns:a16="http://schemas.microsoft.com/office/drawing/2014/main" val="2696193715"/>
                  </a:ext>
                </a:extLst>
              </a:tr>
              <a:tr h="357029">
                <a:tc>
                  <a:txBody>
                    <a:bodyPr/>
                    <a:lstStyle/>
                    <a:p>
                      <a:r>
                        <a:rPr lang="en-GB" b="1" dirty="0"/>
                        <a:t>Women</a:t>
                      </a:r>
                    </a:p>
                  </a:txBody>
                  <a:tcPr/>
                </a:tc>
                <a:tc>
                  <a:txBody>
                    <a:bodyPr/>
                    <a:lstStyle/>
                    <a:p>
                      <a:r>
                        <a:rPr lang="en-GB" b="1" dirty="0"/>
                        <a:t>1.35</a:t>
                      </a:r>
                    </a:p>
                  </a:txBody>
                  <a:tcPr/>
                </a:tc>
                <a:extLst>
                  <a:ext uri="{0D108BD9-81ED-4DB2-BD59-A6C34878D82A}">
                    <a16:rowId xmlns:a16="http://schemas.microsoft.com/office/drawing/2014/main" val="1661723928"/>
                  </a:ext>
                </a:extLst>
              </a:tr>
              <a:tr h="357029">
                <a:tc>
                  <a:txBody>
                    <a:bodyPr/>
                    <a:lstStyle/>
                    <a:p>
                      <a:r>
                        <a:rPr lang="en-GB" dirty="0"/>
                        <a:t>No education (ref.)</a:t>
                      </a:r>
                    </a:p>
                  </a:txBody>
                  <a:tcPr/>
                </a:tc>
                <a:tc>
                  <a:txBody>
                    <a:bodyPr/>
                    <a:lstStyle/>
                    <a:p>
                      <a:r>
                        <a:rPr lang="en-GB" dirty="0"/>
                        <a:t>1.00</a:t>
                      </a:r>
                    </a:p>
                  </a:txBody>
                  <a:tcPr/>
                </a:tc>
                <a:extLst>
                  <a:ext uri="{0D108BD9-81ED-4DB2-BD59-A6C34878D82A}">
                    <a16:rowId xmlns:a16="http://schemas.microsoft.com/office/drawing/2014/main" val="2799753877"/>
                  </a:ext>
                </a:extLst>
              </a:tr>
              <a:tr h="357029">
                <a:tc>
                  <a:txBody>
                    <a:bodyPr/>
                    <a:lstStyle/>
                    <a:p>
                      <a:r>
                        <a:rPr lang="en-GB" dirty="0"/>
                        <a:t>O-level/GCSE</a:t>
                      </a:r>
                    </a:p>
                  </a:txBody>
                  <a:tcPr/>
                </a:tc>
                <a:tc>
                  <a:txBody>
                    <a:bodyPr/>
                    <a:lstStyle/>
                    <a:p>
                      <a:r>
                        <a:rPr lang="en-GB" dirty="0"/>
                        <a:t>0.99</a:t>
                      </a:r>
                    </a:p>
                  </a:txBody>
                  <a:tcPr/>
                </a:tc>
                <a:extLst>
                  <a:ext uri="{0D108BD9-81ED-4DB2-BD59-A6C34878D82A}">
                    <a16:rowId xmlns:a16="http://schemas.microsoft.com/office/drawing/2014/main" val="2463016892"/>
                  </a:ext>
                </a:extLst>
              </a:tr>
              <a:tr h="357029">
                <a:tc>
                  <a:txBody>
                    <a:bodyPr/>
                    <a:lstStyle/>
                    <a:p>
                      <a:r>
                        <a:rPr lang="en-GB" dirty="0"/>
                        <a:t>A-level</a:t>
                      </a:r>
                    </a:p>
                  </a:txBody>
                  <a:tcPr/>
                </a:tc>
                <a:tc>
                  <a:txBody>
                    <a:bodyPr/>
                    <a:lstStyle/>
                    <a:p>
                      <a:r>
                        <a:rPr lang="en-GB" dirty="0"/>
                        <a:t>0.81</a:t>
                      </a:r>
                    </a:p>
                  </a:txBody>
                  <a:tcPr/>
                </a:tc>
                <a:extLst>
                  <a:ext uri="{0D108BD9-81ED-4DB2-BD59-A6C34878D82A}">
                    <a16:rowId xmlns:a16="http://schemas.microsoft.com/office/drawing/2014/main" val="3815965673"/>
                  </a:ext>
                </a:extLst>
              </a:tr>
              <a:tr h="357029">
                <a:tc>
                  <a:txBody>
                    <a:bodyPr/>
                    <a:lstStyle/>
                    <a:p>
                      <a:r>
                        <a:rPr lang="en-GB" dirty="0"/>
                        <a:t>Degree or diploma</a:t>
                      </a:r>
                    </a:p>
                  </a:txBody>
                  <a:tcPr>
                    <a:lnB w="12700" cap="flat" cmpd="sng" algn="ctr">
                      <a:solidFill>
                        <a:schemeClr val="tx1"/>
                      </a:solidFill>
                      <a:prstDash val="solid"/>
                      <a:round/>
                      <a:headEnd type="none" w="med" len="med"/>
                      <a:tailEnd type="none" w="med" len="med"/>
                    </a:lnB>
                  </a:tcPr>
                </a:tc>
                <a:tc>
                  <a:txBody>
                    <a:bodyPr/>
                    <a:lstStyle/>
                    <a:p>
                      <a:r>
                        <a:rPr lang="en-GB" dirty="0"/>
                        <a:t>0.72</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7896906"/>
                  </a:ext>
                </a:extLst>
              </a:tr>
            </a:tbl>
          </a:graphicData>
        </a:graphic>
      </p:graphicFrame>
    </p:spTree>
    <p:extLst>
      <p:ext uri="{BB962C8B-B14F-4D97-AF65-F5344CB8AC3E}">
        <p14:creationId xmlns:p14="http://schemas.microsoft.com/office/powerpoint/2010/main" val="964710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Interpretation: cumulative odds ratios</a:t>
            </a:r>
          </a:p>
        </p:txBody>
      </p:sp>
      <p:sp>
        <p:nvSpPr>
          <p:cNvPr id="5" name="Content Placeholder 4"/>
          <p:cNvSpPr>
            <a:spLocks noGrp="1"/>
          </p:cNvSpPr>
          <p:nvPr>
            <p:ph sz="half" idx="2"/>
          </p:nvPr>
        </p:nvSpPr>
        <p:spPr/>
        <p:txBody>
          <a:bodyPr>
            <a:normAutofit/>
          </a:bodyPr>
          <a:lstStyle/>
          <a:p>
            <a:r>
              <a:rPr lang="en-GB" dirty="0"/>
              <a:t>More educated groups are less likely to be in the higher rather than lower categories of the outcome, that is they are less likely to be worried, when controlling for gender.</a:t>
            </a:r>
          </a:p>
          <a:p>
            <a:r>
              <a:rPr lang="en-GB" dirty="0"/>
              <a:t>E.g. odds are 28% lower among those with a degree than those without education.</a:t>
            </a: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1277389592"/>
              </p:ext>
            </p:extLst>
          </p:nvPr>
        </p:nvGraphicFramePr>
        <p:xfrm>
          <a:off x="715964" y="2293332"/>
          <a:ext cx="4418012" cy="2560320"/>
        </p:xfrm>
        <a:graphic>
          <a:graphicData uri="http://schemas.openxmlformats.org/drawingml/2006/table">
            <a:tbl>
              <a:tblPr firstRow="1" bandRow="1">
                <a:tableStyleId>{21E4AEA4-8DFA-4A89-87EB-49C32662AFE0}</a:tableStyleId>
              </a:tblPr>
              <a:tblGrid>
                <a:gridCol w="2529550">
                  <a:extLst>
                    <a:ext uri="{9D8B030D-6E8A-4147-A177-3AD203B41FA5}">
                      <a16:colId xmlns:a16="http://schemas.microsoft.com/office/drawing/2014/main" val="2027043478"/>
                    </a:ext>
                  </a:extLst>
                </a:gridCol>
                <a:gridCol w="1888462">
                  <a:extLst>
                    <a:ext uri="{9D8B030D-6E8A-4147-A177-3AD203B41FA5}">
                      <a16:colId xmlns:a16="http://schemas.microsoft.com/office/drawing/2014/main" val="425950570"/>
                    </a:ext>
                  </a:extLst>
                </a:gridCol>
              </a:tblGrid>
              <a:tr h="357029">
                <a:tc>
                  <a:txBody>
                    <a:bodyPr/>
                    <a:lstStyle/>
                    <a:p>
                      <a:r>
                        <a:rPr lang="en-GB" dirty="0"/>
                        <a:t>Variable</a:t>
                      </a:r>
                    </a:p>
                  </a:txBody>
                  <a:tcPr/>
                </a:tc>
                <a:tc>
                  <a:txBody>
                    <a:bodyPr/>
                    <a:lstStyle/>
                    <a:p>
                      <a:r>
                        <a:rPr lang="en-GB" dirty="0"/>
                        <a:t>COR</a:t>
                      </a:r>
                    </a:p>
                  </a:txBody>
                  <a:tcPr/>
                </a:tc>
                <a:extLst>
                  <a:ext uri="{0D108BD9-81ED-4DB2-BD59-A6C34878D82A}">
                    <a16:rowId xmlns:a16="http://schemas.microsoft.com/office/drawing/2014/main" val="2614319059"/>
                  </a:ext>
                </a:extLst>
              </a:tr>
              <a:tr h="357029">
                <a:tc>
                  <a:txBody>
                    <a:bodyPr/>
                    <a:lstStyle/>
                    <a:p>
                      <a:r>
                        <a:rPr lang="en-GB" dirty="0"/>
                        <a:t>Men (ref.)</a:t>
                      </a:r>
                    </a:p>
                  </a:txBody>
                  <a:tcPr/>
                </a:tc>
                <a:tc>
                  <a:txBody>
                    <a:bodyPr/>
                    <a:lstStyle/>
                    <a:p>
                      <a:r>
                        <a:rPr lang="en-GB" dirty="0"/>
                        <a:t>1.00</a:t>
                      </a:r>
                    </a:p>
                  </a:txBody>
                  <a:tcPr/>
                </a:tc>
                <a:extLst>
                  <a:ext uri="{0D108BD9-81ED-4DB2-BD59-A6C34878D82A}">
                    <a16:rowId xmlns:a16="http://schemas.microsoft.com/office/drawing/2014/main" val="2696193715"/>
                  </a:ext>
                </a:extLst>
              </a:tr>
              <a:tr h="357029">
                <a:tc>
                  <a:txBody>
                    <a:bodyPr/>
                    <a:lstStyle/>
                    <a:p>
                      <a:r>
                        <a:rPr lang="en-GB" dirty="0"/>
                        <a:t>Women</a:t>
                      </a:r>
                    </a:p>
                  </a:txBody>
                  <a:tcPr/>
                </a:tc>
                <a:tc>
                  <a:txBody>
                    <a:bodyPr/>
                    <a:lstStyle/>
                    <a:p>
                      <a:r>
                        <a:rPr lang="en-GB" dirty="0"/>
                        <a:t>1.35</a:t>
                      </a:r>
                    </a:p>
                  </a:txBody>
                  <a:tcPr/>
                </a:tc>
                <a:extLst>
                  <a:ext uri="{0D108BD9-81ED-4DB2-BD59-A6C34878D82A}">
                    <a16:rowId xmlns:a16="http://schemas.microsoft.com/office/drawing/2014/main" val="1661723928"/>
                  </a:ext>
                </a:extLst>
              </a:tr>
              <a:tr h="357029">
                <a:tc>
                  <a:txBody>
                    <a:bodyPr/>
                    <a:lstStyle/>
                    <a:p>
                      <a:r>
                        <a:rPr lang="en-GB" b="1" dirty="0"/>
                        <a:t>No education (ref.)</a:t>
                      </a:r>
                    </a:p>
                  </a:txBody>
                  <a:tcPr/>
                </a:tc>
                <a:tc>
                  <a:txBody>
                    <a:bodyPr/>
                    <a:lstStyle/>
                    <a:p>
                      <a:r>
                        <a:rPr lang="en-GB" b="1" dirty="0"/>
                        <a:t>1.00</a:t>
                      </a:r>
                    </a:p>
                  </a:txBody>
                  <a:tcPr/>
                </a:tc>
                <a:extLst>
                  <a:ext uri="{0D108BD9-81ED-4DB2-BD59-A6C34878D82A}">
                    <a16:rowId xmlns:a16="http://schemas.microsoft.com/office/drawing/2014/main" val="2799753877"/>
                  </a:ext>
                </a:extLst>
              </a:tr>
              <a:tr h="357029">
                <a:tc>
                  <a:txBody>
                    <a:bodyPr/>
                    <a:lstStyle/>
                    <a:p>
                      <a:r>
                        <a:rPr lang="en-GB" b="1" dirty="0"/>
                        <a:t>O-level/GCSE</a:t>
                      </a:r>
                    </a:p>
                  </a:txBody>
                  <a:tcPr/>
                </a:tc>
                <a:tc>
                  <a:txBody>
                    <a:bodyPr/>
                    <a:lstStyle/>
                    <a:p>
                      <a:r>
                        <a:rPr lang="en-GB" b="1" dirty="0"/>
                        <a:t>0.99</a:t>
                      </a:r>
                    </a:p>
                  </a:txBody>
                  <a:tcPr/>
                </a:tc>
                <a:extLst>
                  <a:ext uri="{0D108BD9-81ED-4DB2-BD59-A6C34878D82A}">
                    <a16:rowId xmlns:a16="http://schemas.microsoft.com/office/drawing/2014/main" val="2463016892"/>
                  </a:ext>
                </a:extLst>
              </a:tr>
              <a:tr h="357029">
                <a:tc>
                  <a:txBody>
                    <a:bodyPr/>
                    <a:lstStyle/>
                    <a:p>
                      <a:r>
                        <a:rPr lang="en-GB" b="1" dirty="0"/>
                        <a:t>A-level</a:t>
                      </a:r>
                    </a:p>
                  </a:txBody>
                  <a:tcPr/>
                </a:tc>
                <a:tc>
                  <a:txBody>
                    <a:bodyPr/>
                    <a:lstStyle/>
                    <a:p>
                      <a:r>
                        <a:rPr lang="en-GB" b="1" dirty="0"/>
                        <a:t>0.81</a:t>
                      </a:r>
                    </a:p>
                  </a:txBody>
                  <a:tcPr/>
                </a:tc>
                <a:extLst>
                  <a:ext uri="{0D108BD9-81ED-4DB2-BD59-A6C34878D82A}">
                    <a16:rowId xmlns:a16="http://schemas.microsoft.com/office/drawing/2014/main" val="3815965673"/>
                  </a:ext>
                </a:extLst>
              </a:tr>
              <a:tr h="357029">
                <a:tc>
                  <a:txBody>
                    <a:bodyPr/>
                    <a:lstStyle/>
                    <a:p>
                      <a:r>
                        <a:rPr lang="en-GB" b="1" dirty="0"/>
                        <a:t>Degree or diploma</a:t>
                      </a:r>
                    </a:p>
                  </a:txBody>
                  <a:tcPr>
                    <a:lnB w="12700" cap="flat" cmpd="sng" algn="ctr">
                      <a:solidFill>
                        <a:schemeClr val="tx1"/>
                      </a:solidFill>
                      <a:prstDash val="solid"/>
                      <a:round/>
                      <a:headEnd type="none" w="med" len="med"/>
                      <a:tailEnd type="none" w="med" len="med"/>
                    </a:lnB>
                  </a:tcPr>
                </a:tc>
                <a:tc>
                  <a:txBody>
                    <a:bodyPr/>
                    <a:lstStyle/>
                    <a:p>
                      <a:r>
                        <a:rPr lang="en-GB" b="1" dirty="0"/>
                        <a:t>0.72</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7896906"/>
                  </a:ext>
                </a:extLst>
              </a:tr>
            </a:tbl>
          </a:graphicData>
        </a:graphic>
      </p:graphicFrame>
    </p:spTree>
    <p:extLst>
      <p:ext uri="{BB962C8B-B14F-4D97-AF65-F5344CB8AC3E}">
        <p14:creationId xmlns:p14="http://schemas.microsoft.com/office/powerpoint/2010/main" val="3581558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Interpretation: predicted probabilities</a:t>
            </a:r>
          </a:p>
        </p:txBody>
      </p:sp>
      <mc:AlternateContent xmlns:mc="http://schemas.openxmlformats.org/markup-compatibility/2006" xmlns:a14="http://schemas.microsoft.com/office/drawing/2010/main">
        <mc:Choice Requires="a14">
          <p:sp>
            <p:nvSpPr>
              <p:cNvPr id="5" name="Content Placeholder 4"/>
              <p:cNvSpPr>
                <a:spLocks noGrp="1"/>
              </p:cNvSpPr>
              <p:nvPr>
                <p:ph sz="half" idx="2"/>
              </p:nvPr>
            </p:nvSpPr>
            <p:spPr>
              <a:xfrm>
                <a:off x="6197252" y="2867024"/>
                <a:ext cx="5631494" cy="3361055"/>
              </a:xfrm>
            </p:spPr>
            <p:txBody>
              <a:bodyPr>
                <a:normAutofit/>
              </a:bodyPr>
              <a:lstStyle/>
              <a:p>
                <a:r>
                  <a:rPr lang="en-GB" dirty="0"/>
                  <a:t>Not at all worried vs. higher categories, women, A-level:</a:t>
                </a:r>
              </a:p>
              <a:p>
                <a:pPr marL="0" indent="0">
                  <a:lnSpc>
                    <a:spcPct val="110000"/>
                  </a:lnSpc>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𝐶</m:t>
                      </m:r>
                      <m:sSub>
                        <m:sSubPr>
                          <m:ctrlPr>
                            <a:rPr lang="en-GB" i="1">
                              <a:latin typeface="Cambria Math" panose="02040503050406030204" pitchFamily="18" charset="0"/>
                            </a:rPr>
                          </m:ctrlPr>
                        </m:sSubPr>
                        <m:e>
                          <m:r>
                            <a:rPr lang="en-GB" i="1">
                              <a:latin typeface="Cambria Math" panose="02040503050406030204" pitchFamily="18" charset="0"/>
                            </a:rPr>
                            <m:t>𝑝</m:t>
                          </m:r>
                        </m:e>
                        <m:sub>
                          <m:r>
                            <a:rPr lang="en-GB" b="0" i="1" smtClean="0">
                              <a:latin typeface="Cambria Math" panose="02040503050406030204" pitchFamily="18" charset="0"/>
                            </a:rPr>
                            <m:t>1</m:t>
                          </m:r>
                        </m:sub>
                      </m:sSub>
                      <m:r>
                        <a:rPr lang="en-GB" i="1">
                          <a:latin typeface="Cambria Math" panose="02040503050406030204" pitchFamily="18" charset="0"/>
                        </a:rPr>
                        <m:t>=</m:t>
                      </m:r>
                      <m:f>
                        <m:fPr>
                          <m:ctrlPr>
                            <a:rPr lang="en-GB" i="1">
                              <a:latin typeface="Cambria Math" panose="02040503050406030204" pitchFamily="18" charset="0"/>
                            </a:rPr>
                          </m:ctrlPr>
                        </m:fPr>
                        <m:num>
                          <m:r>
                            <m:rPr>
                              <m:sty m:val="p"/>
                            </m:rPr>
                            <a:rPr lang="en-GB">
                              <a:latin typeface="Cambria Math" panose="02040503050406030204" pitchFamily="18" charset="0"/>
                            </a:rPr>
                            <m:t>exp</m:t>
                          </m:r>
                          <m:r>
                            <a:rPr lang="en-GB" i="1">
                              <a:latin typeface="Cambria Math" panose="02040503050406030204" pitchFamily="18" charset="0"/>
                            </a:rPr>
                            <m:t>⁡(</m:t>
                          </m:r>
                          <m:r>
                            <a:rPr lang="en-GB" b="0" i="1" smtClean="0">
                              <a:latin typeface="Cambria Math" panose="02040503050406030204" pitchFamily="18" charset="0"/>
                            </a:rPr>
                            <m:t>−1.74</m:t>
                          </m:r>
                          <m:r>
                            <a:rPr lang="en-GB" i="1">
                              <a:latin typeface="Cambria Math" panose="02040503050406030204" pitchFamily="18" charset="0"/>
                            </a:rPr>
                            <m:t>−</m:t>
                          </m:r>
                          <m:r>
                            <a:rPr lang="en-GB" b="0" i="1" smtClean="0">
                              <a:latin typeface="Cambria Math" panose="02040503050406030204" pitchFamily="18" charset="0"/>
                            </a:rPr>
                            <m:t>0.30+0.22</m:t>
                          </m:r>
                          <m:r>
                            <a:rPr lang="en-GB" i="1">
                              <a:latin typeface="Cambria Math" panose="02040503050406030204" pitchFamily="18" charset="0"/>
                            </a:rPr>
                            <m:t>)</m:t>
                          </m:r>
                        </m:num>
                        <m:den>
                          <m:r>
                            <a:rPr lang="en-GB" i="1">
                              <a:latin typeface="Cambria Math" panose="02040503050406030204" pitchFamily="18" charset="0"/>
                            </a:rPr>
                            <m:t>1+</m:t>
                          </m:r>
                          <m:r>
                            <m:rPr>
                              <m:sty m:val="p"/>
                            </m:rPr>
                            <a:rPr lang="en-GB">
                              <a:latin typeface="Cambria Math" panose="02040503050406030204" pitchFamily="18" charset="0"/>
                            </a:rPr>
                            <m:t>exp</m:t>
                          </m:r>
                          <m:r>
                            <a:rPr lang="en-GB" i="1">
                              <a:latin typeface="Cambria Math" panose="02040503050406030204" pitchFamily="18" charset="0"/>
                            </a:rPr>
                            <m:t>⁡(−1.74−0.30+0.22)</m:t>
                          </m:r>
                        </m:den>
                      </m:f>
                      <m:r>
                        <a:rPr lang="en-GB">
                          <a:latin typeface="Cambria Math" panose="02040503050406030204" pitchFamily="18" charset="0"/>
                        </a:rPr>
                        <m:t>=</m:t>
                      </m:r>
                      <m:r>
                        <a:rPr lang="en-GB" b="0" i="0" smtClean="0">
                          <a:latin typeface="Cambria Math" panose="02040503050406030204" pitchFamily="18" charset="0"/>
                        </a:rPr>
                        <m:t>0</m:t>
                      </m:r>
                      <m:r>
                        <a:rPr lang="en-GB">
                          <a:latin typeface="Cambria Math" panose="02040503050406030204" pitchFamily="18" charset="0"/>
                        </a:rPr>
                        <m:t>.138</m:t>
                      </m:r>
                    </m:oMath>
                  </m:oMathPara>
                </a14:m>
                <a:endParaRPr lang="en-GB" dirty="0"/>
              </a:p>
            </p:txBody>
          </p:sp>
        </mc:Choice>
        <mc:Fallback xmlns="">
          <p:sp>
            <p:nvSpPr>
              <p:cNvPr id="5" name="Content Placeholder 4"/>
              <p:cNvSpPr>
                <a:spLocks noGrp="1" noRot="1" noChangeAspect="1" noMove="1" noResize="1" noEditPoints="1" noAdjustHandles="1" noChangeArrowheads="1" noChangeShapeType="1" noTextEdit="1"/>
              </p:cNvSpPr>
              <p:nvPr>
                <p:ph sz="half" idx="2"/>
              </p:nvPr>
            </p:nvSpPr>
            <p:spPr>
              <a:xfrm>
                <a:off x="6197252" y="2867024"/>
                <a:ext cx="5631494" cy="3361055"/>
              </a:xfrm>
              <a:blipFill>
                <a:blip r:embed="rId2"/>
                <a:stretch>
                  <a:fillRect l="-1950" t="-3080"/>
                </a:stretch>
              </a:blipFill>
            </p:spPr>
            <p:txBody>
              <a:bodyPr/>
              <a:lstStyle/>
              <a:p>
                <a:r>
                  <a:rPr lang="en-GB">
                    <a:noFill/>
                  </a:rPr>
                  <a:t> </a:t>
                </a:r>
              </a:p>
            </p:txBody>
          </p:sp>
        </mc:Fallback>
      </mc:AlternateContent>
      <p:graphicFrame>
        <p:nvGraphicFramePr>
          <p:cNvPr id="6" name="Content Placeholder 3"/>
          <p:cNvGraphicFramePr>
            <a:graphicFrameLocks noGrp="1"/>
          </p:cNvGraphicFramePr>
          <p:nvPr>
            <p:ph idx="1"/>
            <p:extLst>
              <p:ext uri="{D42A27DB-BD31-4B8C-83A1-F6EECF244321}">
                <p14:modId xmlns:p14="http://schemas.microsoft.com/office/powerpoint/2010/main" val="2666804466"/>
              </p:ext>
            </p:extLst>
          </p:nvPr>
        </p:nvGraphicFramePr>
        <p:xfrm>
          <a:off x="715964" y="2293332"/>
          <a:ext cx="4418012" cy="3956973"/>
        </p:xfrm>
        <a:graphic>
          <a:graphicData uri="http://schemas.openxmlformats.org/drawingml/2006/table">
            <a:tbl>
              <a:tblPr firstRow="1" bandRow="1">
                <a:tableStyleId>{21E4AEA4-8DFA-4A89-87EB-49C32662AFE0}</a:tableStyleId>
              </a:tblPr>
              <a:tblGrid>
                <a:gridCol w="2529550">
                  <a:extLst>
                    <a:ext uri="{9D8B030D-6E8A-4147-A177-3AD203B41FA5}">
                      <a16:colId xmlns:a16="http://schemas.microsoft.com/office/drawing/2014/main" val="2027043478"/>
                    </a:ext>
                  </a:extLst>
                </a:gridCol>
                <a:gridCol w="1888462">
                  <a:extLst>
                    <a:ext uri="{9D8B030D-6E8A-4147-A177-3AD203B41FA5}">
                      <a16:colId xmlns:a16="http://schemas.microsoft.com/office/drawing/2014/main" val="425950570"/>
                    </a:ext>
                  </a:extLst>
                </a:gridCol>
              </a:tblGrid>
              <a:tr h="357029">
                <a:tc>
                  <a:txBody>
                    <a:bodyPr/>
                    <a:lstStyle/>
                    <a:p>
                      <a:r>
                        <a:rPr lang="en-GB" dirty="0"/>
                        <a:t>Variable</a:t>
                      </a:r>
                    </a:p>
                  </a:txBody>
                  <a:tcPr/>
                </a:tc>
                <a:tc>
                  <a:txBody>
                    <a:bodyPr/>
                    <a:lstStyle/>
                    <a:p>
                      <a:r>
                        <a:rPr lang="en-GB" dirty="0"/>
                        <a:t>Cumulative</a:t>
                      </a:r>
                      <a:r>
                        <a:rPr lang="en-GB" baseline="0" dirty="0"/>
                        <a:t> logit</a:t>
                      </a:r>
                      <a:endParaRPr lang="en-GB" dirty="0"/>
                    </a:p>
                  </a:txBody>
                  <a:tcPr/>
                </a:tc>
                <a:extLst>
                  <a:ext uri="{0D108BD9-81ED-4DB2-BD59-A6C34878D82A}">
                    <a16:rowId xmlns:a16="http://schemas.microsoft.com/office/drawing/2014/main" val="2614319059"/>
                  </a:ext>
                </a:extLst>
              </a:tr>
              <a:tr h="357029">
                <a:tc>
                  <a:txBody>
                    <a:bodyPr/>
                    <a:lstStyle/>
                    <a:p>
                      <a:r>
                        <a:rPr lang="en-GB" dirty="0"/>
                        <a:t>Men (ref.)</a:t>
                      </a:r>
                    </a:p>
                  </a:txBody>
                  <a:tcPr/>
                </a:tc>
                <a:tc>
                  <a:txBody>
                    <a:bodyPr/>
                    <a:lstStyle/>
                    <a:p>
                      <a:r>
                        <a:rPr lang="en-GB" dirty="0"/>
                        <a:t>0.00</a:t>
                      </a:r>
                    </a:p>
                  </a:txBody>
                  <a:tcPr/>
                </a:tc>
                <a:extLst>
                  <a:ext uri="{0D108BD9-81ED-4DB2-BD59-A6C34878D82A}">
                    <a16:rowId xmlns:a16="http://schemas.microsoft.com/office/drawing/2014/main" val="2696193715"/>
                  </a:ext>
                </a:extLst>
              </a:tr>
              <a:tr h="357029">
                <a:tc>
                  <a:txBody>
                    <a:bodyPr/>
                    <a:lstStyle/>
                    <a:p>
                      <a:r>
                        <a:rPr lang="en-GB" dirty="0"/>
                        <a:t>Women</a:t>
                      </a:r>
                    </a:p>
                  </a:txBody>
                  <a:tcPr/>
                </a:tc>
                <a:tc>
                  <a:txBody>
                    <a:bodyPr/>
                    <a:lstStyle/>
                    <a:p>
                      <a:r>
                        <a:rPr lang="en-GB" dirty="0"/>
                        <a:t>0.30</a:t>
                      </a:r>
                    </a:p>
                  </a:txBody>
                  <a:tcPr/>
                </a:tc>
                <a:extLst>
                  <a:ext uri="{0D108BD9-81ED-4DB2-BD59-A6C34878D82A}">
                    <a16:rowId xmlns:a16="http://schemas.microsoft.com/office/drawing/2014/main" val="1661723928"/>
                  </a:ext>
                </a:extLst>
              </a:tr>
              <a:tr h="390813">
                <a:tc>
                  <a:txBody>
                    <a:bodyPr/>
                    <a:lstStyle/>
                    <a:p>
                      <a:r>
                        <a:rPr lang="en-GB" b="0" dirty="0"/>
                        <a:t>No education (ref.)</a:t>
                      </a:r>
                    </a:p>
                  </a:txBody>
                  <a:tcPr/>
                </a:tc>
                <a:tc>
                  <a:txBody>
                    <a:bodyPr/>
                    <a:lstStyle/>
                    <a:p>
                      <a:r>
                        <a:rPr lang="en-GB" b="0" dirty="0"/>
                        <a:t>0.00</a:t>
                      </a:r>
                    </a:p>
                  </a:txBody>
                  <a:tcPr/>
                </a:tc>
                <a:extLst>
                  <a:ext uri="{0D108BD9-81ED-4DB2-BD59-A6C34878D82A}">
                    <a16:rowId xmlns:a16="http://schemas.microsoft.com/office/drawing/2014/main" val="2799753877"/>
                  </a:ext>
                </a:extLst>
              </a:tr>
              <a:tr h="357029">
                <a:tc>
                  <a:txBody>
                    <a:bodyPr/>
                    <a:lstStyle/>
                    <a:p>
                      <a:r>
                        <a:rPr lang="en-GB" b="0" dirty="0"/>
                        <a:t>O-level/GCSE</a:t>
                      </a:r>
                    </a:p>
                  </a:txBody>
                  <a:tcPr/>
                </a:tc>
                <a:tc>
                  <a:txBody>
                    <a:bodyPr/>
                    <a:lstStyle/>
                    <a:p>
                      <a:r>
                        <a:rPr lang="en-GB" b="0" dirty="0"/>
                        <a:t>-0.01</a:t>
                      </a:r>
                    </a:p>
                  </a:txBody>
                  <a:tcPr/>
                </a:tc>
                <a:extLst>
                  <a:ext uri="{0D108BD9-81ED-4DB2-BD59-A6C34878D82A}">
                    <a16:rowId xmlns:a16="http://schemas.microsoft.com/office/drawing/2014/main" val="2463016892"/>
                  </a:ext>
                </a:extLst>
              </a:tr>
              <a:tr h="357029">
                <a:tc>
                  <a:txBody>
                    <a:bodyPr/>
                    <a:lstStyle/>
                    <a:p>
                      <a:r>
                        <a:rPr lang="en-GB" b="0" dirty="0"/>
                        <a:t>A-level</a:t>
                      </a:r>
                    </a:p>
                  </a:txBody>
                  <a:tcPr/>
                </a:tc>
                <a:tc>
                  <a:txBody>
                    <a:bodyPr/>
                    <a:lstStyle/>
                    <a:p>
                      <a:r>
                        <a:rPr lang="en-GB" b="0" dirty="0"/>
                        <a:t>-0.22</a:t>
                      </a:r>
                    </a:p>
                  </a:txBody>
                  <a:tcPr/>
                </a:tc>
                <a:extLst>
                  <a:ext uri="{0D108BD9-81ED-4DB2-BD59-A6C34878D82A}">
                    <a16:rowId xmlns:a16="http://schemas.microsoft.com/office/drawing/2014/main" val="3815965673"/>
                  </a:ext>
                </a:extLst>
              </a:tr>
              <a:tr h="357029">
                <a:tc>
                  <a:txBody>
                    <a:bodyPr/>
                    <a:lstStyle/>
                    <a:p>
                      <a:r>
                        <a:rPr lang="en-GB" b="0" dirty="0"/>
                        <a:t>Degree or diploma</a:t>
                      </a:r>
                    </a:p>
                  </a:txBody>
                  <a:tcPr/>
                </a:tc>
                <a:tc>
                  <a:txBody>
                    <a:bodyPr/>
                    <a:lstStyle/>
                    <a:p>
                      <a:r>
                        <a:rPr lang="en-GB" b="0" dirty="0"/>
                        <a:t>-0.33</a:t>
                      </a:r>
                    </a:p>
                  </a:txBody>
                  <a:tcPr/>
                </a:tc>
                <a:extLst>
                  <a:ext uri="{0D108BD9-81ED-4DB2-BD59-A6C34878D82A}">
                    <a16:rowId xmlns:a16="http://schemas.microsoft.com/office/drawing/2014/main" val="2547896906"/>
                  </a:ext>
                </a:extLst>
              </a:tr>
              <a:tr h="357029">
                <a:tc>
                  <a:txBody>
                    <a:bodyPr/>
                    <a:lstStyle/>
                    <a:p>
                      <a:pPr algn="r"/>
                      <a:r>
                        <a:rPr lang="en-GB" dirty="0" err="1"/>
                        <a:t>Cutpoint</a:t>
                      </a:r>
                      <a:r>
                        <a:rPr lang="en-GB" dirty="0"/>
                        <a:t> 1</a:t>
                      </a:r>
                    </a:p>
                  </a:txBody>
                  <a:tcPr/>
                </a:tc>
                <a:tc>
                  <a:txBody>
                    <a:bodyPr/>
                    <a:lstStyle/>
                    <a:p>
                      <a:r>
                        <a:rPr lang="en-GB" dirty="0"/>
                        <a:t>-1.74</a:t>
                      </a:r>
                    </a:p>
                  </a:txBody>
                  <a:tcPr/>
                </a:tc>
                <a:extLst>
                  <a:ext uri="{0D108BD9-81ED-4DB2-BD59-A6C34878D82A}">
                    <a16:rowId xmlns:a16="http://schemas.microsoft.com/office/drawing/2014/main" val="2469428697"/>
                  </a:ext>
                </a:extLst>
              </a:tr>
              <a:tr h="35702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dirty="0" err="1"/>
                        <a:t>Cutpoint</a:t>
                      </a:r>
                      <a:r>
                        <a:rPr lang="en-GB" dirty="0"/>
                        <a:t> 2</a:t>
                      </a:r>
                    </a:p>
                  </a:txBody>
                  <a:tcPr/>
                </a:tc>
                <a:tc>
                  <a:txBody>
                    <a:bodyPr/>
                    <a:lstStyle/>
                    <a:p>
                      <a:r>
                        <a:rPr lang="en-GB" dirty="0"/>
                        <a:t>0.52</a:t>
                      </a:r>
                    </a:p>
                  </a:txBody>
                  <a:tcPr/>
                </a:tc>
                <a:extLst>
                  <a:ext uri="{0D108BD9-81ED-4DB2-BD59-A6C34878D82A}">
                    <a16:rowId xmlns:a16="http://schemas.microsoft.com/office/drawing/2014/main" val="4057861844"/>
                  </a:ext>
                </a:extLst>
              </a:tr>
              <a:tr h="35702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dirty="0" err="1"/>
                        <a:t>Cutpoint</a:t>
                      </a:r>
                      <a:r>
                        <a:rPr lang="en-GB" dirty="0"/>
                        <a:t> 3</a:t>
                      </a:r>
                    </a:p>
                  </a:txBody>
                  <a:tcPr>
                    <a:lnB w="12700" cap="flat" cmpd="sng" algn="ctr">
                      <a:solidFill>
                        <a:schemeClr val="tx1"/>
                      </a:solidFill>
                      <a:prstDash val="solid"/>
                      <a:round/>
                      <a:headEnd type="none" w="med" len="med"/>
                      <a:tailEnd type="none" w="med" len="med"/>
                    </a:lnB>
                  </a:tcPr>
                </a:tc>
                <a:tc>
                  <a:txBody>
                    <a:bodyPr/>
                    <a:lstStyle/>
                    <a:p>
                      <a:r>
                        <a:rPr lang="en-GB" dirty="0"/>
                        <a:t>2.18</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9357777"/>
                  </a:ext>
                </a:extLst>
              </a:tr>
            </a:tbl>
          </a:graphicData>
        </a:graphic>
      </p:graphicFrame>
      <mc:AlternateContent xmlns:mc="http://schemas.openxmlformats.org/markup-compatibility/2006" xmlns:a14="http://schemas.microsoft.com/office/drawing/2010/main">
        <mc:Choice Requires="a14">
          <p:sp>
            <p:nvSpPr>
              <p:cNvPr id="7" name="TextBox 6"/>
              <p:cNvSpPr txBox="1"/>
              <p:nvPr/>
            </p:nvSpPr>
            <p:spPr>
              <a:xfrm>
                <a:off x="6492719" y="1844779"/>
                <a:ext cx="5040560" cy="897105"/>
              </a:xfrm>
              <a:prstGeom prst="rect">
                <a:avLst/>
              </a:prstGeom>
              <a:noFill/>
              <a:ln w="28575">
                <a:solidFill>
                  <a:schemeClr val="accent4"/>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𝐶</m:t>
                      </m:r>
                      <m:sSub>
                        <m:sSubPr>
                          <m:ctrlPr>
                            <a:rPr lang="en-GB" sz="2800" i="1">
                              <a:latin typeface="Cambria Math" panose="02040503050406030204" pitchFamily="18" charset="0"/>
                            </a:rPr>
                          </m:ctrlPr>
                        </m:sSubPr>
                        <m:e>
                          <m:r>
                            <a:rPr lang="en-GB" sz="2800" i="1">
                              <a:latin typeface="Cambria Math" panose="02040503050406030204" pitchFamily="18" charset="0"/>
                            </a:rPr>
                            <m:t>𝑝</m:t>
                          </m:r>
                        </m:e>
                        <m:sub>
                          <m:r>
                            <a:rPr lang="en-GB" sz="2800" b="0" i="1" smtClean="0">
                              <a:latin typeface="Cambria Math" panose="02040503050406030204" pitchFamily="18" charset="0"/>
                            </a:rPr>
                            <m:t>𝑘</m:t>
                          </m:r>
                        </m:sub>
                      </m:sSub>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m:rPr>
                              <m:sty m:val="p"/>
                            </m:rPr>
                            <a:rPr lang="en-GB" sz="2800" b="0" i="0" smtClean="0">
                              <a:latin typeface="Cambria Math" panose="02040503050406030204" pitchFamily="18" charset="0"/>
                            </a:rPr>
                            <m:t>exp</m:t>
                          </m:r>
                          <m:r>
                            <a:rPr lang="en-GB" sz="2800" b="0" i="1" smtClean="0">
                              <a:latin typeface="Cambria Math" panose="02040503050406030204" pitchFamily="18" charset="0"/>
                            </a:rPr>
                            <m:t>⁡(</m:t>
                          </m:r>
                          <m:sSub>
                            <m:sSubPr>
                              <m:ctrlPr>
                                <a:rPr lang="en-GB" sz="2800" b="0" i="1" smtClean="0">
                                  <a:latin typeface="Cambria Math" panose="02040503050406030204" pitchFamily="18" charset="0"/>
                                </a:rPr>
                              </m:ctrlPr>
                            </m:sSubPr>
                            <m:e>
                              <m:r>
                                <a:rPr lang="en-GB" sz="2800" b="0" i="1" smtClean="0">
                                  <a:latin typeface="Cambria Math" panose="02040503050406030204" pitchFamily="18" charset="0"/>
                                </a:rPr>
                                <m:t>𝑎</m:t>
                              </m:r>
                            </m:e>
                            <m:sub>
                              <m:r>
                                <a:rPr lang="en-GB" sz="2800" b="0" i="1" smtClean="0">
                                  <a:latin typeface="Cambria Math" panose="02040503050406030204" pitchFamily="18" charset="0"/>
                                </a:rPr>
                                <m:t>𝑘</m:t>
                              </m:r>
                            </m:sub>
                          </m:sSub>
                          <m:r>
                            <a:rPr lang="en-GB" sz="2800" b="0" i="1" smtClean="0">
                              <a:latin typeface="Cambria Math" panose="02040503050406030204" pitchFamily="18" charset="0"/>
                            </a:rPr>
                            <m:t>−</m:t>
                          </m:r>
                          <m:r>
                            <a:rPr lang="en-GB" sz="2800" b="1" i="1" smtClean="0">
                              <a:latin typeface="Cambria Math" panose="02040503050406030204" pitchFamily="18" charset="0"/>
                            </a:rPr>
                            <m:t>𝒃𝒙</m:t>
                          </m:r>
                          <m:r>
                            <a:rPr lang="en-GB" sz="2800" b="0" i="1" smtClean="0">
                              <a:latin typeface="Cambria Math" panose="02040503050406030204" pitchFamily="18" charset="0"/>
                            </a:rPr>
                            <m:t>)</m:t>
                          </m:r>
                        </m:num>
                        <m:den>
                          <m:r>
                            <a:rPr lang="en-GB" sz="2800" b="0" i="1" smtClean="0">
                              <a:latin typeface="Cambria Math" panose="02040503050406030204" pitchFamily="18" charset="0"/>
                            </a:rPr>
                            <m:t>1+</m:t>
                          </m:r>
                          <m:r>
                            <m:rPr>
                              <m:sty m:val="p"/>
                            </m:rPr>
                            <a:rPr lang="en-GB" sz="2800">
                              <a:latin typeface="Cambria Math" panose="02040503050406030204" pitchFamily="18" charset="0"/>
                            </a:rPr>
                            <m:t>exp</m:t>
                          </m:r>
                          <m:r>
                            <a:rPr lang="en-GB" sz="2800" i="1">
                              <a:latin typeface="Cambria Math" panose="02040503050406030204" pitchFamily="18" charset="0"/>
                            </a:rPr>
                            <m:t>⁡(</m:t>
                          </m:r>
                          <m:sSub>
                            <m:sSubPr>
                              <m:ctrlPr>
                                <a:rPr lang="en-GB" sz="2800" i="1">
                                  <a:latin typeface="Cambria Math" panose="02040503050406030204" pitchFamily="18" charset="0"/>
                                </a:rPr>
                              </m:ctrlPr>
                            </m:sSubPr>
                            <m:e>
                              <m:r>
                                <a:rPr lang="en-GB" sz="2800" i="1">
                                  <a:latin typeface="Cambria Math" panose="02040503050406030204" pitchFamily="18" charset="0"/>
                                </a:rPr>
                                <m:t>𝑎</m:t>
                              </m:r>
                            </m:e>
                            <m:sub>
                              <m:r>
                                <a:rPr lang="en-GB" sz="2800" b="0" i="1" smtClean="0">
                                  <a:latin typeface="Cambria Math" panose="02040503050406030204" pitchFamily="18" charset="0"/>
                                </a:rPr>
                                <m:t>𝑘</m:t>
                              </m:r>
                            </m:sub>
                          </m:sSub>
                          <m:r>
                            <a:rPr lang="en-GB" sz="2800" i="1">
                              <a:latin typeface="Cambria Math" panose="02040503050406030204" pitchFamily="18" charset="0"/>
                            </a:rPr>
                            <m:t>−</m:t>
                          </m:r>
                          <m:r>
                            <a:rPr lang="en-GB" sz="2800" b="1" i="1">
                              <a:latin typeface="Cambria Math" panose="02040503050406030204" pitchFamily="18" charset="0"/>
                            </a:rPr>
                            <m:t>𝒃𝒙</m:t>
                          </m:r>
                          <m:r>
                            <a:rPr lang="en-GB" sz="2800" i="1">
                              <a:latin typeface="Cambria Math" panose="02040503050406030204" pitchFamily="18" charset="0"/>
                            </a:rPr>
                            <m:t>)</m:t>
                          </m:r>
                        </m:den>
                      </m:f>
                    </m:oMath>
                  </m:oMathPara>
                </a14:m>
                <a:endParaRPr lang="en-GB"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6492719" y="1844779"/>
                <a:ext cx="5040560" cy="897105"/>
              </a:xfrm>
              <a:prstGeom prst="rect">
                <a:avLst/>
              </a:prstGeom>
              <a:blipFill>
                <a:blip r:embed="rId3"/>
                <a:stretch>
                  <a:fillRect/>
                </a:stretch>
              </a:blipFill>
              <a:ln w="28575">
                <a:solidFill>
                  <a:schemeClr val="accent4"/>
                </a:solidFill>
              </a:ln>
            </p:spPr>
            <p:txBody>
              <a:bodyPr/>
              <a:lstStyle/>
              <a:p>
                <a:r>
                  <a:rPr lang="en-GB">
                    <a:noFill/>
                  </a:rPr>
                  <a:t> </a:t>
                </a:r>
              </a:p>
            </p:txBody>
          </p:sp>
        </mc:Fallback>
      </mc:AlternateContent>
    </p:spTree>
    <p:extLst>
      <p:ext uri="{BB962C8B-B14F-4D97-AF65-F5344CB8AC3E}">
        <p14:creationId xmlns:p14="http://schemas.microsoft.com/office/powerpoint/2010/main" val="2025600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Interpretation: predicted probabilities</a:t>
            </a:r>
          </a:p>
        </p:txBody>
      </p:sp>
      <mc:AlternateContent xmlns:mc="http://schemas.openxmlformats.org/markup-compatibility/2006" xmlns:a14="http://schemas.microsoft.com/office/drawing/2010/main">
        <mc:Choice Requires="a14">
          <p:sp>
            <p:nvSpPr>
              <p:cNvPr id="5" name="Content Placeholder 4"/>
              <p:cNvSpPr>
                <a:spLocks noGrp="1"/>
              </p:cNvSpPr>
              <p:nvPr>
                <p:ph sz="half" idx="2"/>
              </p:nvPr>
            </p:nvSpPr>
            <p:spPr>
              <a:xfrm>
                <a:off x="6197252" y="2867024"/>
                <a:ext cx="5631494" cy="3361055"/>
              </a:xfrm>
            </p:spPr>
            <p:txBody>
              <a:bodyPr>
                <a:normAutofit/>
              </a:bodyPr>
              <a:lstStyle/>
              <a:p>
                <a:r>
                  <a:rPr lang="en-GB" dirty="0"/>
                  <a:t>Not at all worried vs. higher categories, women, A-level:</a:t>
                </a:r>
              </a:p>
              <a:p>
                <a:pPr marL="0" indent="0">
                  <a:lnSpc>
                    <a:spcPct val="110000"/>
                  </a:lnSpc>
                  <a:buNone/>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𝐶</m:t>
                      </m:r>
                      <m:sSub>
                        <m:sSubPr>
                          <m:ctrlPr>
                            <a:rPr lang="en-GB" i="1">
                              <a:latin typeface="Cambria Math" panose="02040503050406030204" pitchFamily="18" charset="0"/>
                            </a:rPr>
                          </m:ctrlPr>
                        </m:sSubPr>
                        <m:e>
                          <m:r>
                            <a:rPr lang="en-GB" i="1">
                              <a:latin typeface="Cambria Math" panose="02040503050406030204" pitchFamily="18" charset="0"/>
                            </a:rPr>
                            <m:t>𝑝</m:t>
                          </m:r>
                        </m:e>
                        <m:sub>
                          <m:r>
                            <a:rPr lang="en-GB" b="0" i="1" smtClean="0">
                              <a:latin typeface="Cambria Math" panose="02040503050406030204" pitchFamily="18" charset="0"/>
                            </a:rPr>
                            <m:t>2</m:t>
                          </m:r>
                        </m:sub>
                      </m:sSub>
                      <m:r>
                        <a:rPr lang="en-GB" i="1">
                          <a:latin typeface="Cambria Math" panose="02040503050406030204" pitchFamily="18" charset="0"/>
                        </a:rPr>
                        <m:t>=</m:t>
                      </m:r>
                      <m:r>
                        <a:rPr lang="en-GB" b="0" i="1" smtClean="0">
                          <a:latin typeface="Cambria Math" panose="02040503050406030204" pitchFamily="18" charset="0"/>
                        </a:rPr>
                        <m:t>0.606</m:t>
                      </m:r>
                    </m:oMath>
                  </m:oMathPara>
                </a14:m>
                <a:endParaRPr lang="en-GB" dirty="0"/>
              </a:p>
              <a:p>
                <a:pPr marL="0" indent="0">
                  <a:lnSpc>
                    <a:spcPct val="110000"/>
                  </a:lnSpc>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𝐶</m:t>
                      </m:r>
                      <m:sSub>
                        <m:sSubPr>
                          <m:ctrlPr>
                            <a:rPr lang="en-GB" i="1">
                              <a:latin typeface="Cambria Math" panose="02040503050406030204" pitchFamily="18" charset="0"/>
                            </a:rPr>
                          </m:ctrlPr>
                        </m:sSubPr>
                        <m:e>
                          <m:r>
                            <a:rPr lang="en-GB" i="1">
                              <a:latin typeface="Cambria Math" panose="02040503050406030204" pitchFamily="18" charset="0"/>
                            </a:rPr>
                            <m:t>𝑝</m:t>
                          </m:r>
                        </m:e>
                        <m:sub>
                          <m:r>
                            <a:rPr lang="en-GB" b="0" i="1" smtClean="0">
                              <a:latin typeface="Cambria Math" panose="02040503050406030204" pitchFamily="18" charset="0"/>
                            </a:rPr>
                            <m:t>3</m:t>
                          </m:r>
                        </m:sub>
                      </m:sSub>
                      <m:r>
                        <a:rPr lang="en-GB" i="1">
                          <a:latin typeface="Cambria Math" panose="02040503050406030204" pitchFamily="18" charset="0"/>
                        </a:rPr>
                        <m:t>=</m:t>
                      </m:r>
                      <m:r>
                        <a:rPr lang="en-GB" b="0" i="1" smtClean="0">
                          <a:latin typeface="Cambria Math" panose="02040503050406030204" pitchFamily="18" charset="0"/>
                        </a:rPr>
                        <m:t>0.890</m:t>
                      </m:r>
                    </m:oMath>
                  </m:oMathPara>
                </a14:m>
                <a:endParaRPr lang="en-GB" dirty="0"/>
              </a:p>
              <a:p>
                <a:pPr marL="0" indent="0">
                  <a:lnSpc>
                    <a:spcPct val="110000"/>
                  </a:lnSpc>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𝐶</m:t>
                      </m:r>
                      <m:sSub>
                        <m:sSubPr>
                          <m:ctrlPr>
                            <a:rPr lang="en-GB" i="1">
                              <a:latin typeface="Cambria Math" panose="02040503050406030204" pitchFamily="18" charset="0"/>
                            </a:rPr>
                          </m:ctrlPr>
                        </m:sSubPr>
                        <m:e>
                          <m:r>
                            <a:rPr lang="en-GB" i="1">
                              <a:latin typeface="Cambria Math" panose="02040503050406030204" pitchFamily="18" charset="0"/>
                            </a:rPr>
                            <m:t>𝑝</m:t>
                          </m:r>
                        </m:e>
                        <m:sub>
                          <m:r>
                            <a:rPr lang="en-GB" b="0" i="1" smtClean="0">
                              <a:latin typeface="Cambria Math" panose="02040503050406030204" pitchFamily="18" charset="0"/>
                            </a:rPr>
                            <m:t>4</m:t>
                          </m:r>
                        </m:sub>
                      </m:sSub>
                      <m:r>
                        <a:rPr lang="en-GB" i="1">
                          <a:latin typeface="Cambria Math" panose="02040503050406030204" pitchFamily="18" charset="0"/>
                        </a:rPr>
                        <m:t>=</m:t>
                      </m:r>
                      <m:r>
                        <a:rPr lang="en-GB" b="0" i="1" smtClean="0">
                          <a:latin typeface="Cambria Math" panose="02040503050406030204" pitchFamily="18" charset="0"/>
                        </a:rPr>
                        <m:t>1</m:t>
                      </m:r>
                    </m:oMath>
                  </m:oMathPara>
                </a14:m>
                <a:endParaRPr lang="en-GB" dirty="0"/>
              </a:p>
            </p:txBody>
          </p:sp>
        </mc:Choice>
        <mc:Fallback xmlns="">
          <p:sp>
            <p:nvSpPr>
              <p:cNvPr id="5" name="Content Placeholder 4"/>
              <p:cNvSpPr>
                <a:spLocks noGrp="1" noRot="1" noChangeAspect="1" noMove="1" noResize="1" noEditPoints="1" noAdjustHandles="1" noChangeArrowheads="1" noChangeShapeType="1" noTextEdit="1"/>
              </p:cNvSpPr>
              <p:nvPr>
                <p:ph sz="half" idx="2"/>
              </p:nvPr>
            </p:nvSpPr>
            <p:spPr>
              <a:xfrm>
                <a:off x="6197252" y="2867024"/>
                <a:ext cx="5631494" cy="3361055"/>
              </a:xfrm>
              <a:blipFill>
                <a:blip r:embed="rId2"/>
                <a:stretch>
                  <a:fillRect l="-1950" t="-3080"/>
                </a:stretch>
              </a:blipFill>
            </p:spPr>
            <p:txBody>
              <a:bodyPr/>
              <a:lstStyle/>
              <a:p>
                <a:r>
                  <a:rPr lang="en-GB">
                    <a:noFill/>
                  </a:rPr>
                  <a:t> </a:t>
                </a:r>
              </a:p>
            </p:txBody>
          </p:sp>
        </mc:Fallback>
      </mc:AlternateContent>
      <p:graphicFrame>
        <p:nvGraphicFramePr>
          <p:cNvPr id="6" name="Content Placeholder 3"/>
          <p:cNvGraphicFramePr>
            <a:graphicFrameLocks noGrp="1"/>
          </p:cNvGraphicFramePr>
          <p:nvPr>
            <p:ph idx="1"/>
          </p:nvPr>
        </p:nvGraphicFramePr>
        <p:xfrm>
          <a:off x="715964" y="2293332"/>
          <a:ext cx="4418012" cy="3956973"/>
        </p:xfrm>
        <a:graphic>
          <a:graphicData uri="http://schemas.openxmlformats.org/drawingml/2006/table">
            <a:tbl>
              <a:tblPr firstRow="1" bandRow="1">
                <a:tableStyleId>{21E4AEA4-8DFA-4A89-87EB-49C32662AFE0}</a:tableStyleId>
              </a:tblPr>
              <a:tblGrid>
                <a:gridCol w="2529550">
                  <a:extLst>
                    <a:ext uri="{9D8B030D-6E8A-4147-A177-3AD203B41FA5}">
                      <a16:colId xmlns:a16="http://schemas.microsoft.com/office/drawing/2014/main" val="2027043478"/>
                    </a:ext>
                  </a:extLst>
                </a:gridCol>
                <a:gridCol w="1888462">
                  <a:extLst>
                    <a:ext uri="{9D8B030D-6E8A-4147-A177-3AD203B41FA5}">
                      <a16:colId xmlns:a16="http://schemas.microsoft.com/office/drawing/2014/main" val="425950570"/>
                    </a:ext>
                  </a:extLst>
                </a:gridCol>
              </a:tblGrid>
              <a:tr h="357029">
                <a:tc>
                  <a:txBody>
                    <a:bodyPr/>
                    <a:lstStyle/>
                    <a:p>
                      <a:r>
                        <a:rPr lang="en-GB" dirty="0"/>
                        <a:t>Variable</a:t>
                      </a:r>
                    </a:p>
                  </a:txBody>
                  <a:tcPr/>
                </a:tc>
                <a:tc>
                  <a:txBody>
                    <a:bodyPr/>
                    <a:lstStyle/>
                    <a:p>
                      <a:r>
                        <a:rPr lang="en-GB" dirty="0"/>
                        <a:t>Cumulative</a:t>
                      </a:r>
                      <a:r>
                        <a:rPr lang="en-GB" baseline="0" dirty="0"/>
                        <a:t> logit</a:t>
                      </a:r>
                      <a:endParaRPr lang="en-GB" dirty="0"/>
                    </a:p>
                  </a:txBody>
                  <a:tcPr/>
                </a:tc>
                <a:extLst>
                  <a:ext uri="{0D108BD9-81ED-4DB2-BD59-A6C34878D82A}">
                    <a16:rowId xmlns:a16="http://schemas.microsoft.com/office/drawing/2014/main" val="2614319059"/>
                  </a:ext>
                </a:extLst>
              </a:tr>
              <a:tr h="357029">
                <a:tc>
                  <a:txBody>
                    <a:bodyPr/>
                    <a:lstStyle/>
                    <a:p>
                      <a:r>
                        <a:rPr lang="en-GB" dirty="0"/>
                        <a:t>Men (ref.)</a:t>
                      </a:r>
                    </a:p>
                  </a:txBody>
                  <a:tcPr/>
                </a:tc>
                <a:tc>
                  <a:txBody>
                    <a:bodyPr/>
                    <a:lstStyle/>
                    <a:p>
                      <a:r>
                        <a:rPr lang="en-GB" dirty="0"/>
                        <a:t>0.00</a:t>
                      </a:r>
                    </a:p>
                  </a:txBody>
                  <a:tcPr/>
                </a:tc>
                <a:extLst>
                  <a:ext uri="{0D108BD9-81ED-4DB2-BD59-A6C34878D82A}">
                    <a16:rowId xmlns:a16="http://schemas.microsoft.com/office/drawing/2014/main" val="2696193715"/>
                  </a:ext>
                </a:extLst>
              </a:tr>
              <a:tr h="357029">
                <a:tc>
                  <a:txBody>
                    <a:bodyPr/>
                    <a:lstStyle/>
                    <a:p>
                      <a:r>
                        <a:rPr lang="en-GB" dirty="0"/>
                        <a:t>Women</a:t>
                      </a:r>
                    </a:p>
                  </a:txBody>
                  <a:tcPr/>
                </a:tc>
                <a:tc>
                  <a:txBody>
                    <a:bodyPr/>
                    <a:lstStyle/>
                    <a:p>
                      <a:r>
                        <a:rPr lang="en-GB" dirty="0"/>
                        <a:t>0.30</a:t>
                      </a:r>
                    </a:p>
                  </a:txBody>
                  <a:tcPr/>
                </a:tc>
                <a:extLst>
                  <a:ext uri="{0D108BD9-81ED-4DB2-BD59-A6C34878D82A}">
                    <a16:rowId xmlns:a16="http://schemas.microsoft.com/office/drawing/2014/main" val="1661723928"/>
                  </a:ext>
                </a:extLst>
              </a:tr>
              <a:tr h="390813">
                <a:tc>
                  <a:txBody>
                    <a:bodyPr/>
                    <a:lstStyle/>
                    <a:p>
                      <a:r>
                        <a:rPr lang="en-GB" b="0" dirty="0"/>
                        <a:t>No education (ref.)</a:t>
                      </a:r>
                    </a:p>
                  </a:txBody>
                  <a:tcPr/>
                </a:tc>
                <a:tc>
                  <a:txBody>
                    <a:bodyPr/>
                    <a:lstStyle/>
                    <a:p>
                      <a:r>
                        <a:rPr lang="en-GB" b="0" dirty="0"/>
                        <a:t>0.00</a:t>
                      </a:r>
                    </a:p>
                  </a:txBody>
                  <a:tcPr/>
                </a:tc>
                <a:extLst>
                  <a:ext uri="{0D108BD9-81ED-4DB2-BD59-A6C34878D82A}">
                    <a16:rowId xmlns:a16="http://schemas.microsoft.com/office/drawing/2014/main" val="2799753877"/>
                  </a:ext>
                </a:extLst>
              </a:tr>
              <a:tr h="357029">
                <a:tc>
                  <a:txBody>
                    <a:bodyPr/>
                    <a:lstStyle/>
                    <a:p>
                      <a:r>
                        <a:rPr lang="en-GB" b="0" dirty="0"/>
                        <a:t>O-level/GCSE</a:t>
                      </a:r>
                    </a:p>
                  </a:txBody>
                  <a:tcPr/>
                </a:tc>
                <a:tc>
                  <a:txBody>
                    <a:bodyPr/>
                    <a:lstStyle/>
                    <a:p>
                      <a:r>
                        <a:rPr lang="en-GB" b="0" dirty="0"/>
                        <a:t>-0.01</a:t>
                      </a:r>
                    </a:p>
                  </a:txBody>
                  <a:tcPr/>
                </a:tc>
                <a:extLst>
                  <a:ext uri="{0D108BD9-81ED-4DB2-BD59-A6C34878D82A}">
                    <a16:rowId xmlns:a16="http://schemas.microsoft.com/office/drawing/2014/main" val="2463016892"/>
                  </a:ext>
                </a:extLst>
              </a:tr>
              <a:tr h="357029">
                <a:tc>
                  <a:txBody>
                    <a:bodyPr/>
                    <a:lstStyle/>
                    <a:p>
                      <a:r>
                        <a:rPr lang="en-GB" b="0" dirty="0"/>
                        <a:t>A-level</a:t>
                      </a:r>
                    </a:p>
                  </a:txBody>
                  <a:tcPr/>
                </a:tc>
                <a:tc>
                  <a:txBody>
                    <a:bodyPr/>
                    <a:lstStyle/>
                    <a:p>
                      <a:r>
                        <a:rPr lang="en-GB" b="0" dirty="0"/>
                        <a:t>-0.22</a:t>
                      </a:r>
                    </a:p>
                  </a:txBody>
                  <a:tcPr/>
                </a:tc>
                <a:extLst>
                  <a:ext uri="{0D108BD9-81ED-4DB2-BD59-A6C34878D82A}">
                    <a16:rowId xmlns:a16="http://schemas.microsoft.com/office/drawing/2014/main" val="3815965673"/>
                  </a:ext>
                </a:extLst>
              </a:tr>
              <a:tr h="357029">
                <a:tc>
                  <a:txBody>
                    <a:bodyPr/>
                    <a:lstStyle/>
                    <a:p>
                      <a:r>
                        <a:rPr lang="en-GB" b="0" dirty="0"/>
                        <a:t>Degree or diploma</a:t>
                      </a:r>
                    </a:p>
                  </a:txBody>
                  <a:tcPr/>
                </a:tc>
                <a:tc>
                  <a:txBody>
                    <a:bodyPr/>
                    <a:lstStyle/>
                    <a:p>
                      <a:r>
                        <a:rPr lang="en-GB" b="0" dirty="0"/>
                        <a:t>-0.33</a:t>
                      </a:r>
                    </a:p>
                  </a:txBody>
                  <a:tcPr/>
                </a:tc>
                <a:extLst>
                  <a:ext uri="{0D108BD9-81ED-4DB2-BD59-A6C34878D82A}">
                    <a16:rowId xmlns:a16="http://schemas.microsoft.com/office/drawing/2014/main" val="2547896906"/>
                  </a:ext>
                </a:extLst>
              </a:tr>
              <a:tr h="357029">
                <a:tc>
                  <a:txBody>
                    <a:bodyPr/>
                    <a:lstStyle/>
                    <a:p>
                      <a:pPr algn="r"/>
                      <a:r>
                        <a:rPr lang="en-GB" dirty="0" err="1"/>
                        <a:t>Cutpoint</a:t>
                      </a:r>
                      <a:r>
                        <a:rPr lang="en-GB" dirty="0"/>
                        <a:t> 1</a:t>
                      </a:r>
                    </a:p>
                  </a:txBody>
                  <a:tcPr/>
                </a:tc>
                <a:tc>
                  <a:txBody>
                    <a:bodyPr/>
                    <a:lstStyle/>
                    <a:p>
                      <a:r>
                        <a:rPr lang="en-GB" dirty="0"/>
                        <a:t>-1.74</a:t>
                      </a:r>
                    </a:p>
                  </a:txBody>
                  <a:tcPr/>
                </a:tc>
                <a:extLst>
                  <a:ext uri="{0D108BD9-81ED-4DB2-BD59-A6C34878D82A}">
                    <a16:rowId xmlns:a16="http://schemas.microsoft.com/office/drawing/2014/main" val="2469428697"/>
                  </a:ext>
                </a:extLst>
              </a:tr>
              <a:tr h="35702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dirty="0" err="1"/>
                        <a:t>Cutpoint</a:t>
                      </a:r>
                      <a:r>
                        <a:rPr lang="en-GB" dirty="0"/>
                        <a:t> 2</a:t>
                      </a:r>
                    </a:p>
                  </a:txBody>
                  <a:tcPr/>
                </a:tc>
                <a:tc>
                  <a:txBody>
                    <a:bodyPr/>
                    <a:lstStyle/>
                    <a:p>
                      <a:r>
                        <a:rPr lang="en-GB" dirty="0"/>
                        <a:t>0.52</a:t>
                      </a:r>
                    </a:p>
                  </a:txBody>
                  <a:tcPr/>
                </a:tc>
                <a:extLst>
                  <a:ext uri="{0D108BD9-81ED-4DB2-BD59-A6C34878D82A}">
                    <a16:rowId xmlns:a16="http://schemas.microsoft.com/office/drawing/2014/main" val="4057861844"/>
                  </a:ext>
                </a:extLst>
              </a:tr>
              <a:tr h="35702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dirty="0" err="1"/>
                        <a:t>Cutpoint</a:t>
                      </a:r>
                      <a:r>
                        <a:rPr lang="en-GB" dirty="0"/>
                        <a:t> 3</a:t>
                      </a:r>
                    </a:p>
                  </a:txBody>
                  <a:tcPr>
                    <a:lnB w="12700" cap="flat" cmpd="sng" algn="ctr">
                      <a:solidFill>
                        <a:schemeClr val="tx1"/>
                      </a:solidFill>
                      <a:prstDash val="solid"/>
                      <a:round/>
                      <a:headEnd type="none" w="med" len="med"/>
                      <a:tailEnd type="none" w="med" len="med"/>
                    </a:lnB>
                  </a:tcPr>
                </a:tc>
                <a:tc>
                  <a:txBody>
                    <a:bodyPr/>
                    <a:lstStyle/>
                    <a:p>
                      <a:r>
                        <a:rPr lang="en-GB" dirty="0"/>
                        <a:t>2.18</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9357777"/>
                  </a:ext>
                </a:extLst>
              </a:tr>
            </a:tbl>
          </a:graphicData>
        </a:graphic>
      </p:graphicFrame>
      <mc:AlternateContent xmlns:mc="http://schemas.openxmlformats.org/markup-compatibility/2006" xmlns:a14="http://schemas.microsoft.com/office/drawing/2010/main">
        <mc:Choice Requires="a14">
          <p:sp>
            <p:nvSpPr>
              <p:cNvPr id="7" name="TextBox 6"/>
              <p:cNvSpPr txBox="1"/>
              <p:nvPr/>
            </p:nvSpPr>
            <p:spPr>
              <a:xfrm>
                <a:off x="6492719" y="1844779"/>
                <a:ext cx="5040560" cy="897105"/>
              </a:xfrm>
              <a:prstGeom prst="rect">
                <a:avLst/>
              </a:prstGeom>
              <a:noFill/>
              <a:ln w="28575">
                <a:solidFill>
                  <a:schemeClr val="accent4"/>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𝐶</m:t>
                      </m:r>
                      <m:sSub>
                        <m:sSubPr>
                          <m:ctrlPr>
                            <a:rPr lang="en-GB" sz="2800" i="1">
                              <a:latin typeface="Cambria Math" panose="02040503050406030204" pitchFamily="18" charset="0"/>
                            </a:rPr>
                          </m:ctrlPr>
                        </m:sSubPr>
                        <m:e>
                          <m:r>
                            <a:rPr lang="en-GB" sz="2800" i="1">
                              <a:latin typeface="Cambria Math" panose="02040503050406030204" pitchFamily="18" charset="0"/>
                            </a:rPr>
                            <m:t>𝑝</m:t>
                          </m:r>
                        </m:e>
                        <m:sub>
                          <m:r>
                            <a:rPr lang="en-GB" sz="2800" b="0" i="1" smtClean="0">
                              <a:latin typeface="Cambria Math" panose="02040503050406030204" pitchFamily="18" charset="0"/>
                            </a:rPr>
                            <m:t>𝑘</m:t>
                          </m:r>
                        </m:sub>
                      </m:sSub>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m:rPr>
                              <m:sty m:val="p"/>
                            </m:rPr>
                            <a:rPr lang="en-GB" sz="2800" b="0" i="0" smtClean="0">
                              <a:latin typeface="Cambria Math" panose="02040503050406030204" pitchFamily="18" charset="0"/>
                            </a:rPr>
                            <m:t>exp</m:t>
                          </m:r>
                          <m:r>
                            <a:rPr lang="en-GB" sz="2800" b="0" i="1" smtClean="0">
                              <a:latin typeface="Cambria Math" panose="02040503050406030204" pitchFamily="18" charset="0"/>
                            </a:rPr>
                            <m:t>⁡(</m:t>
                          </m:r>
                          <m:sSub>
                            <m:sSubPr>
                              <m:ctrlPr>
                                <a:rPr lang="en-GB" sz="2800" b="0" i="1" smtClean="0">
                                  <a:latin typeface="Cambria Math" panose="02040503050406030204" pitchFamily="18" charset="0"/>
                                </a:rPr>
                              </m:ctrlPr>
                            </m:sSubPr>
                            <m:e>
                              <m:r>
                                <a:rPr lang="en-GB" sz="2800" b="0" i="1" smtClean="0">
                                  <a:latin typeface="Cambria Math" panose="02040503050406030204" pitchFamily="18" charset="0"/>
                                </a:rPr>
                                <m:t>𝑎</m:t>
                              </m:r>
                            </m:e>
                            <m:sub>
                              <m:r>
                                <a:rPr lang="en-GB" sz="2800" b="0" i="1" smtClean="0">
                                  <a:latin typeface="Cambria Math" panose="02040503050406030204" pitchFamily="18" charset="0"/>
                                </a:rPr>
                                <m:t>𝑘</m:t>
                              </m:r>
                            </m:sub>
                          </m:sSub>
                          <m:r>
                            <a:rPr lang="en-GB" sz="2800" b="0" i="1" smtClean="0">
                              <a:latin typeface="Cambria Math" panose="02040503050406030204" pitchFamily="18" charset="0"/>
                            </a:rPr>
                            <m:t>−</m:t>
                          </m:r>
                          <m:r>
                            <a:rPr lang="en-GB" sz="2800" b="1" i="1" smtClean="0">
                              <a:latin typeface="Cambria Math" panose="02040503050406030204" pitchFamily="18" charset="0"/>
                            </a:rPr>
                            <m:t>𝒃𝒙</m:t>
                          </m:r>
                          <m:r>
                            <a:rPr lang="en-GB" sz="2800" b="0" i="1" smtClean="0">
                              <a:latin typeface="Cambria Math" panose="02040503050406030204" pitchFamily="18" charset="0"/>
                            </a:rPr>
                            <m:t>)</m:t>
                          </m:r>
                        </m:num>
                        <m:den>
                          <m:r>
                            <a:rPr lang="en-GB" sz="2800" b="0" i="1" smtClean="0">
                              <a:latin typeface="Cambria Math" panose="02040503050406030204" pitchFamily="18" charset="0"/>
                            </a:rPr>
                            <m:t>1+</m:t>
                          </m:r>
                          <m:r>
                            <m:rPr>
                              <m:sty m:val="p"/>
                            </m:rPr>
                            <a:rPr lang="en-GB" sz="2800">
                              <a:latin typeface="Cambria Math" panose="02040503050406030204" pitchFamily="18" charset="0"/>
                            </a:rPr>
                            <m:t>exp</m:t>
                          </m:r>
                          <m:r>
                            <a:rPr lang="en-GB" sz="2800" i="1">
                              <a:latin typeface="Cambria Math" panose="02040503050406030204" pitchFamily="18" charset="0"/>
                            </a:rPr>
                            <m:t>⁡(</m:t>
                          </m:r>
                          <m:sSub>
                            <m:sSubPr>
                              <m:ctrlPr>
                                <a:rPr lang="en-GB" sz="2800" i="1">
                                  <a:latin typeface="Cambria Math" panose="02040503050406030204" pitchFamily="18" charset="0"/>
                                </a:rPr>
                              </m:ctrlPr>
                            </m:sSubPr>
                            <m:e>
                              <m:r>
                                <a:rPr lang="en-GB" sz="2800" i="1">
                                  <a:latin typeface="Cambria Math" panose="02040503050406030204" pitchFamily="18" charset="0"/>
                                </a:rPr>
                                <m:t>𝑎</m:t>
                              </m:r>
                            </m:e>
                            <m:sub>
                              <m:r>
                                <a:rPr lang="en-GB" sz="2800" b="0" i="1" smtClean="0">
                                  <a:latin typeface="Cambria Math" panose="02040503050406030204" pitchFamily="18" charset="0"/>
                                </a:rPr>
                                <m:t>𝑘</m:t>
                              </m:r>
                            </m:sub>
                          </m:sSub>
                          <m:r>
                            <a:rPr lang="en-GB" sz="2800" i="1">
                              <a:latin typeface="Cambria Math" panose="02040503050406030204" pitchFamily="18" charset="0"/>
                            </a:rPr>
                            <m:t>−</m:t>
                          </m:r>
                          <m:r>
                            <a:rPr lang="en-GB" sz="2800" b="1" i="1">
                              <a:latin typeface="Cambria Math" panose="02040503050406030204" pitchFamily="18" charset="0"/>
                            </a:rPr>
                            <m:t>𝒃𝒙</m:t>
                          </m:r>
                          <m:r>
                            <a:rPr lang="en-GB" sz="2800" i="1">
                              <a:latin typeface="Cambria Math" panose="02040503050406030204" pitchFamily="18" charset="0"/>
                            </a:rPr>
                            <m:t>)</m:t>
                          </m:r>
                        </m:den>
                      </m:f>
                    </m:oMath>
                  </m:oMathPara>
                </a14:m>
                <a:endParaRPr lang="en-GB"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6492719" y="1844779"/>
                <a:ext cx="5040560" cy="897105"/>
              </a:xfrm>
              <a:prstGeom prst="rect">
                <a:avLst/>
              </a:prstGeom>
              <a:blipFill>
                <a:blip r:embed="rId3"/>
                <a:stretch>
                  <a:fillRect/>
                </a:stretch>
              </a:blipFill>
              <a:ln w="28575">
                <a:solidFill>
                  <a:schemeClr val="accent4"/>
                </a:solidFill>
              </a:ln>
            </p:spPr>
            <p:txBody>
              <a:bodyPr/>
              <a:lstStyle/>
              <a:p>
                <a:r>
                  <a:rPr lang="en-GB">
                    <a:noFill/>
                  </a:rPr>
                  <a:t> </a:t>
                </a:r>
              </a:p>
            </p:txBody>
          </p:sp>
        </mc:Fallback>
      </mc:AlternateContent>
    </p:spTree>
    <p:extLst>
      <p:ext uri="{BB962C8B-B14F-4D97-AF65-F5344CB8AC3E}">
        <p14:creationId xmlns:p14="http://schemas.microsoft.com/office/powerpoint/2010/main" val="3119957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Interpretation: predicted probabilities</a:t>
            </a:r>
          </a:p>
        </p:txBody>
      </p:sp>
      <mc:AlternateContent xmlns:mc="http://schemas.openxmlformats.org/markup-compatibility/2006" xmlns:a14="http://schemas.microsoft.com/office/drawing/2010/main">
        <mc:Choice Requires="a14">
          <p:sp>
            <p:nvSpPr>
              <p:cNvPr id="5" name="Content Placeholder 4"/>
              <p:cNvSpPr>
                <a:spLocks noGrp="1"/>
              </p:cNvSpPr>
              <p:nvPr>
                <p:ph sz="half" idx="2"/>
              </p:nvPr>
            </p:nvSpPr>
            <p:spPr>
              <a:xfrm>
                <a:off x="6197252" y="2867024"/>
                <a:ext cx="5631494" cy="3361055"/>
              </a:xfrm>
            </p:spPr>
            <p:txBody>
              <a:bodyPr>
                <a:normAutofit/>
              </a:bodyPr>
              <a:lstStyle/>
              <a:p>
                <a:r>
                  <a:rPr lang="en-GB" dirty="0"/>
                  <a:t>Not at all worried vs. higher categories, women, A-level:</a:t>
                </a:r>
              </a:p>
              <a:p>
                <a:pPr marL="0" indent="0">
                  <a:lnSpc>
                    <a:spcPct val="110000"/>
                  </a:lnSpc>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𝐶</m:t>
                      </m:r>
                      <m:sSub>
                        <m:sSubPr>
                          <m:ctrlPr>
                            <a:rPr lang="en-GB" i="1">
                              <a:latin typeface="Cambria Math" panose="02040503050406030204" pitchFamily="18" charset="0"/>
                            </a:rPr>
                          </m:ctrlPr>
                        </m:sSubPr>
                        <m:e>
                          <m:r>
                            <a:rPr lang="en-GB" i="1">
                              <a:latin typeface="Cambria Math" panose="02040503050406030204" pitchFamily="18" charset="0"/>
                            </a:rPr>
                            <m:t>𝑝</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𝑝</m:t>
                          </m:r>
                        </m:e>
                        <m:sub>
                          <m:r>
                            <a:rPr lang="en-GB" i="1">
                              <a:latin typeface="Cambria Math" panose="02040503050406030204" pitchFamily="18" charset="0"/>
                            </a:rPr>
                            <m:t>1</m:t>
                          </m:r>
                        </m:sub>
                      </m:sSub>
                      <m:r>
                        <a:rPr lang="en-GB" i="1">
                          <a:latin typeface="Cambria Math" panose="02040503050406030204" pitchFamily="18" charset="0"/>
                        </a:rPr>
                        <m:t>=0.</m:t>
                      </m:r>
                      <m:r>
                        <a:rPr lang="en-GB" b="0" i="1" smtClean="0">
                          <a:latin typeface="Cambria Math" panose="02040503050406030204" pitchFamily="18" charset="0"/>
                        </a:rPr>
                        <m:t>138</m:t>
                      </m:r>
                    </m:oMath>
                  </m:oMathPara>
                </a14:m>
                <a:endParaRPr lang="en-GB" dirty="0"/>
              </a:p>
              <a:p>
                <a:pPr marL="0" indent="0">
                  <a:lnSpc>
                    <a:spcPct val="110000"/>
                  </a:lnSpc>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𝑝</m:t>
                          </m:r>
                        </m:e>
                        <m:sub>
                          <m:r>
                            <a:rPr lang="en-GB" b="0" i="1" smtClean="0">
                              <a:latin typeface="Cambria Math" panose="02040503050406030204" pitchFamily="18" charset="0"/>
                            </a:rPr>
                            <m:t>2</m:t>
                          </m:r>
                        </m:sub>
                      </m:sSub>
                      <m:r>
                        <a:rPr lang="en-GB" b="0" i="1" smtClean="0">
                          <a:latin typeface="Cambria Math" panose="02040503050406030204" pitchFamily="18" charset="0"/>
                        </a:rPr>
                        <m:t>=</m:t>
                      </m:r>
                      <m:r>
                        <a:rPr lang="en-GB" b="0" i="1" smtClean="0">
                          <a:latin typeface="Cambria Math" panose="02040503050406030204" pitchFamily="18" charset="0"/>
                        </a:rPr>
                        <m:t>𝐶</m:t>
                      </m:r>
                      <m:sSub>
                        <m:sSubPr>
                          <m:ctrlPr>
                            <a:rPr lang="en-GB" i="1">
                              <a:latin typeface="Cambria Math" panose="02040503050406030204" pitchFamily="18" charset="0"/>
                            </a:rPr>
                          </m:ctrlPr>
                        </m:sSubPr>
                        <m:e>
                          <m:r>
                            <a:rPr lang="en-GB" i="1">
                              <a:latin typeface="Cambria Math" panose="02040503050406030204" pitchFamily="18" charset="0"/>
                            </a:rPr>
                            <m:t>𝑝</m:t>
                          </m:r>
                        </m:e>
                        <m:sub>
                          <m:r>
                            <a:rPr lang="en-GB" i="1">
                              <a:latin typeface="Cambria Math" panose="02040503050406030204" pitchFamily="18" charset="0"/>
                            </a:rPr>
                            <m:t>2</m:t>
                          </m:r>
                        </m:sub>
                      </m:sSub>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𝑝</m:t>
                          </m:r>
                        </m:e>
                        <m:sub>
                          <m:r>
                            <a:rPr lang="en-GB" b="0" i="1" smtClean="0">
                              <a:latin typeface="Cambria Math" panose="02040503050406030204" pitchFamily="18" charset="0"/>
                            </a:rPr>
                            <m:t>1</m:t>
                          </m:r>
                        </m:sub>
                      </m:sSub>
                      <m:r>
                        <a:rPr lang="en-GB" i="1">
                          <a:latin typeface="Cambria Math" panose="02040503050406030204" pitchFamily="18" charset="0"/>
                        </a:rPr>
                        <m:t>=</m:t>
                      </m:r>
                      <m:r>
                        <a:rPr lang="en-GB" b="0" i="1" smtClean="0">
                          <a:latin typeface="Cambria Math" panose="02040503050406030204" pitchFamily="18" charset="0"/>
                        </a:rPr>
                        <m:t>0.468</m:t>
                      </m:r>
                    </m:oMath>
                  </m:oMathPara>
                </a14:m>
                <a:endParaRPr lang="en-GB" dirty="0"/>
              </a:p>
              <a:p>
                <a:pPr marL="0" indent="0">
                  <a:lnSpc>
                    <a:spcPct val="110000"/>
                  </a:lnSpc>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𝑝</m:t>
                          </m:r>
                        </m:e>
                        <m:sub>
                          <m:r>
                            <a:rPr lang="en-GB" b="0" i="1" smtClean="0">
                              <a:latin typeface="Cambria Math" panose="02040503050406030204" pitchFamily="18" charset="0"/>
                            </a:rPr>
                            <m:t>3</m:t>
                          </m:r>
                        </m:sub>
                      </m:sSub>
                      <m:r>
                        <a:rPr lang="en-GB" b="0" i="1" smtClean="0">
                          <a:latin typeface="Cambria Math" panose="02040503050406030204" pitchFamily="18" charset="0"/>
                        </a:rPr>
                        <m:t>=</m:t>
                      </m:r>
                      <m:r>
                        <a:rPr lang="en-GB" i="1">
                          <a:latin typeface="Cambria Math" panose="02040503050406030204" pitchFamily="18" charset="0"/>
                        </a:rPr>
                        <m:t>𝐶</m:t>
                      </m:r>
                      <m:sSub>
                        <m:sSubPr>
                          <m:ctrlPr>
                            <a:rPr lang="en-GB" i="1">
                              <a:latin typeface="Cambria Math" panose="02040503050406030204" pitchFamily="18" charset="0"/>
                            </a:rPr>
                          </m:ctrlPr>
                        </m:sSubPr>
                        <m:e>
                          <m:r>
                            <a:rPr lang="en-GB" i="1">
                              <a:latin typeface="Cambria Math" panose="02040503050406030204" pitchFamily="18" charset="0"/>
                            </a:rPr>
                            <m:t>𝑝</m:t>
                          </m:r>
                        </m:e>
                        <m:sub>
                          <m:r>
                            <a:rPr lang="en-GB" b="0" i="1" smtClean="0">
                              <a:latin typeface="Cambria Math" panose="02040503050406030204" pitchFamily="18" charset="0"/>
                            </a:rPr>
                            <m:t>3</m:t>
                          </m:r>
                        </m:sub>
                      </m:sSub>
                      <m:r>
                        <a:rPr lang="en-GB" b="0" i="1" smtClean="0">
                          <a:latin typeface="Cambria Math" panose="02040503050406030204" pitchFamily="18" charset="0"/>
                        </a:rPr>
                        <m:t>−</m:t>
                      </m:r>
                      <m:r>
                        <a:rPr lang="en-GB" i="1">
                          <a:latin typeface="Cambria Math" panose="02040503050406030204" pitchFamily="18" charset="0"/>
                        </a:rPr>
                        <m:t>𝐶</m:t>
                      </m:r>
                      <m:sSub>
                        <m:sSubPr>
                          <m:ctrlPr>
                            <a:rPr lang="en-GB" i="1">
                              <a:latin typeface="Cambria Math" panose="02040503050406030204" pitchFamily="18" charset="0"/>
                            </a:rPr>
                          </m:ctrlPr>
                        </m:sSubPr>
                        <m:e>
                          <m:r>
                            <a:rPr lang="en-GB" i="1">
                              <a:latin typeface="Cambria Math" panose="02040503050406030204" pitchFamily="18" charset="0"/>
                            </a:rPr>
                            <m:t>𝑝</m:t>
                          </m:r>
                        </m:e>
                        <m:sub>
                          <m:r>
                            <a:rPr lang="en-GB" b="0" i="1" smtClean="0">
                              <a:latin typeface="Cambria Math" panose="02040503050406030204" pitchFamily="18" charset="0"/>
                            </a:rPr>
                            <m:t>2</m:t>
                          </m:r>
                        </m:sub>
                      </m:sSub>
                      <m:r>
                        <a:rPr lang="en-GB" i="1">
                          <a:latin typeface="Cambria Math" panose="02040503050406030204" pitchFamily="18" charset="0"/>
                        </a:rPr>
                        <m:t>=</m:t>
                      </m:r>
                      <m:r>
                        <a:rPr lang="en-GB" b="0" i="1" smtClean="0">
                          <a:latin typeface="Cambria Math" panose="02040503050406030204" pitchFamily="18" charset="0"/>
                        </a:rPr>
                        <m:t>0.284</m:t>
                      </m:r>
                    </m:oMath>
                  </m:oMathPara>
                </a14:m>
                <a:endParaRPr lang="en-GB" dirty="0"/>
              </a:p>
              <a:p>
                <a:pPr marL="0" indent="0">
                  <a:lnSpc>
                    <a:spcPct val="110000"/>
                  </a:lnSpc>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𝑝</m:t>
                          </m:r>
                        </m:e>
                        <m:sub>
                          <m:r>
                            <a:rPr lang="en-GB" b="0" i="1" smtClean="0">
                              <a:latin typeface="Cambria Math" panose="02040503050406030204" pitchFamily="18" charset="0"/>
                            </a:rPr>
                            <m:t>4</m:t>
                          </m:r>
                        </m:sub>
                      </m:sSub>
                      <m:r>
                        <a:rPr lang="en-GB" b="0" i="1" smtClean="0">
                          <a:latin typeface="Cambria Math" panose="02040503050406030204" pitchFamily="18" charset="0"/>
                        </a:rPr>
                        <m:t>=</m:t>
                      </m:r>
                      <m:r>
                        <a:rPr lang="en-GB" i="1">
                          <a:latin typeface="Cambria Math" panose="02040503050406030204" pitchFamily="18" charset="0"/>
                        </a:rPr>
                        <m:t>𝐶</m:t>
                      </m:r>
                      <m:sSub>
                        <m:sSubPr>
                          <m:ctrlPr>
                            <a:rPr lang="en-GB" i="1">
                              <a:latin typeface="Cambria Math" panose="02040503050406030204" pitchFamily="18" charset="0"/>
                            </a:rPr>
                          </m:ctrlPr>
                        </m:sSubPr>
                        <m:e>
                          <m:r>
                            <a:rPr lang="en-GB" i="1">
                              <a:latin typeface="Cambria Math" panose="02040503050406030204" pitchFamily="18" charset="0"/>
                            </a:rPr>
                            <m:t>𝑝</m:t>
                          </m:r>
                        </m:e>
                        <m:sub>
                          <m:r>
                            <a:rPr lang="en-GB" b="0" i="1" smtClean="0">
                              <a:latin typeface="Cambria Math" panose="02040503050406030204" pitchFamily="18" charset="0"/>
                            </a:rPr>
                            <m:t>4</m:t>
                          </m:r>
                        </m:sub>
                      </m:sSub>
                      <m:r>
                        <a:rPr lang="en-GB" b="0" i="1" smtClean="0">
                          <a:latin typeface="Cambria Math" panose="02040503050406030204" pitchFamily="18" charset="0"/>
                        </a:rPr>
                        <m:t>−</m:t>
                      </m:r>
                      <m:r>
                        <a:rPr lang="en-GB" i="1">
                          <a:latin typeface="Cambria Math" panose="02040503050406030204" pitchFamily="18" charset="0"/>
                        </a:rPr>
                        <m:t>𝐶</m:t>
                      </m:r>
                      <m:sSub>
                        <m:sSubPr>
                          <m:ctrlPr>
                            <a:rPr lang="en-GB" i="1">
                              <a:latin typeface="Cambria Math" panose="02040503050406030204" pitchFamily="18" charset="0"/>
                            </a:rPr>
                          </m:ctrlPr>
                        </m:sSubPr>
                        <m:e>
                          <m:r>
                            <a:rPr lang="en-GB" i="1">
                              <a:latin typeface="Cambria Math" panose="02040503050406030204" pitchFamily="18" charset="0"/>
                            </a:rPr>
                            <m:t>𝑝</m:t>
                          </m:r>
                        </m:e>
                        <m:sub>
                          <m:r>
                            <a:rPr lang="en-GB" b="0" i="1" smtClean="0">
                              <a:latin typeface="Cambria Math" panose="02040503050406030204" pitchFamily="18" charset="0"/>
                            </a:rPr>
                            <m:t>3</m:t>
                          </m:r>
                        </m:sub>
                      </m:sSub>
                      <m:r>
                        <a:rPr lang="en-GB" i="1">
                          <a:latin typeface="Cambria Math" panose="02040503050406030204" pitchFamily="18" charset="0"/>
                        </a:rPr>
                        <m:t>=</m:t>
                      </m:r>
                      <m:r>
                        <a:rPr lang="en-GB" b="0" i="1" smtClean="0">
                          <a:latin typeface="Cambria Math" panose="02040503050406030204" pitchFamily="18" charset="0"/>
                        </a:rPr>
                        <m:t>0.11</m:t>
                      </m:r>
                    </m:oMath>
                  </m:oMathPara>
                </a14:m>
                <a:endParaRPr lang="en-GB" dirty="0"/>
              </a:p>
            </p:txBody>
          </p:sp>
        </mc:Choice>
        <mc:Fallback xmlns="">
          <p:sp>
            <p:nvSpPr>
              <p:cNvPr id="5" name="Content Placeholder 4"/>
              <p:cNvSpPr>
                <a:spLocks noGrp="1" noRot="1" noChangeAspect="1" noMove="1" noResize="1" noEditPoints="1" noAdjustHandles="1" noChangeArrowheads="1" noChangeShapeType="1" noTextEdit="1"/>
              </p:cNvSpPr>
              <p:nvPr>
                <p:ph sz="half" idx="2"/>
              </p:nvPr>
            </p:nvSpPr>
            <p:spPr>
              <a:xfrm>
                <a:off x="6197252" y="2867024"/>
                <a:ext cx="5631494" cy="3361055"/>
              </a:xfrm>
              <a:blipFill>
                <a:blip r:embed="rId2"/>
                <a:stretch>
                  <a:fillRect l="-1950" t="-3080"/>
                </a:stretch>
              </a:blipFill>
            </p:spPr>
            <p:txBody>
              <a:bodyPr/>
              <a:lstStyle/>
              <a:p>
                <a:r>
                  <a:rPr lang="en-GB">
                    <a:noFill/>
                  </a:rPr>
                  <a:t> </a:t>
                </a:r>
              </a:p>
            </p:txBody>
          </p:sp>
        </mc:Fallback>
      </mc:AlternateContent>
      <p:graphicFrame>
        <p:nvGraphicFramePr>
          <p:cNvPr id="6" name="Content Placeholder 3"/>
          <p:cNvGraphicFramePr>
            <a:graphicFrameLocks noGrp="1"/>
          </p:cNvGraphicFramePr>
          <p:nvPr>
            <p:ph idx="1"/>
          </p:nvPr>
        </p:nvGraphicFramePr>
        <p:xfrm>
          <a:off x="715964" y="2293332"/>
          <a:ext cx="4418012" cy="3956973"/>
        </p:xfrm>
        <a:graphic>
          <a:graphicData uri="http://schemas.openxmlformats.org/drawingml/2006/table">
            <a:tbl>
              <a:tblPr firstRow="1" bandRow="1">
                <a:tableStyleId>{21E4AEA4-8DFA-4A89-87EB-49C32662AFE0}</a:tableStyleId>
              </a:tblPr>
              <a:tblGrid>
                <a:gridCol w="2529550">
                  <a:extLst>
                    <a:ext uri="{9D8B030D-6E8A-4147-A177-3AD203B41FA5}">
                      <a16:colId xmlns:a16="http://schemas.microsoft.com/office/drawing/2014/main" val="2027043478"/>
                    </a:ext>
                  </a:extLst>
                </a:gridCol>
                <a:gridCol w="1888462">
                  <a:extLst>
                    <a:ext uri="{9D8B030D-6E8A-4147-A177-3AD203B41FA5}">
                      <a16:colId xmlns:a16="http://schemas.microsoft.com/office/drawing/2014/main" val="425950570"/>
                    </a:ext>
                  </a:extLst>
                </a:gridCol>
              </a:tblGrid>
              <a:tr h="357029">
                <a:tc>
                  <a:txBody>
                    <a:bodyPr/>
                    <a:lstStyle/>
                    <a:p>
                      <a:r>
                        <a:rPr lang="en-GB" dirty="0"/>
                        <a:t>Variable</a:t>
                      </a:r>
                    </a:p>
                  </a:txBody>
                  <a:tcPr/>
                </a:tc>
                <a:tc>
                  <a:txBody>
                    <a:bodyPr/>
                    <a:lstStyle/>
                    <a:p>
                      <a:r>
                        <a:rPr lang="en-GB" dirty="0"/>
                        <a:t>Cumulative</a:t>
                      </a:r>
                      <a:r>
                        <a:rPr lang="en-GB" baseline="0" dirty="0"/>
                        <a:t> logit</a:t>
                      </a:r>
                      <a:endParaRPr lang="en-GB" dirty="0"/>
                    </a:p>
                  </a:txBody>
                  <a:tcPr/>
                </a:tc>
                <a:extLst>
                  <a:ext uri="{0D108BD9-81ED-4DB2-BD59-A6C34878D82A}">
                    <a16:rowId xmlns:a16="http://schemas.microsoft.com/office/drawing/2014/main" val="2614319059"/>
                  </a:ext>
                </a:extLst>
              </a:tr>
              <a:tr h="357029">
                <a:tc>
                  <a:txBody>
                    <a:bodyPr/>
                    <a:lstStyle/>
                    <a:p>
                      <a:r>
                        <a:rPr lang="en-GB" dirty="0"/>
                        <a:t>Men (ref.)</a:t>
                      </a:r>
                    </a:p>
                  </a:txBody>
                  <a:tcPr/>
                </a:tc>
                <a:tc>
                  <a:txBody>
                    <a:bodyPr/>
                    <a:lstStyle/>
                    <a:p>
                      <a:r>
                        <a:rPr lang="en-GB" dirty="0"/>
                        <a:t>0.00</a:t>
                      </a:r>
                    </a:p>
                  </a:txBody>
                  <a:tcPr/>
                </a:tc>
                <a:extLst>
                  <a:ext uri="{0D108BD9-81ED-4DB2-BD59-A6C34878D82A}">
                    <a16:rowId xmlns:a16="http://schemas.microsoft.com/office/drawing/2014/main" val="2696193715"/>
                  </a:ext>
                </a:extLst>
              </a:tr>
              <a:tr h="357029">
                <a:tc>
                  <a:txBody>
                    <a:bodyPr/>
                    <a:lstStyle/>
                    <a:p>
                      <a:r>
                        <a:rPr lang="en-GB" dirty="0"/>
                        <a:t>Women</a:t>
                      </a:r>
                    </a:p>
                  </a:txBody>
                  <a:tcPr/>
                </a:tc>
                <a:tc>
                  <a:txBody>
                    <a:bodyPr/>
                    <a:lstStyle/>
                    <a:p>
                      <a:r>
                        <a:rPr lang="en-GB" dirty="0"/>
                        <a:t>0.30</a:t>
                      </a:r>
                    </a:p>
                  </a:txBody>
                  <a:tcPr/>
                </a:tc>
                <a:extLst>
                  <a:ext uri="{0D108BD9-81ED-4DB2-BD59-A6C34878D82A}">
                    <a16:rowId xmlns:a16="http://schemas.microsoft.com/office/drawing/2014/main" val="1661723928"/>
                  </a:ext>
                </a:extLst>
              </a:tr>
              <a:tr h="390813">
                <a:tc>
                  <a:txBody>
                    <a:bodyPr/>
                    <a:lstStyle/>
                    <a:p>
                      <a:r>
                        <a:rPr lang="en-GB" b="0" dirty="0"/>
                        <a:t>No education (ref.)</a:t>
                      </a:r>
                    </a:p>
                  </a:txBody>
                  <a:tcPr/>
                </a:tc>
                <a:tc>
                  <a:txBody>
                    <a:bodyPr/>
                    <a:lstStyle/>
                    <a:p>
                      <a:r>
                        <a:rPr lang="en-GB" b="0" dirty="0"/>
                        <a:t>0.00</a:t>
                      </a:r>
                    </a:p>
                  </a:txBody>
                  <a:tcPr/>
                </a:tc>
                <a:extLst>
                  <a:ext uri="{0D108BD9-81ED-4DB2-BD59-A6C34878D82A}">
                    <a16:rowId xmlns:a16="http://schemas.microsoft.com/office/drawing/2014/main" val="2799753877"/>
                  </a:ext>
                </a:extLst>
              </a:tr>
              <a:tr h="357029">
                <a:tc>
                  <a:txBody>
                    <a:bodyPr/>
                    <a:lstStyle/>
                    <a:p>
                      <a:r>
                        <a:rPr lang="en-GB" b="0" dirty="0"/>
                        <a:t>O-level/GCSE</a:t>
                      </a:r>
                    </a:p>
                  </a:txBody>
                  <a:tcPr/>
                </a:tc>
                <a:tc>
                  <a:txBody>
                    <a:bodyPr/>
                    <a:lstStyle/>
                    <a:p>
                      <a:r>
                        <a:rPr lang="en-GB" b="0" dirty="0"/>
                        <a:t>-0.01</a:t>
                      </a:r>
                    </a:p>
                  </a:txBody>
                  <a:tcPr/>
                </a:tc>
                <a:extLst>
                  <a:ext uri="{0D108BD9-81ED-4DB2-BD59-A6C34878D82A}">
                    <a16:rowId xmlns:a16="http://schemas.microsoft.com/office/drawing/2014/main" val="2463016892"/>
                  </a:ext>
                </a:extLst>
              </a:tr>
              <a:tr h="357029">
                <a:tc>
                  <a:txBody>
                    <a:bodyPr/>
                    <a:lstStyle/>
                    <a:p>
                      <a:r>
                        <a:rPr lang="en-GB" b="0" dirty="0"/>
                        <a:t>A-level</a:t>
                      </a:r>
                    </a:p>
                  </a:txBody>
                  <a:tcPr/>
                </a:tc>
                <a:tc>
                  <a:txBody>
                    <a:bodyPr/>
                    <a:lstStyle/>
                    <a:p>
                      <a:r>
                        <a:rPr lang="en-GB" b="0" dirty="0"/>
                        <a:t>-0.22</a:t>
                      </a:r>
                    </a:p>
                  </a:txBody>
                  <a:tcPr/>
                </a:tc>
                <a:extLst>
                  <a:ext uri="{0D108BD9-81ED-4DB2-BD59-A6C34878D82A}">
                    <a16:rowId xmlns:a16="http://schemas.microsoft.com/office/drawing/2014/main" val="3815965673"/>
                  </a:ext>
                </a:extLst>
              </a:tr>
              <a:tr h="357029">
                <a:tc>
                  <a:txBody>
                    <a:bodyPr/>
                    <a:lstStyle/>
                    <a:p>
                      <a:r>
                        <a:rPr lang="en-GB" b="0" dirty="0"/>
                        <a:t>Degree or diploma</a:t>
                      </a:r>
                    </a:p>
                  </a:txBody>
                  <a:tcPr/>
                </a:tc>
                <a:tc>
                  <a:txBody>
                    <a:bodyPr/>
                    <a:lstStyle/>
                    <a:p>
                      <a:r>
                        <a:rPr lang="en-GB" b="0" dirty="0"/>
                        <a:t>-0.33</a:t>
                      </a:r>
                    </a:p>
                  </a:txBody>
                  <a:tcPr/>
                </a:tc>
                <a:extLst>
                  <a:ext uri="{0D108BD9-81ED-4DB2-BD59-A6C34878D82A}">
                    <a16:rowId xmlns:a16="http://schemas.microsoft.com/office/drawing/2014/main" val="2547896906"/>
                  </a:ext>
                </a:extLst>
              </a:tr>
              <a:tr h="357029">
                <a:tc>
                  <a:txBody>
                    <a:bodyPr/>
                    <a:lstStyle/>
                    <a:p>
                      <a:pPr algn="r"/>
                      <a:r>
                        <a:rPr lang="en-GB" dirty="0" err="1"/>
                        <a:t>Cutpoint</a:t>
                      </a:r>
                      <a:r>
                        <a:rPr lang="en-GB" dirty="0"/>
                        <a:t> 1</a:t>
                      </a:r>
                    </a:p>
                  </a:txBody>
                  <a:tcPr/>
                </a:tc>
                <a:tc>
                  <a:txBody>
                    <a:bodyPr/>
                    <a:lstStyle/>
                    <a:p>
                      <a:r>
                        <a:rPr lang="en-GB" dirty="0"/>
                        <a:t>-1.74</a:t>
                      </a:r>
                    </a:p>
                  </a:txBody>
                  <a:tcPr/>
                </a:tc>
                <a:extLst>
                  <a:ext uri="{0D108BD9-81ED-4DB2-BD59-A6C34878D82A}">
                    <a16:rowId xmlns:a16="http://schemas.microsoft.com/office/drawing/2014/main" val="2469428697"/>
                  </a:ext>
                </a:extLst>
              </a:tr>
              <a:tr h="35702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dirty="0" err="1"/>
                        <a:t>Cutpoint</a:t>
                      </a:r>
                      <a:r>
                        <a:rPr lang="en-GB" dirty="0"/>
                        <a:t> 2</a:t>
                      </a:r>
                    </a:p>
                  </a:txBody>
                  <a:tcPr/>
                </a:tc>
                <a:tc>
                  <a:txBody>
                    <a:bodyPr/>
                    <a:lstStyle/>
                    <a:p>
                      <a:r>
                        <a:rPr lang="en-GB" dirty="0"/>
                        <a:t>0.52</a:t>
                      </a:r>
                    </a:p>
                  </a:txBody>
                  <a:tcPr/>
                </a:tc>
                <a:extLst>
                  <a:ext uri="{0D108BD9-81ED-4DB2-BD59-A6C34878D82A}">
                    <a16:rowId xmlns:a16="http://schemas.microsoft.com/office/drawing/2014/main" val="4057861844"/>
                  </a:ext>
                </a:extLst>
              </a:tr>
              <a:tr h="35702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dirty="0" err="1"/>
                        <a:t>Cutpoint</a:t>
                      </a:r>
                      <a:r>
                        <a:rPr lang="en-GB" dirty="0"/>
                        <a:t> 3</a:t>
                      </a:r>
                    </a:p>
                  </a:txBody>
                  <a:tcPr>
                    <a:lnB w="12700" cap="flat" cmpd="sng" algn="ctr">
                      <a:solidFill>
                        <a:schemeClr val="tx1"/>
                      </a:solidFill>
                      <a:prstDash val="solid"/>
                      <a:round/>
                      <a:headEnd type="none" w="med" len="med"/>
                      <a:tailEnd type="none" w="med" len="med"/>
                    </a:lnB>
                  </a:tcPr>
                </a:tc>
                <a:tc>
                  <a:txBody>
                    <a:bodyPr/>
                    <a:lstStyle/>
                    <a:p>
                      <a:r>
                        <a:rPr lang="en-GB" dirty="0"/>
                        <a:t>2.18</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9357777"/>
                  </a:ext>
                </a:extLst>
              </a:tr>
            </a:tbl>
          </a:graphicData>
        </a:graphic>
      </p:graphicFrame>
      <mc:AlternateContent xmlns:mc="http://schemas.openxmlformats.org/markup-compatibility/2006" xmlns:a14="http://schemas.microsoft.com/office/drawing/2010/main">
        <mc:Choice Requires="a14">
          <p:sp>
            <p:nvSpPr>
              <p:cNvPr id="7" name="TextBox 6"/>
              <p:cNvSpPr txBox="1"/>
              <p:nvPr/>
            </p:nvSpPr>
            <p:spPr>
              <a:xfrm>
                <a:off x="6492719" y="1844779"/>
                <a:ext cx="5040560" cy="897105"/>
              </a:xfrm>
              <a:prstGeom prst="rect">
                <a:avLst/>
              </a:prstGeom>
              <a:noFill/>
              <a:ln w="28575">
                <a:solidFill>
                  <a:schemeClr val="accent4"/>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𝐶</m:t>
                      </m:r>
                      <m:sSub>
                        <m:sSubPr>
                          <m:ctrlPr>
                            <a:rPr lang="en-GB" sz="2800" i="1">
                              <a:latin typeface="Cambria Math" panose="02040503050406030204" pitchFamily="18" charset="0"/>
                            </a:rPr>
                          </m:ctrlPr>
                        </m:sSubPr>
                        <m:e>
                          <m:r>
                            <a:rPr lang="en-GB" sz="2800" i="1">
                              <a:latin typeface="Cambria Math" panose="02040503050406030204" pitchFamily="18" charset="0"/>
                            </a:rPr>
                            <m:t>𝑝</m:t>
                          </m:r>
                        </m:e>
                        <m:sub>
                          <m:r>
                            <a:rPr lang="en-GB" sz="2800" b="0" i="1" smtClean="0">
                              <a:latin typeface="Cambria Math" panose="02040503050406030204" pitchFamily="18" charset="0"/>
                            </a:rPr>
                            <m:t>𝑘</m:t>
                          </m:r>
                        </m:sub>
                      </m:sSub>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m:rPr>
                              <m:sty m:val="p"/>
                            </m:rPr>
                            <a:rPr lang="en-GB" sz="2800" b="0" i="0" smtClean="0">
                              <a:latin typeface="Cambria Math" panose="02040503050406030204" pitchFamily="18" charset="0"/>
                            </a:rPr>
                            <m:t>exp</m:t>
                          </m:r>
                          <m:r>
                            <a:rPr lang="en-GB" sz="2800" b="0" i="1" smtClean="0">
                              <a:latin typeface="Cambria Math" panose="02040503050406030204" pitchFamily="18" charset="0"/>
                            </a:rPr>
                            <m:t>⁡(</m:t>
                          </m:r>
                          <m:sSub>
                            <m:sSubPr>
                              <m:ctrlPr>
                                <a:rPr lang="en-GB" sz="2800" b="0" i="1" smtClean="0">
                                  <a:latin typeface="Cambria Math" panose="02040503050406030204" pitchFamily="18" charset="0"/>
                                </a:rPr>
                              </m:ctrlPr>
                            </m:sSubPr>
                            <m:e>
                              <m:r>
                                <a:rPr lang="en-GB" sz="2800" b="0" i="1" smtClean="0">
                                  <a:latin typeface="Cambria Math" panose="02040503050406030204" pitchFamily="18" charset="0"/>
                                </a:rPr>
                                <m:t>𝑎</m:t>
                              </m:r>
                            </m:e>
                            <m:sub>
                              <m:r>
                                <a:rPr lang="en-GB" sz="2800" b="0" i="1" smtClean="0">
                                  <a:latin typeface="Cambria Math" panose="02040503050406030204" pitchFamily="18" charset="0"/>
                                </a:rPr>
                                <m:t>𝑘</m:t>
                              </m:r>
                            </m:sub>
                          </m:sSub>
                          <m:r>
                            <a:rPr lang="en-GB" sz="2800" b="0" i="1" smtClean="0">
                              <a:latin typeface="Cambria Math" panose="02040503050406030204" pitchFamily="18" charset="0"/>
                            </a:rPr>
                            <m:t>−</m:t>
                          </m:r>
                          <m:r>
                            <a:rPr lang="en-GB" sz="2800" b="1" i="1" smtClean="0">
                              <a:latin typeface="Cambria Math" panose="02040503050406030204" pitchFamily="18" charset="0"/>
                            </a:rPr>
                            <m:t>𝒃𝒙</m:t>
                          </m:r>
                          <m:r>
                            <a:rPr lang="en-GB" sz="2800" b="0" i="1" smtClean="0">
                              <a:latin typeface="Cambria Math" panose="02040503050406030204" pitchFamily="18" charset="0"/>
                            </a:rPr>
                            <m:t>)</m:t>
                          </m:r>
                        </m:num>
                        <m:den>
                          <m:r>
                            <a:rPr lang="en-GB" sz="2800" b="0" i="1" smtClean="0">
                              <a:latin typeface="Cambria Math" panose="02040503050406030204" pitchFamily="18" charset="0"/>
                            </a:rPr>
                            <m:t>1+</m:t>
                          </m:r>
                          <m:r>
                            <m:rPr>
                              <m:sty m:val="p"/>
                            </m:rPr>
                            <a:rPr lang="en-GB" sz="2800">
                              <a:latin typeface="Cambria Math" panose="02040503050406030204" pitchFamily="18" charset="0"/>
                            </a:rPr>
                            <m:t>exp</m:t>
                          </m:r>
                          <m:r>
                            <a:rPr lang="en-GB" sz="2800" i="1">
                              <a:latin typeface="Cambria Math" panose="02040503050406030204" pitchFamily="18" charset="0"/>
                            </a:rPr>
                            <m:t>⁡(</m:t>
                          </m:r>
                          <m:sSub>
                            <m:sSubPr>
                              <m:ctrlPr>
                                <a:rPr lang="en-GB" sz="2800" i="1">
                                  <a:latin typeface="Cambria Math" panose="02040503050406030204" pitchFamily="18" charset="0"/>
                                </a:rPr>
                              </m:ctrlPr>
                            </m:sSubPr>
                            <m:e>
                              <m:r>
                                <a:rPr lang="en-GB" sz="2800" i="1">
                                  <a:latin typeface="Cambria Math" panose="02040503050406030204" pitchFamily="18" charset="0"/>
                                </a:rPr>
                                <m:t>𝑎</m:t>
                              </m:r>
                            </m:e>
                            <m:sub>
                              <m:r>
                                <a:rPr lang="en-GB" sz="2800" b="0" i="1" smtClean="0">
                                  <a:latin typeface="Cambria Math" panose="02040503050406030204" pitchFamily="18" charset="0"/>
                                </a:rPr>
                                <m:t>𝑘</m:t>
                              </m:r>
                            </m:sub>
                          </m:sSub>
                          <m:r>
                            <a:rPr lang="en-GB" sz="2800" i="1">
                              <a:latin typeface="Cambria Math" panose="02040503050406030204" pitchFamily="18" charset="0"/>
                            </a:rPr>
                            <m:t>−</m:t>
                          </m:r>
                          <m:r>
                            <a:rPr lang="en-GB" sz="2800" b="1" i="1">
                              <a:latin typeface="Cambria Math" panose="02040503050406030204" pitchFamily="18" charset="0"/>
                            </a:rPr>
                            <m:t>𝒃𝒙</m:t>
                          </m:r>
                          <m:r>
                            <a:rPr lang="en-GB" sz="2800" i="1">
                              <a:latin typeface="Cambria Math" panose="02040503050406030204" pitchFamily="18" charset="0"/>
                            </a:rPr>
                            <m:t>)</m:t>
                          </m:r>
                        </m:den>
                      </m:f>
                    </m:oMath>
                  </m:oMathPara>
                </a14:m>
                <a:endParaRPr lang="en-GB"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6492719" y="1844779"/>
                <a:ext cx="5040560" cy="897105"/>
              </a:xfrm>
              <a:prstGeom prst="rect">
                <a:avLst/>
              </a:prstGeom>
              <a:blipFill>
                <a:blip r:embed="rId3"/>
                <a:stretch>
                  <a:fillRect/>
                </a:stretch>
              </a:blipFill>
              <a:ln w="28575">
                <a:solidFill>
                  <a:schemeClr val="accent4"/>
                </a:solidFill>
              </a:ln>
            </p:spPr>
            <p:txBody>
              <a:bodyPr/>
              <a:lstStyle/>
              <a:p>
                <a:r>
                  <a:rPr lang="en-GB">
                    <a:noFill/>
                  </a:rPr>
                  <a:t> </a:t>
                </a:r>
              </a:p>
            </p:txBody>
          </p:sp>
        </mc:Fallback>
      </mc:AlternateContent>
    </p:spTree>
    <p:extLst>
      <p:ext uri="{BB962C8B-B14F-4D97-AF65-F5344CB8AC3E}">
        <p14:creationId xmlns:p14="http://schemas.microsoft.com/office/powerpoint/2010/main" val="1256311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3461552" y="257175"/>
            <a:ext cx="8730448" cy="6343650"/>
          </a:xfrm>
          <a:prstGeom prst="rect">
            <a:avLst/>
          </a:prstGeom>
        </p:spPr>
      </p:pic>
      <p:sp>
        <p:nvSpPr>
          <p:cNvPr id="2" name="Title 1"/>
          <p:cNvSpPr>
            <a:spLocks noGrp="1"/>
          </p:cNvSpPr>
          <p:nvPr>
            <p:ph type="title"/>
          </p:nvPr>
        </p:nvSpPr>
        <p:spPr>
          <a:xfrm>
            <a:off x="363254" y="967768"/>
            <a:ext cx="3313396" cy="4451957"/>
          </a:xfrm>
        </p:spPr>
        <p:txBody>
          <a:bodyPr>
            <a:normAutofit/>
          </a:bodyPr>
          <a:lstStyle/>
          <a:p>
            <a:r>
              <a:rPr lang="en-GB" dirty="0"/>
              <a:t>Interpretation: predicted probabilities of being (a) not at all worried or (b) very worried by gender</a:t>
            </a:r>
          </a:p>
        </p:txBody>
      </p:sp>
    </p:spTree>
    <p:extLst>
      <p:ext uri="{BB962C8B-B14F-4D97-AF65-F5344CB8AC3E}">
        <p14:creationId xmlns:p14="http://schemas.microsoft.com/office/powerpoint/2010/main" val="3109466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Thank you!</a:t>
            </a:r>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05353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Outline</a:t>
            </a:r>
          </a:p>
        </p:txBody>
      </p:sp>
      <p:sp>
        <p:nvSpPr>
          <p:cNvPr id="5" name="Content Placeholder 4"/>
          <p:cNvSpPr>
            <a:spLocks noGrp="1"/>
          </p:cNvSpPr>
          <p:nvPr>
            <p:ph idx="1"/>
          </p:nvPr>
        </p:nvSpPr>
        <p:spPr/>
        <p:txBody>
          <a:bodyPr/>
          <a:lstStyle/>
          <a:p>
            <a:r>
              <a:rPr lang="en-GB" dirty="0"/>
              <a:t>Multiple ordinal regression model</a:t>
            </a:r>
          </a:p>
          <a:p>
            <a:r>
              <a:rPr lang="en-GB" altLang="en-US" dirty="0"/>
              <a:t>Statistical significance</a:t>
            </a:r>
          </a:p>
          <a:p>
            <a:r>
              <a:rPr lang="en-GB" altLang="en-US" dirty="0"/>
              <a:t>Interpretation of the results</a:t>
            </a:r>
          </a:p>
          <a:p>
            <a:pPr lvl="1"/>
            <a:r>
              <a:rPr lang="en-GB" altLang="en-US" dirty="0"/>
              <a:t>Cumulative odds ratios</a:t>
            </a:r>
          </a:p>
          <a:p>
            <a:pPr lvl="1"/>
            <a:r>
              <a:rPr lang="en-GB" altLang="en-US" dirty="0"/>
              <a:t>Predicted probabilities</a:t>
            </a:r>
          </a:p>
        </p:txBody>
      </p:sp>
    </p:spTree>
    <p:extLst>
      <p:ext uri="{BB962C8B-B14F-4D97-AF65-F5344CB8AC3E}">
        <p14:creationId xmlns:p14="http://schemas.microsoft.com/office/powerpoint/2010/main" val="2927860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Multiple ordinal regression models</a:t>
            </a:r>
          </a:p>
        </p:txBody>
      </p:sp>
      <p:sp>
        <p:nvSpPr>
          <p:cNvPr id="3" name="Content Placeholder 2"/>
          <p:cNvSpPr>
            <a:spLocks noGrp="1"/>
          </p:cNvSpPr>
          <p:nvPr>
            <p:ph idx="1"/>
          </p:nvPr>
        </p:nvSpPr>
        <p:spPr/>
        <p:txBody>
          <a:bodyPr/>
          <a:lstStyle/>
          <a:p>
            <a:r>
              <a:rPr lang="en-US" altLang="en-US" b="1" dirty="0"/>
              <a:t>Like other regression models, ordinal regression can include many explanatory variables</a:t>
            </a:r>
          </a:p>
          <a:p>
            <a:r>
              <a:rPr lang="en-US" altLang="en-US" b="1" dirty="0"/>
              <a:t>You might want to ‘control for’ some variables when investigating the associations of others</a:t>
            </a:r>
          </a:p>
          <a:p>
            <a:r>
              <a:rPr lang="en-US" altLang="en-US" b="1" dirty="0"/>
              <a:t>Interpretation slightly different from other regression models due to the cumulative nature of the model</a:t>
            </a:r>
          </a:p>
        </p:txBody>
      </p:sp>
    </p:spTree>
    <p:extLst>
      <p:ext uri="{BB962C8B-B14F-4D97-AF65-F5344CB8AC3E}">
        <p14:creationId xmlns:p14="http://schemas.microsoft.com/office/powerpoint/2010/main" val="1686550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Fear of crime</a:t>
            </a:r>
          </a:p>
        </p:txBody>
      </p:sp>
      <p:sp>
        <p:nvSpPr>
          <p:cNvPr id="3" name="Content Placeholder 2"/>
          <p:cNvSpPr>
            <a:spLocks noGrp="1"/>
          </p:cNvSpPr>
          <p:nvPr>
            <p:ph idx="1"/>
          </p:nvPr>
        </p:nvSpPr>
        <p:spPr/>
        <p:txBody>
          <a:bodyPr>
            <a:normAutofit/>
          </a:bodyPr>
          <a:lstStyle/>
          <a:p>
            <a:r>
              <a:rPr lang="en-US" altLang="en-US" b="1" dirty="0"/>
              <a:t>How worried are people in England and Wales about their homes being broken into?</a:t>
            </a:r>
          </a:p>
          <a:p>
            <a:pPr lvl="1"/>
            <a:r>
              <a:rPr lang="en-US" altLang="en-US" b="1" dirty="0"/>
              <a:t>Does this vary by gender and education?</a:t>
            </a:r>
          </a:p>
          <a:p>
            <a:r>
              <a:rPr lang="en-US" altLang="en-US" b="1" dirty="0"/>
              <a:t>Data source: Crime Survey for England and Wales </a:t>
            </a:r>
          </a:p>
          <a:p>
            <a:pPr lvl="1"/>
            <a:r>
              <a:rPr lang="en-US" altLang="en-US" sz="2000" dirty="0"/>
              <a:t>Office for National Statistics, University of Manchester. Cathie Marsh Institute for Social Research (CMIST). UK Data Service. (2016). Crime Survey for England and Wales, 2013-2014: Unrestricted Access Teaching Dataset. [data collection]. UK Data Service. SN: 8011, </a:t>
            </a:r>
            <a:r>
              <a:rPr lang="en-US" altLang="en-US" sz="2000" dirty="0">
                <a:hlinkClick r:id="rId2"/>
              </a:rPr>
              <a:t>http://doi.org/10.5255/UKDA-SN-8011-1</a:t>
            </a:r>
            <a:r>
              <a:rPr lang="en-US" altLang="en-US" sz="2000" dirty="0"/>
              <a:t> </a:t>
            </a:r>
          </a:p>
        </p:txBody>
      </p:sp>
    </p:spTree>
    <p:extLst>
      <p:ext uri="{BB962C8B-B14F-4D97-AF65-F5344CB8AC3E}">
        <p14:creationId xmlns:p14="http://schemas.microsoft.com/office/powerpoint/2010/main" val="4027843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Descriptive statistics: how worried about burglary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0829321"/>
              </p:ext>
            </p:extLst>
          </p:nvPr>
        </p:nvGraphicFramePr>
        <p:xfrm>
          <a:off x="2087563" y="2470147"/>
          <a:ext cx="8370888" cy="2827338"/>
        </p:xfrm>
        <a:graphic>
          <a:graphicData uri="http://schemas.openxmlformats.org/drawingml/2006/table">
            <a:tbl>
              <a:tblPr firstRow="1" bandRow="1">
                <a:tableStyleId>{5C22544A-7EE6-4342-B048-85BDC9FD1C3A}</a:tableStyleId>
              </a:tblPr>
              <a:tblGrid>
                <a:gridCol w="2790296">
                  <a:extLst>
                    <a:ext uri="{9D8B030D-6E8A-4147-A177-3AD203B41FA5}">
                      <a16:colId xmlns:a16="http://schemas.microsoft.com/office/drawing/2014/main" val="3122671303"/>
                    </a:ext>
                  </a:extLst>
                </a:gridCol>
                <a:gridCol w="2790296">
                  <a:extLst>
                    <a:ext uri="{9D8B030D-6E8A-4147-A177-3AD203B41FA5}">
                      <a16:colId xmlns:a16="http://schemas.microsoft.com/office/drawing/2014/main" val="1935241427"/>
                    </a:ext>
                  </a:extLst>
                </a:gridCol>
                <a:gridCol w="2790296">
                  <a:extLst>
                    <a:ext uri="{9D8B030D-6E8A-4147-A177-3AD203B41FA5}">
                      <a16:colId xmlns:a16="http://schemas.microsoft.com/office/drawing/2014/main" val="467296191"/>
                    </a:ext>
                  </a:extLst>
                </a:gridCol>
              </a:tblGrid>
              <a:tr h="471223">
                <a:tc>
                  <a:txBody>
                    <a:bodyPr/>
                    <a:lstStyle/>
                    <a:p>
                      <a:r>
                        <a:rPr lang="en-GB" dirty="0"/>
                        <a:t>Category</a:t>
                      </a:r>
                    </a:p>
                  </a:txBody>
                  <a:tcPr/>
                </a:tc>
                <a:tc>
                  <a:txBody>
                    <a:bodyPr/>
                    <a:lstStyle/>
                    <a:p>
                      <a:r>
                        <a:rPr lang="en-GB" dirty="0"/>
                        <a:t>%</a:t>
                      </a:r>
                    </a:p>
                  </a:txBody>
                  <a:tcPr/>
                </a:tc>
                <a:tc>
                  <a:txBody>
                    <a:bodyPr/>
                    <a:lstStyle/>
                    <a:p>
                      <a:r>
                        <a:rPr lang="en-GB" dirty="0"/>
                        <a:t>N</a:t>
                      </a:r>
                    </a:p>
                  </a:txBody>
                  <a:tcPr/>
                </a:tc>
                <a:extLst>
                  <a:ext uri="{0D108BD9-81ED-4DB2-BD59-A6C34878D82A}">
                    <a16:rowId xmlns:a16="http://schemas.microsoft.com/office/drawing/2014/main" val="422268488"/>
                  </a:ext>
                </a:extLst>
              </a:tr>
              <a:tr h="471223">
                <a:tc>
                  <a:txBody>
                    <a:bodyPr/>
                    <a:lstStyle/>
                    <a:p>
                      <a:pPr marL="0" indent="0">
                        <a:buNone/>
                      </a:pPr>
                      <a:r>
                        <a:rPr lang="en-GB" baseline="0" dirty="0"/>
                        <a:t>1) Not at all worried</a:t>
                      </a:r>
                    </a:p>
                  </a:txBody>
                  <a:tcPr/>
                </a:tc>
                <a:tc>
                  <a:txBody>
                    <a:bodyPr/>
                    <a:lstStyle/>
                    <a:p>
                      <a:r>
                        <a:rPr lang="en-GB" dirty="0"/>
                        <a:t>15.2</a:t>
                      </a:r>
                    </a:p>
                  </a:txBody>
                  <a:tcPr/>
                </a:tc>
                <a:tc>
                  <a:txBody>
                    <a:bodyPr/>
                    <a:lstStyle/>
                    <a:p>
                      <a:r>
                        <a:rPr lang="en-GB" dirty="0"/>
                        <a:t>331</a:t>
                      </a:r>
                    </a:p>
                  </a:txBody>
                  <a:tcPr/>
                </a:tc>
                <a:extLst>
                  <a:ext uri="{0D108BD9-81ED-4DB2-BD59-A6C34878D82A}">
                    <a16:rowId xmlns:a16="http://schemas.microsoft.com/office/drawing/2014/main" val="2364248945"/>
                  </a:ext>
                </a:extLst>
              </a:tr>
              <a:tr h="471223">
                <a:tc>
                  <a:txBody>
                    <a:bodyPr/>
                    <a:lstStyle/>
                    <a:p>
                      <a:r>
                        <a:rPr lang="en-GB" dirty="0"/>
                        <a:t>2) Not very worried</a:t>
                      </a:r>
                    </a:p>
                  </a:txBody>
                  <a:tcPr/>
                </a:tc>
                <a:tc>
                  <a:txBody>
                    <a:bodyPr/>
                    <a:lstStyle/>
                    <a:p>
                      <a:r>
                        <a:rPr lang="en-GB" dirty="0"/>
                        <a:t>47.5</a:t>
                      </a:r>
                    </a:p>
                  </a:txBody>
                  <a:tcPr/>
                </a:tc>
                <a:tc>
                  <a:txBody>
                    <a:bodyPr/>
                    <a:lstStyle/>
                    <a:p>
                      <a:r>
                        <a:rPr lang="en-GB" dirty="0"/>
                        <a:t>1036</a:t>
                      </a:r>
                    </a:p>
                  </a:txBody>
                  <a:tcPr/>
                </a:tc>
                <a:extLst>
                  <a:ext uri="{0D108BD9-81ED-4DB2-BD59-A6C34878D82A}">
                    <a16:rowId xmlns:a16="http://schemas.microsoft.com/office/drawing/2014/main" val="579480048"/>
                  </a:ext>
                </a:extLst>
              </a:tr>
              <a:tr h="471223">
                <a:tc>
                  <a:txBody>
                    <a:bodyPr/>
                    <a:lstStyle/>
                    <a:p>
                      <a:r>
                        <a:rPr lang="en-GB" dirty="0"/>
                        <a:t>3) Fairly</a:t>
                      </a:r>
                      <a:r>
                        <a:rPr lang="en-GB" baseline="0" dirty="0"/>
                        <a:t> worried</a:t>
                      </a:r>
                      <a:endParaRPr lang="en-GB" dirty="0"/>
                    </a:p>
                  </a:txBody>
                  <a:tcPr/>
                </a:tc>
                <a:tc>
                  <a:txBody>
                    <a:bodyPr/>
                    <a:lstStyle/>
                    <a:p>
                      <a:r>
                        <a:rPr lang="en-GB" dirty="0"/>
                        <a:t>27.1</a:t>
                      </a:r>
                    </a:p>
                  </a:txBody>
                  <a:tcPr/>
                </a:tc>
                <a:tc>
                  <a:txBody>
                    <a:bodyPr/>
                    <a:lstStyle/>
                    <a:p>
                      <a:r>
                        <a:rPr lang="en-GB" dirty="0"/>
                        <a:t>590</a:t>
                      </a:r>
                    </a:p>
                  </a:txBody>
                  <a:tcPr/>
                </a:tc>
                <a:extLst>
                  <a:ext uri="{0D108BD9-81ED-4DB2-BD59-A6C34878D82A}">
                    <a16:rowId xmlns:a16="http://schemas.microsoft.com/office/drawing/2014/main" val="511378283"/>
                  </a:ext>
                </a:extLst>
              </a:tr>
              <a:tr h="471223">
                <a:tc>
                  <a:txBody>
                    <a:bodyPr/>
                    <a:lstStyle/>
                    <a:p>
                      <a:r>
                        <a:rPr lang="en-GB" dirty="0"/>
                        <a:t>4) Very worried</a:t>
                      </a:r>
                    </a:p>
                  </a:txBody>
                  <a:tcPr/>
                </a:tc>
                <a:tc>
                  <a:txBody>
                    <a:bodyPr/>
                    <a:lstStyle/>
                    <a:p>
                      <a:r>
                        <a:rPr lang="en-GB" dirty="0"/>
                        <a:t>10.3</a:t>
                      </a:r>
                    </a:p>
                  </a:txBody>
                  <a:tcPr/>
                </a:tc>
                <a:tc>
                  <a:txBody>
                    <a:bodyPr/>
                    <a:lstStyle/>
                    <a:p>
                      <a:r>
                        <a:rPr lang="en-GB" dirty="0"/>
                        <a:t>224</a:t>
                      </a:r>
                    </a:p>
                  </a:txBody>
                  <a:tcPr/>
                </a:tc>
                <a:extLst>
                  <a:ext uri="{0D108BD9-81ED-4DB2-BD59-A6C34878D82A}">
                    <a16:rowId xmlns:a16="http://schemas.microsoft.com/office/drawing/2014/main" val="4253238584"/>
                  </a:ext>
                </a:extLst>
              </a:tr>
              <a:tr h="471223">
                <a:tc>
                  <a:txBody>
                    <a:bodyPr/>
                    <a:lstStyle/>
                    <a:p>
                      <a:r>
                        <a:rPr lang="en-GB" dirty="0"/>
                        <a:t>TOTAL</a:t>
                      </a:r>
                    </a:p>
                  </a:txBody>
                  <a:tcPr/>
                </a:tc>
                <a:tc>
                  <a:txBody>
                    <a:bodyPr/>
                    <a:lstStyle/>
                    <a:p>
                      <a:r>
                        <a:rPr lang="en-GB" dirty="0"/>
                        <a:t>100.0</a:t>
                      </a:r>
                    </a:p>
                  </a:txBody>
                  <a:tcPr/>
                </a:tc>
                <a:tc>
                  <a:txBody>
                    <a:bodyPr/>
                    <a:lstStyle/>
                    <a:p>
                      <a:r>
                        <a:rPr lang="en-GB" dirty="0"/>
                        <a:t>2181</a:t>
                      </a:r>
                    </a:p>
                  </a:txBody>
                  <a:tcPr/>
                </a:tc>
                <a:extLst>
                  <a:ext uri="{0D108BD9-81ED-4DB2-BD59-A6C34878D82A}">
                    <a16:rowId xmlns:a16="http://schemas.microsoft.com/office/drawing/2014/main" val="4050326986"/>
                  </a:ext>
                </a:extLst>
              </a:tr>
            </a:tbl>
          </a:graphicData>
        </a:graphic>
      </p:graphicFrame>
    </p:spTree>
    <p:extLst>
      <p:ext uri="{BB962C8B-B14F-4D97-AF65-F5344CB8AC3E}">
        <p14:creationId xmlns:p14="http://schemas.microsoft.com/office/powerpoint/2010/main" val="3723124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Descriptive statistics: gender and education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05593669"/>
              </p:ext>
            </p:extLst>
          </p:nvPr>
        </p:nvGraphicFramePr>
        <p:xfrm>
          <a:off x="592138" y="2267929"/>
          <a:ext cx="4837113" cy="2067984"/>
        </p:xfrm>
        <a:graphic>
          <a:graphicData uri="http://schemas.openxmlformats.org/drawingml/2006/table">
            <a:tbl>
              <a:tblPr firstRow="1" bandRow="1">
                <a:tableStyleId>{00A15C55-8517-42AA-B614-E9B94910E393}</a:tableStyleId>
              </a:tblPr>
              <a:tblGrid>
                <a:gridCol w="1612371">
                  <a:extLst>
                    <a:ext uri="{9D8B030D-6E8A-4147-A177-3AD203B41FA5}">
                      <a16:colId xmlns:a16="http://schemas.microsoft.com/office/drawing/2014/main" val="3122671303"/>
                    </a:ext>
                  </a:extLst>
                </a:gridCol>
                <a:gridCol w="1612371">
                  <a:extLst>
                    <a:ext uri="{9D8B030D-6E8A-4147-A177-3AD203B41FA5}">
                      <a16:colId xmlns:a16="http://schemas.microsoft.com/office/drawing/2014/main" val="1935241427"/>
                    </a:ext>
                  </a:extLst>
                </a:gridCol>
                <a:gridCol w="1612371">
                  <a:extLst>
                    <a:ext uri="{9D8B030D-6E8A-4147-A177-3AD203B41FA5}">
                      <a16:colId xmlns:a16="http://schemas.microsoft.com/office/drawing/2014/main" val="467296191"/>
                    </a:ext>
                  </a:extLst>
                </a:gridCol>
              </a:tblGrid>
              <a:tr h="516996">
                <a:tc>
                  <a:txBody>
                    <a:bodyPr/>
                    <a:lstStyle/>
                    <a:p>
                      <a:r>
                        <a:rPr lang="en-GB" dirty="0"/>
                        <a:t>Category</a:t>
                      </a:r>
                    </a:p>
                  </a:txBody>
                  <a:tcPr/>
                </a:tc>
                <a:tc>
                  <a:txBody>
                    <a:bodyPr/>
                    <a:lstStyle/>
                    <a:p>
                      <a:r>
                        <a:rPr lang="en-GB" dirty="0"/>
                        <a:t>%</a:t>
                      </a:r>
                    </a:p>
                  </a:txBody>
                  <a:tcPr/>
                </a:tc>
                <a:tc>
                  <a:txBody>
                    <a:bodyPr/>
                    <a:lstStyle/>
                    <a:p>
                      <a:r>
                        <a:rPr lang="en-GB" dirty="0"/>
                        <a:t>N</a:t>
                      </a:r>
                    </a:p>
                  </a:txBody>
                  <a:tcPr/>
                </a:tc>
                <a:extLst>
                  <a:ext uri="{0D108BD9-81ED-4DB2-BD59-A6C34878D82A}">
                    <a16:rowId xmlns:a16="http://schemas.microsoft.com/office/drawing/2014/main" val="422268488"/>
                  </a:ext>
                </a:extLst>
              </a:tr>
              <a:tr h="516996">
                <a:tc>
                  <a:txBody>
                    <a:bodyPr/>
                    <a:lstStyle/>
                    <a:p>
                      <a:pPr marL="0" indent="0">
                        <a:buNone/>
                      </a:pPr>
                      <a:r>
                        <a:rPr lang="en-GB" baseline="0" dirty="0"/>
                        <a:t>Men</a:t>
                      </a:r>
                    </a:p>
                  </a:txBody>
                  <a:tcPr/>
                </a:tc>
                <a:tc>
                  <a:txBody>
                    <a:bodyPr/>
                    <a:lstStyle/>
                    <a:p>
                      <a:r>
                        <a:rPr lang="en-GB" dirty="0"/>
                        <a:t>45.3</a:t>
                      </a:r>
                    </a:p>
                  </a:txBody>
                  <a:tcPr/>
                </a:tc>
                <a:tc>
                  <a:txBody>
                    <a:bodyPr/>
                    <a:lstStyle/>
                    <a:p>
                      <a:r>
                        <a:rPr lang="en-GB" dirty="0"/>
                        <a:t>988</a:t>
                      </a:r>
                    </a:p>
                  </a:txBody>
                  <a:tcPr/>
                </a:tc>
                <a:extLst>
                  <a:ext uri="{0D108BD9-81ED-4DB2-BD59-A6C34878D82A}">
                    <a16:rowId xmlns:a16="http://schemas.microsoft.com/office/drawing/2014/main" val="2364248945"/>
                  </a:ext>
                </a:extLst>
              </a:tr>
              <a:tr h="516996">
                <a:tc>
                  <a:txBody>
                    <a:bodyPr/>
                    <a:lstStyle/>
                    <a:p>
                      <a:r>
                        <a:rPr lang="en-GB" dirty="0"/>
                        <a:t>Women</a:t>
                      </a:r>
                    </a:p>
                  </a:txBody>
                  <a:tcPr/>
                </a:tc>
                <a:tc>
                  <a:txBody>
                    <a:bodyPr/>
                    <a:lstStyle/>
                    <a:p>
                      <a:r>
                        <a:rPr lang="en-GB" dirty="0"/>
                        <a:t>54.7</a:t>
                      </a:r>
                    </a:p>
                  </a:txBody>
                  <a:tcPr/>
                </a:tc>
                <a:tc>
                  <a:txBody>
                    <a:bodyPr/>
                    <a:lstStyle/>
                    <a:p>
                      <a:r>
                        <a:rPr lang="en-GB" dirty="0"/>
                        <a:t>1193</a:t>
                      </a:r>
                    </a:p>
                  </a:txBody>
                  <a:tcPr/>
                </a:tc>
                <a:extLst>
                  <a:ext uri="{0D108BD9-81ED-4DB2-BD59-A6C34878D82A}">
                    <a16:rowId xmlns:a16="http://schemas.microsoft.com/office/drawing/2014/main" val="579480048"/>
                  </a:ext>
                </a:extLst>
              </a:tr>
              <a:tr h="516996">
                <a:tc>
                  <a:txBody>
                    <a:bodyPr/>
                    <a:lstStyle/>
                    <a:p>
                      <a:r>
                        <a:rPr lang="en-GB" dirty="0"/>
                        <a:t>TOTAL</a:t>
                      </a:r>
                    </a:p>
                  </a:txBody>
                  <a:tcPr/>
                </a:tc>
                <a:tc>
                  <a:txBody>
                    <a:bodyPr/>
                    <a:lstStyle/>
                    <a:p>
                      <a:r>
                        <a:rPr lang="en-GB" dirty="0"/>
                        <a:t>100.0</a:t>
                      </a:r>
                    </a:p>
                  </a:txBody>
                  <a:tcPr/>
                </a:tc>
                <a:tc>
                  <a:txBody>
                    <a:bodyPr/>
                    <a:lstStyle/>
                    <a:p>
                      <a:r>
                        <a:rPr lang="en-GB" dirty="0"/>
                        <a:t>2181</a:t>
                      </a:r>
                    </a:p>
                  </a:txBody>
                  <a:tcPr/>
                </a:tc>
                <a:extLst>
                  <a:ext uri="{0D108BD9-81ED-4DB2-BD59-A6C34878D82A}">
                    <a16:rowId xmlns:a16="http://schemas.microsoft.com/office/drawing/2014/main" val="4050326986"/>
                  </a:ext>
                </a:extLst>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793574623"/>
              </p:ext>
            </p:extLst>
          </p:nvPr>
        </p:nvGraphicFramePr>
        <p:xfrm>
          <a:off x="5811838" y="2293332"/>
          <a:ext cx="5408613" cy="3225060"/>
        </p:xfrm>
        <a:graphic>
          <a:graphicData uri="http://schemas.openxmlformats.org/drawingml/2006/table">
            <a:tbl>
              <a:tblPr firstRow="1" bandRow="1">
                <a:tableStyleId>{00A15C55-8517-42AA-B614-E9B94910E393}</a:tableStyleId>
              </a:tblPr>
              <a:tblGrid>
                <a:gridCol w="1802871">
                  <a:extLst>
                    <a:ext uri="{9D8B030D-6E8A-4147-A177-3AD203B41FA5}">
                      <a16:colId xmlns:a16="http://schemas.microsoft.com/office/drawing/2014/main" val="3122671303"/>
                    </a:ext>
                  </a:extLst>
                </a:gridCol>
                <a:gridCol w="1802871">
                  <a:extLst>
                    <a:ext uri="{9D8B030D-6E8A-4147-A177-3AD203B41FA5}">
                      <a16:colId xmlns:a16="http://schemas.microsoft.com/office/drawing/2014/main" val="1935241427"/>
                    </a:ext>
                  </a:extLst>
                </a:gridCol>
                <a:gridCol w="1802871">
                  <a:extLst>
                    <a:ext uri="{9D8B030D-6E8A-4147-A177-3AD203B41FA5}">
                      <a16:colId xmlns:a16="http://schemas.microsoft.com/office/drawing/2014/main" val="467296191"/>
                    </a:ext>
                  </a:extLst>
                </a:gridCol>
              </a:tblGrid>
              <a:tr h="516996">
                <a:tc>
                  <a:txBody>
                    <a:bodyPr/>
                    <a:lstStyle/>
                    <a:p>
                      <a:r>
                        <a:rPr lang="en-GB" dirty="0"/>
                        <a:t>Category</a:t>
                      </a:r>
                    </a:p>
                  </a:txBody>
                  <a:tcPr/>
                </a:tc>
                <a:tc>
                  <a:txBody>
                    <a:bodyPr/>
                    <a:lstStyle/>
                    <a:p>
                      <a:r>
                        <a:rPr lang="en-GB" dirty="0"/>
                        <a:t>%</a:t>
                      </a:r>
                    </a:p>
                  </a:txBody>
                  <a:tcPr/>
                </a:tc>
                <a:tc>
                  <a:txBody>
                    <a:bodyPr/>
                    <a:lstStyle/>
                    <a:p>
                      <a:r>
                        <a:rPr lang="en-GB" dirty="0"/>
                        <a:t>N</a:t>
                      </a:r>
                    </a:p>
                  </a:txBody>
                  <a:tcPr/>
                </a:tc>
                <a:extLst>
                  <a:ext uri="{0D108BD9-81ED-4DB2-BD59-A6C34878D82A}">
                    <a16:rowId xmlns:a16="http://schemas.microsoft.com/office/drawing/2014/main" val="422268488"/>
                  </a:ext>
                </a:extLst>
              </a:tr>
              <a:tr h="516996">
                <a:tc>
                  <a:txBody>
                    <a:bodyPr/>
                    <a:lstStyle/>
                    <a:p>
                      <a:pPr marL="0" indent="0">
                        <a:buNone/>
                      </a:pPr>
                      <a:r>
                        <a:rPr lang="en-GB" baseline="0" dirty="0"/>
                        <a:t>None</a:t>
                      </a:r>
                    </a:p>
                  </a:txBody>
                  <a:tcPr/>
                </a:tc>
                <a:tc>
                  <a:txBody>
                    <a:bodyPr/>
                    <a:lstStyle/>
                    <a:p>
                      <a:r>
                        <a:rPr lang="en-GB" dirty="0"/>
                        <a:t>25.7</a:t>
                      </a:r>
                    </a:p>
                  </a:txBody>
                  <a:tcPr/>
                </a:tc>
                <a:tc>
                  <a:txBody>
                    <a:bodyPr/>
                    <a:lstStyle/>
                    <a:p>
                      <a:r>
                        <a:rPr lang="en-GB" dirty="0"/>
                        <a:t>561</a:t>
                      </a:r>
                    </a:p>
                  </a:txBody>
                  <a:tcPr/>
                </a:tc>
                <a:extLst>
                  <a:ext uri="{0D108BD9-81ED-4DB2-BD59-A6C34878D82A}">
                    <a16:rowId xmlns:a16="http://schemas.microsoft.com/office/drawing/2014/main" val="2364248945"/>
                  </a:ext>
                </a:extLst>
              </a:tr>
              <a:tr h="516996">
                <a:tc>
                  <a:txBody>
                    <a:bodyPr/>
                    <a:lstStyle/>
                    <a:p>
                      <a:r>
                        <a:rPr lang="en-GB" dirty="0"/>
                        <a:t>O-level/GCSE</a:t>
                      </a:r>
                    </a:p>
                  </a:txBody>
                  <a:tcPr/>
                </a:tc>
                <a:tc>
                  <a:txBody>
                    <a:bodyPr/>
                    <a:lstStyle/>
                    <a:p>
                      <a:r>
                        <a:rPr lang="en-GB" dirty="0"/>
                        <a:t>18.6</a:t>
                      </a:r>
                    </a:p>
                  </a:txBody>
                  <a:tcPr/>
                </a:tc>
                <a:tc>
                  <a:txBody>
                    <a:bodyPr/>
                    <a:lstStyle/>
                    <a:p>
                      <a:r>
                        <a:rPr lang="en-GB" dirty="0"/>
                        <a:t>406</a:t>
                      </a:r>
                    </a:p>
                  </a:txBody>
                  <a:tcPr/>
                </a:tc>
                <a:extLst>
                  <a:ext uri="{0D108BD9-81ED-4DB2-BD59-A6C34878D82A}">
                    <a16:rowId xmlns:a16="http://schemas.microsoft.com/office/drawing/2014/main" val="579480048"/>
                  </a:ext>
                </a:extLst>
              </a:tr>
              <a:tr h="516996">
                <a:tc>
                  <a:txBody>
                    <a:bodyPr/>
                    <a:lstStyle/>
                    <a:p>
                      <a:r>
                        <a:rPr lang="en-GB" dirty="0"/>
                        <a:t>A-level</a:t>
                      </a:r>
                    </a:p>
                  </a:txBody>
                  <a:tcPr/>
                </a:tc>
                <a:tc>
                  <a:txBody>
                    <a:bodyPr/>
                    <a:lstStyle/>
                    <a:p>
                      <a:r>
                        <a:rPr lang="en-GB" dirty="0"/>
                        <a:t>18.4</a:t>
                      </a:r>
                    </a:p>
                  </a:txBody>
                  <a:tcPr/>
                </a:tc>
                <a:tc>
                  <a:txBody>
                    <a:bodyPr/>
                    <a:lstStyle/>
                    <a:p>
                      <a:r>
                        <a:rPr lang="en-GB" dirty="0"/>
                        <a:t>401</a:t>
                      </a:r>
                    </a:p>
                  </a:txBody>
                  <a:tcPr/>
                </a:tc>
                <a:extLst>
                  <a:ext uri="{0D108BD9-81ED-4DB2-BD59-A6C34878D82A}">
                    <a16:rowId xmlns:a16="http://schemas.microsoft.com/office/drawing/2014/main" val="1714793834"/>
                  </a:ext>
                </a:extLst>
              </a:tr>
              <a:tr h="516996">
                <a:tc>
                  <a:txBody>
                    <a:bodyPr/>
                    <a:lstStyle/>
                    <a:p>
                      <a:r>
                        <a:rPr lang="en-GB" dirty="0"/>
                        <a:t>Degree or diploma</a:t>
                      </a:r>
                    </a:p>
                  </a:txBody>
                  <a:tcPr/>
                </a:tc>
                <a:tc>
                  <a:txBody>
                    <a:bodyPr/>
                    <a:lstStyle/>
                    <a:p>
                      <a:r>
                        <a:rPr lang="en-GB" dirty="0"/>
                        <a:t>37.3</a:t>
                      </a:r>
                    </a:p>
                  </a:txBody>
                  <a:tcPr/>
                </a:tc>
                <a:tc>
                  <a:txBody>
                    <a:bodyPr/>
                    <a:lstStyle/>
                    <a:p>
                      <a:r>
                        <a:rPr lang="en-GB" dirty="0"/>
                        <a:t>813</a:t>
                      </a:r>
                    </a:p>
                  </a:txBody>
                  <a:tcPr/>
                </a:tc>
                <a:extLst>
                  <a:ext uri="{0D108BD9-81ED-4DB2-BD59-A6C34878D82A}">
                    <a16:rowId xmlns:a16="http://schemas.microsoft.com/office/drawing/2014/main" val="3351154453"/>
                  </a:ext>
                </a:extLst>
              </a:tr>
              <a:tr h="516996">
                <a:tc>
                  <a:txBody>
                    <a:bodyPr/>
                    <a:lstStyle/>
                    <a:p>
                      <a:r>
                        <a:rPr lang="en-GB" dirty="0"/>
                        <a:t>TOTAL</a:t>
                      </a:r>
                    </a:p>
                  </a:txBody>
                  <a:tcPr/>
                </a:tc>
                <a:tc>
                  <a:txBody>
                    <a:bodyPr/>
                    <a:lstStyle/>
                    <a:p>
                      <a:r>
                        <a:rPr lang="en-GB" dirty="0"/>
                        <a:t>100.0</a:t>
                      </a:r>
                    </a:p>
                  </a:txBody>
                  <a:tcPr/>
                </a:tc>
                <a:tc>
                  <a:txBody>
                    <a:bodyPr/>
                    <a:lstStyle/>
                    <a:p>
                      <a:r>
                        <a:rPr lang="en-GB" dirty="0"/>
                        <a:t>2181</a:t>
                      </a:r>
                    </a:p>
                  </a:txBody>
                  <a:tcPr/>
                </a:tc>
                <a:extLst>
                  <a:ext uri="{0D108BD9-81ED-4DB2-BD59-A6C34878D82A}">
                    <a16:rowId xmlns:a16="http://schemas.microsoft.com/office/drawing/2014/main" val="4050326986"/>
                  </a:ext>
                </a:extLst>
              </a:tr>
            </a:tbl>
          </a:graphicData>
        </a:graphic>
      </p:graphicFrame>
    </p:spTree>
    <p:extLst>
      <p:ext uri="{BB962C8B-B14F-4D97-AF65-F5344CB8AC3E}">
        <p14:creationId xmlns:p14="http://schemas.microsoft.com/office/powerpoint/2010/main" val="234885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Ordinal regression results (CORs)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67011726"/>
              </p:ext>
            </p:extLst>
          </p:nvPr>
        </p:nvGraphicFramePr>
        <p:xfrm>
          <a:off x="715963" y="2293332"/>
          <a:ext cx="10075863" cy="3657600"/>
        </p:xfrm>
        <a:graphic>
          <a:graphicData uri="http://schemas.openxmlformats.org/drawingml/2006/table">
            <a:tbl>
              <a:tblPr firstRow="1" bandRow="1">
                <a:tableStyleId>{21E4AEA4-8DFA-4A89-87EB-49C32662AFE0}</a:tableStyleId>
              </a:tblPr>
              <a:tblGrid>
                <a:gridCol w="2267138">
                  <a:extLst>
                    <a:ext uri="{9D8B030D-6E8A-4147-A177-3AD203B41FA5}">
                      <a16:colId xmlns:a16="http://schemas.microsoft.com/office/drawing/2014/main" val="2027043478"/>
                    </a:ext>
                  </a:extLst>
                </a:gridCol>
                <a:gridCol w="2770793">
                  <a:extLst>
                    <a:ext uri="{9D8B030D-6E8A-4147-A177-3AD203B41FA5}">
                      <a16:colId xmlns:a16="http://schemas.microsoft.com/office/drawing/2014/main" val="425950570"/>
                    </a:ext>
                  </a:extLst>
                </a:gridCol>
                <a:gridCol w="2518966">
                  <a:extLst>
                    <a:ext uri="{9D8B030D-6E8A-4147-A177-3AD203B41FA5}">
                      <a16:colId xmlns:a16="http://schemas.microsoft.com/office/drawing/2014/main" val="1219574344"/>
                    </a:ext>
                  </a:extLst>
                </a:gridCol>
                <a:gridCol w="2518966">
                  <a:extLst>
                    <a:ext uri="{9D8B030D-6E8A-4147-A177-3AD203B41FA5}">
                      <a16:colId xmlns:a16="http://schemas.microsoft.com/office/drawing/2014/main" val="3502209558"/>
                    </a:ext>
                  </a:extLst>
                </a:gridCol>
              </a:tblGrid>
              <a:tr h="357029">
                <a:tc>
                  <a:txBody>
                    <a:bodyPr/>
                    <a:lstStyle/>
                    <a:p>
                      <a:r>
                        <a:rPr lang="en-GB" dirty="0"/>
                        <a:t>Variable</a:t>
                      </a:r>
                    </a:p>
                  </a:txBody>
                  <a:tcPr/>
                </a:tc>
                <a:tc>
                  <a:txBody>
                    <a:bodyPr/>
                    <a:lstStyle/>
                    <a:p>
                      <a:r>
                        <a:rPr lang="en-GB" dirty="0"/>
                        <a:t>COR</a:t>
                      </a:r>
                    </a:p>
                  </a:txBody>
                  <a:tcPr/>
                </a:tc>
                <a:tc>
                  <a:txBody>
                    <a:bodyPr/>
                    <a:lstStyle/>
                    <a:p>
                      <a:r>
                        <a:rPr lang="en-GB" dirty="0"/>
                        <a:t>P-value</a:t>
                      </a:r>
                    </a:p>
                  </a:txBody>
                  <a:tcPr/>
                </a:tc>
                <a:tc>
                  <a:txBody>
                    <a:bodyPr/>
                    <a:lstStyle/>
                    <a:p>
                      <a:r>
                        <a:rPr lang="en-GB" dirty="0"/>
                        <a:t>CI 95%</a:t>
                      </a:r>
                    </a:p>
                  </a:txBody>
                  <a:tcPr/>
                </a:tc>
                <a:extLst>
                  <a:ext uri="{0D108BD9-81ED-4DB2-BD59-A6C34878D82A}">
                    <a16:rowId xmlns:a16="http://schemas.microsoft.com/office/drawing/2014/main" val="2614319059"/>
                  </a:ext>
                </a:extLst>
              </a:tr>
              <a:tr h="357029">
                <a:tc>
                  <a:txBody>
                    <a:bodyPr/>
                    <a:lstStyle/>
                    <a:p>
                      <a:r>
                        <a:rPr lang="en-GB" dirty="0"/>
                        <a:t>Men (ref.)</a:t>
                      </a:r>
                    </a:p>
                  </a:txBody>
                  <a:tcPr/>
                </a:tc>
                <a:tc>
                  <a:txBody>
                    <a:bodyPr/>
                    <a:lstStyle/>
                    <a:p>
                      <a:r>
                        <a:rPr lang="en-GB" dirty="0"/>
                        <a:t>1.00</a:t>
                      </a:r>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2696193715"/>
                  </a:ext>
                </a:extLst>
              </a:tr>
              <a:tr h="357029">
                <a:tc>
                  <a:txBody>
                    <a:bodyPr/>
                    <a:lstStyle/>
                    <a:p>
                      <a:r>
                        <a:rPr lang="en-GB" dirty="0"/>
                        <a:t>Women</a:t>
                      </a:r>
                    </a:p>
                  </a:txBody>
                  <a:tcPr/>
                </a:tc>
                <a:tc>
                  <a:txBody>
                    <a:bodyPr/>
                    <a:lstStyle/>
                    <a:p>
                      <a:r>
                        <a:rPr lang="en-GB" dirty="0"/>
                        <a:t>1.35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&lt;0.001</a:t>
                      </a:r>
                    </a:p>
                  </a:txBody>
                  <a:tcPr/>
                </a:tc>
                <a:tc>
                  <a:txBody>
                    <a:bodyPr/>
                    <a:lstStyle/>
                    <a:p>
                      <a:r>
                        <a:rPr lang="en-GB" dirty="0"/>
                        <a:t>1.15-1.59</a:t>
                      </a:r>
                    </a:p>
                  </a:txBody>
                  <a:tcPr/>
                </a:tc>
                <a:extLst>
                  <a:ext uri="{0D108BD9-81ED-4DB2-BD59-A6C34878D82A}">
                    <a16:rowId xmlns:a16="http://schemas.microsoft.com/office/drawing/2014/main" val="1661723928"/>
                  </a:ext>
                </a:extLst>
              </a:tr>
              <a:tr h="357029">
                <a:tc>
                  <a:txBody>
                    <a:bodyPr/>
                    <a:lstStyle/>
                    <a:p>
                      <a:r>
                        <a:rPr lang="en-GB" dirty="0"/>
                        <a:t>No education (ref.)</a:t>
                      </a:r>
                    </a:p>
                  </a:txBody>
                  <a:tcPr/>
                </a:tc>
                <a:tc>
                  <a:txBody>
                    <a:bodyPr/>
                    <a:lstStyle/>
                    <a:p>
                      <a:r>
                        <a:rPr lang="en-GB" dirty="0"/>
                        <a:t>1.00</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799753877"/>
                  </a:ext>
                </a:extLst>
              </a:tr>
              <a:tr h="357029">
                <a:tc>
                  <a:txBody>
                    <a:bodyPr/>
                    <a:lstStyle/>
                    <a:p>
                      <a:r>
                        <a:rPr lang="en-GB" dirty="0"/>
                        <a:t>O-level/GCSE</a:t>
                      </a:r>
                    </a:p>
                  </a:txBody>
                  <a:tcPr/>
                </a:tc>
                <a:tc>
                  <a:txBody>
                    <a:bodyPr/>
                    <a:lstStyle/>
                    <a:p>
                      <a:r>
                        <a:rPr lang="en-GB" dirty="0"/>
                        <a:t>0.99</a:t>
                      </a:r>
                    </a:p>
                  </a:txBody>
                  <a:tcPr/>
                </a:tc>
                <a:tc>
                  <a:txBody>
                    <a:bodyPr/>
                    <a:lstStyle/>
                    <a:p>
                      <a:r>
                        <a:rPr lang="en-GB" dirty="0"/>
                        <a:t>0.907</a:t>
                      </a:r>
                    </a:p>
                  </a:txBody>
                  <a:tcPr/>
                </a:tc>
                <a:tc>
                  <a:txBody>
                    <a:bodyPr/>
                    <a:lstStyle/>
                    <a:p>
                      <a:r>
                        <a:rPr lang="en-GB" dirty="0"/>
                        <a:t>0.77-1.25</a:t>
                      </a:r>
                    </a:p>
                  </a:txBody>
                  <a:tcPr/>
                </a:tc>
                <a:extLst>
                  <a:ext uri="{0D108BD9-81ED-4DB2-BD59-A6C34878D82A}">
                    <a16:rowId xmlns:a16="http://schemas.microsoft.com/office/drawing/2014/main" val="2463016892"/>
                  </a:ext>
                </a:extLst>
              </a:tr>
              <a:tr h="357029">
                <a:tc>
                  <a:txBody>
                    <a:bodyPr/>
                    <a:lstStyle/>
                    <a:p>
                      <a:r>
                        <a:rPr lang="en-GB" dirty="0"/>
                        <a:t>A-level</a:t>
                      </a:r>
                    </a:p>
                  </a:txBody>
                  <a:tcPr/>
                </a:tc>
                <a:tc>
                  <a:txBody>
                    <a:bodyPr/>
                    <a:lstStyle/>
                    <a:p>
                      <a:r>
                        <a:rPr lang="en-GB" dirty="0"/>
                        <a:t>0.81</a:t>
                      </a:r>
                    </a:p>
                  </a:txBody>
                  <a:tcPr/>
                </a:tc>
                <a:tc>
                  <a:txBody>
                    <a:bodyPr/>
                    <a:lstStyle/>
                    <a:p>
                      <a:r>
                        <a:rPr lang="en-GB" dirty="0"/>
                        <a:t>0.082</a:t>
                      </a:r>
                    </a:p>
                  </a:txBody>
                  <a:tcPr/>
                </a:tc>
                <a:tc>
                  <a:txBody>
                    <a:bodyPr/>
                    <a:lstStyle/>
                    <a:p>
                      <a:r>
                        <a:rPr lang="en-GB" dirty="0"/>
                        <a:t>0.63-1.03</a:t>
                      </a:r>
                    </a:p>
                  </a:txBody>
                  <a:tcPr/>
                </a:tc>
                <a:extLst>
                  <a:ext uri="{0D108BD9-81ED-4DB2-BD59-A6C34878D82A}">
                    <a16:rowId xmlns:a16="http://schemas.microsoft.com/office/drawing/2014/main" val="3815965673"/>
                  </a:ext>
                </a:extLst>
              </a:tr>
              <a:tr h="357029">
                <a:tc>
                  <a:txBody>
                    <a:bodyPr/>
                    <a:lstStyle/>
                    <a:p>
                      <a:r>
                        <a:rPr lang="en-GB" dirty="0"/>
                        <a:t>Degree or diploma</a:t>
                      </a:r>
                    </a:p>
                  </a:txBody>
                  <a:tcPr>
                    <a:lnB w="12700" cap="flat" cmpd="sng" algn="ctr">
                      <a:solidFill>
                        <a:schemeClr val="tx1"/>
                      </a:solidFill>
                      <a:prstDash val="solid"/>
                      <a:round/>
                      <a:headEnd type="none" w="med" len="med"/>
                      <a:tailEnd type="none" w="med" len="med"/>
                    </a:lnB>
                  </a:tcPr>
                </a:tc>
                <a:tc>
                  <a:txBody>
                    <a:bodyPr/>
                    <a:lstStyle/>
                    <a:p>
                      <a:r>
                        <a:rPr lang="en-GB" dirty="0"/>
                        <a:t>0.72</a:t>
                      </a:r>
                    </a:p>
                  </a:txBody>
                  <a:tcPr>
                    <a:lnB w="12700" cap="flat" cmpd="sng" algn="ctr">
                      <a:solidFill>
                        <a:schemeClr val="tx1"/>
                      </a:solidFill>
                      <a:prstDash val="solid"/>
                      <a:round/>
                      <a:headEnd type="none" w="med" len="med"/>
                      <a:tailEnd type="none" w="med" len="med"/>
                    </a:lnB>
                  </a:tcPr>
                </a:tc>
                <a:tc>
                  <a:txBody>
                    <a:bodyPr/>
                    <a:lstStyle/>
                    <a:p>
                      <a:r>
                        <a:rPr lang="en-GB" dirty="0"/>
                        <a:t>0.002</a:t>
                      </a:r>
                    </a:p>
                  </a:txBody>
                  <a:tcPr>
                    <a:lnB w="12700" cap="flat" cmpd="sng" algn="ctr">
                      <a:solidFill>
                        <a:schemeClr val="tx1"/>
                      </a:solidFill>
                      <a:prstDash val="solid"/>
                      <a:round/>
                      <a:headEnd type="none" w="med" len="med"/>
                      <a:tailEnd type="none" w="med" len="med"/>
                    </a:lnB>
                  </a:tcPr>
                </a:tc>
                <a:tc>
                  <a:txBody>
                    <a:bodyPr/>
                    <a:lstStyle/>
                    <a:p>
                      <a:r>
                        <a:rPr lang="en-GB" dirty="0"/>
                        <a:t>0.59-0.88</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7896906"/>
                  </a:ext>
                </a:extLst>
              </a:tr>
              <a:tr h="357029">
                <a:tc>
                  <a:txBody>
                    <a:bodyPr/>
                    <a:lstStyle/>
                    <a:p>
                      <a:pPr algn="r"/>
                      <a:r>
                        <a:rPr lang="en-GB" dirty="0" err="1"/>
                        <a:t>Cutpoint</a:t>
                      </a:r>
                      <a:r>
                        <a:rPr lang="en-GB" dirty="0"/>
                        <a:t> 1</a:t>
                      </a:r>
                    </a:p>
                  </a:txBody>
                  <a:tcPr>
                    <a:lnT w="12700" cap="flat" cmpd="sng" algn="ctr">
                      <a:solidFill>
                        <a:schemeClr val="tx1"/>
                      </a:solidFill>
                      <a:prstDash val="solid"/>
                      <a:round/>
                      <a:headEnd type="none" w="med" len="med"/>
                      <a:tailEnd type="none" w="med" len="med"/>
                    </a:lnT>
                  </a:tcPr>
                </a:tc>
                <a:tc>
                  <a:txBody>
                    <a:bodyPr/>
                    <a:lstStyle/>
                    <a:p>
                      <a:r>
                        <a:rPr lang="en-GB" dirty="0"/>
                        <a:t>-1.74</a:t>
                      </a:r>
                    </a:p>
                  </a:txBody>
                  <a:tcPr>
                    <a:lnT w="12700" cap="flat" cmpd="sng" algn="ctr">
                      <a:solidFill>
                        <a:schemeClr val="tx1"/>
                      </a:solidFill>
                      <a:prstDash val="solid"/>
                      <a:round/>
                      <a:headEnd type="none" w="med" len="med"/>
                      <a:tailEnd type="none" w="med" len="med"/>
                    </a:lnT>
                  </a:tcPr>
                </a:tc>
                <a:tc>
                  <a:txBody>
                    <a:bodyPr/>
                    <a:lstStyle/>
                    <a:p>
                      <a:endParaRPr lang="en-GB"/>
                    </a:p>
                  </a:txBody>
                  <a:tcPr>
                    <a:lnT w="12700" cap="flat" cmpd="sng" algn="ctr">
                      <a:solidFill>
                        <a:schemeClr val="tx1"/>
                      </a:solidFill>
                      <a:prstDash val="solid"/>
                      <a:round/>
                      <a:headEnd type="none" w="med" len="med"/>
                      <a:tailEnd type="none" w="med" len="med"/>
                    </a:lnT>
                  </a:tcPr>
                </a:tc>
                <a:tc>
                  <a:txBody>
                    <a:bodyPr/>
                    <a:lstStyle/>
                    <a:p>
                      <a:endParaRPr lang="en-GB"/>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71955983"/>
                  </a:ext>
                </a:extLst>
              </a:tr>
              <a:tr h="35702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dirty="0" err="1"/>
                        <a:t>Cutpoint</a:t>
                      </a:r>
                      <a:r>
                        <a:rPr lang="en-GB" dirty="0"/>
                        <a:t> 2</a:t>
                      </a:r>
                    </a:p>
                  </a:txBody>
                  <a:tcPr/>
                </a:tc>
                <a:tc>
                  <a:txBody>
                    <a:bodyPr/>
                    <a:lstStyle/>
                    <a:p>
                      <a:r>
                        <a:rPr lang="en-GB" dirty="0"/>
                        <a:t>0.52</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615450701"/>
                  </a:ext>
                </a:extLst>
              </a:tr>
              <a:tr h="35702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dirty="0" err="1"/>
                        <a:t>Cutpoint</a:t>
                      </a:r>
                      <a:r>
                        <a:rPr lang="en-GB" dirty="0"/>
                        <a:t> 3</a:t>
                      </a:r>
                    </a:p>
                  </a:txBody>
                  <a:tcPr/>
                </a:tc>
                <a:tc>
                  <a:txBody>
                    <a:bodyPr/>
                    <a:lstStyle/>
                    <a:p>
                      <a:r>
                        <a:rPr lang="en-GB" dirty="0"/>
                        <a:t>2.18</a:t>
                      </a: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306774572"/>
                  </a:ext>
                </a:extLst>
              </a:tr>
            </a:tbl>
          </a:graphicData>
        </a:graphic>
      </p:graphicFrame>
    </p:spTree>
    <p:extLst>
      <p:ext uri="{BB962C8B-B14F-4D97-AF65-F5344CB8AC3E}">
        <p14:creationId xmlns:p14="http://schemas.microsoft.com/office/powerpoint/2010/main" val="3518067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Statistical significance: Wald-test</a:t>
            </a:r>
          </a:p>
        </p:txBody>
      </p:sp>
      <p:graphicFrame>
        <p:nvGraphicFramePr>
          <p:cNvPr id="4" name="Content Placeholder 3"/>
          <p:cNvGraphicFramePr>
            <a:graphicFrameLocks/>
          </p:cNvGraphicFramePr>
          <p:nvPr>
            <p:extLst>
              <p:ext uri="{D42A27DB-BD31-4B8C-83A1-F6EECF244321}">
                <p14:modId xmlns:p14="http://schemas.microsoft.com/office/powerpoint/2010/main" val="3399785529"/>
              </p:ext>
            </p:extLst>
          </p:nvPr>
        </p:nvGraphicFramePr>
        <p:xfrm>
          <a:off x="715963" y="2293332"/>
          <a:ext cx="10075863" cy="3657600"/>
        </p:xfrm>
        <a:graphic>
          <a:graphicData uri="http://schemas.openxmlformats.org/drawingml/2006/table">
            <a:tbl>
              <a:tblPr firstRow="1" bandRow="1">
                <a:tableStyleId>{21E4AEA4-8DFA-4A89-87EB-49C32662AFE0}</a:tableStyleId>
              </a:tblPr>
              <a:tblGrid>
                <a:gridCol w="2267138">
                  <a:extLst>
                    <a:ext uri="{9D8B030D-6E8A-4147-A177-3AD203B41FA5}">
                      <a16:colId xmlns:a16="http://schemas.microsoft.com/office/drawing/2014/main" val="2027043478"/>
                    </a:ext>
                  </a:extLst>
                </a:gridCol>
                <a:gridCol w="2770793">
                  <a:extLst>
                    <a:ext uri="{9D8B030D-6E8A-4147-A177-3AD203B41FA5}">
                      <a16:colId xmlns:a16="http://schemas.microsoft.com/office/drawing/2014/main" val="425950570"/>
                    </a:ext>
                  </a:extLst>
                </a:gridCol>
                <a:gridCol w="2518966">
                  <a:extLst>
                    <a:ext uri="{9D8B030D-6E8A-4147-A177-3AD203B41FA5}">
                      <a16:colId xmlns:a16="http://schemas.microsoft.com/office/drawing/2014/main" val="1219574344"/>
                    </a:ext>
                  </a:extLst>
                </a:gridCol>
                <a:gridCol w="2518966">
                  <a:extLst>
                    <a:ext uri="{9D8B030D-6E8A-4147-A177-3AD203B41FA5}">
                      <a16:colId xmlns:a16="http://schemas.microsoft.com/office/drawing/2014/main" val="3502209558"/>
                    </a:ext>
                  </a:extLst>
                </a:gridCol>
              </a:tblGrid>
              <a:tr h="357029">
                <a:tc>
                  <a:txBody>
                    <a:bodyPr/>
                    <a:lstStyle/>
                    <a:p>
                      <a:r>
                        <a:rPr lang="en-GB" dirty="0"/>
                        <a:t>Variable</a:t>
                      </a:r>
                    </a:p>
                  </a:txBody>
                  <a:tcPr/>
                </a:tc>
                <a:tc>
                  <a:txBody>
                    <a:bodyPr/>
                    <a:lstStyle/>
                    <a:p>
                      <a:r>
                        <a:rPr lang="en-GB" dirty="0"/>
                        <a:t>COR</a:t>
                      </a:r>
                    </a:p>
                  </a:txBody>
                  <a:tcPr/>
                </a:tc>
                <a:tc>
                  <a:txBody>
                    <a:bodyPr/>
                    <a:lstStyle/>
                    <a:p>
                      <a:r>
                        <a:rPr lang="en-GB" dirty="0"/>
                        <a:t>P-value</a:t>
                      </a:r>
                    </a:p>
                  </a:txBody>
                  <a:tcPr/>
                </a:tc>
                <a:tc>
                  <a:txBody>
                    <a:bodyPr/>
                    <a:lstStyle/>
                    <a:p>
                      <a:r>
                        <a:rPr lang="en-GB" dirty="0"/>
                        <a:t>CI 95%</a:t>
                      </a:r>
                    </a:p>
                  </a:txBody>
                  <a:tcPr/>
                </a:tc>
                <a:extLst>
                  <a:ext uri="{0D108BD9-81ED-4DB2-BD59-A6C34878D82A}">
                    <a16:rowId xmlns:a16="http://schemas.microsoft.com/office/drawing/2014/main" val="2614319059"/>
                  </a:ext>
                </a:extLst>
              </a:tr>
              <a:tr h="357029">
                <a:tc>
                  <a:txBody>
                    <a:bodyPr/>
                    <a:lstStyle/>
                    <a:p>
                      <a:r>
                        <a:rPr lang="en-GB" dirty="0"/>
                        <a:t>Men (ref.)</a:t>
                      </a:r>
                    </a:p>
                  </a:txBody>
                  <a:tcPr/>
                </a:tc>
                <a:tc>
                  <a:txBody>
                    <a:bodyPr/>
                    <a:lstStyle/>
                    <a:p>
                      <a:r>
                        <a:rPr lang="en-GB" dirty="0"/>
                        <a:t>1.00</a:t>
                      </a:r>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2696193715"/>
                  </a:ext>
                </a:extLst>
              </a:tr>
              <a:tr h="357029">
                <a:tc>
                  <a:txBody>
                    <a:bodyPr/>
                    <a:lstStyle/>
                    <a:p>
                      <a:r>
                        <a:rPr lang="en-GB" dirty="0"/>
                        <a:t>Women</a:t>
                      </a:r>
                    </a:p>
                  </a:txBody>
                  <a:tcPr/>
                </a:tc>
                <a:tc>
                  <a:txBody>
                    <a:bodyPr/>
                    <a:lstStyle/>
                    <a:p>
                      <a:r>
                        <a:rPr lang="en-GB" dirty="0"/>
                        <a:t>1.35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&lt;0.001</a:t>
                      </a:r>
                    </a:p>
                  </a:txBody>
                  <a:tcPr/>
                </a:tc>
                <a:tc>
                  <a:txBody>
                    <a:bodyPr/>
                    <a:lstStyle/>
                    <a:p>
                      <a:r>
                        <a:rPr lang="en-GB" dirty="0"/>
                        <a:t>1.15-1.59</a:t>
                      </a:r>
                    </a:p>
                  </a:txBody>
                  <a:tcPr/>
                </a:tc>
                <a:extLst>
                  <a:ext uri="{0D108BD9-81ED-4DB2-BD59-A6C34878D82A}">
                    <a16:rowId xmlns:a16="http://schemas.microsoft.com/office/drawing/2014/main" val="1661723928"/>
                  </a:ext>
                </a:extLst>
              </a:tr>
              <a:tr h="357029">
                <a:tc>
                  <a:txBody>
                    <a:bodyPr/>
                    <a:lstStyle/>
                    <a:p>
                      <a:r>
                        <a:rPr lang="en-GB" dirty="0"/>
                        <a:t>No education (ref.)</a:t>
                      </a:r>
                    </a:p>
                  </a:txBody>
                  <a:tcPr/>
                </a:tc>
                <a:tc>
                  <a:txBody>
                    <a:bodyPr/>
                    <a:lstStyle/>
                    <a:p>
                      <a:r>
                        <a:rPr lang="en-GB" dirty="0"/>
                        <a:t>1.00</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799753877"/>
                  </a:ext>
                </a:extLst>
              </a:tr>
              <a:tr h="357029">
                <a:tc>
                  <a:txBody>
                    <a:bodyPr/>
                    <a:lstStyle/>
                    <a:p>
                      <a:r>
                        <a:rPr lang="en-GB" dirty="0"/>
                        <a:t>O-level/GCSE</a:t>
                      </a:r>
                    </a:p>
                  </a:txBody>
                  <a:tcPr/>
                </a:tc>
                <a:tc>
                  <a:txBody>
                    <a:bodyPr/>
                    <a:lstStyle/>
                    <a:p>
                      <a:r>
                        <a:rPr lang="en-GB" dirty="0"/>
                        <a:t>0.99</a:t>
                      </a:r>
                    </a:p>
                  </a:txBody>
                  <a:tcPr/>
                </a:tc>
                <a:tc>
                  <a:txBody>
                    <a:bodyPr/>
                    <a:lstStyle/>
                    <a:p>
                      <a:r>
                        <a:rPr lang="en-GB" dirty="0"/>
                        <a:t>0.907</a:t>
                      </a:r>
                    </a:p>
                  </a:txBody>
                  <a:tcPr/>
                </a:tc>
                <a:tc>
                  <a:txBody>
                    <a:bodyPr/>
                    <a:lstStyle/>
                    <a:p>
                      <a:r>
                        <a:rPr lang="en-GB" dirty="0"/>
                        <a:t>0.77-1.25</a:t>
                      </a:r>
                    </a:p>
                  </a:txBody>
                  <a:tcPr/>
                </a:tc>
                <a:extLst>
                  <a:ext uri="{0D108BD9-81ED-4DB2-BD59-A6C34878D82A}">
                    <a16:rowId xmlns:a16="http://schemas.microsoft.com/office/drawing/2014/main" val="2463016892"/>
                  </a:ext>
                </a:extLst>
              </a:tr>
              <a:tr h="357029">
                <a:tc>
                  <a:txBody>
                    <a:bodyPr/>
                    <a:lstStyle/>
                    <a:p>
                      <a:r>
                        <a:rPr lang="en-GB" dirty="0"/>
                        <a:t>A-level</a:t>
                      </a:r>
                    </a:p>
                  </a:txBody>
                  <a:tcPr/>
                </a:tc>
                <a:tc>
                  <a:txBody>
                    <a:bodyPr/>
                    <a:lstStyle/>
                    <a:p>
                      <a:r>
                        <a:rPr lang="en-GB" dirty="0"/>
                        <a:t>0.81</a:t>
                      </a:r>
                    </a:p>
                  </a:txBody>
                  <a:tcPr/>
                </a:tc>
                <a:tc>
                  <a:txBody>
                    <a:bodyPr/>
                    <a:lstStyle/>
                    <a:p>
                      <a:r>
                        <a:rPr lang="en-GB" dirty="0"/>
                        <a:t>0.082</a:t>
                      </a:r>
                    </a:p>
                  </a:txBody>
                  <a:tcPr/>
                </a:tc>
                <a:tc>
                  <a:txBody>
                    <a:bodyPr/>
                    <a:lstStyle/>
                    <a:p>
                      <a:r>
                        <a:rPr lang="en-GB" dirty="0"/>
                        <a:t>0.63-1.03</a:t>
                      </a:r>
                    </a:p>
                  </a:txBody>
                  <a:tcPr/>
                </a:tc>
                <a:extLst>
                  <a:ext uri="{0D108BD9-81ED-4DB2-BD59-A6C34878D82A}">
                    <a16:rowId xmlns:a16="http://schemas.microsoft.com/office/drawing/2014/main" val="3815965673"/>
                  </a:ext>
                </a:extLst>
              </a:tr>
              <a:tr h="357029">
                <a:tc>
                  <a:txBody>
                    <a:bodyPr/>
                    <a:lstStyle/>
                    <a:p>
                      <a:r>
                        <a:rPr lang="en-GB" dirty="0"/>
                        <a:t>Degree or diploma</a:t>
                      </a:r>
                    </a:p>
                  </a:txBody>
                  <a:tcPr>
                    <a:lnB w="12700" cap="flat" cmpd="sng" algn="ctr">
                      <a:solidFill>
                        <a:schemeClr val="tx1"/>
                      </a:solidFill>
                      <a:prstDash val="solid"/>
                      <a:round/>
                      <a:headEnd type="none" w="med" len="med"/>
                      <a:tailEnd type="none" w="med" len="med"/>
                    </a:lnB>
                  </a:tcPr>
                </a:tc>
                <a:tc>
                  <a:txBody>
                    <a:bodyPr/>
                    <a:lstStyle/>
                    <a:p>
                      <a:r>
                        <a:rPr lang="en-GB" dirty="0"/>
                        <a:t>0.72</a:t>
                      </a:r>
                    </a:p>
                  </a:txBody>
                  <a:tcPr>
                    <a:lnB w="12700" cap="flat" cmpd="sng" algn="ctr">
                      <a:solidFill>
                        <a:schemeClr val="tx1"/>
                      </a:solidFill>
                      <a:prstDash val="solid"/>
                      <a:round/>
                      <a:headEnd type="none" w="med" len="med"/>
                      <a:tailEnd type="none" w="med" len="med"/>
                    </a:lnB>
                  </a:tcPr>
                </a:tc>
                <a:tc>
                  <a:txBody>
                    <a:bodyPr/>
                    <a:lstStyle/>
                    <a:p>
                      <a:r>
                        <a:rPr lang="en-GB" dirty="0"/>
                        <a:t>0.002</a:t>
                      </a:r>
                    </a:p>
                  </a:txBody>
                  <a:tcPr>
                    <a:lnB w="12700" cap="flat" cmpd="sng" algn="ctr">
                      <a:solidFill>
                        <a:schemeClr val="tx1"/>
                      </a:solidFill>
                      <a:prstDash val="solid"/>
                      <a:round/>
                      <a:headEnd type="none" w="med" len="med"/>
                      <a:tailEnd type="none" w="med" len="med"/>
                    </a:lnB>
                  </a:tcPr>
                </a:tc>
                <a:tc>
                  <a:txBody>
                    <a:bodyPr/>
                    <a:lstStyle/>
                    <a:p>
                      <a:r>
                        <a:rPr lang="en-GB" dirty="0"/>
                        <a:t>0.59-0.88</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7896906"/>
                  </a:ext>
                </a:extLst>
              </a:tr>
              <a:tr h="357029">
                <a:tc>
                  <a:txBody>
                    <a:bodyPr/>
                    <a:lstStyle/>
                    <a:p>
                      <a:pPr algn="r"/>
                      <a:r>
                        <a:rPr lang="en-GB" dirty="0" err="1"/>
                        <a:t>Cutpoint</a:t>
                      </a:r>
                      <a:r>
                        <a:rPr lang="en-GB" dirty="0"/>
                        <a:t> 1</a:t>
                      </a:r>
                    </a:p>
                  </a:txBody>
                  <a:tcPr>
                    <a:lnT w="12700" cap="flat" cmpd="sng" algn="ctr">
                      <a:solidFill>
                        <a:schemeClr val="tx1"/>
                      </a:solidFill>
                      <a:prstDash val="solid"/>
                      <a:round/>
                      <a:headEnd type="none" w="med" len="med"/>
                      <a:tailEnd type="none" w="med" len="med"/>
                    </a:lnT>
                  </a:tcPr>
                </a:tc>
                <a:tc>
                  <a:txBody>
                    <a:bodyPr/>
                    <a:lstStyle/>
                    <a:p>
                      <a:r>
                        <a:rPr lang="en-GB" dirty="0"/>
                        <a:t>-1.74</a:t>
                      </a:r>
                    </a:p>
                  </a:txBody>
                  <a:tcPr>
                    <a:lnT w="12700" cap="flat" cmpd="sng" algn="ctr">
                      <a:solidFill>
                        <a:schemeClr val="tx1"/>
                      </a:solidFill>
                      <a:prstDash val="solid"/>
                      <a:round/>
                      <a:headEnd type="none" w="med" len="med"/>
                      <a:tailEnd type="none" w="med" len="med"/>
                    </a:lnT>
                  </a:tcPr>
                </a:tc>
                <a:tc>
                  <a:txBody>
                    <a:bodyPr/>
                    <a:lstStyle/>
                    <a:p>
                      <a:endParaRPr lang="en-GB"/>
                    </a:p>
                  </a:txBody>
                  <a:tcPr>
                    <a:lnT w="12700" cap="flat" cmpd="sng" algn="ctr">
                      <a:solidFill>
                        <a:schemeClr val="tx1"/>
                      </a:solidFill>
                      <a:prstDash val="solid"/>
                      <a:round/>
                      <a:headEnd type="none" w="med" len="med"/>
                      <a:tailEnd type="none" w="med" len="med"/>
                    </a:lnT>
                  </a:tcPr>
                </a:tc>
                <a:tc>
                  <a:txBody>
                    <a:bodyPr/>
                    <a:lstStyle/>
                    <a:p>
                      <a:endParaRPr lang="en-GB"/>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71955983"/>
                  </a:ext>
                </a:extLst>
              </a:tr>
              <a:tr h="35702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dirty="0" err="1"/>
                        <a:t>Cutpoint</a:t>
                      </a:r>
                      <a:r>
                        <a:rPr lang="en-GB" dirty="0"/>
                        <a:t> 2</a:t>
                      </a:r>
                    </a:p>
                  </a:txBody>
                  <a:tcPr/>
                </a:tc>
                <a:tc>
                  <a:txBody>
                    <a:bodyPr/>
                    <a:lstStyle/>
                    <a:p>
                      <a:r>
                        <a:rPr lang="en-GB" dirty="0"/>
                        <a:t>0.52</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615450701"/>
                  </a:ext>
                </a:extLst>
              </a:tr>
              <a:tr h="35702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dirty="0" err="1"/>
                        <a:t>Cutpoint</a:t>
                      </a:r>
                      <a:r>
                        <a:rPr lang="en-GB" dirty="0"/>
                        <a:t> 3</a:t>
                      </a:r>
                    </a:p>
                  </a:txBody>
                  <a:tcPr/>
                </a:tc>
                <a:tc>
                  <a:txBody>
                    <a:bodyPr/>
                    <a:lstStyle/>
                    <a:p>
                      <a:r>
                        <a:rPr lang="en-GB" dirty="0"/>
                        <a:t>2.18</a:t>
                      </a: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306774572"/>
                  </a:ext>
                </a:extLst>
              </a:tr>
            </a:tbl>
          </a:graphicData>
        </a:graphic>
      </p:graphicFrame>
      <p:sp>
        <p:nvSpPr>
          <p:cNvPr id="6" name="Oval 5"/>
          <p:cNvSpPr/>
          <p:nvPr/>
        </p:nvSpPr>
        <p:spPr>
          <a:xfrm>
            <a:off x="5581650" y="2819400"/>
            <a:ext cx="1390650" cy="799495"/>
          </a:xfrm>
          <a:prstGeom prst="ellipse">
            <a:avLst/>
          </a:prstGeom>
          <a:noFill/>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7" name="Oval 6"/>
          <p:cNvSpPr/>
          <p:nvPr/>
        </p:nvSpPr>
        <p:spPr>
          <a:xfrm>
            <a:off x="5505450" y="3698269"/>
            <a:ext cx="1466850" cy="1226156"/>
          </a:xfrm>
          <a:prstGeom prst="ellipse">
            <a:avLst/>
          </a:prstGeom>
          <a:noFill/>
          <a:ln w="57150">
            <a:solidFill>
              <a:schemeClr val="accent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740218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Statistical significance: Likelihood ratio test</a:t>
            </a:r>
          </a:p>
        </p:txBody>
      </p:sp>
      <p:pic>
        <p:nvPicPr>
          <p:cNvPr id="4" name="Picture 3"/>
          <p:cNvPicPr>
            <a:picLocks noChangeAspect="1"/>
          </p:cNvPicPr>
          <p:nvPr/>
        </p:nvPicPr>
        <p:blipFill>
          <a:blip r:embed="rId2"/>
          <a:stretch>
            <a:fillRect/>
          </a:stretch>
        </p:blipFill>
        <p:spPr>
          <a:xfrm>
            <a:off x="552072" y="2057272"/>
            <a:ext cx="7315578" cy="2472871"/>
          </a:xfrm>
          <a:prstGeom prst="rect">
            <a:avLst/>
          </a:prstGeom>
        </p:spPr>
      </p:pic>
      <p:pic>
        <p:nvPicPr>
          <p:cNvPr id="5" name="Picture 4"/>
          <p:cNvPicPr>
            <a:picLocks noChangeAspect="1"/>
          </p:cNvPicPr>
          <p:nvPr/>
        </p:nvPicPr>
        <p:blipFill>
          <a:blip r:embed="rId3"/>
          <a:stretch>
            <a:fillRect/>
          </a:stretch>
        </p:blipFill>
        <p:spPr>
          <a:xfrm>
            <a:off x="3517362" y="4752975"/>
            <a:ext cx="7522500" cy="1227899"/>
          </a:xfrm>
          <a:prstGeom prst="rect">
            <a:avLst/>
          </a:prstGeom>
        </p:spPr>
      </p:pic>
      <p:sp>
        <p:nvSpPr>
          <p:cNvPr id="6" name="Oval 5"/>
          <p:cNvSpPr/>
          <p:nvPr/>
        </p:nvSpPr>
        <p:spPr>
          <a:xfrm>
            <a:off x="9734937" y="5542725"/>
            <a:ext cx="1075938" cy="305626"/>
          </a:xfrm>
          <a:prstGeom prst="ellipse">
            <a:avLst/>
          </a:prstGeom>
          <a:noFill/>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2023383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da8067fb-130d-40f7-b377-55d7bdb11be5"/>
</p:tagLst>
</file>

<file path=ppt/theme/theme1.xml><?xml version="1.0" encoding="utf-8"?>
<a:theme xmlns:a="http://schemas.openxmlformats.org/drawingml/2006/main" name="Office Theme">
  <a:themeElements>
    <a:clrScheme name="NCRM">
      <a:dk1>
        <a:srgbClr val="545860"/>
      </a:dk1>
      <a:lt1>
        <a:srgbClr val="FFFFFF"/>
      </a:lt1>
      <a:dk2>
        <a:srgbClr val="545860"/>
      </a:dk2>
      <a:lt2>
        <a:srgbClr val="E7E6E6"/>
      </a:lt2>
      <a:accent1>
        <a:srgbClr val="5BC3F5"/>
      </a:accent1>
      <a:accent2>
        <a:srgbClr val="3A5CB7"/>
      </a:accent2>
      <a:accent3>
        <a:srgbClr val="FFB653"/>
      </a:accent3>
      <a:accent4>
        <a:srgbClr val="E56B59"/>
      </a:accent4>
      <a:accent5>
        <a:srgbClr val="545860"/>
      </a:accent5>
      <a:accent6>
        <a:srgbClr val="E7E6E6"/>
      </a:accent6>
      <a:hlink>
        <a:srgbClr val="3A5CB7"/>
      </a:hlink>
      <a:folHlink>
        <a:srgbClr val="E56B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A600451-2323-8640-8B92-977B474FAEB6}" vid="{1B9421E0-F233-9642-B89D-3A95E4A52F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349</TotalTime>
  <Words>768</Words>
  <Application>Microsoft Office PowerPoint</Application>
  <PresentationFormat>Widescreen</PresentationFormat>
  <Paragraphs>247</Paragraphs>
  <Slides>16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Cambria Math</vt:lpstr>
      <vt:lpstr>Calibri</vt:lpstr>
      <vt:lpstr>Arial</vt:lpstr>
      <vt:lpstr>Office Theme</vt:lpstr>
      <vt:lpstr>Ordinal regression</vt:lpstr>
      <vt:lpstr>Outline</vt:lpstr>
      <vt:lpstr>Multiple ordinal regression models</vt:lpstr>
      <vt:lpstr>Example: Fear of crime</vt:lpstr>
      <vt:lpstr>Descriptive statistics: how worried about burglary</vt:lpstr>
      <vt:lpstr>Descriptive statistics: gender and education</vt:lpstr>
      <vt:lpstr>Ordinal regression results (CORs)</vt:lpstr>
      <vt:lpstr>Statistical significance: Wald-test</vt:lpstr>
      <vt:lpstr>Statistical significance: Likelihood ratio test</vt:lpstr>
      <vt:lpstr>Interpretation: cumulative odds ratios</vt:lpstr>
      <vt:lpstr>Interpretation: cumulative odds ratios</vt:lpstr>
      <vt:lpstr>Interpretation: predicted probabilities</vt:lpstr>
      <vt:lpstr>Interpretation: predicted probabilities</vt:lpstr>
      <vt:lpstr>Interpretation: predicted probabilities</vt:lpstr>
      <vt:lpstr>Interpretation: predicted probabilities of being (a) not at all worried or (b) very worried by gender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Blunt</dc:creator>
  <cp:lastModifiedBy>Stephen Forster</cp:lastModifiedBy>
  <cp:revision>78</cp:revision>
  <dcterms:created xsi:type="dcterms:W3CDTF">2020-05-12T14:44:09Z</dcterms:created>
  <dcterms:modified xsi:type="dcterms:W3CDTF">2021-03-02T11:42:34Z</dcterms:modified>
</cp:coreProperties>
</file>