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83" r:id="rId13"/>
    <p:sldId id="282" r:id="rId14"/>
    <p:sldId id="284" r:id="rId15"/>
    <p:sldId id="27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86395"/>
  </p:normalViewPr>
  <p:slideViewPr>
    <p:cSldViewPr snapToGrid="0" snapToObjects="1">
      <p:cViewPr varScale="1">
        <p:scale>
          <a:sx n="65" d="100"/>
          <a:sy n="65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fld id="{8B01BB7A-40B6-4F97-B21F-6286F3405E1E}" type="slidenum">
              <a:rPr lang="en-GB" altLang="en-US" smtClean="0">
                <a:latin typeface="Arial" panose="020B0604020202020204" pitchFamily="34" charset="0"/>
              </a:rPr>
              <a:pPr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9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fld id="{8B01BB7A-40B6-4F97-B21F-6286F3405E1E}" type="slidenum">
              <a:rPr lang="en-GB" altLang="en-US" smtClean="0">
                <a:latin typeface="Arial" panose="020B0604020202020204" pitchFamily="34" charset="0"/>
              </a:rPr>
              <a:pPr/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7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ED6813-747C-8D4B-8EC3-CEF15AE9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7297"/>
            <a:ext cx="12192000" cy="4838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758F5-9DA6-4C32-B05E-ED3B32C292C0}" type="datetime1">
              <a:rPr lang="en-US" altLang="en-US" smtClean="0"/>
              <a:t>3/2/2021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STAT6036 - Module 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69400" y="630872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A052C-0DC0-4FAA-946C-6F859DC89F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12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E7F1A-7635-AB4E-B5BF-063DD21C197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3254" y="388307"/>
            <a:ext cx="3599146" cy="332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idre.ucla.edu/stata/dae/ordered-logistic-regressio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035CF-44FC-2545-A262-AADD9284B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Ordinal regression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30DA9C-523E-B840-B4B5-38451AE0D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Part 1: Introduction</a:t>
            </a:r>
          </a:p>
          <a:p>
            <a:endParaRPr lang="en-GB" dirty="0"/>
          </a:p>
          <a:p>
            <a:r>
              <a:rPr lang="en-GB" dirty="0"/>
              <a:t>Dr Heini Väisänen</a:t>
            </a:r>
          </a:p>
          <a:p>
            <a:r>
              <a:rPr lang="en-GB" dirty="0"/>
              <a:t>University of Southampton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7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results (Stata)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8" t="34042"/>
          <a:stretch/>
        </p:blipFill>
        <p:spPr>
          <a:xfrm>
            <a:off x="2328310" y="2521379"/>
            <a:ext cx="7535380" cy="27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results (Stata)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en-US" dirty="0"/>
              <a:t>For students with educated parents, the odds of </a:t>
            </a:r>
            <a:r>
              <a:rPr lang="en-US" dirty="0">
                <a:solidFill>
                  <a:schemeClr val="accent4"/>
                </a:solidFill>
              </a:rPr>
              <a:t>very likely </a:t>
            </a:r>
            <a:r>
              <a:rPr lang="en-US" dirty="0"/>
              <a:t>versus the </a:t>
            </a:r>
            <a:r>
              <a:rPr lang="en-US" dirty="0">
                <a:solidFill>
                  <a:schemeClr val="accent4"/>
                </a:solidFill>
              </a:rPr>
              <a:t>combined somewhat and unlikely </a:t>
            </a:r>
            <a:r>
              <a:rPr lang="en-US" dirty="0"/>
              <a:t>categories are </a:t>
            </a:r>
            <a:r>
              <a:rPr lang="en-US" i="1" dirty="0" err="1"/>
              <a:t>exp</a:t>
            </a:r>
            <a:r>
              <a:rPr lang="en-US" i="1" dirty="0"/>
              <a:t>(1.127)</a:t>
            </a:r>
            <a:r>
              <a:rPr lang="en-US" dirty="0"/>
              <a:t>=3.09 greater.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Likewise, the odds of being in the combined </a:t>
            </a:r>
            <a:r>
              <a:rPr lang="en-US" dirty="0">
                <a:solidFill>
                  <a:schemeClr val="accent4"/>
                </a:solidFill>
              </a:rPr>
              <a:t>very and somewhat likely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categories versus </a:t>
            </a:r>
            <a:r>
              <a:rPr lang="en-US" dirty="0">
                <a:solidFill>
                  <a:schemeClr val="accent4"/>
                </a:solidFill>
              </a:rPr>
              <a:t>unlikely </a:t>
            </a:r>
            <a:r>
              <a:rPr lang="en-US" dirty="0"/>
              <a:t>are 3.09 times greater for those with educated parents. </a:t>
            </a:r>
            <a:endParaRPr lang="en-US" altLang="en-US" i="1" dirty="0"/>
          </a:p>
          <a:p>
            <a:pPr marL="342900" indent="-342900">
              <a:spcAft>
                <a:spcPts val="600"/>
              </a:spcAft>
            </a:pPr>
            <a:r>
              <a:rPr lang="en-US" altLang="en-US" dirty="0"/>
              <a:t>That is, the odds for being in a higher rather than a lower category of the outcome are higher for students with educated parents.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60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Calculation of probabilities (model with explanatory variables)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Parents not educated (PARED=0):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8249" y="2290859"/>
                <a:ext cx="5040560" cy="897105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49" y="2290859"/>
                <a:ext cx="5040560" cy="897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3503" y="4072368"/>
                <a:ext cx="9375972" cy="845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⁡(0.377−1.127∗0)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⁡(0.377−1.127∗0)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=0.59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503" y="4072368"/>
                <a:ext cx="9375972" cy="845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57007" y="5224941"/>
                <a:ext cx="4525018" cy="58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2.452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−1.127∗0)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⁡(2.452−1.127∗0)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=0.92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07" y="5224941"/>
                <a:ext cx="4525018" cy="588366"/>
              </a:xfrm>
              <a:prstGeom prst="rect">
                <a:avLst/>
              </a:prstGeom>
              <a:blipFill>
                <a:blip r:embed="rId5"/>
                <a:stretch>
                  <a:fillRect t="-2062" b="-7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Calculation of probabilities (model with explanatory variables)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Parents not educated (PARED=0):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8249" y="2290859"/>
                <a:ext cx="5040560" cy="897105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49" y="2290859"/>
                <a:ext cx="5040560" cy="897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3503" y="4072368"/>
                <a:ext cx="9375972" cy="1831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0.92−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0.59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𝐶𝑝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2=0.08</m:t>
                      </m:r>
                    </m:oMath>
                  </m:oMathPara>
                </a14:m>
                <a:endParaRPr lang="en-GB" sz="2800" dirty="0"/>
              </a:p>
              <a:p>
                <a:pPr>
                  <a:spcAft>
                    <a:spcPts val="600"/>
                  </a:spcAft>
                </a:pP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503" y="4072368"/>
                <a:ext cx="9375972" cy="1831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96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Table of response probabilities</a:t>
            </a:r>
            <a:endParaRPr lang="en-GB" dirty="0"/>
          </a:p>
        </p:txBody>
      </p:sp>
      <p:graphicFrame>
        <p:nvGraphicFramePr>
          <p:cNvPr id="3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257583"/>
              </p:ext>
            </p:extLst>
          </p:nvPr>
        </p:nvGraphicFramePr>
        <p:xfrm>
          <a:off x="2181225" y="2133600"/>
          <a:ext cx="8075613" cy="393541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1113"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Likelihood to apply for PG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Unlikely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Somewhat likely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Very likely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700"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Parents not educated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0.59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0.08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113"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Parents educated</a:t>
                      </a:r>
                      <a:endParaRPr kumimoji="0" lang="en-US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0.32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0.43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>
                        <a:spcAft>
                          <a:spcPct val="7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algn="l">
                        <a:lnSpc>
                          <a:spcPct val="90000"/>
                        </a:lnSpc>
                        <a:spcAft>
                          <a:spcPct val="5000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0.25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Aknowledgements</a:t>
            </a:r>
            <a:r>
              <a:rPr lang="en-GB" dirty="0"/>
              <a:t>: the postgraduate school application slides developed originally by David Dawber. </a:t>
            </a:r>
          </a:p>
        </p:txBody>
      </p:sp>
    </p:spTree>
    <p:extLst>
      <p:ext uri="{BB962C8B-B14F-4D97-AF65-F5344CB8AC3E}">
        <p14:creationId xmlns:p14="http://schemas.microsoft.com/office/powerpoint/2010/main" val="35053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Ordinal response variables</a:t>
            </a:r>
          </a:p>
          <a:p>
            <a:r>
              <a:rPr lang="en-GB" dirty="0"/>
              <a:t>Cumulative odds and probabilities</a:t>
            </a:r>
          </a:p>
          <a:p>
            <a:r>
              <a:rPr lang="en-GB" altLang="en-US" dirty="0"/>
              <a:t>Ordinal regression a.k.a. proportional odds model a.k.a. cumulative logit model</a:t>
            </a:r>
          </a:p>
        </p:txBody>
      </p:sp>
    </p:spTree>
    <p:extLst>
      <p:ext uri="{BB962C8B-B14F-4D97-AF65-F5344CB8AC3E}">
        <p14:creationId xmlns:p14="http://schemas.microsoft.com/office/powerpoint/2010/main" val="292786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Ordinal response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Many categorical variables have a </a:t>
            </a:r>
            <a:r>
              <a:rPr lang="en-GB" altLang="en-US" b="1" dirty="0">
                <a:solidFill>
                  <a:srgbClr val="F00F2C"/>
                </a:solidFill>
              </a:rPr>
              <a:t>natural ordering</a:t>
            </a:r>
            <a:r>
              <a:rPr lang="en-GB" altLang="en-US" dirty="0"/>
              <a:t>.</a:t>
            </a:r>
            <a:endParaRPr lang="en-GB" altLang="en-US" b="1" dirty="0"/>
          </a:p>
          <a:p>
            <a:pPr>
              <a:spcAft>
                <a:spcPct val="40000"/>
              </a:spcAft>
            </a:pPr>
            <a:r>
              <a:rPr lang="en-GB" altLang="en-US" dirty="0"/>
              <a:t>Examples are:</a:t>
            </a:r>
          </a:p>
          <a:p>
            <a:pPr marL="742950" lvl="1" indent="-285750">
              <a:lnSpc>
                <a:spcPct val="100000"/>
              </a:lnSpc>
              <a:spcAft>
                <a:spcPct val="30000"/>
              </a:spcAft>
            </a:pPr>
            <a:r>
              <a:rPr lang="en-GB" altLang="en-US" sz="2800" dirty="0"/>
              <a:t>Severity of symptoms (low, medium and high).</a:t>
            </a:r>
          </a:p>
          <a:p>
            <a:pPr marL="742950" lvl="1" indent="-285750">
              <a:lnSpc>
                <a:spcPct val="100000"/>
              </a:lnSpc>
              <a:spcAft>
                <a:spcPct val="70000"/>
              </a:spcAft>
            </a:pPr>
            <a:r>
              <a:rPr lang="en-GB" altLang="en-US" sz="2800" dirty="0"/>
              <a:t>Attitude to a social question (in favour, indifferent, against).</a:t>
            </a:r>
          </a:p>
          <a:p>
            <a:pPr>
              <a:spcAft>
                <a:spcPct val="0"/>
              </a:spcAft>
            </a:pPr>
            <a:r>
              <a:rPr lang="en-GB" altLang="en-US" dirty="0"/>
              <a:t>By using ordinal information a more informative and powerful analysis may be possible.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68655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Cumulative probabilities -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GB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. . . + 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GB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GB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GB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Cp</a:t>
            </a:r>
            <a:r>
              <a:rPr lang="en-GB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=2, . . ., 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-1), and 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1-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GB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66916"/>
              </p:ext>
            </p:extLst>
          </p:nvPr>
        </p:nvGraphicFramePr>
        <p:xfrm>
          <a:off x="1746250" y="2596091"/>
          <a:ext cx="8128000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745602339"/>
                    </a:ext>
                  </a:extLst>
                </a:gridCol>
                <a:gridCol w="6692900">
                  <a:extLst>
                    <a:ext uri="{9D8B030D-6E8A-4147-A177-3AD203B41FA5}">
                      <a16:colId xmlns:a16="http://schemas.microsoft.com/office/drawing/2014/main" val="2282350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57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err="1"/>
                        <a:t>P</a:t>
                      </a:r>
                      <a:r>
                        <a:rPr lang="en-GB" b="1" i="1" baseline="-25000" dirty="0" err="1"/>
                        <a:t>k</a:t>
                      </a:r>
                      <a:endParaRPr lang="en-GB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Probability of being in category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21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err="1"/>
                        <a:t>C</a:t>
                      </a:r>
                      <a:r>
                        <a:rPr lang="en-GB" b="1" i="1" baseline="-25000" dirty="0" err="1"/>
                        <a:t>pk</a:t>
                      </a:r>
                      <a:endParaRPr lang="en-GB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Cumulative probability of being in category k or 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8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/>
                        <a:t>1-C</a:t>
                      </a:r>
                      <a:r>
                        <a:rPr lang="en-GB" b="1" i="1" baseline="-25000" dirty="0"/>
                        <a:t>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Probability</a:t>
                      </a:r>
                      <a:r>
                        <a:rPr lang="en-GB" baseline="0" dirty="0"/>
                        <a:t> of being above category 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06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96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Cumulative probabilities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Suppose we have </a:t>
            </a:r>
            <a:r>
              <a:rPr lang="en-GB" b="1" dirty="0">
                <a:solidFill>
                  <a:schemeClr val="accent4"/>
                </a:solidFill>
              </a:rPr>
              <a:t>K=3</a:t>
            </a:r>
            <a:r>
              <a:rPr lang="en-GB" dirty="0"/>
              <a:t> ordinal categories, with:</a:t>
            </a:r>
          </a:p>
          <a:p>
            <a:pPr lvl="1"/>
            <a:r>
              <a:rPr lang="en-GB" dirty="0"/>
              <a:t>p</a:t>
            </a:r>
            <a:r>
              <a:rPr lang="en-GB" baseline="-25000" dirty="0"/>
              <a:t>1</a:t>
            </a:r>
            <a:r>
              <a:rPr lang="en-GB" dirty="0"/>
              <a:t> = 0.5, p</a:t>
            </a:r>
            <a:r>
              <a:rPr lang="en-GB" baseline="-25000" dirty="0"/>
              <a:t>2</a:t>
            </a:r>
            <a:r>
              <a:rPr lang="en-GB" dirty="0"/>
              <a:t> = 0.3 and p</a:t>
            </a:r>
            <a:r>
              <a:rPr lang="en-GB" baseline="-25000" dirty="0"/>
              <a:t>3</a:t>
            </a:r>
            <a:r>
              <a:rPr lang="en-GB" dirty="0"/>
              <a:t> = 0.2</a:t>
            </a:r>
          </a:p>
          <a:p>
            <a:r>
              <a:rPr lang="en-GB" dirty="0"/>
              <a:t>Then what is </a:t>
            </a:r>
            <a:r>
              <a:rPr lang="en-GB" b="1" dirty="0" err="1">
                <a:solidFill>
                  <a:schemeClr val="accent4"/>
                </a:solidFill>
              </a:rPr>
              <a:t>C</a:t>
            </a:r>
            <a:r>
              <a:rPr lang="en-GB" b="1" baseline="-25000" dirty="0" err="1">
                <a:solidFill>
                  <a:schemeClr val="accent4"/>
                </a:solidFill>
              </a:rPr>
              <a:t>pk</a:t>
            </a:r>
            <a:r>
              <a:rPr lang="en-GB" dirty="0"/>
              <a:t>  for k = 1,2,3?</a:t>
            </a:r>
          </a:p>
          <a:p>
            <a:pPr lvl="1" fontAlgn="auto">
              <a:spcAft>
                <a:spcPct val="80000"/>
              </a:spcAft>
              <a:buClr>
                <a:schemeClr val="tx1"/>
              </a:buClr>
            </a:pPr>
            <a:r>
              <a:rPr lang="en-GB" altLang="en-US" i="1" dirty="0"/>
              <a:t>Cp</a:t>
            </a:r>
            <a:r>
              <a:rPr lang="en-GB" altLang="en-US" i="1" baseline="-25000" dirty="0"/>
              <a:t>1</a:t>
            </a:r>
            <a:r>
              <a:rPr lang="en-GB" altLang="en-US" i="1" dirty="0"/>
              <a:t>= </a:t>
            </a:r>
            <a:r>
              <a:rPr lang="en-GB" altLang="en-US" i="1" dirty="0" err="1"/>
              <a:t>Pr</a:t>
            </a:r>
            <a:r>
              <a:rPr lang="en-GB" altLang="en-US" i="1" dirty="0"/>
              <a:t>(y ≤ 1) =  p</a:t>
            </a:r>
            <a:r>
              <a:rPr lang="en-GB" altLang="en-US" i="1" baseline="-25000" dirty="0"/>
              <a:t>1 </a:t>
            </a:r>
            <a:r>
              <a:rPr lang="en-GB" altLang="en-US" i="1" dirty="0"/>
              <a:t>= 0.5</a:t>
            </a:r>
          </a:p>
          <a:p>
            <a:pPr lvl="1" fontAlgn="auto">
              <a:spcAft>
                <a:spcPct val="80000"/>
              </a:spcAft>
              <a:buClr>
                <a:schemeClr val="tx1"/>
              </a:buClr>
            </a:pPr>
            <a:r>
              <a:rPr lang="en-GB" altLang="en-US" i="1" dirty="0"/>
              <a:t>Cp</a:t>
            </a:r>
            <a:r>
              <a:rPr lang="en-GB" altLang="en-US" i="1" baseline="-25000" dirty="0"/>
              <a:t>2</a:t>
            </a:r>
            <a:r>
              <a:rPr lang="en-GB" altLang="en-US" i="1" dirty="0"/>
              <a:t>= </a:t>
            </a:r>
            <a:r>
              <a:rPr lang="en-GB" altLang="en-US" i="1" dirty="0" err="1"/>
              <a:t>Pr</a:t>
            </a:r>
            <a:r>
              <a:rPr lang="en-GB" altLang="en-US" i="1" dirty="0"/>
              <a:t>(y ≤ 2) =  p</a:t>
            </a:r>
            <a:r>
              <a:rPr lang="en-GB" altLang="en-US" i="1" baseline="-25000" dirty="0"/>
              <a:t>1 + </a:t>
            </a:r>
            <a:r>
              <a:rPr lang="en-GB" altLang="en-US" i="1" dirty="0"/>
              <a:t>p</a:t>
            </a:r>
            <a:r>
              <a:rPr lang="en-GB" altLang="en-US" i="1" baseline="-25000" dirty="0"/>
              <a:t>2 </a:t>
            </a:r>
            <a:r>
              <a:rPr lang="en-GB" altLang="en-US" i="1" dirty="0"/>
              <a:t>= 0.5+0.3 = 0.8</a:t>
            </a:r>
          </a:p>
          <a:p>
            <a:pPr lvl="1" fontAlgn="auto">
              <a:spcAft>
                <a:spcPct val="80000"/>
              </a:spcAft>
              <a:buClr>
                <a:schemeClr val="tx1"/>
              </a:buClr>
            </a:pPr>
            <a:r>
              <a:rPr lang="en-GB" altLang="en-US" i="1" dirty="0"/>
              <a:t>Cp</a:t>
            </a:r>
            <a:r>
              <a:rPr lang="en-GB" altLang="en-US" i="1" baseline="-25000" dirty="0"/>
              <a:t>3</a:t>
            </a:r>
            <a:r>
              <a:rPr lang="en-GB" altLang="en-US" i="1" dirty="0"/>
              <a:t>= </a:t>
            </a:r>
            <a:r>
              <a:rPr lang="en-GB" altLang="en-US" i="1" dirty="0" err="1"/>
              <a:t>Pr</a:t>
            </a:r>
            <a:r>
              <a:rPr lang="en-GB" altLang="en-US" i="1" dirty="0"/>
              <a:t>(y ≤ 3) =  1, (the probability of being in the largest group or lower must be 100%)</a:t>
            </a:r>
          </a:p>
        </p:txBody>
      </p:sp>
    </p:spTree>
    <p:extLst>
      <p:ext uri="{BB962C8B-B14F-4D97-AF65-F5344CB8AC3E}">
        <p14:creationId xmlns:p14="http://schemas.microsoft.com/office/powerpoint/2010/main" val="374691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Cumulative odds and log-odds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altLang="en-US" b="1" dirty="0">
                    <a:solidFill>
                      <a:schemeClr val="accent4"/>
                    </a:solidFill>
                  </a:rPr>
                  <a:t>Odds</a:t>
                </a:r>
                <a:r>
                  <a:rPr lang="en-GB" altLang="en-US" dirty="0"/>
                  <a:t> of being in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at least</a:t>
                </a:r>
                <a:r>
                  <a:rPr lang="en-GB" altLang="en-US" dirty="0"/>
                  <a:t> category k to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above</a:t>
                </a:r>
                <a:r>
                  <a:rPr lang="en-GB" altLang="en-US" dirty="0"/>
                  <a:t> category k </a:t>
                </a:r>
              </a:p>
              <a:p>
                <a:endParaRPr lang="en-GB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sub>
                          </m:sSub>
                        </m:num>
                        <m:den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altLang="en-US" dirty="0"/>
              </a:p>
              <a:p>
                <a:r>
                  <a:rPr lang="en-GB" altLang="en-US" b="1" dirty="0">
                    <a:solidFill>
                      <a:schemeClr val="accent4"/>
                    </a:solidFill>
                  </a:rPr>
                  <a:t>Log odds </a:t>
                </a:r>
                <a:r>
                  <a:rPr lang="en-GB" altLang="en-US" dirty="0"/>
                  <a:t>(cumulative logit)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GB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alt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7" t="-2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6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Ordinal 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254" y="2506275"/>
                <a:ext cx="11465492" cy="39897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altLang="en-US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342900" indent="-342900">
                  <a:spcAft>
                    <a:spcPct val="0"/>
                  </a:spcAft>
                  <a:defRPr/>
                </a:pPr>
                <a:endParaRPr lang="en-GB" altLang="en-US" dirty="0"/>
              </a:p>
              <a:p>
                <a:pPr marL="342900" indent="-342900">
                  <a:spcAft>
                    <a:spcPct val="0"/>
                  </a:spcAft>
                  <a:defRPr/>
                </a:pPr>
                <a:r>
                  <a:rPr lang="en-GB" altLang="en-US" dirty="0"/>
                  <a:t>We are estimating </a:t>
                </a:r>
                <a:r>
                  <a:rPr lang="en-GB" altLang="en-US" i="1" dirty="0"/>
                  <a:t>K</a:t>
                </a:r>
                <a:r>
                  <a:rPr lang="en-GB" altLang="en-US" dirty="0"/>
                  <a:t>-1 equations simultaneously.</a:t>
                </a:r>
              </a:p>
              <a:p>
                <a:pPr marL="342900" indent="-342900">
                  <a:spcAft>
                    <a:spcPct val="0"/>
                  </a:spcAft>
                  <a:defRPr/>
                </a:pPr>
                <a:r>
                  <a:rPr lang="en-GB" altLang="en-US" dirty="0"/>
                  <a:t>Each equation has </a:t>
                </a:r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altLang="en-US" dirty="0"/>
                  <a:t>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different</a:t>
                </a:r>
                <a:r>
                  <a:rPr lang="en-GB" altLang="en-US" dirty="0"/>
                  <a:t> intercept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altLang="en-US" dirty="0"/>
                  <a:t> (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threshold</a:t>
                </a:r>
                <a:r>
                  <a:rPr lang="en-GB" altLang="en-US" dirty="0"/>
                  <a:t>) but a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common</a:t>
                </a:r>
                <a:r>
                  <a:rPr lang="en-GB" altLang="en-US" dirty="0"/>
                  <a:t> slope </a:t>
                </a:r>
                <a14:m>
                  <m:oMath xmlns:m="http://schemas.openxmlformats.org/officeDocument/2006/math">
                    <m:r>
                      <a:rPr lang="en-GB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altLang="en-US" dirty="0"/>
                  <a:t>.</a:t>
                </a:r>
              </a:p>
              <a:p>
                <a:pPr marL="342900" indent="-342900">
                  <a:spcAft>
                    <a:spcPct val="0"/>
                  </a:spcAft>
                  <a:defRPr/>
                </a:pPr>
                <a:r>
                  <a:rPr lang="en-GB" altLang="en-US" dirty="0"/>
                  <a:t>The intercepts are always ordered in size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dirty="0"/>
                  <a:t> &lt;</a:t>
                </a:r>
                <a:r>
                  <a:rPr lang="en-GB" alt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dirty="0"/>
                  <a:t> &lt;</a:t>
                </a:r>
                <a:r>
                  <a:rPr lang="en-GB" altLang="en-US" i="1" dirty="0"/>
                  <a:t> …&lt;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altLang="en-US" dirty="0"/>
                  <a:t> ]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254" y="2506275"/>
                <a:ext cx="11465492" cy="3989775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36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Ordinal 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254" y="2506275"/>
                <a:ext cx="11465492" cy="378975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altLang="en-US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342900" indent="-342900">
                  <a:spcAft>
                    <a:spcPct val="0"/>
                  </a:spcAft>
                  <a:defRPr/>
                </a:pPr>
                <a:endParaRPr lang="en-GB" altLang="en-US" dirty="0"/>
              </a:p>
              <a:p>
                <a:pPr marL="342900" indent="-342900">
                  <a:spcAft>
                    <a:spcPct val="0"/>
                  </a:spcAft>
                  <a:defRPr/>
                </a:pPr>
                <a:r>
                  <a:rPr lang="en-GB" altLang="en-US" b="1" dirty="0">
                    <a:solidFill>
                      <a:schemeClr val="accent4"/>
                    </a:solidFill>
                  </a:rPr>
                  <a:t>Positive</a:t>
                </a:r>
                <a:r>
                  <a:rPr lang="en-GB" altLang="en-US" dirty="0"/>
                  <a:t> </a:t>
                </a:r>
                <a:r>
                  <a:rPr lang="en-GB" altLang="en-US" i="1" dirty="0"/>
                  <a:t>b</a:t>
                </a:r>
                <a:r>
                  <a:rPr lang="en-GB" altLang="en-US" dirty="0"/>
                  <a:t> implies that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higher values</a:t>
                </a:r>
                <a:r>
                  <a:rPr lang="en-GB" alt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GB" altLang="en-US" dirty="0"/>
                  <a:t>of </a:t>
                </a:r>
                <a:r>
                  <a:rPr lang="en-GB" altLang="en-US" i="1" dirty="0"/>
                  <a:t>x</a:t>
                </a:r>
                <a:r>
                  <a:rPr lang="en-GB" altLang="en-US" dirty="0"/>
                  <a:t> are associated with an increased odds of being in a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high response</a:t>
                </a:r>
                <a:r>
                  <a:rPr lang="en-GB" alt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GB" altLang="en-US" dirty="0"/>
                  <a:t>category rather than a low response category.</a:t>
                </a:r>
              </a:p>
              <a:p>
                <a:pPr marL="342900" indent="-342900">
                  <a:spcAft>
                    <a:spcPct val="0"/>
                  </a:spcAft>
                  <a:defRPr/>
                </a:pPr>
                <a:r>
                  <a:rPr lang="en-GB" altLang="en-US" dirty="0"/>
                  <a:t>The same odds ratio applies to all thresholds because of the </a:t>
                </a:r>
                <a:r>
                  <a:rPr lang="en-GB" altLang="en-US" b="1" dirty="0">
                    <a:solidFill>
                      <a:schemeClr val="accent4"/>
                    </a:solidFill>
                  </a:rPr>
                  <a:t>proportional odds </a:t>
                </a:r>
                <a:r>
                  <a:rPr lang="en-GB" altLang="en-US" dirty="0"/>
                  <a:t>assumption (i.e. the same slope holds for each equation).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254" y="2506275"/>
                <a:ext cx="11465492" cy="3789750"/>
              </a:xfrm>
              <a:blipFill>
                <a:blip r:embed="rId2"/>
                <a:stretch>
                  <a:fillRect l="-957" t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4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postgraduate school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54" y="2401499"/>
            <a:ext cx="11465492" cy="41517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/>
              <a:t>Undergraduate students reported how likely they were to apply for postgraduate study: “Unlikely”, “Somewhat likely” or “Very likely”. </a:t>
            </a:r>
          </a:p>
          <a:p>
            <a:pPr>
              <a:defRPr/>
            </a:pPr>
            <a:r>
              <a:rPr lang="en-GB" altLang="en-US" dirty="0"/>
              <a:t>Is parents’ educational status (at least one graduate vs. none) associated with likelihood of applying?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1800" dirty="0"/>
          </a:p>
          <a:p>
            <a:pPr marL="0" indent="0" algn="r">
              <a:buNone/>
              <a:defRPr/>
            </a:pPr>
            <a:r>
              <a:rPr lang="en-GB" sz="1400" dirty="0"/>
              <a:t>Data source: </a:t>
            </a:r>
            <a:r>
              <a:rPr lang="en-GB" sz="1400" dirty="0">
                <a:hlinkClick r:id="rId2"/>
              </a:rPr>
              <a:t>https://stats.idre.ucla.edu/stata/dae/ordered-logistic-regression/</a:t>
            </a:r>
            <a:endParaRPr lang="en-GB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00187"/>
              </p:ext>
            </p:extLst>
          </p:nvPr>
        </p:nvGraphicFramePr>
        <p:xfrm>
          <a:off x="2832100" y="423121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50">
                  <a:extLst>
                    <a:ext uri="{9D8B030D-6E8A-4147-A177-3AD203B41FA5}">
                      <a16:colId xmlns:a16="http://schemas.microsoft.com/office/drawing/2014/main" val="159394983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843037256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2676059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Postgraduate</a:t>
                      </a:r>
                      <a:r>
                        <a:rPr lang="en-GB" baseline="0" dirty="0"/>
                        <a:t> application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5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0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Somewhat 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4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Very 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2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1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53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a8067fb-130d-40f7-b377-55d7bdb11be5"/>
</p:tagLst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699</Words>
  <Application>Microsoft Office PowerPoint</Application>
  <PresentationFormat>Widescreen</PresentationFormat>
  <Paragraphs>115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Georgia</vt:lpstr>
      <vt:lpstr>Cambria Math</vt:lpstr>
      <vt:lpstr>Calibri</vt:lpstr>
      <vt:lpstr>Times New Roman</vt:lpstr>
      <vt:lpstr>Arial</vt:lpstr>
      <vt:lpstr>Office Theme</vt:lpstr>
      <vt:lpstr>Ordinal regression</vt:lpstr>
      <vt:lpstr>Outline</vt:lpstr>
      <vt:lpstr>Ordinal response variables</vt:lpstr>
      <vt:lpstr>Cumulative probabilities - notation</vt:lpstr>
      <vt:lpstr>Cumulative probabilities - example</vt:lpstr>
      <vt:lpstr>Cumulative odds and log-odds</vt:lpstr>
      <vt:lpstr>Ordinal regression model</vt:lpstr>
      <vt:lpstr>Ordinal regression model</vt:lpstr>
      <vt:lpstr>Example: postgraduate school applications</vt:lpstr>
      <vt:lpstr>Example: results (Stata)</vt:lpstr>
      <vt:lpstr>Example: results (Stata)</vt:lpstr>
      <vt:lpstr>Calculation of probabilities (model with explanatory variables)</vt:lpstr>
      <vt:lpstr>Calculation of probabilities (model with explanatory variables)</vt:lpstr>
      <vt:lpstr>Table of response probabilities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Stephen Forster</cp:lastModifiedBy>
  <cp:revision>63</cp:revision>
  <dcterms:created xsi:type="dcterms:W3CDTF">2020-05-12T14:44:09Z</dcterms:created>
  <dcterms:modified xsi:type="dcterms:W3CDTF">2021-03-02T11:41:59Z</dcterms:modified>
</cp:coreProperties>
</file>