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86395"/>
  </p:normalViewPr>
  <p:slideViewPr>
    <p:cSldViewPr snapToGrid="0" snapToObjects="1">
      <p:cViewPr varScale="1">
        <p:scale>
          <a:sx n="101" d="100"/>
          <a:sy n="101" d="100"/>
        </p:scale>
        <p:origin x="132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52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9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</a:rPr>
              <a:t>B= log odds</a:t>
            </a:r>
          </a:p>
          <a:p>
            <a:r>
              <a:rPr lang="en-GB" altLang="en-US" smtClean="0">
                <a:latin typeface="Arial" panose="020B0604020202020204" pitchFamily="34" charset="0"/>
              </a:rPr>
              <a:t>Wald &amp; sig = whether parameter is significant in that pairwise regression (different from whether it is significant in the overall model)</a:t>
            </a:r>
          </a:p>
          <a:p>
            <a:r>
              <a:rPr lang="en-GB" altLang="en-US" smtClean="0">
                <a:latin typeface="Arial" panose="020B0604020202020204" pitchFamily="34" charset="0"/>
              </a:rPr>
              <a:t>RSEX=1=male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fld id="{8EB3C0C2-8B6E-41E1-89AB-B50A2FC37CA6}" type="slidenum">
              <a:rPr lang="en-GB" altLang="en-US" smtClean="0">
                <a:latin typeface="Arial" panose="020B0604020202020204" pitchFamily="34" charset="0"/>
              </a:rPr>
              <a:pPr/>
              <a:t>10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021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</a:rPr>
              <a:t>B= log odds</a:t>
            </a:r>
          </a:p>
          <a:p>
            <a:r>
              <a:rPr lang="en-GB" altLang="en-US" smtClean="0">
                <a:latin typeface="Arial" panose="020B0604020202020204" pitchFamily="34" charset="0"/>
              </a:rPr>
              <a:t>Wald &amp; sig = whether parameter is significant in that pairwise regression (different from whether it is significant in the overall model)</a:t>
            </a:r>
          </a:p>
          <a:p>
            <a:r>
              <a:rPr lang="en-GB" altLang="en-US" smtClean="0">
                <a:latin typeface="Arial" panose="020B0604020202020204" pitchFamily="34" charset="0"/>
              </a:rPr>
              <a:t>RSEX=1=male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fld id="{8EB3C0C2-8B6E-41E1-89AB-B50A2FC37CA6}" type="slidenum">
              <a:rPr lang="en-GB" altLang="en-US" smtClean="0">
                <a:latin typeface="Arial" panose="020B0604020202020204" pitchFamily="34" charset="0"/>
              </a:rPr>
              <a:pPr/>
              <a:t>11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ED6813-747C-8D4B-8EC3-CEF15AE94B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67297"/>
            <a:ext cx="12192000" cy="48388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0E7F1A-7635-AB4E-B5BF-063DD21C197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63254" y="388307"/>
            <a:ext cx="3599146" cy="3326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13035CF-44FC-2545-A262-AADD9284B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Multinomial logistic regression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B30DA9C-523E-B840-B4B5-38451AE0DB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Part 1: Introduction</a:t>
            </a:r>
          </a:p>
          <a:p>
            <a:endParaRPr lang="en-GB" dirty="0"/>
          </a:p>
          <a:p>
            <a:r>
              <a:rPr lang="en-GB" dirty="0"/>
              <a:t>Dr Heini Väisänen</a:t>
            </a:r>
          </a:p>
          <a:p>
            <a:r>
              <a:rPr lang="en-GB" dirty="0"/>
              <a:t>University of Southampton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579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Economic activity and gender, </a:t>
            </a:r>
            <a:r>
              <a:rPr lang="en-GB" altLang="en-US" dirty="0" smtClean="0"/>
              <a:t>results (Stata)</a:t>
            </a:r>
            <a:endParaRPr lang="en-GB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025" y="1849016"/>
            <a:ext cx="8028999" cy="43924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76725" y="4400550"/>
            <a:ext cx="1104900" cy="36195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276725" y="5462772"/>
            <a:ext cx="1104900" cy="36195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3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Economic activity and gender, results (</a:t>
            </a:r>
            <a:r>
              <a:rPr lang="en-GB" altLang="en-US" dirty="0" smtClean="0"/>
              <a:t>odds, Stata)</a:t>
            </a:r>
            <a:endParaRPr lang="en-GB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4310" y="1838325"/>
            <a:ext cx="7870194" cy="4410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71950" y="4419600"/>
            <a:ext cx="1104900" cy="36195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71950" y="5462772"/>
            <a:ext cx="1104900" cy="36195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68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Economic activity and gender, </a:t>
            </a:r>
            <a:r>
              <a:rPr lang="en-GB" altLang="en-US" dirty="0" smtClean="0"/>
              <a:t>interpretation (odds)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odds of being economically inactive rather than in employment are </a:t>
            </a:r>
            <a:r>
              <a:rPr lang="en-GB" dirty="0" smtClean="0"/>
              <a:t>73% higher </a:t>
            </a:r>
            <a:r>
              <a:rPr lang="en-GB" dirty="0"/>
              <a:t>for women than for men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(</a:t>
            </a:r>
            <a:r>
              <a:rPr lang="en-GB" dirty="0" err="1"/>
              <a:t>exp</a:t>
            </a:r>
            <a:r>
              <a:rPr lang="en-GB" dirty="0"/>
              <a:t>(0.550)-1)*100 = 73.3%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odds of being economically inactive rather than in employment are </a:t>
            </a:r>
            <a:r>
              <a:rPr lang="en-GB" dirty="0" smtClean="0"/>
              <a:t>42% lower for </a:t>
            </a:r>
            <a:r>
              <a:rPr lang="en-GB" dirty="0"/>
              <a:t>women than for men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(</a:t>
            </a:r>
            <a:r>
              <a:rPr lang="en-GB" dirty="0" err="1"/>
              <a:t>exp</a:t>
            </a:r>
            <a:r>
              <a:rPr lang="en-GB" dirty="0"/>
              <a:t>(-0.537)-1)*100 = -41.6%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9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Economic activity and gender, </a:t>
            </a:r>
            <a:r>
              <a:rPr lang="en-GB" altLang="en-US" dirty="0" smtClean="0"/>
              <a:t>interpretation (probabilities)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/>
          <p:cNvSpPr/>
          <p:nvPr/>
        </p:nvSpPr>
        <p:spPr bwMode="auto">
          <a:xfrm>
            <a:off x="9480550" y="4973638"/>
            <a:ext cx="2225675" cy="1069925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The reference category</a:t>
            </a:r>
          </a:p>
        </p:txBody>
      </p:sp>
    </p:spTree>
    <p:extLst>
      <p:ext uri="{BB962C8B-B14F-4D97-AF65-F5344CB8AC3E}">
        <p14:creationId xmlns:p14="http://schemas.microsoft.com/office/powerpoint/2010/main" val="13231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Economic activity and gender, </a:t>
            </a:r>
            <a:r>
              <a:rPr lang="en-GB" altLang="en-US" dirty="0" smtClean="0"/>
              <a:t>interpretation (probabilities for women)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3254" y="2506275"/>
                <a:ext cx="11465492" cy="3894525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ctr">
                  <a:spcAft>
                    <a:spcPct val="50000"/>
                  </a:spcAft>
                  <a:buFontTx/>
                  <a:buNone/>
                </a:pPr>
                <a:r>
                  <a:rPr lang="en-GB" altLang="en-US" dirty="0" smtClean="0">
                    <a:solidFill>
                      <a:schemeClr val="accent4"/>
                    </a:solidFill>
                  </a:rPr>
                  <a:t>log(</a:t>
                </a:r>
                <a:r>
                  <a:rPr lang="ru-RU" altLang="en-US" dirty="0">
                    <a:solidFill>
                      <a:schemeClr val="accent4"/>
                    </a:solidFill>
                  </a:rPr>
                  <a:t>п</a:t>
                </a:r>
                <a:r>
                  <a:rPr lang="en-GB" altLang="en-US" baseline="-25000" dirty="0">
                    <a:solidFill>
                      <a:schemeClr val="accent4"/>
                    </a:solidFill>
                  </a:rPr>
                  <a:t>1</a:t>
                </a:r>
                <a:r>
                  <a:rPr lang="en-GB" altLang="en-US" dirty="0">
                    <a:solidFill>
                      <a:schemeClr val="accent4"/>
                    </a:solidFill>
                  </a:rPr>
                  <a:t>/</a:t>
                </a:r>
                <a:r>
                  <a:rPr lang="ru-RU" altLang="en-US" dirty="0">
                    <a:solidFill>
                      <a:schemeClr val="accent4"/>
                    </a:solidFill>
                  </a:rPr>
                  <a:t>п</a:t>
                </a:r>
                <a:r>
                  <a:rPr lang="en-GB" altLang="en-US" baseline="-25000" dirty="0">
                    <a:solidFill>
                      <a:schemeClr val="accent4"/>
                    </a:solidFill>
                  </a:rPr>
                  <a:t>3</a:t>
                </a:r>
                <a:r>
                  <a:rPr lang="en-GB" altLang="en-US" dirty="0">
                    <a:solidFill>
                      <a:schemeClr val="accent4"/>
                    </a:solidFill>
                  </a:rPr>
                  <a:t>) = -0.659 + 0.550X</a:t>
                </a:r>
              </a:p>
              <a:p>
                <a:pPr marL="0" indent="0" algn="ctr">
                  <a:spcAft>
                    <a:spcPct val="0"/>
                  </a:spcAft>
                  <a:buFontTx/>
                  <a:buNone/>
                </a:pPr>
                <a:r>
                  <a:rPr lang="en-GB" altLang="en-US" dirty="0" smtClean="0">
                    <a:solidFill>
                      <a:schemeClr val="accent4"/>
                    </a:solidFill>
                  </a:rPr>
                  <a:t>log(</a:t>
                </a:r>
                <a:r>
                  <a:rPr lang="ru-RU" altLang="en-US" dirty="0">
                    <a:solidFill>
                      <a:schemeClr val="accent4"/>
                    </a:solidFill>
                  </a:rPr>
                  <a:t>п</a:t>
                </a:r>
                <a:r>
                  <a:rPr lang="en-GB" altLang="en-US" baseline="-25000" dirty="0">
                    <a:solidFill>
                      <a:schemeClr val="accent4"/>
                    </a:solidFill>
                  </a:rPr>
                  <a:t>2</a:t>
                </a:r>
                <a:r>
                  <a:rPr lang="en-GB" altLang="en-US" dirty="0">
                    <a:solidFill>
                      <a:schemeClr val="accent4"/>
                    </a:solidFill>
                  </a:rPr>
                  <a:t>/</a:t>
                </a:r>
                <a:r>
                  <a:rPr lang="ru-RU" altLang="en-US" dirty="0">
                    <a:solidFill>
                      <a:schemeClr val="accent4"/>
                    </a:solidFill>
                  </a:rPr>
                  <a:t>п</a:t>
                </a:r>
                <a:r>
                  <a:rPr lang="en-GB" altLang="en-US" baseline="-25000" dirty="0">
                    <a:solidFill>
                      <a:schemeClr val="accent4"/>
                    </a:solidFill>
                  </a:rPr>
                  <a:t>3</a:t>
                </a:r>
                <a:r>
                  <a:rPr lang="en-GB" altLang="en-US" dirty="0">
                    <a:solidFill>
                      <a:schemeClr val="accent4"/>
                    </a:solidFill>
                  </a:rPr>
                  <a:t>) = -2.204 - </a:t>
                </a:r>
                <a:r>
                  <a:rPr lang="en-GB" altLang="en-US" dirty="0" smtClean="0">
                    <a:solidFill>
                      <a:schemeClr val="accent4"/>
                    </a:solidFill>
                  </a:rPr>
                  <a:t>0.537X</a:t>
                </a:r>
              </a:p>
              <a:p>
                <a:pPr marL="0" indent="0" algn="ctr">
                  <a:spcAft>
                    <a:spcPct val="0"/>
                  </a:spcAft>
                  <a:buFontTx/>
                  <a:buNone/>
                </a:pPr>
                <a:endParaRPr lang="en-GB" altLang="en-US" dirty="0">
                  <a:solidFill>
                    <a:schemeClr val="accent4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⁡(−0.659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+0.550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−0.659+0.550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2.204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+0.5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=0.46</m:t>
                      </m:r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⁡(−2.204+0.537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−0.659+0.550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2.204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+0.5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=0.03</m:t>
                      </m:r>
                    </m:oMath>
                  </m:oMathPara>
                </a14:m>
                <a:endParaRPr lang="en-GB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−0.659+0.550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2.204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+0.5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=0.51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254" y="2506275"/>
                <a:ext cx="11465492" cy="3894525"/>
              </a:xfrm>
              <a:blipFill>
                <a:blip r:embed="rId2"/>
                <a:stretch>
                  <a:fillRect t="-34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280516" y="2433092"/>
            <a:ext cx="2796183" cy="3871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Economically inactive</a:t>
            </a:r>
            <a:endParaRPr lang="en-GB" sz="1800" dirty="0"/>
          </a:p>
        </p:txBody>
      </p:sp>
      <p:sp>
        <p:nvSpPr>
          <p:cNvPr id="6" name="Rectangle 5"/>
          <p:cNvSpPr/>
          <p:nvPr/>
        </p:nvSpPr>
        <p:spPr>
          <a:xfrm>
            <a:off x="1526479" y="2959954"/>
            <a:ext cx="2304256" cy="3871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Unemployed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900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Economic activity and gender, </a:t>
            </a:r>
            <a:r>
              <a:rPr lang="en-GB" altLang="en-US" dirty="0" smtClean="0"/>
              <a:t>interpretation (probabilities)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Among women, the probability of being </a:t>
            </a:r>
            <a:r>
              <a:rPr lang="en-GB" dirty="0"/>
              <a:t>economically </a:t>
            </a:r>
            <a:r>
              <a:rPr lang="en-GB" dirty="0" smtClean="0"/>
              <a:t>inactive was 46%, in </a:t>
            </a:r>
            <a:r>
              <a:rPr lang="en-GB" dirty="0"/>
              <a:t>employment </a:t>
            </a:r>
            <a:r>
              <a:rPr lang="en-GB" dirty="0" smtClean="0"/>
              <a:t>51% and unemployed 3%.</a:t>
            </a:r>
          </a:p>
          <a:p>
            <a:endParaRPr lang="en-GB" dirty="0" smtClean="0"/>
          </a:p>
          <a:p>
            <a:r>
              <a:rPr lang="en-GB" dirty="0" smtClean="0"/>
              <a:t>Among men, </a:t>
            </a:r>
            <a:r>
              <a:rPr lang="en-GB" dirty="0"/>
              <a:t>the probability of being economically inactive was </a:t>
            </a:r>
            <a:r>
              <a:rPr lang="en-GB" dirty="0" smtClean="0"/>
              <a:t>32%, </a:t>
            </a:r>
            <a:r>
              <a:rPr lang="en-GB" dirty="0"/>
              <a:t>in employment </a:t>
            </a:r>
            <a:r>
              <a:rPr lang="en-GB" dirty="0" smtClean="0"/>
              <a:t>61% </a:t>
            </a:r>
            <a:r>
              <a:rPr lang="en-GB" dirty="0"/>
              <a:t>and unemployed </a:t>
            </a:r>
            <a:r>
              <a:rPr lang="en-GB" dirty="0" smtClean="0"/>
              <a:t>7%.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Thank you!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Categorical response variables</a:t>
            </a:r>
          </a:p>
          <a:p>
            <a:r>
              <a:rPr lang="en-GB" dirty="0" smtClean="0"/>
              <a:t>Multinomial logistic regression model</a:t>
            </a:r>
          </a:p>
          <a:p>
            <a:r>
              <a:rPr lang="en-GB" dirty="0" smtClean="0"/>
              <a:t>Interpretation of parameters</a:t>
            </a:r>
          </a:p>
          <a:p>
            <a:pPr lvl="1"/>
            <a:r>
              <a:rPr lang="en-GB" dirty="0" smtClean="0"/>
              <a:t>Example: a study of economic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86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Categorical response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Often we have a categorical response </a:t>
            </a:r>
            <a:r>
              <a:rPr lang="en-GB" b="1" i="1" dirty="0">
                <a:solidFill>
                  <a:schemeClr val="accent4"/>
                </a:solidFill>
              </a:rPr>
              <a:t>Y</a:t>
            </a:r>
            <a:r>
              <a:rPr lang="en-GB" dirty="0"/>
              <a:t> </a:t>
            </a:r>
            <a:r>
              <a:rPr lang="en-GB" dirty="0" smtClean="0"/>
              <a:t>with </a:t>
            </a:r>
            <a:r>
              <a:rPr lang="en-GB" b="1" i="1" dirty="0">
                <a:solidFill>
                  <a:schemeClr val="accent4"/>
                </a:solidFill>
              </a:rPr>
              <a:t>R ≥ 3 </a:t>
            </a:r>
            <a:r>
              <a:rPr lang="en-GB" dirty="0"/>
              <a:t>(unordered) categories.</a:t>
            </a:r>
          </a:p>
          <a:p>
            <a:endParaRPr lang="en-GB" dirty="0" smtClean="0"/>
          </a:p>
          <a:p>
            <a:r>
              <a:rPr lang="en-GB" dirty="0" smtClean="0"/>
              <a:t>Examples </a:t>
            </a:r>
            <a:r>
              <a:rPr lang="en-GB" dirty="0"/>
              <a:t>of such outcomes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Voting </a:t>
            </a:r>
            <a:r>
              <a:rPr lang="en-GB" dirty="0"/>
              <a:t>intention (Conservative, Labour, </a:t>
            </a:r>
            <a:r>
              <a:rPr lang="en-GB" dirty="0" smtClean="0"/>
              <a:t>Liberal Democrats, </a:t>
            </a:r>
            <a:r>
              <a:rPr lang="en-GB" dirty="0"/>
              <a:t>or </a:t>
            </a:r>
            <a:r>
              <a:rPr lang="en-GB" dirty="0" smtClean="0"/>
              <a:t>other</a:t>
            </a:r>
            <a:r>
              <a:rPr lang="en-GB" dirty="0"/>
              <a:t>).</a:t>
            </a:r>
          </a:p>
          <a:p>
            <a:pPr lvl="1"/>
            <a:r>
              <a:rPr lang="en-GB" dirty="0"/>
              <a:t>Cause of death (e.g. different types of cancer)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49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Multinomial logistic regression: the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ct val="80000"/>
              </a:spcAft>
              <a:buClr>
                <a:schemeClr val="tx1"/>
              </a:buClr>
            </a:pPr>
            <a:r>
              <a:rPr lang="en-GB" altLang="en-US" b="1" dirty="0">
                <a:solidFill>
                  <a:schemeClr val="accent2"/>
                </a:solidFill>
              </a:rPr>
              <a:t>Idea</a:t>
            </a:r>
            <a:r>
              <a:rPr lang="en-GB" altLang="en-US" dirty="0"/>
              <a:t>: Extension of (binary) logistic regression – use separate logit model for </a:t>
            </a:r>
            <a:r>
              <a:rPr lang="en-GB" altLang="en-US" b="1" dirty="0">
                <a:solidFill>
                  <a:schemeClr val="accent4"/>
                </a:solidFill>
              </a:rPr>
              <a:t>each pair</a:t>
            </a:r>
            <a:r>
              <a:rPr lang="en-GB" altLang="en-US" dirty="0">
                <a:solidFill>
                  <a:schemeClr val="accent4"/>
                </a:solidFill>
              </a:rPr>
              <a:t> </a:t>
            </a:r>
            <a:r>
              <a:rPr lang="en-GB" altLang="en-US" dirty="0"/>
              <a:t>of response categories.</a:t>
            </a:r>
          </a:p>
          <a:p>
            <a:pPr>
              <a:spcAft>
                <a:spcPct val="80000"/>
              </a:spcAft>
            </a:pPr>
            <a:r>
              <a:rPr lang="en-GB" altLang="en-US" dirty="0"/>
              <a:t>If Y has </a:t>
            </a:r>
            <a:r>
              <a:rPr lang="en-GB" altLang="en-US" b="1" dirty="0">
                <a:solidFill>
                  <a:schemeClr val="accent2"/>
                </a:solidFill>
              </a:rPr>
              <a:t>R</a:t>
            </a:r>
            <a:r>
              <a:rPr lang="en-GB" altLang="en-US" dirty="0"/>
              <a:t> categories, there are </a:t>
            </a:r>
            <a:r>
              <a:rPr lang="en-GB" altLang="en-US" b="1" dirty="0">
                <a:solidFill>
                  <a:schemeClr val="accent2"/>
                </a:solidFill>
              </a:rPr>
              <a:t>R(R-1)</a:t>
            </a:r>
            <a:r>
              <a:rPr lang="en-GB" altLang="en-US" dirty="0"/>
              <a:t> possible pairwise log-odds.</a:t>
            </a:r>
          </a:p>
          <a:p>
            <a:pPr>
              <a:spcAft>
                <a:spcPct val="0"/>
              </a:spcAft>
            </a:pPr>
            <a:r>
              <a:rPr lang="en-GB" altLang="en-US" dirty="0"/>
              <a:t>However, we </a:t>
            </a:r>
            <a:r>
              <a:rPr lang="en-GB" altLang="en-US" b="1" dirty="0">
                <a:solidFill>
                  <a:schemeClr val="accent4"/>
                </a:solidFill>
              </a:rPr>
              <a:t>only need </a:t>
            </a:r>
            <a:r>
              <a:rPr lang="en-GB" altLang="en-US" b="1" dirty="0">
                <a:solidFill>
                  <a:schemeClr val="accent2"/>
                </a:solidFill>
              </a:rPr>
              <a:t>R-1</a:t>
            </a:r>
            <a:r>
              <a:rPr lang="en-GB" altLang="en-US" b="1" dirty="0">
                <a:solidFill>
                  <a:srgbClr val="F00F2C"/>
                </a:solidFill>
              </a:rPr>
              <a:t> </a:t>
            </a:r>
            <a:r>
              <a:rPr lang="en-GB" altLang="en-US" b="1" dirty="0">
                <a:solidFill>
                  <a:schemeClr val="accent4"/>
                </a:solidFill>
              </a:rPr>
              <a:t>of these</a:t>
            </a:r>
            <a:r>
              <a:rPr lang="en-GB" altLang="en-US" dirty="0"/>
              <a:t>.</a:t>
            </a:r>
          </a:p>
          <a:p>
            <a:pPr lvl="1">
              <a:spcBef>
                <a:spcPts val="1800"/>
              </a:spcBef>
              <a:spcAft>
                <a:spcPct val="0"/>
              </a:spcAft>
            </a:pPr>
            <a:r>
              <a:rPr lang="en-GB" altLang="en-US" sz="2800" dirty="0"/>
              <a:t>For 3 categories, 3*(3-1)=6 possibilities </a:t>
            </a:r>
          </a:p>
          <a:p>
            <a:pPr marL="522288" lvl="1" indent="0">
              <a:spcAft>
                <a:spcPct val="0"/>
              </a:spcAft>
              <a:buNone/>
            </a:pPr>
            <a:r>
              <a:rPr lang="en-GB" altLang="en-US" sz="2800" dirty="0"/>
              <a:t>	(</a:t>
            </a:r>
            <a:r>
              <a:rPr lang="en-GB" altLang="en-US" sz="2800" dirty="0">
                <a:solidFill>
                  <a:schemeClr val="accent3"/>
                </a:solidFill>
              </a:rPr>
              <a:t>1,2</a:t>
            </a:r>
            <a:r>
              <a:rPr lang="en-GB" altLang="en-US" sz="2800" dirty="0">
                <a:solidFill>
                  <a:srgbClr val="00B050"/>
                </a:solidFill>
              </a:rPr>
              <a:t> </a:t>
            </a:r>
            <a:r>
              <a:rPr lang="en-GB" altLang="en-US" sz="2800" dirty="0"/>
              <a:t>1,3 </a:t>
            </a:r>
            <a:r>
              <a:rPr lang="en-GB" altLang="en-US" sz="2800" dirty="0">
                <a:solidFill>
                  <a:schemeClr val="accent2"/>
                </a:solidFill>
              </a:rPr>
              <a:t>2,3</a:t>
            </a:r>
            <a:r>
              <a:rPr lang="en-GB" altLang="en-US" sz="2800" dirty="0">
                <a:solidFill>
                  <a:srgbClr val="FFC000"/>
                </a:solidFill>
              </a:rPr>
              <a:t> </a:t>
            </a:r>
            <a:r>
              <a:rPr lang="en-GB" altLang="en-US" sz="2800" dirty="0">
                <a:solidFill>
                  <a:schemeClr val="accent3"/>
                </a:solidFill>
              </a:rPr>
              <a:t>2,1</a:t>
            </a:r>
            <a:r>
              <a:rPr lang="en-GB" altLang="en-US" sz="2800" dirty="0">
                <a:solidFill>
                  <a:srgbClr val="00B050"/>
                </a:solidFill>
              </a:rPr>
              <a:t> </a:t>
            </a:r>
            <a:r>
              <a:rPr lang="en-GB" altLang="en-US" sz="2800" dirty="0"/>
              <a:t>3,1 </a:t>
            </a:r>
            <a:r>
              <a:rPr lang="en-GB" altLang="en-US" sz="2800" dirty="0">
                <a:solidFill>
                  <a:schemeClr val="accent2"/>
                </a:solidFill>
              </a:rPr>
              <a:t>3,2</a:t>
            </a:r>
            <a:r>
              <a:rPr lang="en-GB" altLang="en-US" sz="2800" dirty="0"/>
              <a:t>)</a:t>
            </a:r>
          </a:p>
          <a:p>
            <a:pPr marL="522288" lvl="1" indent="0">
              <a:spcAft>
                <a:spcPct val="0"/>
              </a:spcAft>
              <a:buNone/>
            </a:pPr>
            <a:r>
              <a:rPr lang="en-GB" altLang="en-US" sz="2800" dirty="0"/>
              <a:t>	but we only need to model two pairs.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68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Multinomial logistic regression</a:t>
            </a:r>
            <a:r>
              <a:rPr lang="en-GB" dirty="0" smtClean="0"/>
              <a:t>: interpretation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GB" altLang="en-US" b="1" dirty="0">
                <a:solidFill>
                  <a:schemeClr val="accent4"/>
                </a:solidFill>
              </a:rPr>
              <a:t>Interpretation</a:t>
            </a:r>
            <a:r>
              <a:rPr lang="en-GB" altLang="en-US" dirty="0">
                <a:solidFill>
                  <a:schemeClr val="accent4"/>
                </a:solidFill>
              </a:rPr>
              <a:t> </a:t>
            </a:r>
            <a:r>
              <a:rPr lang="en-GB" altLang="en-US" dirty="0"/>
              <a:t>of any log-odds model depends on which response corresponds </a:t>
            </a:r>
            <a:r>
              <a:rPr lang="en-GB" altLang="en-US" dirty="0" smtClean="0"/>
              <a:t>to the numerator and the </a:t>
            </a:r>
            <a:r>
              <a:rPr lang="en-GB" altLang="en-US" dirty="0"/>
              <a:t>denominator </a:t>
            </a:r>
            <a:endParaRPr lang="en-GB" altLang="en-US" sz="2400" dirty="0" smtClean="0"/>
          </a:p>
          <a:p>
            <a:pPr marL="285750" indent="-285750">
              <a:lnSpc>
                <a:spcPct val="100000"/>
              </a:lnSpc>
            </a:pPr>
            <a:r>
              <a:rPr lang="en-GB" altLang="en-US" dirty="0" smtClean="0"/>
              <a:t>The </a:t>
            </a:r>
            <a:r>
              <a:rPr lang="en-GB" altLang="en-US" dirty="0"/>
              <a:t>category corresponding to the </a:t>
            </a:r>
            <a:r>
              <a:rPr lang="en-GB" altLang="en-US" b="1" dirty="0">
                <a:solidFill>
                  <a:schemeClr val="accent4"/>
                </a:solidFill>
              </a:rPr>
              <a:t>denominator</a:t>
            </a:r>
            <a:r>
              <a:rPr lang="en-GB" altLang="en-US" dirty="0"/>
              <a:t> is called the </a:t>
            </a:r>
            <a:r>
              <a:rPr lang="en-GB" altLang="en-US" b="1" dirty="0">
                <a:solidFill>
                  <a:schemeClr val="accent4"/>
                </a:solidFill>
              </a:rPr>
              <a:t>reference </a:t>
            </a:r>
            <a:r>
              <a:rPr lang="en-GB" altLang="en-US" dirty="0"/>
              <a:t>or </a:t>
            </a:r>
            <a:r>
              <a:rPr lang="en-GB" altLang="en-US" b="1" dirty="0">
                <a:solidFill>
                  <a:schemeClr val="accent4"/>
                </a:solidFill>
              </a:rPr>
              <a:t>baseline category</a:t>
            </a:r>
            <a:r>
              <a:rPr lang="en-GB" altLang="en-US" dirty="0">
                <a:solidFill>
                  <a:srgbClr val="F00F2C"/>
                </a:solidFill>
              </a:rPr>
              <a:t> </a:t>
            </a:r>
            <a:r>
              <a:rPr lang="en-GB" altLang="en-US" dirty="0"/>
              <a:t>and is </a:t>
            </a:r>
            <a:r>
              <a:rPr lang="en-GB" altLang="en-US" dirty="0" smtClean="0"/>
              <a:t>usually:</a:t>
            </a:r>
          </a:p>
          <a:p>
            <a:pPr marL="742950" lvl="1" indent="-285750">
              <a:lnSpc>
                <a:spcPct val="100000"/>
              </a:lnSpc>
            </a:pPr>
            <a:r>
              <a:rPr lang="en-GB" altLang="en-US" dirty="0" smtClean="0"/>
              <a:t>the </a:t>
            </a:r>
            <a:r>
              <a:rPr lang="en-GB" altLang="en-US" dirty="0"/>
              <a:t>first or last </a:t>
            </a:r>
            <a:r>
              <a:rPr lang="en-GB" altLang="en-US" dirty="0" smtClean="0"/>
              <a:t>category</a:t>
            </a:r>
          </a:p>
          <a:p>
            <a:pPr marL="742950" lvl="1" indent="-285750">
              <a:lnSpc>
                <a:spcPct val="100000"/>
              </a:lnSpc>
            </a:pPr>
            <a:r>
              <a:rPr lang="en-GB" altLang="en-US" sz="2400" dirty="0" smtClean="0"/>
              <a:t>the </a:t>
            </a:r>
            <a:r>
              <a:rPr lang="en-GB" altLang="en-US" sz="2400" dirty="0"/>
              <a:t>most ‘meaningful’ </a:t>
            </a:r>
            <a:r>
              <a:rPr lang="en-GB" altLang="en-US" sz="2400" dirty="0" smtClean="0"/>
              <a:t>category</a:t>
            </a:r>
          </a:p>
          <a:p>
            <a:pPr marL="742950" lvl="1" indent="-285750">
              <a:lnSpc>
                <a:spcPct val="100000"/>
              </a:lnSpc>
            </a:pPr>
            <a:r>
              <a:rPr lang="en-GB" altLang="en-US" sz="2400" dirty="0" smtClean="0"/>
              <a:t>the </a:t>
            </a:r>
            <a:r>
              <a:rPr lang="en-GB" altLang="en-US" sz="2400" dirty="0"/>
              <a:t>most frequent </a:t>
            </a:r>
            <a:r>
              <a:rPr lang="en-GB" altLang="en-US" sz="2400" dirty="0" smtClean="0"/>
              <a:t>category</a:t>
            </a:r>
          </a:p>
          <a:p>
            <a:pPr marL="742950" lvl="1" indent="-285750">
              <a:lnSpc>
                <a:spcPct val="100000"/>
              </a:lnSpc>
            </a:pPr>
            <a:r>
              <a:rPr lang="en-GB" altLang="en-US" sz="2400" dirty="0" smtClean="0"/>
              <a:t>not </a:t>
            </a:r>
            <a:r>
              <a:rPr lang="en-GB" altLang="en-US" sz="2400" dirty="0"/>
              <a:t>a ‘rare’ </a:t>
            </a:r>
            <a:r>
              <a:rPr lang="en-GB" altLang="en-US" sz="2400" dirty="0" smtClean="0"/>
              <a:t>category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555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Multinomial logistic regression</a:t>
            </a:r>
            <a:r>
              <a:rPr lang="en-GB" dirty="0" smtClean="0"/>
              <a:t>: interpretation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en-GB" altLang="en-US" dirty="0" smtClean="0"/>
                  <a:t>For a single explanatory variable X:</a:t>
                </a:r>
              </a:p>
              <a:p>
                <a:pPr marL="0" indent="0" algn="ctr">
                  <a:buClr>
                    <a:schemeClr val="tx1"/>
                  </a:buClr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GB" alt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alt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Π</m:t>
                                    </m:r>
                                  </m:e>
                                  <m:sub>
                                    <m:r>
                                      <a:rPr lang="en-GB" alt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GB" alt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alt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Π</m:t>
                                    </m:r>
                                  </m:e>
                                  <m:sub>
                                    <m:r>
                                      <a:rPr lang="en-GB" alt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GB" alt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GB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alt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alt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altLang="en-US" dirty="0" smtClean="0"/>
                  <a:t>    and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GB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alt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Π</m:t>
                                    </m:r>
                                  </m:e>
                                  <m:sub>
                                    <m:r>
                                      <a:rPr lang="en-GB" alt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GB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alt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Π</m:t>
                                    </m:r>
                                  </m:e>
                                  <m:sub>
                                    <m:r>
                                      <a:rPr lang="en-GB" alt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GB" alt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GB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alt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altLang="en-US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GB" altLang="en-US" dirty="0"/>
              </a:p>
              <a:p>
                <a:pPr>
                  <a:buClr>
                    <a:schemeClr val="tx1"/>
                  </a:buClr>
                </a:pPr>
                <a:endParaRPr lang="en-GB" altLang="en-US" dirty="0" smtClean="0"/>
              </a:p>
              <a:p>
                <a:pPr>
                  <a:buClr>
                    <a:schemeClr val="tx1"/>
                  </a:buClr>
                </a:pPr>
                <a:r>
                  <a:rPr lang="en-GB" altLang="en-US" i="1" dirty="0" smtClean="0"/>
                  <a:t>Which outcome category (1-3) is the reference category here?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57" t="-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50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the association between economic activity and gender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Outcome</a:t>
            </a:r>
            <a:r>
              <a:rPr lang="en-GB" dirty="0"/>
              <a:t> economic activity has three categories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Economically inactive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Unemployed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In employment</a:t>
            </a:r>
          </a:p>
          <a:p>
            <a:endParaRPr lang="en-GB" dirty="0" smtClean="0"/>
          </a:p>
          <a:p>
            <a:r>
              <a:rPr lang="en-GB" dirty="0" smtClean="0"/>
              <a:t>Our </a:t>
            </a:r>
            <a:r>
              <a:rPr lang="en-GB" b="1" dirty="0"/>
              <a:t>explanatory variable </a:t>
            </a:r>
            <a:r>
              <a:rPr lang="en-GB" dirty="0"/>
              <a:t>has two categories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Man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Woman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26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 of the variables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355067"/>
              </p:ext>
            </p:extLst>
          </p:nvPr>
        </p:nvGraphicFramePr>
        <p:xfrm>
          <a:off x="363536" y="2097088"/>
          <a:ext cx="5246688" cy="3760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7689">
                  <a:extLst>
                    <a:ext uri="{9D8B030D-6E8A-4147-A177-3AD203B41FA5}">
                      <a16:colId xmlns:a16="http://schemas.microsoft.com/office/drawing/2014/main" val="3641859863"/>
                    </a:ext>
                  </a:extLst>
                </a:gridCol>
                <a:gridCol w="1680103">
                  <a:extLst>
                    <a:ext uri="{9D8B030D-6E8A-4147-A177-3AD203B41FA5}">
                      <a16:colId xmlns:a16="http://schemas.microsoft.com/office/drawing/2014/main" val="1542858539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2750038119"/>
                    </a:ext>
                  </a:extLst>
                </a:gridCol>
              </a:tblGrid>
              <a:tr h="752078">
                <a:tc>
                  <a:txBody>
                    <a:bodyPr/>
                    <a:lstStyle/>
                    <a:p>
                      <a:r>
                        <a:rPr lang="en-GB" dirty="0" smtClean="0"/>
                        <a:t>Employment status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9635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Economically inactive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39.32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111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Unemployed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4.89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39518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In employment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55.78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73761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1,124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562857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642725"/>
              </p:ext>
            </p:extLst>
          </p:nvPr>
        </p:nvGraphicFramePr>
        <p:xfrm>
          <a:off x="5926136" y="2097088"/>
          <a:ext cx="5246688" cy="30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896">
                  <a:extLst>
                    <a:ext uri="{9D8B030D-6E8A-4147-A177-3AD203B41FA5}">
                      <a16:colId xmlns:a16="http://schemas.microsoft.com/office/drawing/2014/main" val="3641859863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1542858539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2750038119"/>
                    </a:ext>
                  </a:extLst>
                </a:gridCol>
              </a:tblGrid>
              <a:tr h="752078">
                <a:tc>
                  <a:txBody>
                    <a:bodyPr/>
                    <a:lstStyle/>
                    <a:p>
                      <a:r>
                        <a:rPr lang="en-GB" dirty="0" smtClean="0"/>
                        <a:t>Gender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9635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Man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45.91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111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Woman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54.09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39518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1,124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73761"/>
                  </a:ext>
                </a:extLst>
              </a:tr>
            </a:tbl>
          </a:graphicData>
        </a:graphic>
      </p:graphicFrame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926136" y="5461312"/>
            <a:ext cx="63281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Aft>
                <a:spcPct val="70000"/>
              </a:spcAft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50000"/>
              </a:spcAft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0"/>
              </a:spcAft>
              <a:buFontTx/>
              <a:buNone/>
            </a:pPr>
            <a:r>
              <a:rPr lang="en-GB" altLang="en-US" sz="1200" dirty="0">
                <a:latin typeface="+mn-lt"/>
              </a:rPr>
              <a:t>Data source: University of Manchester. Cathie Marsh Centre for Census and Survey Research. ESDS Government, </a:t>
            </a:r>
            <a:r>
              <a:rPr lang="en-GB" altLang="en-US" sz="1200" i="1" dirty="0">
                <a:latin typeface="+mn-lt"/>
              </a:rPr>
              <a:t>ONS Opinions Survey, Well-Being Module, April 2011: Unrestricted Access Teaching Dataset</a:t>
            </a:r>
            <a:r>
              <a:rPr lang="en-GB" altLang="en-US" sz="1200" dirty="0">
                <a:latin typeface="+mn-lt"/>
              </a:rPr>
              <a:t> [computer file]. </a:t>
            </a:r>
            <a:r>
              <a:rPr lang="en-GB" altLang="en-US" sz="1200" i="1" dirty="0">
                <a:latin typeface="+mn-lt"/>
              </a:rPr>
              <a:t>2nd Edition.</a:t>
            </a:r>
            <a:r>
              <a:rPr lang="en-GB" altLang="en-US" sz="1200" dirty="0">
                <a:latin typeface="+mn-lt"/>
              </a:rPr>
              <a:t> Office for National Statistics. Social Survey Division, [original data producer(s)]. Colchester, Essex: UK Data Archive [distributor], October 2012. SN: 7146. </a:t>
            </a:r>
          </a:p>
        </p:txBody>
      </p:sp>
    </p:spTree>
    <p:extLst>
      <p:ext uri="{BB962C8B-B14F-4D97-AF65-F5344CB8AC3E}">
        <p14:creationId xmlns:p14="http://schemas.microsoft.com/office/powerpoint/2010/main" val="315412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Interpretation of the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ct val="40000"/>
              </a:spcAft>
              <a:buClr>
                <a:schemeClr val="tx1"/>
              </a:buClr>
            </a:pPr>
            <a:r>
              <a:rPr lang="en-GB" altLang="en-US" sz="3200" i="1" dirty="0" smtClean="0"/>
              <a:t>Model:         </a:t>
            </a:r>
            <a:r>
              <a:rPr lang="en-GB" altLang="en-US" sz="3200" b="1" dirty="0" smtClean="0">
                <a:cs typeface="Courier New" panose="02070309020205020404" pitchFamily="49" charset="0"/>
              </a:rPr>
              <a:t>log(</a:t>
            </a:r>
            <a:r>
              <a:rPr lang="ru-RU" altLang="en-US" sz="3200" b="1" dirty="0">
                <a:cs typeface="Courier New" panose="02070309020205020404" pitchFamily="49" charset="0"/>
              </a:rPr>
              <a:t>п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1</a:t>
            </a:r>
            <a:r>
              <a:rPr lang="en-GB" altLang="en-US" sz="3200" b="1" dirty="0">
                <a:cs typeface="Courier New" panose="02070309020205020404" pitchFamily="49" charset="0"/>
              </a:rPr>
              <a:t>/</a:t>
            </a:r>
            <a:r>
              <a:rPr lang="ru-RU" altLang="en-US" sz="3200" b="1" dirty="0">
                <a:cs typeface="Courier New" panose="02070309020205020404" pitchFamily="49" charset="0"/>
              </a:rPr>
              <a:t>п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3</a:t>
            </a:r>
            <a:r>
              <a:rPr lang="en-GB" altLang="en-US" sz="3200" b="1" dirty="0">
                <a:cs typeface="Courier New" panose="02070309020205020404" pitchFamily="49" charset="0"/>
              </a:rPr>
              <a:t>)= </a:t>
            </a:r>
            <a:r>
              <a:rPr lang="el-GR" altLang="en-US" sz="3200" b="1" dirty="0">
                <a:cs typeface="Courier New" panose="02070309020205020404" pitchFamily="49" charset="0"/>
              </a:rPr>
              <a:t>α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1</a:t>
            </a:r>
            <a:r>
              <a:rPr lang="en-GB" altLang="en-US" sz="3200" b="1" dirty="0">
                <a:cs typeface="Courier New" panose="02070309020205020404" pitchFamily="49" charset="0"/>
              </a:rPr>
              <a:t> +</a:t>
            </a:r>
            <a:r>
              <a:rPr lang="el-GR" altLang="en-US" sz="3200" b="1" dirty="0">
                <a:cs typeface="Courier New" panose="02070309020205020404" pitchFamily="49" charset="0"/>
              </a:rPr>
              <a:t>β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1</a:t>
            </a:r>
            <a:r>
              <a:rPr lang="en-GB" altLang="en-US" sz="3200" b="1" dirty="0">
                <a:cs typeface="Courier New" panose="02070309020205020404" pitchFamily="49" charset="0"/>
              </a:rPr>
              <a:t>X     log(</a:t>
            </a:r>
            <a:r>
              <a:rPr lang="ru-RU" altLang="en-US" sz="3200" b="1" dirty="0">
                <a:cs typeface="Courier New" panose="02070309020205020404" pitchFamily="49" charset="0"/>
              </a:rPr>
              <a:t>п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2</a:t>
            </a:r>
            <a:r>
              <a:rPr lang="en-GB" altLang="en-US" sz="3200" b="1" dirty="0">
                <a:cs typeface="Courier New" panose="02070309020205020404" pitchFamily="49" charset="0"/>
              </a:rPr>
              <a:t>/</a:t>
            </a:r>
            <a:r>
              <a:rPr lang="ru-RU" altLang="en-US" sz="3200" b="1" dirty="0">
                <a:cs typeface="Courier New" panose="02070309020205020404" pitchFamily="49" charset="0"/>
              </a:rPr>
              <a:t>п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3</a:t>
            </a:r>
            <a:r>
              <a:rPr lang="en-GB" altLang="en-US" sz="3200" b="1" dirty="0">
                <a:cs typeface="Courier New" panose="02070309020205020404" pitchFamily="49" charset="0"/>
              </a:rPr>
              <a:t>)= </a:t>
            </a:r>
            <a:r>
              <a:rPr lang="el-GR" altLang="en-US" sz="3200" b="1" dirty="0">
                <a:cs typeface="Courier New" panose="02070309020205020404" pitchFamily="49" charset="0"/>
              </a:rPr>
              <a:t>α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2</a:t>
            </a:r>
            <a:r>
              <a:rPr lang="en-GB" altLang="en-US" sz="3200" b="1" dirty="0">
                <a:cs typeface="Courier New" panose="02070309020205020404" pitchFamily="49" charset="0"/>
              </a:rPr>
              <a:t> +</a:t>
            </a:r>
            <a:r>
              <a:rPr lang="el-GR" altLang="en-US" sz="3200" b="1" dirty="0">
                <a:cs typeface="Courier New" panose="02070309020205020404" pitchFamily="49" charset="0"/>
              </a:rPr>
              <a:t>β</a:t>
            </a:r>
            <a:r>
              <a:rPr lang="en-GB" altLang="en-US" sz="3200" b="1" baseline="-25000" dirty="0">
                <a:cs typeface="Courier New" panose="02070309020205020404" pitchFamily="49" charset="0"/>
              </a:rPr>
              <a:t>2</a:t>
            </a:r>
            <a:r>
              <a:rPr lang="en-GB" altLang="en-US" sz="3200" b="1" dirty="0">
                <a:cs typeface="Courier New" panose="02070309020205020404" pitchFamily="49" charset="0"/>
              </a:rPr>
              <a:t>X</a:t>
            </a:r>
            <a:endParaRPr lang="ru-RU" altLang="en-US" sz="3200" b="1" dirty="0"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l-GR" altLang="en-US" sz="3200" dirty="0">
                <a:solidFill>
                  <a:schemeClr val="accent4"/>
                </a:solidFill>
              </a:rPr>
              <a:t>β</a:t>
            </a:r>
            <a:r>
              <a:rPr lang="en-GB" altLang="en-US" sz="3200" baseline="-25000" dirty="0">
                <a:solidFill>
                  <a:schemeClr val="accent4"/>
                </a:solidFill>
              </a:rPr>
              <a:t>1</a:t>
            </a:r>
            <a:r>
              <a:rPr lang="en-GB" altLang="en-US" sz="3200" dirty="0"/>
              <a:t> is the effect of X on the log-odds of being in category </a:t>
            </a:r>
            <a:r>
              <a:rPr lang="en-GB" altLang="en-US" sz="3200" b="1" dirty="0">
                <a:solidFill>
                  <a:schemeClr val="accent4"/>
                </a:solidFill>
              </a:rPr>
              <a:t>1</a:t>
            </a:r>
            <a:r>
              <a:rPr lang="en-GB" altLang="en-US" sz="3200" dirty="0"/>
              <a:t> instead of category </a:t>
            </a:r>
            <a:r>
              <a:rPr lang="en-GB" altLang="en-US" sz="3200" b="1" dirty="0">
                <a:solidFill>
                  <a:schemeClr val="accent4"/>
                </a:solidFill>
              </a:rPr>
              <a:t>3</a:t>
            </a:r>
            <a:r>
              <a:rPr lang="en-GB" altLang="en-US" sz="3200" dirty="0"/>
              <a:t>, i.e. ‘binary’ outcome </a:t>
            </a:r>
            <a:r>
              <a:rPr lang="en-GB" altLang="en-US" sz="3200" i="1" dirty="0"/>
              <a:t>either 1 or </a:t>
            </a:r>
            <a:r>
              <a:rPr lang="en-GB" altLang="en-US" sz="3200" i="1" dirty="0" smtClean="0"/>
              <a:t>3</a:t>
            </a:r>
            <a:r>
              <a:rPr lang="en-GB" altLang="en-US" sz="3200" dirty="0" smtClean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l-GR" altLang="en-US" sz="3200" dirty="0" smtClean="0">
                <a:solidFill>
                  <a:schemeClr val="accent4"/>
                </a:solidFill>
              </a:rPr>
              <a:t>β</a:t>
            </a:r>
            <a:r>
              <a:rPr lang="en-GB" altLang="en-US" sz="3200" baseline="-25000" dirty="0">
                <a:solidFill>
                  <a:schemeClr val="accent4"/>
                </a:solidFill>
              </a:rPr>
              <a:t>2</a:t>
            </a:r>
            <a:r>
              <a:rPr lang="en-GB" altLang="en-US" sz="3200" dirty="0"/>
              <a:t> is the effect of X on the log-odds of being in category </a:t>
            </a:r>
            <a:r>
              <a:rPr lang="en-GB" altLang="en-US" sz="3200" b="1" dirty="0">
                <a:solidFill>
                  <a:schemeClr val="accent4"/>
                </a:solidFill>
              </a:rPr>
              <a:t>2</a:t>
            </a:r>
            <a:r>
              <a:rPr lang="en-GB" altLang="en-US" sz="3200" dirty="0"/>
              <a:t> instead of category </a:t>
            </a:r>
            <a:r>
              <a:rPr lang="en-GB" altLang="en-US" sz="3200" b="1" dirty="0">
                <a:solidFill>
                  <a:schemeClr val="accent4"/>
                </a:solidFill>
              </a:rPr>
              <a:t>3</a:t>
            </a:r>
            <a:r>
              <a:rPr lang="en-GB" altLang="en-US" sz="3200" dirty="0"/>
              <a:t>, i.e. ‘binary’ outcome </a:t>
            </a:r>
            <a:r>
              <a:rPr lang="en-GB" altLang="en-US" sz="3200" i="1" dirty="0"/>
              <a:t>either 2 or </a:t>
            </a:r>
            <a:r>
              <a:rPr lang="en-GB" altLang="en-US" sz="3200" i="1" dirty="0" smtClean="0"/>
              <a:t>3</a:t>
            </a:r>
            <a:r>
              <a:rPr lang="en-GB" altLang="en-US" sz="3200" dirty="0" smtClean="0"/>
              <a:t>.</a:t>
            </a:r>
          </a:p>
          <a:p>
            <a:pPr>
              <a:spcAft>
                <a:spcPct val="80000"/>
              </a:spcAft>
              <a:buClr>
                <a:schemeClr val="tx1"/>
              </a:buClr>
            </a:pPr>
            <a:r>
              <a:rPr lang="en-GB" altLang="en-US" sz="3200" dirty="0" smtClean="0"/>
              <a:t>Odds </a:t>
            </a:r>
            <a:r>
              <a:rPr lang="en-GB" altLang="en-US" sz="3200" dirty="0"/>
              <a:t>ratios can be obtained by calculating </a:t>
            </a:r>
            <a:r>
              <a:rPr lang="en-GB" altLang="en-US" sz="3200" b="1" i="1" dirty="0" err="1"/>
              <a:t>exp</a:t>
            </a:r>
            <a:r>
              <a:rPr lang="en-GB" altLang="en-US" sz="3200" b="1" i="1" dirty="0"/>
              <a:t>(</a:t>
            </a:r>
            <a:r>
              <a:rPr lang="el-GR" altLang="en-US" sz="3200" b="1" i="1" dirty="0"/>
              <a:t>β</a:t>
            </a:r>
            <a:r>
              <a:rPr lang="en-GB" altLang="en-US" sz="3200" b="1" i="1" baseline="-25000" dirty="0"/>
              <a:t>1</a:t>
            </a:r>
            <a:r>
              <a:rPr lang="en-GB" altLang="en-US" sz="3200" b="1" i="1" dirty="0"/>
              <a:t>)</a:t>
            </a:r>
            <a:r>
              <a:rPr lang="en-GB" altLang="en-US" sz="3200" dirty="0"/>
              <a:t> and </a:t>
            </a:r>
            <a:r>
              <a:rPr lang="en-GB" altLang="en-US" sz="3200" b="1" i="1" dirty="0" err="1"/>
              <a:t>exp</a:t>
            </a:r>
            <a:r>
              <a:rPr lang="en-GB" altLang="en-US" sz="3200" b="1" i="1" dirty="0"/>
              <a:t>(</a:t>
            </a:r>
            <a:r>
              <a:rPr lang="el-GR" altLang="en-US" sz="3200" b="1" i="1" dirty="0"/>
              <a:t>β</a:t>
            </a:r>
            <a:r>
              <a:rPr lang="en-GB" altLang="en-US" sz="3200" b="1" i="1" baseline="-25000" dirty="0" smtClean="0"/>
              <a:t>2</a:t>
            </a:r>
            <a:r>
              <a:rPr lang="en-GB" altLang="en-US" sz="3200" b="1" i="1" dirty="0" smtClean="0"/>
              <a:t>)</a:t>
            </a:r>
          </a:p>
          <a:p>
            <a:pPr>
              <a:spcAft>
                <a:spcPct val="80000"/>
              </a:spcAft>
              <a:buClr>
                <a:schemeClr val="tx1"/>
              </a:buClr>
            </a:pPr>
            <a:r>
              <a:rPr lang="en-GB" altLang="en-US" sz="3200" dirty="0" smtClean="0"/>
              <a:t>The </a:t>
            </a:r>
            <a:r>
              <a:rPr lang="en-GB" altLang="en-US" sz="3200" dirty="0"/>
              <a:t>baseline </a:t>
            </a:r>
            <a:r>
              <a:rPr lang="en-GB" altLang="en-US" sz="3200" dirty="0" smtClean="0"/>
              <a:t>is </a:t>
            </a:r>
            <a:r>
              <a:rPr lang="en-GB" altLang="en-US" sz="3200" dirty="0"/>
              <a:t>category </a:t>
            </a:r>
            <a:r>
              <a:rPr lang="en-GB" altLang="en-US" sz="3200" b="1" dirty="0">
                <a:solidFill>
                  <a:schemeClr val="accent4"/>
                </a:solidFill>
              </a:rPr>
              <a:t>3</a:t>
            </a:r>
            <a:r>
              <a:rPr lang="en-GB" altLang="en-US" sz="3200" dirty="0"/>
              <a:t> (in employment – the most frequent category</a:t>
            </a:r>
            <a:r>
              <a:rPr lang="en-GB" altLang="en-US" sz="3200" dirty="0" smtClean="0"/>
              <a:t>).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925098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277be6e-618d-45e6-9487-1258d11ee5bc"/>
</p:tagLst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1087</Words>
  <Application>Microsoft Office PowerPoint</Application>
  <PresentationFormat>Widescreen</PresentationFormat>
  <Paragraphs>120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Cambria Math</vt:lpstr>
      <vt:lpstr>Courier New</vt:lpstr>
      <vt:lpstr>Office Theme</vt:lpstr>
      <vt:lpstr>Multinomial logistic regression</vt:lpstr>
      <vt:lpstr>Outline</vt:lpstr>
      <vt:lpstr>Categorical response variables</vt:lpstr>
      <vt:lpstr>Multinomial logistic regression: the basics</vt:lpstr>
      <vt:lpstr>Multinomial logistic regression: interpretation</vt:lpstr>
      <vt:lpstr>Multinomial logistic regression: interpretation</vt:lpstr>
      <vt:lpstr>Example: the association between economic activity and gender</vt:lpstr>
      <vt:lpstr>Distribution of the variables</vt:lpstr>
      <vt:lpstr>Interpretation of the parameters</vt:lpstr>
      <vt:lpstr>Economic activity and gender, results (Stata)</vt:lpstr>
      <vt:lpstr>Economic activity and gender, results (odds, Stata)</vt:lpstr>
      <vt:lpstr>Economic activity and gender, interpretation (odds)</vt:lpstr>
      <vt:lpstr>Economic activity and gender, interpretation (probabilities)</vt:lpstr>
      <vt:lpstr>Economic activity and gender, interpretation (probabilities for women)</vt:lpstr>
      <vt:lpstr>Economic activity and gender, interpretation (probabilities)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Vaisanen H.E.</cp:lastModifiedBy>
  <cp:revision>34</cp:revision>
  <dcterms:created xsi:type="dcterms:W3CDTF">2020-05-12T14:44:09Z</dcterms:created>
  <dcterms:modified xsi:type="dcterms:W3CDTF">2020-06-12T15:15:54Z</dcterms:modified>
</cp:coreProperties>
</file>