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92" r:id="rId3"/>
    <p:sldId id="259" r:id="rId4"/>
    <p:sldId id="260" r:id="rId5"/>
    <p:sldId id="261" r:id="rId6"/>
    <p:sldId id="262" r:id="rId7"/>
    <p:sldId id="293" r:id="rId8"/>
    <p:sldId id="263" r:id="rId9"/>
    <p:sldId id="264" r:id="rId10"/>
    <p:sldId id="265" r:id="rId11"/>
    <p:sldId id="266" r:id="rId12"/>
    <p:sldId id="284" r:id="rId13"/>
    <p:sldId id="285" r:id="rId14"/>
    <p:sldId id="286" r:id="rId15"/>
    <p:sldId id="289" r:id="rId16"/>
    <p:sldId id="294" r:id="rId17"/>
    <p:sldId id="290" r:id="rId18"/>
    <p:sldId id="268" r:id="rId19"/>
    <p:sldId id="273" r:id="rId20"/>
    <p:sldId id="274" r:id="rId21"/>
    <p:sldId id="276" r:id="rId22"/>
    <p:sldId id="295" r:id="rId23"/>
    <p:sldId id="267" r:id="rId24"/>
    <p:sldId id="291" r:id="rId25"/>
    <p:sldId id="296" r:id="rId26"/>
    <p:sldId id="26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93300"/>
    <a:srgbClr val="D60093"/>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8739" autoAdjust="0"/>
  </p:normalViewPr>
  <p:slideViewPr>
    <p:cSldViewPr snapToGrid="0">
      <p:cViewPr varScale="1">
        <p:scale>
          <a:sx n="28" d="100"/>
          <a:sy n="28" d="100"/>
        </p:scale>
        <p:origin x="2044"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ECCE38-3155-4BB4-A7C8-04BE6286755D}" type="datetimeFigureOut">
              <a:rPr lang="en-GB" smtClean="0"/>
              <a:t>23/04/2023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C0818A-1A2A-43F0-8B51-2679D3A371A9}" type="slidenum">
              <a:rPr lang="en-GB" smtClean="0"/>
              <a:t>‹#›</a:t>
            </a:fld>
            <a:endParaRPr lang="en-GB" dirty="0"/>
          </a:p>
        </p:txBody>
      </p:sp>
    </p:spTree>
    <p:extLst>
      <p:ext uri="{BB962C8B-B14F-4D97-AF65-F5344CB8AC3E}">
        <p14:creationId xmlns:p14="http://schemas.microsoft.com/office/powerpoint/2010/main" val="1172599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Let’s start with an example: We observe a series of people, and for the sake of the example, let’s assume they fall into two genders.</a:t>
            </a:r>
          </a:p>
          <a:p>
            <a:r>
              <a:rPr lang="en-GB" dirty="0"/>
              <a:t>We observe these people over two 2 weeks to check if they experienced any of these issues. </a:t>
            </a:r>
          </a:p>
          <a:p>
            <a:r>
              <a:rPr lang="en-GB" dirty="0"/>
              <a:t>The four issues are some of the symptoms of Major Depression. </a:t>
            </a:r>
          </a:p>
        </p:txBody>
      </p:sp>
      <p:sp>
        <p:nvSpPr>
          <p:cNvPr id="4" name="Slide Number Placeholder 3"/>
          <p:cNvSpPr>
            <a:spLocks noGrp="1"/>
          </p:cNvSpPr>
          <p:nvPr>
            <p:ph type="sldNum" sz="quarter" idx="5"/>
          </p:nvPr>
        </p:nvSpPr>
        <p:spPr/>
        <p:txBody>
          <a:bodyPr/>
          <a:lstStyle/>
          <a:p>
            <a:fld id="{A8C0818A-1A2A-43F0-8B51-2679D3A371A9}" type="slidenum">
              <a:rPr lang="en-GB" smtClean="0"/>
              <a:t>3</a:t>
            </a:fld>
            <a:endParaRPr lang="en-GB" dirty="0"/>
          </a:p>
        </p:txBody>
      </p:sp>
    </p:spTree>
    <p:extLst>
      <p:ext uri="{BB962C8B-B14F-4D97-AF65-F5344CB8AC3E}">
        <p14:creationId xmlns:p14="http://schemas.microsoft.com/office/powerpoint/2010/main" val="35991412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In the example, that these correlations mean that people who are in low mood most of the time tend to also report loss of pleasure, etc. (conversely, if they are not in low mood they are less likely to report loss of pleasure, etc.). We called these behaviours “indicators” as we assume they are “signs” of some underlying construct (e.g. depression).</a:t>
            </a:r>
          </a:p>
          <a:p>
            <a:endParaRPr lang="en-GB" dirty="0"/>
          </a:p>
          <a:p>
            <a:r>
              <a:rPr lang="en-GB" dirty="0"/>
              <a:t>Note that in many examples Latent Class is applied to ordered categorical variables. However, </a:t>
            </a:r>
            <a:r>
              <a:rPr lang="en-GB" dirty="0" err="1"/>
              <a:t>LCA</a:t>
            </a:r>
            <a:r>
              <a:rPr lang="en-GB" dirty="0"/>
              <a:t> can be applied to any type of variables, from nominal variables to continuous variables. For example, we could look at the number of days a person was in low mood over a 14-day period.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74860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Let’s stick to categorical variables for simplicity.  The latent class model assumes that what explains the correlation between these indicators is the underlying construct: in the example, the categorical dimension of being depressed or not.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7696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Note that when I introduced the latent classes in the frame, I have removed the correlations between symptoms. This is to represent one of the main assumptions of LCA, that of conditional independence. This means that we assume that the variables  we observe are </a:t>
            </a:r>
            <a:r>
              <a:rPr lang="en-GB" b="1" dirty="0"/>
              <a:t>conditionally independent of each other given the level of the latent variable</a:t>
            </a:r>
            <a:r>
              <a:rPr lang="en-GB" dirty="0"/>
              <a:t>. Put it another way, the associations between being in low mood most of the time, inability to experience pleasure etc. happen because these behaviours are caused by an underlying status, that of being depressed. If we control for the underlying status, we should not observe residual associations between these variables.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24071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8C0818A-1A2A-43F0-8B51-2679D3A371A9}" type="slidenum">
              <a:rPr lang="en-GB" smtClean="0"/>
              <a:t>16</a:t>
            </a:fld>
            <a:endParaRPr lang="en-GB" dirty="0"/>
          </a:p>
        </p:txBody>
      </p:sp>
    </p:spTree>
    <p:extLst>
      <p:ext uri="{BB962C8B-B14F-4D97-AF65-F5344CB8AC3E}">
        <p14:creationId xmlns:p14="http://schemas.microsoft.com/office/powerpoint/2010/main" val="2554808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20155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Let’s see an example of research, which I have selected to emphasise the categorical nature of the underlying variables.</a:t>
            </a:r>
          </a:p>
          <a:p>
            <a:endParaRPr lang="en-GB" dirty="0"/>
          </a:p>
          <a:p>
            <a:r>
              <a:rPr lang="en-GB" dirty="0"/>
              <a:t>These researchers used data from the European Values study to investigate citizens’ views about gender roles. Respondents reported how much they agreed with statements such as “preschool children suffer if the mother works). The answers were dichotomised into two categories of response, Agree vs. Disagree.</a:t>
            </a:r>
          </a:p>
          <a:p>
            <a:endParaRPr lang="en-GB" dirty="0"/>
          </a:p>
          <a:p>
            <a:r>
              <a:rPr lang="en-GB" dirty="0"/>
              <a:t>The researchers expected people to differ along the dimension of traditional vs. egalitarian attitudes to gender roles. But the researchers also hypothesised that more nuanced attitudes may emerge.  Indeed, the study identified 3 additional groups of individuals beyond those with Egalitarian or Traditional views on gender role. For example the Egalitarian essentialists, who, despite agreeing that women and men can have similar roles, believe that women mostly aspire to dedicate themselves to the home and children. </a:t>
            </a:r>
          </a:p>
          <a:p>
            <a:endParaRPr lang="en-GB" dirty="0"/>
          </a:p>
          <a:p>
            <a:r>
              <a:rPr lang="en-GB" dirty="0"/>
              <a:t>The researchers highlighted how more nuanced views have emerged even in countries where policies still endorse separate roles for males and females. </a:t>
            </a:r>
          </a:p>
          <a:p>
            <a:endParaRPr lang="en-GB" dirty="0"/>
          </a:p>
        </p:txBody>
      </p:sp>
      <p:sp>
        <p:nvSpPr>
          <p:cNvPr id="4" name="Slide Number Placeholder 3"/>
          <p:cNvSpPr>
            <a:spLocks noGrp="1"/>
          </p:cNvSpPr>
          <p:nvPr>
            <p:ph type="sldNum" sz="quarter" idx="5"/>
          </p:nvPr>
        </p:nvSpPr>
        <p:spPr/>
        <p:txBody>
          <a:bodyPr/>
          <a:lstStyle/>
          <a:p>
            <a:fld id="{A8C0818A-1A2A-43F0-8B51-2679D3A371A9}" type="slidenum">
              <a:rPr lang="en-GB" smtClean="0"/>
              <a:t>18</a:t>
            </a:fld>
            <a:endParaRPr lang="en-GB"/>
          </a:p>
        </p:txBody>
      </p:sp>
    </p:spTree>
    <p:extLst>
      <p:ext uri="{BB962C8B-B14F-4D97-AF65-F5344CB8AC3E}">
        <p14:creationId xmlns:p14="http://schemas.microsoft.com/office/powerpoint/2010/main" val="1781714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The </a:t>
            </a:r>
            <a:r>
              <a:rPr lang="en-GB" dirty="0" err="1"/>
              <a:t>LCA</a:t>
            </a:r>
            <a:r>
              <a:rPr lang="en-GB" dirty="0"/>
              <a:t> approach can be extended to answer more questions about the precursors and consequences of latent classes. Here I report the 5 classes of attitudes to gender roles identified by </a:t>
            </a:r>
            <a:r>
              <a:rPr lang="en-GB" dirty="0" err="1"/>
              <a:t>Grunow</a:t>
            </a:r>
            <a:r>
              <a:rPr lang="en-GB" dirty="0"/>
              <a:t> et al. </a:t>
            </a:r>
          </a:p>
          <a:p>
            <a:endParaRPr lang="en-GB" dirty="0"/>
          </a:p>
        </p:txBody>
      </p:sp>
      <p:sp>
        <p:nvSpPr>
          <p:cNvPr id="4" name="Slide Number Placeholder 3"/>
          <p:cNvSpPr>
            <a:spLocks noGrp="1"/>
          </p:cNvSpPr>
          <p:nvPr>
            <p:ph type="sldNum" sz="quarter" idx="5"/>
          </p:nvPr>
        </p:nvSpPr>
        <p:spPr/>
        <p:txBody>
          <a:bodyPr/>
          <a:lstStyle/>
          <a:p>
            <a:fld id="{A8C0818A-1A2A-43F0-8B51-2679D3A371A9}" type="slidenum">
              <a:rPr lang="en-GB" smtClean="0"/>
              <a:t>19</a:t>
            </a:fld>
            <a:endParaRPr lang="en-GB"/>
          </a:p>
        </p:txBody>
      </p:sp>
    </p:spTree>
    <p:extLst>
      <p:ext uri="{BB962C8B-B14F-4D97-AF65-F5344CB8AC3E}">
        <p14:creationId xmlns:p14="http://schemas.microsoft.com/office/powerpoint/2010/main" val="6162134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We can investigate what are the factors that influence individuals’ affiliation to different classes: For example, are there significant differences across countries, or across SES?</a:t>
            </a:r>
          </a:p>
          <a:p>
            <a:endParaRPr lang="en-GB" dirty="0"/>
          </a:p>
        </p:txBody>
      </p:sp>
      <p:sp>
        <p:nvSpPr>
          <p:cNvPr id="4" name="Slide Number Placeholder 3"/>
          <p:cNvSpPr>
            <a:spLocks noGrp="1"/>
          </p:cNvSpPr>
          <p:nvPr>
            <p:ph type="sldNum" sz="quarter" idx="5"/>
          </p:nvPr>
        </p:nvSpPr>
        <p:spPr/>
        <p:txBody>
          <a:bodyPr/>
          <a:lstStyle/>
          <a:p>
            <a:fld id="{A8C0818A-1A2A-43F0-8B51-2679D3A371A9}" type="slidenum">
              <a:rPr lang="en-GB" smtClean="0"/>
              <a:t>20</a:t>
            </a:fld>
            <a:endParaRPr lang="en-GB"/>
          </a:p>
        </p:txBody>
      </p:sp>
    </p:spTree>
    <p:extLst>
      <p:ext uri="{BB962C8B-B14F-4D97-AF65-F5344CB8AC3E}">
        <p14:creationId xmlns:p14="http://schemas.microsoft.com/office/powerpoint/2010/main" val="6969233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We can also investigate if class affiliation is related to, or predicts other behaviours. For example, do attitudes to gender roles influence intentions to vote in referenda, for example referenda on abortion laws? </a:t>
            </a:r>
          </a:p>
          <a:p>
            <a:endParaRPr lang="en-GB" dirty="0"/>
          </a:p>
        </p:txBody>
      </p:sp>
      <p:sp>
        <p:nvSpPr>
          <p:cNvPr id="4" name="Slide Number Placeholder 3"/>
          <p:cNvSpPr>
            <a:spLocks noGrp="1"/>
          </p:cNvSpPr>
          <p:nvPr>
            <p:ph type="sldNum" sz="quarter" idx="5"/>
          </p:nvPr>
        </p:nvSpPr>
        <p:spPr/>
        <p:txBody>
          <a:bodyPr/>
          <a:lstStyle/>
          <a:p>
            <a:fld id="{A8C0818A-1A2A-43F0-8B51-2679D3A371A9}" type="slidenum">
              <a:rPr lang="en-GB" smtClean="0"/>
              <a:t>21</a:t>
            </a:fld>
            <a:endParaRPr lang="en-GB"/>
          </a:p>
        </p:txBody>
      </p:sp>
    </p:spTree>
    <p:extLst>
      <p:ext uri="{BB962C8B-B14F-4D97-AF65-F5344CB8AC3E}">
        <p14:creationId xmlns:p14="http://schemas.microsoft.com/office/powerpoint/2010/main" val="32697079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r>
              <a:rPr lang="en-GB" dirty="0"/>
              <a:t>The first is that latent classes are mutually exclusive: each individual in our sample belongs to </a:t>
            </a:r>
            <a:r>
              <a:rPr lang="en-GB" b="1" dirty="0"/>
              <a:t>only one </a:t>
            </a:r>
            <a:r>
              <a:rPr lang="en-GB" dirty="0"/>
              <a:t>of the underlying class, e.g. either Depression or No Depression.</a:t>
            </a:r>
          </a:p>
          <a:p>
            <a:r>
              <a:rPr lang="en-GB" dirty="0"/>
              <a:t>The classes are exhaustive, so each individual in our sample belongs to one of the classes identified. </a:t>
            </a:r>
          </a:p>
          <a:p>
            <a:endParaRPr lang="en-GB" dirty="0"/>
          </a:p>
        </p:txBody>
      </p:sp>
      <p:sp>
        <p:nvSpPr>
          <p:cNvPr id="4" name="Slide Number Placeholder 3"/>
          <p:cNvSpPr>
            <a:spLocks noGrp="1"/>
          </p:cNvSpPr>
          <p:nvPr>
            <p:ph type="sldNum" sz="quarter" idx="5"/>
          </p:nvPr>
        </p:nvSpPr>
        <p:spPr/>
        <p:txBody>
          <a:bodyPr/>
          <a:lstStyle/>
          <a:p>
            <a:fld id="{A8C0818A-1A2A-43F0-8B51-2679D3A371A9}" type="slidenum">
              <a:rPr lang="en-GB" smtClean="0"/>
              <a:t>23</a:t>
            </a:fld>
            <a:endParaRPr lang="en-GB"/>
          </a:p>
        </p:txBody>
      </p:sp>
    </p:spTree>
    <p:extLst>
      <p:ext uri="{BB962C8B-B14F-4D97-AF65-F5344CB8AC3E}">
        <p14:creationId xmlns:p14="http://schemas.microsoft.com/office/powerpoint/2010/main" val="516342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Let’s assume every individual in the figure represents a number of individuals that report the same pattern of answers.</a:t>
            </a:r>
          </a:p>
          <a:p>
            <a:endParaRPr lang="en-GB" dirty="0"/>
          </a:p>
          <a:p>
            <a:r>
              <a:rPr lang="en-GB" dirty="0"/>
              <a:t>In this simplified example, there is </a:t>
            </a:r>
            <a:r>
              <a:rPr lang="en-GB" i="1" dirty="0"/>
              <a:t>heterogeneity: </a:t>
            </a:r>
            <a:r>
              <a:rPr lang="en-GB" i="0" dirty="0"/>
              <a:t>people report different responses.</a:t>
            </a:r>
          </a:p>
          <a:p>
            <a:endParaRPr lang="en-GB"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i="0" dirty="0"/>
              <a:t>We want to make sense of the variability we observe in these answers, and find ways to categorise people into few groups. For example a group of people </a:t>
            </a:r>
            <a:r>
              <a:rPr lang="en-GB" b="1" i="0" dirty="0"/>
              <a:t>likely</a:t>
            </a:r>
            <a:r>
              <a:rPr lang="en-GB" i="0" dirty="0"/>
              <a:t> </a:t>
            </a:r>
            <a:r>
              <a:rPr lang="en-GB" b="1" i="0" dirty="0"/>
              <a:t>to meet criteria for depression.</a:t>
            </a:r>
            <a:endParaRPr lang="en-GB" i="0" dirty="0"/>
          </a:p>
        </p:txBody>
      </p:sp>
      <p:sp>
        <p:nvSpPr>
          <p:cNvPr id="4" name="Slide Number Placeholder 3"/>
          <p:cNvSpPr>
            <a:spLocks noGrp="1"/>
          </p:cNvSpPr>
          <p:nvPr>
            <p:ph type="sldNum" sz="quarter" idx="5"/>
          </p:nvPr>
        </p:nvSpPr>
        <p:spPr/>
        <p:txBody>
          <a:bodyPr/>
          <a:lstStyle/>
          <a:p>
            <a:fld id="{A8C0818A-1A2A-43F0-8B51-2679D3A371A9}" type="slidenum">
              <a:rPr lang="en-GB" smtClean="0"/>
              <a:t>4</a:t>
            </a:fld>
            <a:endParaRPr lang="en-GB" dirty="0"/>
          </a:p>
        </p:txBody>
      </p:sp>
    </p:spTree>
    <p:extLst>
      <p:ext uri="{BB962C8B-B14F-4D97-AF65-F5344CB8AC3E}">
        <p14:creationId xmlns:p14="http://schemas.microsoft.com/office/powerpoint/2010/main" val="42811189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Individuals within each class are supposed to behave in the same way, or in other words, there are supposed to be no differences in the level of behaviour between individuals in the same class. </a:t>
            </a:r>
          </a:p>
          <a:p>
            <a:r>
              <a:rPr lang="en-GB" dirty="0"/>
              <a:t>The differences we observe in the behaviour of people in the same class is due to errors in measuring the behaviour. </a:t>
            </a:r>
          </a:p>
          <a:p>
            <a:endParaRPr lang="en-GB" dirty="0"/>
          </a:p>
          <a:p>
            <a:r>
              <a:rPr lang="en-GB" dirty="0"/>
              <a:t>Namely, the assumption of a latent class model is that individuals within one class are homogeneous in their behaviour, and they differ from individuals in the other classes. </a:t>
            </a:r>
          </a:p>
          <a:p>
            <a:r>
              <a:rPr lang="en-GB" dirty="0"/>
              <a:t>More formally, individuals in each class have the same parameters.</a:t>
            </a:r>
          </a:p>
          <a:p>
            <a:endParaRPr lang="en-GB" dirty="0"/>
          </a:p>
          <a:p>
            <a:r>
              <a:rPr lang="en-GB" dirty="0"/>
              <a:t>The association between indicator behaviours and the underlying classes is therefore </a:t>
            </a:r>
            <a:r>
              <a:rPr lang="en-GB" b="1" dirty="0"/>
              <a:t>probabilistic</a:t>
            </a:r>
            <a:r>
              <a:rPr lang="en-GB" dirty="0"/>
              <a:t>, not deterministic: we estimate the probability that people in one class display a specific pattern of behaviour. </a:t>
            </a:r>
          </a:p>
        </p:txBody>
      </p:sp>
      <p:sp>
        <p:nvSpPr>
          <p:cNvPr id="4" name="Slide Number Placeholder 3"/>
          <p:cNvSpPr>
            <a:spLocks noGrp="1"/>
          </p:cNvSpPr>
          <p:nvPr>
            <p:ph type="sldNum" sz="quarter" idx="5"/>
          </p:nvPr>
        </p:nvSpPr>
        <p:spPr/>
        <p:txBody>
          <a:bodyPr/>
          <a:lstStyle/>
          <a:p>
            <a:fld id="{A8C0818A-1A2A-43F0-8B51-2679D3A371A9}" type="slidenum">
              <a:rPr lang="en-GB" smtClean="0"/>
              <a:t>24</a:t>
            </a:fld>
            <a:endParaRPr lang="en-GB"/>
          </a:p>
        </p:txBody>
      </p:sp>
    </p:spTree>
    <p:extLst>
      <p:ext uri="{BB962C8B-B14F-4D97-AF65-F5344CB8AC3E}">
        <p14:creationId xmlns:p14="http://schemas.microsoft.com/office/powerpoint/2010/main" val="265444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Since the association between indicators and underlying classes is probabilistic, class affiliation is also estimated with error: individuals’ class membership is not certain but estimated as a probability of belonging to a latent class, based on the pattern of behaviour observed. Therefore, there is uncertainty about membership to latent classes, and models can vary in their degree of uncertainty concerning latent class membership.</a:t>
            </a:r>
          </a:p>
        </p:txBody>
      </p:sp>
      <p:sp>
        <p:nvSpPr>
          <p:cNvPr id="4" name="Slide Number Placeholder 3"/>
          <p:cNvSpPr>
            <a:spLocks noGrp="1"/>
          </p:cNvSpPr>
          <p:nvPr>
            <p:ph type="sldNum" sz="quarter" idx="5"/>
          </p:nvPr>
        </p:nvSpPr>
        <p:spPr/>
        <p:txBody>
          <a:bodyPr/>
          <a:lstStyle/>
          <a:p>
            <a:fld id="{A8C0818A-1A2A-43F0-8B51-2679D3A371A9}" type="slidenum">
              <a:rPr lang="en-GB" smtClean="0"/>
              <a:t>25</a:t>
            </a:fld>
            <a:endParaRPr lang="en-GB"/>
          </a:p>
        </p:txBody>
      </p:sp>
    </p:spTree>
    <p:extLst>
      <p:ext uri="{BB962C8B-B14F-4D97-AF65-F5344CB8AC3E}">
        <p14:creationId xmlns:p14="http://schemas.microsoft.com/office/powerpoint/2010/main" val="13131748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To summarise:</a:t>
            </a:r>
          </a:p>
          <a:p>
            <a:r>
              <a:rPr lang="en-GB" dirty="0"/>
              <a:t>LCA is a person centred approach: it uses probability to estimate the number of underlying categorical types that can explain variability in behaviour patterns we observe in our participants. </a:t>
            </a:r>
          </a:p>
          <a:p>
            <a:r>
              <a:rPr lang="en-GB" dirty="0"/>
              <a:t>LCA also allows to assign individuals to these underlying latent classes or categories, but this assignment is probabilistic, not certain. </a:t>
            </a:r>
          </a:p>
          <a:p>
            <a:endParaRPr lang="en-GB" dirty="0"/>
          </a:p>
          <a:p>
            <a:r>
              <a:rPr lang="en-GB" dirty="0"/>
              <a:t>LCA is a measurement model: it assumes that the patterns of behaviour we observe in our participants is explained by the fact participants belong to different classes or categories. </a:t>
            </a:r>
          </a:p>
          <a:p>
            <a:endParaRPr lang="en-GB" dirty="0"/>
          </a:p>
          <a:p>
            <a:r>
              <a:rPr lang="en-GB" dirty="0"/>
              <a:t>Since the underlying latent variables that explain participants’ behaviour are categorical, LCA also allows to identify inter-individual differences that may go beyond </a:t>
            </a:r>
            <a:r>
              <a:rPr lang="en-GB" dirty="0" err="1"/>
              <a:t>uni</a:t>
            </a:r>
            <a:r>
              <a:rPr lang="en-GB" dirty="0"/>
              <a:t>-dimensional differences: Individuals can differ in ways that are, as it is, categorical, quite distinct. Our participants can differ in qualitative way across different dimensions, as the example of a study before illustrated. </a:t>
            </a:r>
          </a:p>
        </p:txBody>
      </p:sp>
      <p:sp>
        <p:nvSpPr>
          <p:cNvPr id="4" name="Slide Number Placeholder 3"/>
          <p:cNvSpPr>
            <a:spLocks noGrp="1"/>
          </p:cNvSpPr>
          <p:nvPr>
            <p:ph type="sldNum" sz="quarter" idx="5"/>
          </p:nvPr>
        </p:nvSpPr>
        <p:spPr/>
        <p:txBody>
          <a:bodyPr/>
          <a:lstStyle/>
          <a:p>
            <a:fld id="{A8C0818A-1A2A-43F0-8B51-2679D3A371A9}" type="slidenum">
              <a:rPr lang="en-GB" smtClean="0"/>
              <a:t>26</a:t>
            </a:fld>
            <a:endParaRPr lang="en-GB" dirty="0"/>
          </a:p>
        </p:txBody>
      </p:sp>
    </p:spTree>
    <p:extLst>
      <p:ext uri="{BB962C8B-B14F-4D97-AF65-F5344CB8AC3E}">
        <p14:creationId xmlns:p14="http://schemas.microsoft.com/office/powerpoint/2010/main" val="2740150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0" dirty="0"/>
          </a:p>
          <a:p>
            <a:endParaRPr lang="en-GB" i="0" dirty="0"/>
          </a:p>
          <a:p>
            <a:r>
              <a:rPr lang="en-GB" i="0" dirty="0"/>
              <a:t>We could devise different rules for categorising these individuals in groups, e.g. if they show all the symptoms they are more likely to be depressed. </a:t>
            </a:r>
          </a:p>
        </p:txBody>
      </p:sp>
      <p:sp>
        <p:nvSpPr>
          <p:cNvPr id="4" name="Slide Number Placeholder 3"/>
          <p:cNvSpPr>
            <a:spLocks noGrp="1"/>
          </p:cNvSpPr>
          <p:nvPr>
            <p:ph type="sldNum" sz="quarter" idx="5"/>
          </p:nvPr>
        </p:nvSpPr>
        <p:spPr/>
        <p:txBody>
          <a:bodyPr/>
          <a:lstStyle/>
          <a:p>
            <a:fld id="{A8C0818A-1A2A-43F0-8B51-2679D3A371A9}" type="slidenum">
              <a:rPr lang="en-GB" smtClean="0"/>
              <a:t>5</a:t>
            </a:fld>
            <a:endParaRPr lang="en-GB" dirty="0"/>
          </a:p>
        </p:txBody>
      </p:sp>
    </p:spTree>
    <p:extLst>
      <p:ext uri="{BB962C8B-B14F-4D97-AF65-F5344CB8AC3E}">
        <p14:creationId xmlns:p14="http://schemas.microsoft.com/office/powerpoint/2010/main" val="821923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0" dirty="0"/>
          </a:p>
          <a:p>
            <a:r>
              <a:rPr lang="en-GB" i="0" dirty="0"/>
              <a:t>We can arbitrarily decide to divide people in two categories (depressed vs. not depressed) or 3 categories (most likely depressed, unlikely to be depressed, certainly not depressed). Ideally we want a method that is more robust than just arbitrary choices.</a:t>
            </a:r>
          </a:p>
          <a:p>
            <a:endParaRPr lang="en-GB" i="0" dirty="0"/>
          </a:p>
          <a:p>
            <a:r>
              <a:rPr lang="en-GB" b="1" i="0" dirty="0"/>
              <a:t>Latent class analysis </a:t>
            </a:r>
            <a:r>
              <a:rPr lang="en-GB" i="0" dirty="0"/>
              <a:t>provides a method to decide how many categories we need to make sense of the observed heterogeneity in people’s behaviour. Furthermore, LCA allows to categorise individuals according to their observed behaviour. Rather than arbitrary rules, LCA  uses probability rules, providing more robust, systematic and transparent methods to categorise individuals into groups, based on the behaviour we observe. </a:t>
            </a:r>
          </a:p>
          <a:p>
            <a:endParaRPr lang="en-GB" i="0" dirty="0"/>
          </a:p>
        </p:txBody>
      </p:sp>
      <p:sp>
        <p:nvSpPr>
          <p:cNvPr id="4" name="Slide Number Placeholder 3"/>
          <p:cNvSpPr>
            <a:spLocks noGrp="1"/>
          </p:cNvSpPr>
          <p:nvPr>
            <p:ph type="sldNum" sz="quarter" idx="5"/>
          </p:nvPr>
        </p:nvSpPr>
        <p:spPr/>
        <p:txBody>
          <a:bodyPr/>
          <a:lstStyle/>
          <a:p>
            <a:fld id="{A8C0818A-1A2A-43F0-8B51-2679D3A371A9}" type="slidenum">
              <a:rPr lang="en-GB" smtClean="0"/>
              <a:t>6</a:t>
            </a:fld>
            <a:endParaRPr lang="en-GB"/>
          </a:p>
        </p:txBody>
      </p:sp>
    </p:spTree>
    <p:extLst>
      <p:ext uri="{BB962C8B-B14F-4D97-AF65-F5344CB8AC3E}">
        <p14:creationId xmlns:p14="http://schemas.microsoft.com/office/powerpoint/2010/main" val="2561865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used the example of different classes of depression to highlight LCA is a person-centred approach: it assumes that the pool of people we observe…</a:t>
            </a:r>
          </a:p>
        </p:txBody>
      </p:sp>
      <p:sp>
        <p:nvSpPr>
          <p:cNvPr id="4" name="Slide Number Placeholder 3"/>
          <p:cNvSpPr>
            <a:spLocks noGrp="1"/>
          </p:cNvSpPr>
          <p:nvPr>
            <p:ph type="sldNum" sz="quarter" idx="5"/>
          </p:nvPr>
        </p:nvSpPr>
        <p:spPr/>
        <p:txBody>
          <a:bodyPr/>
          <a:lstStyle/>
          <a:p>
            <a:fld id="{A8C0818A-1A2A-43F0-8B51-2679D3A371A9}" type="slidenum">
              <a:rPr lang="en-GB" smtClean="0"/>
              <a:t>8</a:t>
            </a:fld>
            <a:endParaRPr lang="en-GB"/>
          </a:p>
        </p:txBody>
      </p:sp>
    </p:spTree>
    <p:extLst>
      <p:ext uri="{BB962C8B-B14F-4D97-AF65-F5344CB8AC3E}">
        <p14:creationId xmlns:p14="http://schemas.microsoft.com/office/powerpoint/2010/main" val="2497672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…is made up of a mixture of individuals, categories of individuals that differ in distinct ways each from the other. </a:t>
            </a:r>
          </a:p>
          <a:p>
            <a:endParaRPr lang="en-GB" dirty="0"/>
          </a:p>
        </p:txBody>
      </p:sp>
      <p:sp>
        <p:nvSpPr>
          <p:cNvPr id="4" name="Slide Number Placeholder 3"/>
          <p:cNvSpPr>
            <a:spLocks noGrp="1"/>
          </p:cNvSpPr>
          <p:nvPr>
            <p:ph type="sldNum" sz="quarter" idx="5"/>
          </p:nvPr>
        </p:nvSpPr>
        <p:spPr/>
        <p:txBody>
          <a:bodyPr/>
          <a:lstStyle/>
          <a:p>
            <a:fld id="{A8C0818A-1A2A-43F0-8B51-2679D3A371A9}" type="slidenum">
              <a:rPr lang="en-GB" smtClean="0"/>
              <a:t>9</a:t>
            </a:fld>
            <a:endParaRPr lang="en-GB"/>
          </a:p>
        </p:txBody>
      </p:sp>
    </p:spTree>
    <p:extLst>
      <p:ext uri="{BB962C8B-B14F-4D97-AF65-F5344CB8AC3E}">
        <p14:creationId xmlns:p14="http://schemas.microsoft.com/office/powerpoint/2010/main" val="1586097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err="1"/>
              <a:t>LCA</a:t>
            </a:r>
            <a:r>
              <a:rPr lang="en-GB" dirty="0"/>
              <a:t> is a measurement model. What does it mean? The example of symptoms of depression highlights that LCA assumes that what explains the differences we observe in behaviour patterns are some unobservable, latent, characteristics…</a:t>
            </a:r>
          </a:p>
          <a:p>
            <a:endParaRPr lang="en-GB" dirty="0"/>
          </a:p>
        </p:txBody>
      </p:sp>
      <p:sp>
        <p:nvSpPr>
          <p:cNvPr id="4" name="Slide Number Placeholder 3"/>
          <p:cNvSpPr>
            <a:spLocks noGrp="1"/>
          </p:cNvSpPr>
          <p:nvPr>
            <p:ph type="sldNum" sz="quarter" idx="5"/>
          </p:nvPr>
        </p:nvSpPr>
        <p:spPr/>
        <p:txBody>
          <a:bodyPr/>
          <a:lstStyle/>
          <a:p>
            <a:fld id="{A8C0818A-1A2A-43F0-8B51-2679D3A371A9}" type="slidenum">
              <a:rPr lang="en-GB" smtClean="0"/>
              <a:t>10</a:t>
            </a:fld>
            <a:endParaRPr lang="en-GB"/>
          </a:p>
        </p:txBody>
      </p:sp>
    </p:spTree>
    <p:extLst>
      <p:ext uri="{BB962C8B-B14F-4D97-AF65-F5344CB8AC3E}">
        <p14:creationId xmlns:p14="http://schemas.microsoft.com/office/powerpoint/2010/main" val="2917029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The underlying depression status explains why some people report low mood, loss of interest, fatigue and sleep problems over a period of time, and why other people do not. We cannot observe depression directly, but we can infer the latent status of being depressed or not by observing symptoms of depression. </a:t>
            </a:r>
          </a:p>
          <a:p>
            <a:endParaRPr lang="en-GB" dirty="0"/>
          </a:p>
          <a:p>
            <a:r>
              <a:rPr lang="en-GB" dirty="0"/>
              <a:t>LCA conceptually is very similar to factor analysis: the key difference is that in LCA the underlying </a:t>
            </a:r>
            <a:r>
              <a:rPr lang="en-GB" b="1" dirty="0"/>
              <a:t>constructs</a:t>
            </a:r>
            <a:r>
              <a:rPr lang="en-GB" dirty="0"/>
              <a:t> that explain differences in behaviour are </a:t>
            </a:r>
            <a:r>
              <a:rPr lang="en-GB" b="1" dirty="0"/>
              <a:t>categorical differences,</a:t>
            </a:r>
            <a:r>
              <a:rPr lang="en-GB" dirty="0"/>
              <a:t> rather than quantitative differences. In this example, rather than representing depression as a continuum where people may be more or less depressed, we are representing the underlying condition as two different categories. </a:t>
            </a:r>
          </a:p>
          <a:p>
            <a:endParaRPr lang="en-GB" dirty="0"/>
          </a:p>
          <a:p>
            <a:r>
              <a:rPr lang="en-GB" dirty="0"/>
              <a:t>Whether we should represent the underlying depression condition as categorical or continuous, is probably a question that we should answer considering theory and substantive knowledge, not just statistics. However, if we think it makes sense to suggest a categorical underlying variable to explain individual differences in behaviour, </a:t>
            </a:r>
            <a:r>
              <a:rPr lang="en-GB" dirty="0" err="1"/>
              <a:t>LCA</a:t>
            </a:r>
            <a:r>
              <a:rPr lang="en-GB" dirty="0"/>
              <a:t> is the approach for us.</a:t>
            </a:r>
          </a:p>
          <a:p>
            <a:endParaRPr lang="en-GB" dirty="0"/>
          </a:p>
        </p:txBody>
      </p:sp>
      <p:sp>
        <p:nvSpPr>
          <p:cNvPr id="4" name="Slide Number Placeholder 3"/>
          <p:cNvSpPr>
            <a:spLocks noGrp="1"/>
          </p:cNvSpPr>
          <p:nvPr>
            <p:ph type="sldNum" sz="quarter" idx="5"/>
          </p:nvPr>
        </p:nvSpPr>
        <p:spPr/>
        <p:txBody>
          <a:bodyPr/>
          <a:lstStyle/>
          <a:p>
            <a:fld id="{A8C0818A-1A2A-43F0-8B51-2679D3A371A9}" type="slidenum">
              <a:rPr lang="en-GB" smtClean="0"/>
              <a:t>11</a:t>
            </a:fld>
            <a:endParaRPr lang="en-GB"/>
          </a:p>
        </p:txBody>
      </p:sp>
    </p:spTree>
    <p:extLst>
      <p:ext uri="{BB962C8B-B14F-4D97-AF65-F5344CB8AC3E}">
        <p14:creationId xmlns:p14="http://schemas.microsoft.com/office/powerpoint/2010/main" val="552721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So, the basic situation in the example is observing participants’ behaviours in a set of variables. We observe these variables are correlated. </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7350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B9DFE-CE71-C02C-1A3C-43992B7AC3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D913150-8027-B804-B44C-9934C1C010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2891DB3-BF17-68DD-8945-183C3A83D387}"/>
              </a:ext>
            </a:extLst>
          </p:cNvPr>
          <p:cNvSpPr>
            <a:spLocks noGrp="1"/>
          </p:cNvSpPr>
          <p:nvPr>
            <p:ph type="dt" sz="half" idx="10"/>
          </p:nvPr>
        </p:nvSpPr>
        <p:spPr/>
        <p:txBody>
          <a:bodyPr/>
          <a:lstStyle/>
          <a:p>
            <a:fld id="{A20026C8-068D-4E08-B72C-900C9F445822}" type="datetimeFigureOut">
              <a:rPr lang="en-GB" smtClean="0"/>
              <a:t>23/04/2023</a:t>
            </a:fld>
            <a:endParaRPr lang="en-GB" dirty="0"/>
          </a:p>
        </p:txBody>
      </p:sp>
      <p:sp>
        <p:nvSpPr>
          <p:cNvPr id="5" name="Footer Placeholder 4">
            <a:extLst>
              <a:ext uri="{FF2B5EF4-FFF2-40B4-BE49-F238E27FC236}">
                <a16:creationId xmlns:a16="http://schemas.microsoft.com/office/drawing/2014/main" id="{142D0CAE-D842-BAF0-85E0-E7829124C6A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0E44DBD-389C-81E4-45F9-3002EB37AD7D}"/>
              </a:ext>
            </a:extLst>
          </p:cNvPr>
          <p:cNvSpPr>
            <a:spLocks noGrp="1"/>
          </p:cNvSpPr>
          <p:nvPr>
            <p:ph type="sldNum" sz="quarter" idx="12"/>
          </p:nvPr>
        </p:nvSpPr>
        <p:spPr/>
        <p:txBody>
          <a:bodyPr/>
          <a:lstStyle/>
          <a:p>
            <a:fld id="{AF2B2B1C-478D-4282-85EA-3CEEB4EE8AF3}" type="slidenum">
              <a:rPr lang="en-GB" smtClean="0"/>
              <a:t>‹#›</a:t>
            </a:fld>
            <a:endParaRPr lang="en-GB" dirty="0"/>
          </a:p>
        </p:txBody>
      </p:sp>
    </p:spTree>
    <p:extLst>
      <p:ext uri="{BB962C8B-B14F-4D97-AF65-F5344CB8AC3E}">
        <p14:creationId xmlns:p14="http://schemas.microsoft.com/office/powerpoint/2010/main" val="3413343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1D6D1-8B35-15D6-4231-E08D5B05C7E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3C6CECC-558B-AFA4-0092-C19FDD8C8B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017EF3-A545-2AF6-E10E-5CB2F55C57A2}"/>
              </a:ext>
            </a:extLst>
          </p:cNvPr>
          <p:cNvSpPr>
            <a:spLocks noGrp="1"/>
          </p:cNvSpPr>
          <p:nvPr>
            <p:ph type="dt" sz="half" idx="10"/>
          </p:nvPr>
        </p:nvSpPr>
        <p:spPr/>
        <p:txBody>
          <a:bodyPr/>
          <a:lstStyle/>
          <a:p>
            <a:fld id="{A20026C8-068D-4E08-B72C-900C9F445822}" type="datetimeFigureOut">
              <a:rPr lang="en-GB" smtClean="0"/>
              <a:t>23/04/2023</a:t>
            </a:fld>
            <a:endParaRPr lang="en-GB" dirty="0"/>
          </a:p>
        </p:txBody>
      </p:sp>
      <p:sp>
        <p:nvSpPr>
          <p:cNvPr id="5" name="Footer Placeholder 4">
            <a:extLst>
              <a:ext uri="{FF2B5EF4-FFF2-40B4-BE49-F238E27FC236}">
                <a16:creationId xmlns:a16="http://schemas.microsoft.com/office/drawing/2014/main" id="{C1B94D6C-5B4D-E377-BF13-F130FFC7B4D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C07E043-3126-35F3-5C98-EFC99F8F0936}"/>
              </a:ext>
            </a:extLst>
          </p:cNvPr>
          <p:cNvSpPr>
            <a:spLocks noGrp="1"/>
          </p:cNvSpPr>
          <p:nvPr>
            <p:ph type="sldNum" sz="quarter" idx="12"/>
          </p:nvPr>
        </p:nvSpPr>
        <p:spPr/>
        <p:txBody>
          <a:bodyPr/>
          <a:lstStyle/>
          <a:p>
            <a:fld id="{AF2B2B1C-478D-4282-85EA-3CEEB4EE8AF3}" type="slidenum">
              <a:rPr lang="en-GB" smtClean="0"/>
              <a:t>‹#›</a:t>
            </a:fld>
            <a:endParaRPr lang="en-GB" dirty="0"/>
          </a:p>
        </p:txBody>
      </p:sp>
    </p:spTree>
    <p:extLst>
      <p:ext uri="{BB962C8B-B14F-4D97-AF65-F5344CB8AC3E}">
        <p14:creationId xmlns:p14="http://schemas.microsoft.com/office/powerpoint/2010/main" val="3036035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DC6C88-5F34-9261-D25C-847330BFAD3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D024209-1B56-E562-3E62-6C9CDB939BD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C6CB06-D9C2-2CDB-A558-32B2BDF7C00F}"/>
              </a:ext>
            </a:extLst>
          </p:cNvPr>
          <p:cNvSpPr>
            <a:spLocks noGrp="1"/>
          </p:cNvSpPr>
          <p:nvPr>
            <p:ph type="dt" sz="half" idx="10"/>
          </p:nvPr>
        </p:nvSpPr>
        <p:spPr/>
        <p:txBody>
          <a:bodyPr/>
          <a:lstStyle/>
          <a:p>
            <a:fld id="{A20026C8-068D-4E08-B72C-900C9F445822}" type="datetimeFigureOut">
              <a:rPr lang="en-GB" smtClean="0"/>
              <a:t>23/04/2023</a:t>
            </a:fld>
            <a:endParaRPr lang="en-GB" dirty="0"/>
          </a:p>
        </p:txBody>
      </p:sp>
      <p:sp>
        <p:nvSpPr>
          <p:cNvPr id="5" name="Footer Placeholder 4">
            <a:extLst>
              <a:ext uri="{FF2B5EF4-FFF2-40B4-BE49-F238E27FC236}">
                <a16:creationId xmlns:a16="http://schemas.microsoft.com/office/drawing/2014/main" id="{2099428F-EF4D-D935-010A-A58382C85B8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1B7EB2E-6A89-79A5-A6BA-4803118DBDA7}"/>
              </a:ext>
            </a:extLst>
          </p:cNvPr>
          <p:cNvSpPr>
            <a:spLocks noGrp="1"/>
          </p:cNvSpPr>
          <p:nvPr>
            <p:ph type="sldNum" sz="quarter" idx="12"/>
          </p:nvPr>
        </p:nvSpPr>
        <p:spPr/>
        <p:txBody>
          <a:bodyPr/>
          <a:lstStyle/>
          <a:p>
            <a:fld id="{AF2B2B1C-478D-4282-85EA-3CEEB4EE8AF3}" type="slidenum">
              <a:rPr lang="en-GB" smtClean="0"/>
              <a:t>‹#›</a:t>
            </a:fld>
            <a:endParaRPr lang="en-GB" dirty="0"/>
          </a:p>
        </p:txBody>
      </p:sp>
    </p:spTree>
    <p:extLst>
      <p:ext uri="{BB962C8B-B14F-4D97-AF65-F5344CB8AC3E}">
        <p14:creationId xmlns:p14="http://schemas.microsoft.com/office/powerpoint/2010/main" val="2287757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54965-C400-A93D-F4FC-65828E1A3AC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E2FA7AC-4048-ABDB-08F9-0E1EAE6D8F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40BCD2-DE57-5F50-137C-070AA6E2D4A3}"/>
              </a:ext>
            </a:extLst>
          </p:cNvPr>
          <p:cNvSpPr>
            <a:spLocks noGrp="1"/>
          </p:cNvSpPr>
          <p:nvPr>
            <p:ph type="dt" sz="half" idx="10"/>
          </p:nvPr>
        </p:nvSpPr>
        <p:spPr/>
        <p:txBody>
          <a:bodyPr/>
          <a:lstStyle/>
          <a:p>
            <a:fld id="{A20026C8-068D-4E08-B72C-900C9F445822}" type="datetimeFigureOut">
              <a:rPr lang="en-GB" smtClean="0"/>
              <a:t>23/04/2023</a:t>
            </a:fld>
            <a:endParaRPr lang="en-GB" dirty="0"/>
          </a:p>
        </p:txBody>
      </p:sp>
      <p:sp>
        <p:nvSpPr>
          <p:cNvPr id="5" name="Footer Placeholder 4">
            <a:extLst>
              <a:ext uri="{FF2B5EF4-FFF2-40B4-BE49-F238E27FC236}">
                <a16:creationId xmlns:a16="http://schemas.microsoft.com/office/drawing/2014/main" id="{2BB3B00D-6A6B-B397-DEC9-AB91393B558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00AE763-3B8C-DB43-7F48-C04D89886BCE}"/>
              </a:ext>
            </a:extLst>
          </p:cNvPr>
          <p:cNvSpPr>
            <a:spLocks noGrp="1"/>
          </p:cNvSpPr>
          <p:nvPr>
            <p:ph type="sldNum" sz="quarter" idx="12"/>
          </p:nvPr>
        </p:nvSpPr>
        <p:spPr/>
        <p:txBody>
          <a:bodyPr/>
          <a:lstStyle/>
          <a:p>
            <a:fld id="{AF2B2B1C-478D-4282-85EA-3CEEB4EE8AF3}" type="slidenum">
              <a:rPr lang="en-GB" smtClean="0"/>
              <a:t>‹#›</a:t>
            </a:fld>
            <a:endParaRPr lang="en-GB" dirty="0"/>
          </a:p>
        </p:txBody>
      </p:sp>
    </p:spTree>
    <p:extLst>
      <p:ext uri="{BB962C8B-B14F-4D97-AF65-F5344CB8AC3E}">
        <p14:creationId xmlns:p14="http://schemas.microsoft.com/office/powerpoint/2010/main" val="3877011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1AD7B-6970-0200-3C2C-32E14CFEA7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07AF685-985C-AEA6-1511-7BF871EAF6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3E6AE7-1D2C-1316-C977-33074A7A9138}"/>
              </a:ext>
            </a:extLst>
          </p:cNvPr>
          <p:cNvSpPr>
            <a:spLocks noGrp="1"/>
          </p:cNvSpPr>
          <p:nvPr>
            <p:ph type="dt" sz="half" idx="10"/>
          </p:nvPr>
        </p:nvSpPr>
        <p:spPr/>
        <p:txBody>
          <a:bodyPr/>
          <a:lstStyle/>
          <a:p>
            <a:fld id="{A20026C8-068D-4E08-B72C-900C9F445822}" type="datetimeFigureOut">
              <a:rPr lang="en-GB" smtClean="0"/>
              <a:t>23/04/2023</a:t>
            </a:fld>
            <a:endParaRPr lang="en-GB" dirty="0"/>
          </a:p>
        </p:txBody>
      </p:sp>
      <p:sp>
        <p:nvSpPr>
          <p:cNvPr id="5" name="Footer Placeholder 4">
            <a:extLst>
              <a:ext uri="{FF2B5EF4-FFF2-40B4-BE49-F238E27FC236}">
                <a16:creationId xmlns:a16="http://schemas.microsoft.com/office/drawing/2014/main" id="{BCEBC8E0-E77C-3B32-5651-2CB2DE2EECB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CD2C004-A9D3-12D4-0471-E96A3F0F8C4C}"/>
              </a:ext>
            </a:extLst>
          </p:cNvPr>
          <p:cNvSpPr>
            <a:spLocks noGrp="1"/>
          </p:cNvSpPr>
          <p:nvPr>
            <p:ph type="sldNum" sz="quarter" idx="12"/>
          </p:nvPr>
        </p:nvSpPr>
        <p:spPr/>
        <p:txBody>
          <a:bodyPr/>
          <a:lstStyle/>
          <a:p>
            <a:fld id="{AF2B2B1C-478D-4282-85EA-3CEEB4EE8AF3}" type="slidenum">
              <a:rPr lang="en-GB" smtClean="0"/>
              <a:t>‹#›</a:t>
            </a:fld>
            <a:endParaRPr lang="en-GB" dirty="0"/>
          </a:p>
        </p:txBody>
      </p:sp>
    </p:spTree>
    <p:extLst>
      <p:ext uri="{BB962C8B-B14F-4D97-AF65-F5344CB8AC3E}">
        <p14:creationId xmlns:p14="http://schemas.microsoft.com/office/powerpoint/2010/main" val="265800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83511-BD16-86BA-B02C-1A729499FB6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D2F1A9B-4DDC-043E-FE7E-68BECB7138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7C96BC6-2E28-18F4-2526-CCA84EFFD3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460BB68-7D5D-E856-7001-DCDB4E4C2C08}"/>
              </a:ext>
            </a:extLst>
          </p:cNvPr>
          <p:cNvSpPr>
            <a:spLocks noGrp="1"/>
          </p:cNvSpPr>
          <p:nvPr>
            <p:ph type="dt" sz="half" idx="10"/>
          </p:nvPr>
        </p:nvSpPr>
        <p:spPr/>
        <p:txBody>
          <a:bodyPr/>
          <a:lstStyle/>
          <a:p>
            <a:fld id="{A20026C8-068D-4E08-B72C-900C9F445822}" type="datetimeFigureOut">
              <a:rPr lang="en-GB" smtClean="0"/>
              <a:t>23/04/2023</a:t>
            </a:fld>
            <a:endParaRPr lang="en-GB" dirty="0"/>
          </a:p>
        </p:txBody>
      </p:sp>
      <p:sp>
        <p:nvSpPr>
          <p:cNvPr id="6" name="Footer Placeholder 5">
            <a:extLst>
              <a:ext uri="{FF2B5EF4-FFF2-40B4-BE49-F238E27FC236}">
                <a16:creationId xmlns:a16="http://schemas.microsoft.com/office/drawing/2014/main" id="{4786F72C-09DF-3168-4021-1C8DAB359332}"/>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E30B7B11-65C7-FB0D-18C1-379CFF8E06CB}"/>
              </a:ext>
            </a:extLst>
          </p:cNvPr>
          <p:cNvSpPr>
            <a:spLocks noGrp="1"/>
          </p:cNvSpPr>
          <p:nvPr>
            <p:ph type="sldNum" sz="quarter" idx="12"/>
          </p:nvPr>
        </p:nvSpPr>
        <p:spPr/>
        <p:txBody>
          <a:bodyPr/>
          <a:lstStyle/>
          <a:p>
            <a:fld id="{AF2B2B1C-478D-4282-85EA-3CEEB4EE8AF3}" type="slidenum">
              <a:rPr lang="en-GB" smtClean="0"/>
              <a:t>‹#›</a:t>
            </a:fld>
            <a:endParaRPr lang="en-GB" dirty="0"/>
          </a:p>
        </p:txBody>
      </p:sp>
    </p:spTree>
    <p:extLst>
      <p:ext uri="{BB962C8B-B14F-4D97-AF65-F5344CB8AC3E}">
        <p14:creationId xmlns:p14="http://schemas.microsoft.com/office/powerpoint/2010/main" val="1057279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6AFC2-40EC-C5EB-A1B9-3ADC7E1F7B5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AD6E00-9E8C-79CD-2D2A-DB2F440BA0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B07721-6FD1-2177-5D92-F349385D0E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37AC0C3-9142-997A-B38C-F6E61DC5FF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8D45C9-FF87-1D26-6D68-DCF9A012F0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6BB9F39-8595-A61D-136F-5E4F34A816D2}"/>
              </a:ext>
            </a:extLst>
          </p:cNvPr>
          <p:cNvSpPr>
            <a:spLocks noGrp="1"/>
          </p:cNvSpPr>
          <p:nvPr>
            <p:ph type="dt" sz="half" idx="10"/>
          </p:nvPr>
        </p:nvSpPr>
        <p:spPr/>
        <p:txBody>
          <a:bodyPr/>
          <a:lstStyle/>
          <a:p>
            <a:fld id="{A20026C8-068D-4E08-B72C-900C9F445822}" type="datetimeFigureOut">
              <a:rPr lang="en-GB" smtClean="0"/>
              <a:t>23/04/2023</a:t>
            </a:fld>
            <a:endParaRPr lang="en-GB" dirty="0"/>
          </a:p>
        </p:txBody>
      </p:sp>
      <p:sp>
        <p:nvSpPr>
          <p:cNvPr id="8" name="Footer Placeholder 7">
            <a:extLst>
              <a:ext uri="{FF2B5EF4-FFF2-40B4-BE49-F238E27FC236}">
                <a16:creationId xmlns:a16="http://schemas.microsoft.com/office/drawing/2014/main" id="{01BC853C-31F7-1B4E-4D5A-AD309193A66B}"/>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2F9C8C6E-15C0-7739-43BC-853CB711381A}"/>
              </a:ext>
            </a:extLst>
          </p:cNvPr>
          <p:cNvSpPr>
            <a:spLocks noGrp="1"/>
          </p:cNvSpPr>
          <p:nvPr>
            <p:ph type="sldNum" sz="quarter" idx="12"/>
          </p:nvPr>
        </p:nvSpPr>
        <p:spPr/>
        <p:txBody>
          <a:bodyPr/>
          <a:lstStyle/>
          <a:p>
            <a:fld id="{AF2B2B1C-478D-4282-85EA-3CEEB4EE8AF3}" type="slidenum">
              <a:rPr lang="en-GB" smtClean="0"/>
              <a:t>‹#›</a:t>
            </a:fld>
            <a:endParaRPr lang="en-GB" dirty="0"/>
          </a:p>
        </p:txBody>
      </p:sp>
    </p:spTree>
    <p:extLst>
      <p:ext uri="{BB962C8B-B14F-4D97-AF65-F5344CB8AC3E}">
        <p14:creationId xmlns:p14="http://schemas.microsoft.com/office/powerpoint/2010/main" val="789653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AC33C-37FF-4F21-38CF-5E876591DF7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8C12A6D-BD43-8160-1091-D43E814D478E}"/>
              </a:ext>
            </a:extLst>
          </p:cNvPr>
          <p:cNvSpPr>
            <a:spLocks noGrp="1"/>
          </p:cNvSpPr>
          <p:nvPr>
            <p:ph type="dt" sz="half" idx="10"/>
          </p:nvPr>
        </p:nvSpPr>
        <p:spPr/>
        <p:txBody>
          <a:bodyPr/>
          <a:lstStyle/>
          <a:p>
            <a:fld id="{A20026C8-068D-4E08-B72C-900C9F445822}" type="datetimeFigureOut">
              <a:rPr lang="en-GB" smtClean="0"/>
              <a:t>23/04/2023</a:t>
            </a:fld>
            <a:endParaRPr lang="en-GB" dirty="0"/>
          </a:p>
        </p:txBody>
      </p:sp>
      <p:sp>
        <p:nvSpPr>
          <p:cNvPr id="4" name="Footer Placeholder 3">
            <a:extLst>
              <a:ext uri="{FF2B5EF4-FFF2-40B4-BE49-F238E27FC236}">
                <a16:creationId xmlns:a16="http://schemas.microsoft.com/office/drawing/2014/main" id="{D22C4EA4-D491-EA3B-1CC7-D0095BE7D81D}"/>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5C86075-FD76-526A-60E2-B67E3ADD6BB2}"/>
              </a:ext>
            </a:extLst>
          </p:cNvPr>
          <p:cNvSpPr>
            <a:spLocks noGrp="1"/>
          </p:cNvSpPr>
          <p:nvPr>
            <p:ph type="sldNum" sz="quarter" idx="12"/>
          </p:nvPr>
        </p:nvSpPr>
        <p:spPr/>
        <p:txBody>
          <a:bodyPr/>
          <a:lstStyle/>
          <a:p>
            <a:fld id="{AF2B2B1C-478D-4282-85EA-3CEEB4EE8AF3}" type="slidenum">
              <a:rPr lang="en-GB" smtClean="0"/>
              <a:t>‹#›</a:t>
            </a:fld>
            <a:endParaRPr lang="en-GB" dirty="0"/>
          </a:p>
        </p:txBody>
      </p:sp>
    </p:spTree>
    <p:extLst>
      <p:ext uri="{BB962C8B-B14F-4D97-AF65-F5344CB8AC3E}">
        <p14:creationId xmlns:p14="http://schemas.microsoft.com/office/powerpoint/2010/main" val="3739467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AF6A09-B233-B42E-B841-AA13D0A7DD93}"/>
              </a:ext>
            </a:extLst>
          </p:cNvPr>
          <p:cNvSpPr>
            <a:spLocks noGrp="1"/>
          </p:cNvSpPr>
          <p:nvPr>
            <p:ph type="dt" sz="half" idx="10"/>
          </p:nvPr>
        </p:nvSpPr>
        <p:spPr/>
        <p:txBody>
          <a:bodyPr/>
          <a:lstStyle/>
          <a:p>
            <a:fld id="{A20026C8-068D-4E08-B72C-900C9F445822}" type="datetimeFigureOut">
              <a:rPr lang="en-GB" smtClean="0"/>
              <a:t>23/04/2023</a:t>
            </a:fld>
            <a:endParaRPr lang="en-GB" dirty="0"/>
          </a:p>
        </p:txBody>
      </p:sp>
      <p:sp>
        <p:nvSpPr>
          <p:cNvPr id="3" name="Footer Placeholder 2">
            <a:extLst>
              <a:ext uri="{FF2B5EF4-FFF2-40B4-BE49-F238E27FC236}">
                <a16:creationId xmlns:a16="http://schemas.microsoft.com/office/drawing/2014/main" id="{9B23F214-DF70-8BC2-0052-45AD4EDC051E}"/>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29CAD62C-41AD-6BE1-0951-41148FBD999A}"/>
              </a:ext>
            </a:extLst>
          </p:cNvPr>
          <p:cNvSpPr>
            <a:spLocks noGrp="1"/>
          </p:cNvSpPr>
          <p:nvPr>
            <p:ph type="sldNum" sz="quarter" idx="12"/>
          </p:nvPr>
        </p:nvSpPr>
        <p:spPr/>
        <p:txBody>
          <a:bodyPr/>
          <a:lstStyle/>
          <a:p>
            <a:fld id="{AF2B2B1C-478D-4282-85EA-3CEEB4EE8AF3}" type="slidenum">
              <a:rPr lang="en-GB" smtClean="0"/>
              <a:t>‹#›</a:t>
            </a:fld>
            <a:endParaRPr lang="en-GB" dirty="0"/>
          </a:p>
        </p:txBody>
      </p:sp>
    </p:spTree>
    <p:extLst>
      <p:ext uri="{BB962C8B-B14F-4D97-AF65-F5344CB8AC3E}">
        <p14:creationId xmlns:p14="http://schemas.microsoft.com/office/powerpoint/2010/main" val="861309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8C292-362B-0D7D-6A81-91D4A3943D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A3BA0A6-CA62-E12B-22E0-0B510B1C11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3D59C2D-CB7F-A938-4BA4-92B73CD774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DC2D76-E420-7C2F-9772-C0113AFBBF6E}"/>
              </a:ext>
            </a:extLst>
          </p:cNvPr>
          <p:cNvSpPr>
            <a:spLocks noGrp="1"/>
          </p:cNvSpPr>
          <p:nvPr>
            <p:ph type="dt" sz="half" idx="10"/>
          </p:nvPr>
        </p:nvSpPr>
        <p:spPr/>
        <p:txBody>
          <a:bodyPr/>
          <a:lstStyle/>
          <a:p>
            <a:fld id="{A20026C8-068D-4E08-B72C-900C9F445822}" type="datetimeFigureOut">
              <a:rPr lang="en-GB" smtClean="0"/>
              <a:t>23/04/2023</a:t>
            </a:fld>
            <a:endParaRPr lang="en-GB" dirty="0"/>
          </a:p>
        </p:txBody>
      </p:sp>
      <p:sp>
        <p:nvSpPr>
          <p:cNvPr id="6" name="Footer Placeholder 5">
            <a:extLst>
              <a:ext uri="{FF2B5EF4-FFF2-40B4-BE49-F238E27FC236}">
                <a16:creationId xmlns:a16="http://schemas.microsoft.com/office/drawing/2014/main" id="{0EA596D0-4EAF-871D-924A-63F07EE17FA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46F178A1-8C13-F75B-24F4-C881667CDB49}"/>
              </a:ext>
            </a:extLst>
          </p:cNvPr>
          <p:cNvSpPr>
            <a:spLocks noGrp="1"/>
          </p:cNvSpPr>
          <p:nvPr>
            <p:ph type="sldNum" sz="quarter" idx="12"/>
          </p:nvPr>
        </p:nvSpPr>
        <p:spPr/>
        <p:txBody>
          <a:bodyPr/>
          <a:lstStyle/>
          <a:p>
            <a:fld id="{AF2B2B1C-478D-4282-85EA-3CEEB4EE8AF3}" type="slidenum">
              <a:rPr lang="en-GB" smtClean="0"/>
              <a:t>‹#›</a:t>
            </a:fld>
            <a:endParaRPr lang="en-GB" dirty="0"/>
          </a:p>
        </p:txBody>
      </p:sp>
    </p:spTree>
    <p:extLst>
      <p:ext uri="{BB962C8B-B14F-4D97-AF65-F5344CB8AC3E}">
        <p14:creationId xmlns:p14="http://schemas.microsoft.com/office/powerpoint/2010/main" val="3570784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1C7A0-F9A5-42F9-2482-82A923A76A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43020E0-7B2A-8CA7-C0B8-5E156FB757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4974AB43-9215-2A3B-41FE-97AA9AFB4F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B11699-B7DF-68B2-1E67-5034CDAB8B50}"/>
              </a:ext>
            </a:extLst>
          </p:cNvPr>
          <p:cNvSpPr>
            <a:spLocks noGrp="1"/>
          </p:cNvSpPr>
          <p:nvPr>
            <p:ph type="dt" sz="half" idx="10"/>
          </p:nvPr>
        </p:nvSpPr>
        <p:spPr/>
        <p:txBody>
          <a:bodyPr/>
          <a:lstStyle/>
          <a:p>
            <a:fld id="{A20026C8-068D-4E08-B72C-900C9F445822}" type="datetimeFigureOut">
              <a:rPr lang="en-GB" smtClean="0"/>
              <a:t>23/04/2023</a:t>
            </a:fld>
            <a:endParaRPr lang="en-GB" dirty="0"/>
          </a:p>
        </p:txBody>
      </p:sp>
      <p:sp>
        <p:nvSpPr>
          <p:cNvPr id="6" name="Footer Placeholder 5">
            <a:extLst>
              <a:ext uri="{FF2B5EF4-FFF2-40B4-BE49-F238E27FC236}">
                <a16:creationId xmlns:a16="http://schemas.microsoft.com/office/drawing/2014/main" id="{10666AA8-5B00-E2E8-EEAA-502B5EEBBC5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057D71F-70D8-7750-3795-485FFAFFC167}"/>
              </a:ext>
            </a:extLst>
          </p:cNvPr>
          <p:cNvSpPr>
            <a:spLocks noGrp="1"/>
          </p:cNvSpPr>
          <p:nvPr>
            <p:ph type="sldNum" sz="quarter" idx="12"/>
          </p:nvPr>
        </p:nvSpPr>
        <p:spPr/>
        <p:txBody>
          <a:bodyPr/>
          <a:lstStyle/>
          <a:p>
            <a:fld id="{AF2B2B1C-478D-4282-85EA-3CEEB4EE8AF3}" type="slidenum">
              <a:rPr lang="en-GB" smtClean="0"/>
              <a:t>‹#›</a:t>
            </a:fld>
            <a:endParaRPr lang="en-GB" dirty="0"/>
          </a:p>
        </p:txBody>
      </p:sp>
    </p:spTree>
    <p:extLst>
      <p:ext uri="{BB962C8B-B14F-4D97-AF65-F5344CB8AC3E}">
        <p14:creationId xmlns:p14="http://schemas.microsoft.com/office/powerpoint/2010/main" val="2993046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C2C249-40E3-1859-DED4-EAB2F85C10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396D9F7-B78B-AA6D-981D-CB4B2DE874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CBD7EF-F642-6D08-B2B1-3CEB141C4F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0026C8-068D-4E08-B72C-900C9F445822}" type="datetimeFigureOut">
              <a:rPr lang="en-GB" smtClean="0"/>
              <a:t>23/04/2023</a:t>
            </a:fld>
            <a:endParaRPr lang="en-GB" dirty="0"/>
          </a:p>
        </p:txBody>
      </p:sp>
      <p:sp>
        <p:nvSpPr>
          <p:cNvPr id="5" name="Footer Placeholder 4">
            <a:extLst>
              <a:ext uri="{FF2B5EF4-FFF2-40B4-BE49-F238E27FC236}">
                <a16:creationId xmlns:a16="http://schemas.microsoft.com/office/drawing/2014/main" id="{5BBC083E-C210-1241-4E2C-4E82959449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E9E4E596-7A9C-5F03-6CC9-723C99465A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2B2B1C-478D-4282-85EA-3CEEB4EE8AF3}" type="slidenum">
              <a:rPr lang="en-GB" smtClean="0"/>
              <a:t>‹#›</a:t>
            </a:fld>
            <a:endParaRPr lang="en-GB" dirty="0"/>
          </a:p>
        </p:txBody>
      </p:sp>
    </p:spTree>
    <p:extLst>
      <p:ext uri="{BB962C8B-B14F-4D97-AF65-F5344CB8AC3E}">
        <p14:creationId xmlns:p14="http://schemas.microsoft.com/office/powerpoint/2010/main" val="22720286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5.png"/><Relationship Id="rId7"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23.svg"/><Relationship Id="rId4" Type="http://schemas.openxmlformats.org/officeDocument/2006/relationships/image" Target="../media/image6.svg"/><Relationship Id="rId9"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5.png"/><Relationship Id="rId7"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23.svg"/><Relationship Id="rId4" Type="http://schemas.openxmlformats.org/officeDocument/2006/relationships/image" Target="../media/image6.svg"/><Relationship Id="rId9"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5.png"/><Relationship Id="rId7" Type="http://schemas.openxmlformats.org/officeDocument/2006/relationships/image" Target="../media/image3.png"/><Relationship Id="rId12" Type="http://schemas.openxmlformats.org/officeDocument/2006/relationships/image" Target="../media/image26.sv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8.svg"/><Relationship Id="rId11" Type="http://schemas.openxmlformats.org/officeDocument/2006/relationships/image" Target="../media/image25.png"/><Relationship Id="rId5" Type="http://schemas.openxmlformats.org/officeDocument/2006/relationships/image" Target="../media/image7.png"/><Relationship Id="rId10" Type="http://schemas.openxmlformats.org/officeDocument/2006/relationships/image" Target="../media/image23.svg"/><Relationship Id="rId4" Type="http://schemas.openxmlformats.org/officeDocument/2006/relationships/image" Target="../media/image6.svg"/><Relationship Id="rId9" Type="http://schemas.openxmlformats.org/officeDocument/2006/relationships/image" Target="../media/image1.png"/></Relationships>
</file>

<file path=ppt/slides/_rels/slide24.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5.png"/><Relationship Id="rId7" Type="http://schemas.openxmlformats.org/officeDocument/2006/relationships/image" Target="../media/image3.png"/><Relationship Id="rId12" Type="http://schemas.openxmlformats.org/officeDocument/2006/relationships/image" Target="../media/image26.sv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8.svg"/><Relationship Id="rId11" Type="http://schemas.openxmlformats.org/officeDocument/2006/relationships/image" Target="../media/image25.png"/><Relationship Id="rId5" Type="http://schemas.openxmlformats.org/officeDocument/2006/relationships/image" Target="../media/image7.png"/><Relationship Id="rId10" Type="http://schemas.openxmlformats.org/officeDocument/2006/relationships/image" Target="../media/image23.svg"/><Relationship Id="rId4" Type="http://schemas.openxmlformats.org/officeDocument/2006/relationships/image" Target="../media/image6.svg"/><Relationship Id="rId9" Type="http://schemas.openxmlformats.org/officeDocument/2006/relationships/image" Target="../media/image1.png"/></Relationships>
</file>

<file path=ppt/slides/_rels/slide25.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5.png"/><Relationship Id="rId7" Type="http://schemas.openxmlformats.org/officeDocument/2006/relationships/image" Target="../media/image3.png"/><Relationship Id="rId12" Type="http://schemas.openxmlformats.org/officeDocument/2006/relationships/image" Target="../media/image26.sv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8.svg"/><Relationship Id="rId11" Type="http://schemas.openxmlformats.org/officeDocument/2006/relationships/image" Target="../media/image25.png"/><Relationship Id="rId5" Type="http://schemas.openxmlformats.org/officeDocument/2006/relationships/image" Target="../media/image7.png"/><Relationship Id="rId10" Type="http://schemas.openxmlformats.org/officeDocument/2006/relationships/image" Target="../media/image23.svg"/><Relationship Id="rId4" Type="http://schemas.openxmlformats.org/officeDocument/2006/relationships/image" Target="../media/image6.svg"/><Relationship Id="rId9" Type="http://schemas.openxmlformats.org/officeDocument/2006/relationships/image" Target="../media/image1.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_rels/slide6.xml.rels><?xml version="1.0" encoding="UTF-8" standalone="yes"?>
<Relationships xmlns="http://schemas.openxmlformats.org/package/2006/relationships"><Relationship Id="rId8" Type="http://schemas.openxmlformats.org/officeDocument/2006/relationships/image" Target="../media/image4.sv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3.png"/><Relationship Id="rId12" Type="http://schemas.openxmlformats.org/officeDocument/2006/relationships/image" Target="../media/image8.sv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7.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2.svg"/><Relationship Id="rId9" Type="http://schemas.openxmlformats.org/officeDocument/2006/relationships/image" Target="../media/image9.png"/><Relationship Id="rId14" Type="http://schemas.openxmlformats.org/officeDocument/2006/relationships/image" Target="../media/image12.svg"/></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image" Target="../media/image4.svg"/></Relationships>
</file>

<file path=ppt/slides/_rels/slide9.xml.rels><?xml version="1.0" encoding="UTF-8" standalone="yes"?>
<Relationships xmlns="http://schemas.openxmlformats.org/package/2006/relationships"><Relationship Id="rId8" Type="http://schemas.openxmlformats.org/officeDocument/2006/relationships/image" Target="../media/image15.svg"/><Relationship Id="rId13" Type="http://schemas.openxmlformats.org/officeDocument/2006/relationships/image" Target="../media/image20.png"/><Relationship Id="rId3" Type="http://schemas.openxmlformats.org/officeDocument/2006/relationships/image" Target="../media/image5.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svg"/><Relationship Id="rId11" Type="http://schemas.openxmlformats.org/officeDocument/2006/relationships/image" Target="../media/image18.png"/><Relationship Id="rId5" Type="http://schemas.openxmlformats.org/officeDocument/2006/relationships/image" Target="../media/image7.png"/><Relationship Id="rId10" Type="http://schemas.openxmlformats.org/officeDocument/2006/relationships/image" Target="../media/image17.svg"/><Relationship Id="rId4" Type="http://schemas.openxmlformats.org/officeDocument/2006/relationships/image" Target="../media/image6.svg"/><Relationship Id="rId9" Type="http://schemas.openxmlformats.org/officeDocument/2006/relationships/image" Target="../media/image16.png"/><Relationship Id="rId14" Type="http://schemas.openxmlformats.org/officeDocument/2006/relationships/image" Target="../media/image21.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9B447FE-DDA9-4B30-828A-59FC56912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C3D487F7-9050-4871-B351-34A72ADB2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4" y="-1"/>
            <a:ext cx="6096002"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F43C27DD-EF6A-4C48-9669-C2970E71A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52884" y="609601"/>
            <a:ext cx="6858003" cy="5638801"/>
          </a:xfrm>
          <a:prstGeom prst="rect">
            <a:avLst/>
          </a:prstGeom>
          <a:gradFill>
            <a:gsLst>
              <a:gs pos="0">
                <a:schemeClr val="accent1">
                  <a:alpha val="23000"/>
                </a:schemeClr>
              </a:gs>
              <a:gs pos="71000">
                <a:schemeClr val="accent1">
                  <a:lumMod val="50000"/>
                  <a:alpha val="0"/>
                </a:schemeClr>
              </a:gs>
              <a:gs pos="100000">
                <a:srgbClr val="000000">
                  <a:alpha val="0"/>
                </a:srgb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05A1AA86-B7E6-4C02-AA34-F1A25CD4C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518" y="2217950"/>
            <a:ext cx="6103518" cy="4640049"/>
          </a:xfrm>
          <a:prstGeom prst="rect">
            <a:avLst/>
          </a:prstGeom>
          <a:gradFill>
            <a:gsLst>
              <a:gs pos="0">
                <a:schemeClr val="accent1">
                  <a:alpha val="0"/>
                </a:schemeClr>
              </a:gs>
              <a:gs pos="72000">
                <a:srgbClr val="000000">
                  <a:alpha val="21000"/>
                </a:srgb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86C3B9CB-4E48-4726-B7B9-9E02F71B15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4137312">
            <a:off x="565239" y="1211422"/>
            <a:ext cx="4640488" cy="4640488"/>
          </a:xfrm>
          <a:prstGeom prst="ellipse">
            <a:avLst/>
          </a:prstGeom>
          <a:gradFill>
            <a:gsLst>
              <a:gs pos="53000">
                <a:schemeClr val="accent1">
                  <a:alpha val="0"/>
                </a:schemeClr>
              </a:gs>
              <a:gs pos="100000">
                <a:schemeClr val="accent1">
                  <a:lumMod val="40000"/>
                  <a:lumOff val="60000"/>
                  <a:alpha val="1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C84384FE-1C88-4CAA-8FB8-2313A3AE73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519" y="0"/>
            <a:ext cx="6103519" cy="6870700"/>
          </a:xfrm>
          <a:prstGeom prst="rect">
            <a:avLst/>
          </a:prstGeom>
          <a:gradFill>
            <a:gsLst>
              <a:gs pos="24000">
                <a:schemeClr val="accent1">
                  <a:alpha val="0"/>
                </a:schemeClr>
              </a:gs>
              <a:gs pos="100000">
                <a:srgbClr val="000000">
                  <a:alpha val="71000"/>
                </a:srgb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97047A8-AF25-6518-5DE8-9DF8764831A8}"/>
              </a:ext>
            </a:extLst>
          </p:cNvPr>
          <p:cNvSpPr>
            <a:spLocks noGrp="1"/>
          </p:cNvSpPr>
          <p:nvPr>
            <p:ph type="ctrTitle"/>
          </p:nvPr>
        </p:nvSpPr>
        <p:spPr>
          <a:xfrm>
            <a:off x="456234" y="2654490"/>
            <a:ext cx="5181240" cy="3220382"/>
          </a:xfrm>
        </p:spPr>
        <p:txBody>
          <a:bodyPr anchor="t">
            <a:normAutofit/>
          </a:bodyPr>
          <a:lstStyle/>
          <a:p>
            <a:r>
              <a:rPr lang="en-GB" sz="4800" dirty="0">
                <a:solidFill>
                  <a:srgbClr val="FFFFFF"/>
                </a:solidFill>
              </a:rPr>
              <a:t>Introduction to Latent Class Analysis</a:t>
            </a:r>
            <a:br>
              <a:rPr lang="en-GB" sz="4800" dirty="0">
                <a:solidFill>
                  <a:srgbClr val="FFFFFF"/>
                </a:solidFill>
              </a:rPr>
            </a:br>
            <a:endParaRPr lang="en-GB" sz="4800" dirty="0">
              <a:solidFill>
                <a:srgbClr val="FFFFFF"/>
              </a:solidFill>
            </a:endParaRPr>
          </a:p>
        </p:txBody>
      </p:sp>
      <p:sp>
        <p:nvSpPr>
          <p:cNvPr id="3" name="Subtitle 2">
            <a:extLst>
              <a:ext uri="{FF2B5EF4-FFF2-40B4-BE49-F238E27FC236}">
                <a16:creationId xmlns:a16="http://schemas.microsoft.com/office/drawing/2014/main" id="{19AFB09E-A08B-D997-0978-B797C58450AC}"/>
              </a:ext>
            </a:extLst>
          </p:cNvPr>
          <p:cNvSpPr>
            <a:spLocks noGrp="1"/>
          </p:cNvSpPr>
          <p:nvPr>
            <p:ph type="subTitle" idx="1"/>
          </p:nvPr>
        </p:nvSpPr>
        <p:spPr>
          <a:xfrm>
            <a:off x="1371600" y="835862"/>
            <a:ext cx="4138655" cy="1112208"/>
          </a:xfrm>
        </p:spPr>
        <p:txBody>
          <a:bodyPr anchor="b">
            <a:normAutofit/>
          </a:bodyPr>
          <a:lstStyle/>
          <a:p>
            <a:pPr algn="r"/>
            <a:r>
              <a:rPr lang="en-GB" b="1" dirty="0">
                <a:solidFill>
                  <a:srgbClr val="FFFFFF"/>
                </a:solidFill>
              </a:rPr>
              <a:t>Dr Oliver Perra</a:t>
            </a:r>
          </a:p>
          <a:p>
            <a:pPr algn="r"/>
            <a:r>
              <a:rPr lang="en-GB" b="1" i="1" dirty="0">
                <a:solidFill>
                  <a:srgbClr val="FFFFFF"/>
                </a:solidFill>
              </a:rPr>
              <a:t>o.perra@qub.ac.uk</a:t>
            </a:r>
          </a:p>
          <a:p>
            <a:pPr algn="r"/>
            <a:endParaRPr lang="en-GB" dirty="0">
              <a:solidFill>
                <a:srgbClr val="FFFFFF"/>
              </a:solidFill>
            </a:endParaRPr>
          </a:p>
        </p:txBody>
      </p:sp>
    </p:spTree>
    <p:extLst>
      <p:ext uri="{BB962C8B-B14F-4D97-AF65-F5344CB8AC3E}">
        <p14:creationId xmlns:p14="http://schemas.microsoft.com/office/powerpoint/2010/main" val="4078565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18255"/>
            <a:ext cx="12192000" cy="1325563"/>
          </a:xfrm>
          <a:solidFill>
            <a:srgbClr val="C00000"/>
          </a:solidFill>
        </p:spPr>
        <p:txBody>
          <a:bodyPr/>
          <a:lstStyle/>
          <a:p>
            <a:pPr algn="ctr"/>
            <a:r>
              <a:rPr lang="en-GB" dirty="0">
                <a:solidFill>
                  <a:schemeClr val="bg1"/>
                </a:solidFill>
              </a:rPr>
              <a:t>Main characteristics of Latent Class Analysis (</a:t>
            </a:r>
            <a:r>
              <a:rPr lang="en-GB" dirty="0" err="1">
                <a:solidFill>
                  <a:schemeClr val="bg1"/>
                </a:solidFill>
              </a:rPr>
              <a:t>LCA</a:t>
            </a:r>
            <a:r>
              <a:rPr lang="en-GB" dirty="0">
                <a:solidFill>
                  <a:schemeClr val="bg1"/>
                </a:solidFill>
              </a:rPr>
              <a:t>)</a:t>
            </a:r>
          </a:p>
        </p:txBody>
      </p:sp>
      <p:sp>
        <p:nvSpPr>
          <p:cNvPr id="3" name="Content Placeholder 2">
            <a:extLst>
              <a:ext uri="{FF2B5EF4-FFF2-40B4-BE49-F238E27FC236}">
                <a16:creationId xmlns:a16="http://schemas.microsoft.com/office/drawing/2014/main" id="{02836D05-AB06-05CA-68CB-3B3BA3E0E834}"/>
              </a:ext>
            </a:extLst>
          </p:cNvPr>
          <p:cNvSpPr>
            <a:spLocks noGrp="1"/>
          </p:cNvSpPr>
          <p:nvPr>
            <p:ph idx="1"/>
          </p:nvPr>
        </p:nvSpPr>
        <p:spPr/>
        <p:txBody>
          <a:bodyPr/>
          <a:lstStyle/>
          <a:p>
            <a:r>
              <a:rPr lang="en-GB" dirty="0"/>
              <a:t>Person-centred approach</a:t>
            </a:r>
          </a:p>
          <a:p>
            <a:r>
              <a:rPr lang="en-GB" dirty="0"/>
              <a:t>Measurement model </a:t>
            </a:r>
          </a:p>
        </p:txBody>
      </p:sp>
      <p:pic>
        <p:nvPicPr>
          <p:cNvPr id="23" name="Graphic 22" descr="Woman with solid fill">
            <a:extLst>
              <a:ext uri="{FF2B5EF4-FFF2-40B4-BE49-F238E27FC236}">
                <a16:creationId xmlns:a16="http://schemas.microsoft.com/office/drawing/2014/main" id="{63054D44-9081-E02B-906A-12A3E008F01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48786" y="3517385"/>
            <a:ext cx="673463" cy="673463"/>
          </a:xfrm>
          <a:prstGeom prst="rect">
            <a:avLst/>
          </a:prstGeom>
        </p:spPr>
      </p:pic>
      <p:pic>
        <p:nvPicPr>
          <p:cNvPr id="24" name="Content Placeholder 4" descr="Man with solid fill">
            <a:extLst>
              <a:ext uri="{FF2B5EF4-FFF2-40B4-BE49-F238E27FC236}">
                <a16:creationId xmlns:a16="http://schemas.microsoft.com/office/drawing/2014/main" id="{5B5D0D07-0978-35C0-5295-283213C3812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85518" y="3120496"/>
            <a:ext cx="673463" cy="673463"/>
          </a:xfrm>
          <a:prstGeom prst="rect">
            <a:avLst/>
          </a:prstGeom>
        </p:spPr>
      </p:pic>
      <p:graphicFrame>
        <p:nvGraphicFramePr>
          <p:cNvPr id="25" name="Table 24">
            <a:extLst>
              <a:ext uri="{FF2B5EF4-FFF2-40B4-BE49-F238E27FC236}">
                <a16:creationId xmlns:a16="http://schemas.microsoft.com/office/drawing/2014/main" id="{73B3F8FB-40BC-1322-97B2-4DC0388F5D75}"/>
              </a:ext>
            </a:extLst>
          </p:cNvPr>
          <p:cNvGraphicFramePr>
            <a:graphicFrameLocks noGrp="1"/>
          </p:cNvGraphicFramePr>
          <p:nvPr>
            <p:extLst>
              <p:ext uri="{D42A27DB-BD31-4B8C-83A1-F6EECF244321}">
                <p14:modId xmlns:p14="http://schemas.microsoft.com/office/powerpoint/2010/main" val="106549672"/>
              </p:ext>
            </p:extLst>
          </p:nvPr>
        </p:nvGraphicFramePr>
        <p:xfrm>
          <a:off x="5758981" y="3120496"/>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34398866"/>
                  </a:ext>
                </a:extLst>
              </a:tr>
            </a:tbl>
          </a:graphicData>
        </a:graphic>
      </p:graphicFrame>
      <p:pic>
        <p:nvPicPr>
          <p:cNvPr id="26" name="Graphic 25" descr="Woman with solid fill">
            <a:extLst>
              <a:ext uri="{FF2B5EF4-FFF2-40B4-BE49-F238E27FC236}">
                <a16:creationId xmlns:a16="http://schemas.microsoft.com/office/drawing/2014/main" id="{B49B9E5D-079C-59B4-299B-DE314F9E9A2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566212" y="4194707"/>
            <a:ext cx="673463" cy="673463"/>
          </a:xfrm>
          <a:prstGeom prst="rect">
            <a:avLst/>
          </a:prstGeom>
        </p:spPr>
      </p:pic>
      <p:pic>
        <p:nvPicPr>
          <p:cNvPr id="27" name="Content Placeholder 4" descr="Man with solid fill">
            <a:extLst>
              <a:ext uri="{FF2B5EF4-FFF2-40B4-BE49-F238E27FC236}">
                <a16:creationId xmlns:a16="http://schemas.microsoft.com/office/drawing/2014/main" id="{2A01D36F-0671-3D3E-A481-989A731828C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902944" y="3797818"/>
            <a:ext cx="673463" cy="673463"/>
          </a:xfrm>
          <a:prstGeom prst="rect">
            <a:avLst/>
          </a:prstGeom>
        </p:spPr>
      </p:pic>
      <p:graphicFrame>
        <p:nvGraphicFramePr>
          <p:cNvPr id="28" name="Table 27">
            <a:extLst>
              <a:ext uri="{FF2B5EF4-FFF2-40B4-BE49-F238E27FC236}">
                <a16:creationId xmlns:a16="http://schemas.microsoft.com/office/drawing/2014/main" id="{2439757A-85FC-DD8C-9AC1-C9C5C7BACF99}"/>
              </a:ext>
            </a:extLst>
          </p:cNvPr>
          <p:cNvGraphicFramePr>
            <a:graphicFrameLocks noGrp="1"/>
          </p:cNvGraphicFramePr>
          <p:nvPr>
            <p:extLst>
              <p:ext uri="{D42A27DB-BD31-4B8C-83A1-F6EECF244321}">
                <p14:modId xmlns:p14="http://schemas.microsoft.com/office/powerpoint/2010/main" val="265608154"/>
              </p:ext>
            </p:extLst>
          </p:nvPr>
        </p:nvGraphicFramePr>
        <p:xfrm>
          <a:off x="8535799" y="3517385"/>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34398866"/>
                  </a:ext>
                </a:extLst>
              </a:tr>
            </a:tbl>
          </a:graphicData>
        </a:graphic>
      </p:graphicFrame>
      <p:pic>
        <p:nvPicPr>
          <p:cNvPr id="29" name="Graphic 28" descr="Woman with solid fill">
            <a:extLst>
              <a:ext uri="{FF2B5EF4-FFF2-40B4-BE49-F238E27FC236}">
                <a16:creationId xmlns:a16="http://schemas.microsoft.com/office/drawing/2014/main" id="{37527AB5-D125-6BCD-204C-C28D2B5815F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525604" y="3376168"/>
            <a:ext cx="673463" cy="673463"/>
          </a:xfrm>
          <a:prstGeom prst="rect">
            <a:avLst/>
          </a:prstGeom>
        </p:spPr>
      </p:pic>
      <p:pic>
        <p:nvPicPr>
          <p:cNvPr id="30" name="Graphic 29" descr="Woman with solid fill">
            <a:extLst>
              <a:ext uri="{FF2B5EF4-FFF2-40B4-BE49-F238E27FC236}">
                <a16:creationId xmlns:a16="http://schemas.microsoft.com/office/drawing/2014/main" id="{926C3E7B-BF61-30AA-201D-B11804521C6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028571" y="3015374"/>
            <a:ext cx="673463" cy="673463"/>
          </a:xfrm>
          <a:prstGeom prst="rect">
            <a:avLst/>
          </a:prstGeom>
        </p:spPr>
      </p:pic>
      <p:pic>
        <p:nvPicPr>
          <p:cNvPr id="31" name="Content Placeholder 4" descr="Man with solid fill">
            <a:extLst>
              <a:ext uri="{FF2B5EF4-FFF2-40B4-BE49-F238E27FC236}">
                <a16:creationId xmlns:a16="http://schemas.microsoft.com/office/drawing/2014/main" id="{213757A5-A57A-FCD5-0559-8B3CBA19227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958435" y="4461819"/>
            <a:ext cx="673463" cy="673463"/>
          </a:xfrm>
          <a:prstGeom prst="rect">
            <a:avLst/>
          </a:prstGeom>
        </p:spPr>
      </p:pic>
    </p:spTree>
    <p:extLst>
      <p:ext uri="{BB962C8B-B14F-4D97-AF65-F5344CB8AC3E}">
        <p14:creationId xmlns:p14="http://schemas.microsoft.com/office/powerpoint/2010/main" val="48878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18255"/>
            <a:ext cx="12192000" cy="1325563"/>
          </a:xfrm>
          <a:solidFill>
            <a:srgbClr val="C00000"/>
          </a:solidFill>
        </p:spPr>
        <p:txBody>
          <a:bodyPr/>
          <a:lstStyle/>
          <a:p>
            <a:pPr algn="ctr"/>
            <a:r>
              <a:rPr lang="en-GB" dirty="0">
                <a:solidFill>
                  <a:schemeClr val="bg1"/>
                </a:solidFill>
              </a:rPr>
              <a:t>Main characteristics of Latent Class Analysis (</a:t>
            </a:r>
            <a:r>
              <a:rPr lang="en-GB" dirty="0" err="1">
                <a:solidFill>
                  <a:schemeClr val="bg1"/>
                </a:solidFill>
              </a:rPr>
              <a:t>LCA</a:t>
            </a:r>
            <a:r>
              <a:rPr lang="en-GB" dirty="0">
                <a:solidFill>
                  <a:schemeClr val="bg1"/>
                </a:solidFill>
              </a:rPr>
              <a:t>)</a:t>
            </a:r>
          </a:p>
        </p:txBody>
      </p:sp>
      <p:sp>
        <p:nvSpPr>
          <p:cNvPr id="3" name="Content Placeholder 2">
            <a:extLst>
              <a:ext uri="{FF2B5EF4-FFF2-40B4-BE49-F238E27FC236}">
                <a16:creationId xmlns:a16="http://schemas.microsoft.com/office/drawing/2014/main" id="{02836D05-AB06-05CA-68CB-3B3BA3E0E834}"/>
              </a:ext>
            </a:extLst>
          </p:cNvPr>
          <p:cNvSpPr>
            <a:spLocks noGrp="1"/>
          </p:cNvSpPr>
          <p:nvPr>
            <p:ph idx="1"/>
          </p:nvPr>
        </p:nvSpPr>
        <p:spPr/>
        <p:txBody>
          <a:bodyPr/>
          <a:lstStyle/>
          <a:p>
            <a:r>
              <a:rPr lang="en-GB" dirty="0"/>
              <a:t>Person-centred approach</a:t>
            </a:r>
          </a:p>
          <a:p>
            <a:r>
              <a:rPr lang="en-GB" dirty="0"/>
              <a:t>Measurement model </a:t>
            </a:r>
          </a:p>
        </p:txBody>
      </p:sp>
      <p:pic>
        <p:nvPicPr>
          <p:cNvPr id="23" name="Graphic 22" descr="Woman with solid fill">
            <a:extLst>
              <a:ext uri="{FF2B5EF4-FFF2-40B4-BE49-F238E27FC236}">
                <a16:creationId xmlns:a16="http://schemas.microsoft.com/office/drawing/2014/main" id="{63054D44-9081-E02B-906A-12A3E008F01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48786" y="3517385"/>
            <a:ext cx="673463" cy="673463"/>
          </a:xfrm>
          <a:prstGeom prst="rect">
            <a:avLst/>
          </a:prstGeom>
        </p:spPr>
      </p:pic>
      <p:pic>
        <p:nvPicPr>
          <p:cNvPr id="24" name="Content Placeholder 4" descr="Man with solid fill">
            <a:extLst>
              <a:ext uri="{FF2B5EF4-FFF2-40B4-BE49-F238E27FC236}">
                <a16:creationId xmlns:a16="http://schemas.microsoft.com/office/drawing/2014/main" id="{5B5D0D07-0978-35C0-5295-283213C3812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85518" y="3120496"/>
            <a:ext cx="673463" cy="673463"/>
          </a:xfrm>
          <a:prstGeom prst="rect">
            <a:avLst/>
          </a:prstGeom>
        </p:spPr>
      </p:pic>
      <p:graphicFrame>
        <p:nvGraphicFramePr>
          <p:cNvPr id="25" name="Table 24">
            <a:extLst>
              <a:ext uri="{FF2B5EF4-FFF2-40B4-BE49-F238E27FC236}">
                <a16:creationId xmlns:a16="http://schemas.microsoft.com/office/drawing/2014/main" id="{73B3F8FB-40BC-1322-97B2-4DC0388F5D75}"/>
              </a:ext>
            </a:extLst>
          </p:cNvPr>
          <p:cNvGraphicFramePr>
            <a:graphicFrameLocks noGrp="1"/>
          </p:cNvGraphicFramePr>
          <p:nvPr/>
        </p:nvGraphicFramePr>
        <p:xfrm>
          <a:off x="5758981" y="3120496"/>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34398866"/>
                  </a:ext>
                </a:extLst>
              </a:tr>
            </a:tbl>
          </a:graphicData>
        </a:graphic>
      </p:graphicFrame>
      <p:pic>
        <p:nvPicPr>
          <p:cNvPr id="26" name="Graphic 25" descr="Woman with solid fill">
            <a:extLst>
              <a:ext uri="{FF2B5EF4-FFF2-40B4-BE49-F238E27FC236}">
                <a16:creationId xmlns:a16="http://schemas.microsoft.com/office/drawing/2014/main" id="{B49B9E5D-079C-59B4-299B-DE314F9E9A2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566212" y="4194707"/>
            <a:ext cx="673463" cy="673463"/>
          </a:xfrm>
          <a:prstGeom prst="rect">
            <a:avLst/>
          </a:prstGeom>
        </p:spPr>
      </p:pic>
      <p:pic>
        <p:nvPicPr>
          <p:cNvPr id="27" name="Content Placeholder 4" descr="Man with solid fill">
            <a:extLst>
              <a:ext uri="{FF2B5EF4-FFF2-40B4-BE49-F238E27FC236}">
                <a16:creationId xmlns:a16="http://schemas.microsoft.com/office/drawing/2014/main" id="{2A01D36F-0671-3D3E-A481-989A731828C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902944" y="3797818"/>
            <a:ext cx="673463" cy="673463"/>
          </a:xfrm>
          <a:prstGeom prst="rect">
            <a:avLst/>
          </a:prstGeom>
        </p:spPr>
      </p:pic>
      <p:graphicFrame>
        <p:nvGraphicFramePr>
          <p:cNvPr id="28" name="Table 27">
            <a:extLst>
              <a:ext uri="{FF2B5EF4-FFF2-40B4-BE49-F238E27FC236}">
                <a16:creationId xmlns:a16="http://schemas.microsoft.com/office/drawing/2014/main" id="{2439757A-85FC-DD8C-9AC1-C9C5C7BACF99}"/>
              </a:ext>
            </a:extLst>
          </p:cNvPr>
          <p:cNvGraphicFramePr>
            <a:graphicFrameLocks noGrp="1"/>
          </p:cNvGraphicFramePr>
          <p:nvPr/>
        </p:nvGraphicFramePr>
        <p:xfrm>
          <a:off x="8535799" y="3517385"/>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34398866"/>
                  </a:ext>
                </a:extLst>
              </a:tr>
            </a:tbl>
          </a:graphicData>
        </a:graphic>
      </p:graphicFrame>
      <p:pic>
        <p:nvPicPr>
          <p:cNvPr id="29" name="Graphic 28" descr="Woman with solid fill">
            <a:extLst>
              <a:ext uri="{FF2B5EF4-FFF2-40B4-BE49-F238E27FC236}">
                <a16:creationId xmlns:a16="http://schemas.microsoft.com/office/drawing/2014/main" id="{37527AB5-D125-6BCD-204C-C28D2B5815F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525604" y="3376168"/>
            <a:ext cx="673463" cy="673463"/>
          </a:xfrm>
          <a:prstGeom prst="rect">
            <a:avLst/>
          </a:prstGeom>
        </p:spPr>
      </p:pic>
      <p:pic>
        <p:nvPicPr>
          <p:cNvPr id="30" name="Graphic 29" descr="Woman with solid fill">
            <a:extLst>
              <a:ext uri="{FF2B5EF4-FFF2-40B4-BE49-F238E27FC236}">
                <a16:creationId xmlns:a16="http://schemas.microsoft.com/office/drawing/2014/main" id="{926C3E7B-BF61-30AA-201D-B11804521C6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028571" y="3015374"/>
            <a:ext cx="673463" cy="673463"/>
          </a:xfrm>
          <a:prstGeom prst="rect">
            <a:avLst/>
          </a:prstGeom>
        </p:spPr>
      </p:pic>
      <p:pic>
        <p:nvPicPr>
          <p:cNvPr id="31" name="Content Placeholder 4" descr="Man with solid fill">
            <a:extLst>
              <a:ext uri="{FF2B5EF4-FFF2-40B4-BE49-F238E27FC236}">
                <a16:creationId xmlns:a16="http://schemas.microsoft.com/office/drawing/2014/main" id="{213757A5-A57A-FCD5-0559-8B3CBA19227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958435" y="4461819"/>
            <a:ext cx="673463" cy="673463"/>
          </a:xfrm>
          <a:prstGeom prst="rect">
            <a:avLst/>
          </a:prstGeom>
        </p:spPr>
      </p:pic>
      <p:sp>
        <p:nvSpPr>
          <p:cNvPr id="32" name="Oval 31">
            <a:extLst>
              <a:ext uri="{FF2B5EF4-FFF2-40B4-BE49-F238E27FC236}">
                <a16:creationId xmlns:a16="http://schemas.microsoft.com/office/drawing/2014/main" id="{94BB3958-C137-99E3-5E73-4935823B3310}"/>
              </a:ext>
            </a:extLst>
          </p:cNvPr>
          <p:cNvSpPr/>
          <p:nvPr/>
        </p:nvSpPr>
        <p:spPr>
          <a:xfrm rot="448969">
            <a:off x="5036784" y="4898599"/>
            <a:ext cx="4514962" cy="1869824"/>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C00000"/>
              </a:solidFill>
            </a:endParaRPr>
          </a:p>
        </p:txBody>
      </p:sp>
      <p:sp>
        <p:nvSpPr>
          <p:cNvPr id="33" name="Oval 32">
            <a:extLst>
              <a:ext uri="{FF2B5EF4-FFF2-40B4-BE49-F238E27FC236}">
                <a16:creationId xmlns:a16="http://schemas.microsoft.com/office/drawing/2014/main" id="{58EE48DB-7FF0-B1E5-D391-EE8D115F737E}"/>
              </a:ext>
            </a:extLst>
          </p:cNvPr>
          <p:cNvSpPr/>
          <p:nvPr/>
        </p:nvSpPr>
        <p:spPr>
          <a:xfrm>
            <a:off x="5287157" y="5338899"/>
            <a:ext cx="1796464" cy="95463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Status: Depression</a:t>
            </a:r>
          </a:p>
        </p:txBody>
      </p:sp>
      <p:sp>
        <p:nvSpPr>
          <p:cNvPr id="34" name="Oval 33">
            <a:extLst>
              <a:ext uri="{FF2B5EF4-FFF2-40B4-BE49-F238E27FC236}">
                <a16:creationId xmlns:a16="http://schemas.microsoft.com/office/drawing/2014/main" id="{B0E4AF44-AC94-254B-EF81-5FE8BC4F32E2}"/>
              </a:ext>
            </a:extLst>
          </p:cNvPr>
          <p:cNvSpPr/>
          <p:nvPr/>
        </p:nvSpPr>
        <p:spPr>
          <a:xfrm>
            <a:off x="7502650" y="5762830"/>
            <a:ext cx="1796464" cy="95463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Status: No Depression </a:t>
            </a:r>
          </a:p>
        </p:txBody>
      </p:sp>
      <p:cxnSp>
        <p:nvCxnSpPr>
          <p:cNvPr id="36" name="Straight Arrow Connector 35">
            <a:extLst>
              <a:ext uri="{FF2B5EF4-FFF2-40B4-BE49-F238E27FC236}">
                <a16:creationId xmlns:a16="http://schemas.microsoft.com/office/drawing/2014/main" id="{301465E0-5363-1DEC-8D96-3EDD538134CF}"/>
              </a:ext>
            </a:extLst>
          </p:cNvPr>
          <p:cNvCxnSpPr>
            <a:cxnSpLocks/>
          </p:cNvCxnSpPr>
          <p:nvPr/>
        </p:nvCxnSpPr>
        <p:spPr>
          <a:xfrm flipV="1">
            <a:off x="6080382" y="3219839"/>
            <a:ext cx="1038354" cy="224782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176D8DA0-E9EF-3A6C-58A8-1338D309926B}"/>
              </a:ext>
            </a:extLst>
          </p:cNvPr>
          <p:cNvCxnSpPr>
            <a:cxnSpLocks/>
            <a:stCxn id="33" idx="0"/>
          </p:cNvCxnSpPr>
          <p:nvPr/>
        </p:nvCxnSpPr>
        <p:spPr>
          <a:xfrm flipV="1">
            <a:off x="6185389" y="3661628"/>
            <a:ext cx="923498" cy="1677271"/>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22473FFD-E48D-9AEB-8303-132BA7CC9F49}"/>
              </a:ext>
            </a:extLst>
          </p:cNvPr>
          <p:cNvCxnSpPr>
            <a:cxnSpLocks/>
            <a:stCxn id="33" idx="0"/>
          </p:cNvCxnSpPr>
          <p:nvPr/>
        </p:nvCxnSpPr>
        <p:spPr>
          <a:xfrm flipV="1">
            <a:off x="6185389" y="3929361"/>
            <a:ext cx="898232" cy="1409538"/>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39EDE36B-5434-5D79-5688-B5737A1A959A}"/>
              </a:ext>
            </a:extLst>
          </p:cNvPr>
          <p:cNvCxnSpPr>
            <a:cxnSpLocks/>
            <a:stCxn id="33" idx="0"/>
          </p:cNvCxnSpPr>
          <p:nvPr/>
        </p:nvCxnSpPr>
        <p:spPr>
          <a:xfrm flipV="1">
            <a:off x="6185389" y="4231097"/>
            <a:ext cx="953723" cy="1107802"/>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87BDAD8F-3382-3823-E8FE-90C0B98D8260}"/>
              </a:ext>
            </a:extLst>
          </p:cNvPr>
          <p:cNvCxnSpPr>
            <a:cxnSpLocks/>
            <a:stCxn id="34" idx="0"/>
          </p:cNvCxnSpPr>
          <p:nvPr/>
        </p:nvCxnSpPr>
        <p:spPr>
          <a:xfrm flipV="1">
            <a:off x="8400882" y="3678881"/>
            <a:ext cx="1457060" cy="208394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91CC4089-16D8-8287-B168-BA5A04A295CE}"/>
              </a:ext>
            </a:extLst>
          </p:cNvPr>
          <p:cNvCxnSpPr>
            <a:cxnSpLocks/>
            <a:stCxn id="34" idx="0"/>
          </p:cNvCxnSpPr>
          <p:nvPr/>
        </p:nvCxnSpPr>
        <p:spPr>
          <a:xfrm flipV="1">
            <a:off x="8400882" y="4022223"/>
            <a:ext cx="1457060" cy="174060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3B7463CE-0BB8-F1F0-B463-B610251270E0}"/>
              </a:ext>
            </a:extLst>
          </p:cNvPr>
          <p:cNvCxnSpPr>
            <a:cxnSpLocks/>
            <a:stCxn id="34" idx="0"/>
          </p:cNvCxnSpPr>
          <p:nvPr/>
        </p:nvCxnSpPr>
        <p:spPr>
          <a:xfrm flipV="1">
            <a:off x="8400882" y="4305303"/>
            <a:ext cx="1449856" cy="14575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06C3951F-3645-75E1-FE9D-84124B8D9650}"/>
              </a:ext>
            </a:extLst>
          </p:cNvPr>
          <p:cNvCxnSpPr>
            <a:cxnSpLocks/>
            <a:stCxn id="34" idx="0"/>
          </p:cNvCxnSpPr>
          <p:nvPr/>
        </p:nvCxnSpPr>
        <p:spPr>
          <a:xfrm flipV="1">
            <a:off x="8400882" y="4551642"/>
            <a:ext cx="1457060" cy="12111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6142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pPr algn="ctr"/>
            <a:r>
              <a:rPr lang="en-GB" sz="4800" dirty="0">
                <a:solidFill>
                  <a:schemeClr val="bg1"/>
                </a:solidFill>
              </a:rPr>
              <a:t>Correlated indicators</a:t>
            </a:r>
            <a:endParaRPr lang="en-GB" sz="6600" dirty="0">
              <a:solidFill>
                <a:schemeClr val="bg1"/>
              </a:solidFill>
            </a:endParaRPr>
          </a:p>
        </p:txBody>
      </p:sp>
      <p:sp>
        <p:nvSpPr>
          <p:cNvPr id="6" name="Content Placeholder 2">
            <a:extLst>
              <a:ext uri="{FF2B5EF4-FFF2-40B4-BE49-F238E27FC236}">
                <a16:creationId xmlns:a16="http://schemas.microsoft.com/office/drawing/2014/main" id="{908EA747-8E36-48EB-720C-D6F0421B8A21}"/>
              </a:ext>
            </a:extLst>
          </p:cNvPr>
          <p:cNvSpPr txBox="1">
            <a:spLocks/>
          </p:cNvSpPr>
          <p:nvPr/>
        </p:nvSpPr>
        <p:spPr>
          <a:xfrm>
            <a:off x="120316" y="1729372"/>
            <a:ext cx="1104498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
        <p:nvSpPr>
          <p:cNvPr id="4" name="Rectangle 3">
            <a:extLst>
              <a:ext uri="{FF2B5EF4-FFF2-40B4-BE49-F238E27FC236}">
                <a16:creationId xmlns:a16="http://schemas.microsoft.com/office/drawing/2014/main" id="{C657767C-5009-AC7A-240E-279C63A286DE}"/>
              </a:ext>
            </a:extLst>
          </p:cNvPr>
          <p:cNvSpPr/>
          <p:nvPr/>
        </p:nvSpPr>
        <p:spPr>
          <a:xfrm>
            <a:off x="3010597" y="5134335"/>
            <a:ext cx="91440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3200" b="0" i="0" u="none" strike="noStrike" kern="0" cap="none" spc="0" normalizeH="0" baseline="0" noProof="0" dirty="0" err="1">
                <a:ln>
                  <a:noFill/>
                </a:ln>
                <a:solidFill>
                  <a:prstClr val="white"/>
                </a:solidFill>
                <a:effectLst/>
                <a:uLnTx/>
                <a:uFillTx/>
                <a:latin typeface="Calibri"/>
                <a:ea typeface="+mn-ea"/>
                <a:cs typeface="+mn-cs"/>
              </a:rPr>
              <a:t>U1</a:t>
            </a:r>
            <a:endParaRPr kumimoji="0" lang="en-GB" sz="3200" b="0" i="0" u="none" strike="noStrike" kern="0" cap="none" spc="0" normalizeH="0" baseline="0" noProof="0" dirty="0">
              <a:ln>
                <a:noFill/>
              </a:ln>
              <a:solidFill>
                <a:prstClr val="white"/>
              </a:solidFill>
              <a:effectLst/>
              <a:uLnTx/>
              <a:uFillTx/>
              <a:latin typeface="Calibri"/>
              <a:ea typeface="+mn-ea"/>
              <a:cs typeface="+mn-cs"/>
            </a:endParaRPr>
          </a:p>
        </p:txBody>
      </p:sp>
      <p:sp>
        <p:nvSpPr>
          <p:cNvPr id="5" name="Rectangle 4">
            <a:extLst>
              <a:ext uri="{FF2B5EF4-FFF2-40B4-BE49-F238E27FC236}">
                <a16:creationId xmlns:a16="http://schemas.microsoft.com/office/drawing/2014/main" id="{3C6B5260-B5C8-7B6B-2A55-2FA8967C69DC}"/>
              </a:ext>
            </a:extLst>
          </p:cNvPr>
          <p:cNvSpPr/>
          <p:nvPr/>
        </p:nvSpPr>
        <p:spPr>
          <a:xfrm>
            <a:off x="4450757" y="5134335"/>
            <a:ext cx="91440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3200" b="0" i="0" u="none" strike="noStrike" kern="0" cap="none" spc="0" normalizeH="0" baseline="0" noProof="0" dirty="0" err="1">
                <a:ln>
                  <a:noFill/>
                </a:ln>
                <a:solidFill>
                  <a:prstClr val="white"/>
                </a:solidFill>
                <a:effectLst/>
                <a:uLnTx/>
                <a:uFillTx/>
                <a:latin typeface="Calibri"/>
                <a:ea typeface="+mn-ea"/>
                <a:cs typeface="+mn-cs"/>
              </a:rPr>
              <a:t>U2</a:t>
            </a:r>
            <a:endParaRPr kumimoji="0" lang="en-GB" sz="3200" b="0" i="0" u="none" strike="noStrike" kern="0" cap="none" spc="0" normalizeH="0" baseline="0" noProof="0" dirty="0">
              <a:ln>
                <a:noFill/>
              </a:ln>
              <a:solidFill>
                <a:prstClr val="white"/>
              </a:solidFill>
              <a:effectLst/>
              <a:uLnTx/>
              <a:uFillTx/>
              <a:latin typeface="Calibri"/>
              <a:ea typeface="+mn-ea"/>
              <a:cs typeface="+mn-cs"/>
            </a:endParaRPr>
          </a:p>
        </p:txBody>
      </p:sp>
      <p:sp>
        <p:nvSpPr>
          <p:cNvPr id="7" name="Rectangle 6">
            <a:extLst>
              <a:ext uri="{FF2B5EF4-FFF2-40B4-BE49-F238E27FC236}">
                <a16:creationId xmlns:a16="http://schemas.microsoft.com/office/drawing/2014/main" id="{818E14C6-CBE8-F0CE-BF11-8A01BB25D4AF}"/>
              </a:ext>
            </a:extLst>
          </p:cNvPr>
          <p:cNvSpPr/>
          <p:nvPr/>
        </p:nvSpPr>
        <p:spPr>
          <a:xfrm>
            <a:off x="5890917" y="5134335"/>
            <a:ext cx="91440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3200" b="0" i="0" u="none" strike="noStrike" kern="0" cap="none" spc="0" normalizeH="0" baseline="0" noProof="0" dirty="0" err="1">
                <a:ln>
                  <a:noFill/>
                </a:ln>
                <a:solidFill>
                  <a:prstClr val="white"/>
                </a:solidFill>
                <a:effectLst/>
                <a:uLnTx/>
                <a:uFillTx/>
                <a:latin typeface="Calibri"/>
                <a:ea typeface="+mn-ea"/>
                <a:cs typeface="+mn-cs"/>
              </a:rPr>
              <a:t>U3</a:t>
            </a:r>
            <a:endParaRPr kumimoji="0" lang="en-GB" sz="3200" b="0" i="0" u="none" strike="noStrike" kern="0" cap="none" spc="0" normalizeH="0" baseline="0" noProof="0" dirty="0">
              <a:ln>
                <a:noFill/>
              </a:ln>
              <a:solidFill>
                <a:prstClr val="white"/>
              </a:solidFill>
              <a:effectLst/>
              <a:uLnTx/>
              <a:uFillTx/>
              <a:latin typeface="Calibri"/>
              <a:ea typeface="+mn-ea"/>
              <a:cs typeface="+mn-cs"/>
            </a:endParaRPr>
          </a:p>
        </p:txBody>
      </p:sp>
      <p:sp>
        <p:nvSpPr>
          <p:cNvPr id="8" name="Rectangle 7">
            <a:extLst>
              <a:ext uri="{FF2B5EF4-FFF2-40B4-BE49-F238E27FC236}">
                <a16:creationId xmlns:a16="http://schemas.microsoft.com/office/drawing/2014/main" id="{2B265F81-2DE1-145D-A55C-4181E6D7F160}"/>
              </a:ext>
            </a:extLst>
          </p:cNvPr>
          <p:cNvSpPr/>
          <p:nvPr/>
        </p:nvSpPr>
        <p:spPr>
          <a:xfrm>
            <a:off x="7403085" y="5134335"/>
            <a:ext cx="91440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3200" b="0" i="0" u="none" strike="noStrike" kern="0" cap="none" spc="0" normalizeH="0" baseline="0" noProof="0" dirty="0" err="1">
                <a:ln>
                  <a:noFill/>
                </a:ln>
                <a:solidFill>
                  <a:prstClr val="white"/>
                </a:solidFill>
                <a:effectLst/>
                <a:uLnTx/>
                <a:uFillTx/>
                <a:latin typeface="Calibri"/>
                <a:ea typeface="+mn-ea"/>
                <a:cs typeface="+mn-cs"/>
              </a:rPr>
              <a:t>U4</a:t>
            </a:r>
            <a:endParaRPr kumimoji="0" lang="en-GB" sz="3200" b="0" i="0" u="none" strike="noStrike" kern="0" cap="none" spc="0" normalizeH="0" baseline="0" noProof="0" dirty="0">
              <a:ln>
                <a:noFill/>
              </a:ln>
              <a:solidFill>
                <a:prstClr val="white"/>
              </a:solidFill>
              <a:effectLst/>
              <a:uLnTx/>
              <a:uFillTx/>
              <a:latin typeface="Calibri"/>
              <a:ea typeface="+mn-ea"/>
              <a:cs typeface="+mn-cs"/>
            </a:endParaRPr>
          </a:p>
        </p:txBody>
      </p:sp>
      <p:cxnSp>
        <p:nvCxnSpPr>
          <p:cNvPr id="9" name="Connector: Curved 8">
            <a:extLst>
              <a:ext uri="{FF2B5EF4-FFF2-40B4-BE49-F238E27FC236}">
                <a16:creationId xmlns:a16="http://schemas.microsoft.com/office/drawing/2014/main" id="{CC44EEC2-B82A-8579-7BA9-6C246F3A8BD4}"/>
              </a:ext>
            </a:extLst>
          </p:cNvPr>
          <p:cNvCxnSpPr>
            <a:stCxn id="4" idx="2"/>
            <a:endCxn id="5" idx="2"/>
          </p:cNvCxnSpPr>
          <p:nvPr/>
        </p:nvCxnSpPr>
        <p:spPr>
          <a:xfrm rot="16200000" flipH="1">
            <a:off x="4187877" y="5328655"/>
            <a:ext cx="12700" cy="1440160"/>
          </a:xfrm>
          <a:prstGeom prst="curvedConnector3">
            <a:avLst>
              <a:gd name="adj1" fmla="val 1800000"/>
            </a:avLst>
          </a:prstGeom>
          <a:noFill/>
          <a:ln w="9525" cap="flat" cmpd="sng" algn="ctr">
            <a:solidFill>
              <a:srgbClr val="4F81BD">
                <a:shade val="95000"/>
                <a:satMod val="105000"/>
              </a:srgbClr>
            </a:solidFill>
            <a:prstDash val="solid"/>
            <a:headEnd type="triangle"/>
            <a:tailEnd type="triangle"/>
          </a:ln>
          <a:effectLst/>
        </p:spPr>
      </p:cxnSp>
      <p:cxnSp>
        <p:nvCxnSpPr>
          <p:cNvPr id="10" name="Connector: Curved 9">
            <a:extLst>
              <a:ext uri="{FF2B5EF4-FFF2-40B4-BE49-F238E27FC236}">
                <a16:creationId xmlns:a16="http://schemas.microsoft.com/office/drawing/2014/main" id="{69072F97-FB56-0277-1190-C730E7FD1712}"/>
              </a:ext>
            </a:extLst>
          </p:cNvPr>
          <p:cNvCxnSpPr/>
          <p:nvPr/>
        </p:nvCxnSpPr>
        <p:spPr>
          <a:xfrm rot="16200000" flipH="1">
            <a:off x="5674222" y="5335004"/>
            <a:ext cx="12700" cy="1440160"/>
          </a:xfrm>
          <a:prstGeom prst="curvedConnector3">
            <a:avLst>
              <a:gd name="adj1" fmla="val 1800000"/>
            </a:avLst>
          </a:prstGeom>
          <a:noFill/>
          <a:ln w="9525" cap="flat" cmpd="sng" algn="ctr">
            <a:solidFill>
              <a:srgbClr val="4F81BD">
                <a:shade val="95000"/>
                <a:satMod val="105000"/>
              </a:srgbClr>
            </a:solidFill>
            <a:prstDash val="solid"/>
            <a:headEnd type="triangle"/>
            <a:tailEnd type="triangle"/>
          </a:ln>
          <a:effectLst/>
        </p:spPr>
      </p:cxnSp>
      <p:cxnSp>
        <p:nvCxnSpPr>
          <p:cNvPr id="11" name="Connector: Curved 10">
            <a:extLst>
              <a:ext uri="{FF2B5EF4-FFF2-40B4-BE49-F238E27FC236}">
                <a16:creationId xmlns:a16="http://schemas.microsoft.com/office/drawing/2014/main" id="{30434CDB-79E1-FDD1-6050-A920E5D215AD}"/>
              </a:ext>
            </a:extLst>
          </p:cNvPr>
          <p:cNvCxnSpPr/>
          <p:nvPr/>
        </p:nvCxnSpPr>
        <p:spPr>
          <a:xfrm rot="16200000" flipH="1">
            <a:off x="7108703" y="5354280"/>
            <a:ext cx="12700" cy="1440160"/>
          </a:xfrm>
          <a:prstGeom prst="curvedConnector3">
            <a:avLst>
              <a:gd name="adj1" fmla="val 1800000"/>
            </a:avLst>
          </a:prstGeom>
          <a:noFill/>
          <a:ln w="9525" cap="flat" cmpd="sng" algn="ctr">
            <a:solidFill>
              <a:srgbClr val="4F81BD">
                <a:shade val="95000"/>
                <a:satMod val="105000"/>
              </a:srgbClr>
            </a:solidFill>
            <a:prstDash val="solid"/>
            <a:headEnd type="triangle"/>
            <a:tailEnd type="triangle"/>
          </a:ln>
          <a:effectLst/>
        </p:spPr>
      </p:cxnSp>
      <p:cxnSp>
        <p:nvCxnSpPr>
          <p:cNvPr id="12" name="Connector: Curved 11">
            <a:extLst>
              <a:ext uri="{FF2B5EF4-FFF2-40B4-BE49-F238E27FC236}">
                <a16:creationId xmlns:a16="http://schemas.microsoft.com/office/drawing/2014/main" id="{D02E002D-B3AC-97D0-F224-35E2BDBB38D6}"/>
              </a:ext>
            </a:extLst>
          </p:cNvPr>
          <p:cNvCxnSpPr>
            <a:stCxn id="4" idx="2"/>
            <a:endCxn id="7" idx="2"/>
          </p:cNvCxnSpPr>
          <p:nvPr/>
        </p:nvCxnSpPr>
        <p:spPr>
          <a:xfrm rot="16200000" flipH="1">
            <a:off x="4907957" y="4608575"/>
            <a:ext cx="12700" cy="2880320"/>
          </a:xfrm>
          <a:prstGeom prst="curvedConnector3">
            <a:avLst>
              <a:gd name="adj1" fmla="val 3728567"/>
            </a:avLst>
          </a:prstGeom>
          <a:noFill/>
          <a:ln w="9525" cap="flat" cmpd="sng" algn="ctr">
            <a:solidFill>
              <a:srgbClr val="4F81BD">
                <a:shade val="95000"/>
                <a:satMod val="105000"/>
              </a:srgbClr>
            </a:solidFill>
            <a:prstDash val="solid"/>
            <a:headEnd type="triangle"/>
            <a:tailEnd type="triangle"/>
          </a:ln>
          <a:effectLst/>
        </p:spPr>
      </p:cxnSp>
      <p:cxnSp>
        <p:nvCxnSpPr>
          <p:cNvPr id="13" name="Connector: Curved 12">
            <a:extLst>
              <a:ext uri="{FF2B5EF4-FFF2-40B4-BE49-F238E27FC236}">
                <a16:creationId xmlns:a16="http://schemas.microsoft.com/office/drawing/2014/main" id="{25621F84-8DB2-825C-5858-8997DE03BAB5}"/>
              </a:ext>
            </a:extLst>
          </p:cNvPr>
          <p:cNvCxnSpPr/>
          <p:nvPr/>
        </p:nvCxnSpPr>
        <p:spPr>
          <a:xfrm rot="16200000" flipH="1">
            <a:off x="6365397" y="4631641"/>
            <a:ext cx="12700" cy="2880320"/>
          </a:xfrm>
          <a:prstGeom prst="curvedConnector3">
            <a:avLst>
              <a:gd name="adj1" fmla="val 3728567"/>
            </a:avLst>
          </a:prstGeom>
          <a:noFill/>
          <a:ln w="9525" cap="flat" cmpd="sng" algn="ctr">
            <a:solidFill>
              <a:srgbClr val="4F81BD">
                <a:shade val="95000"/>
                <a:satMod val="105000"/>
              </a:srgbClr>
            </a:solidFill>
            <a:prstDash val="solid"/>
            <a:headEnd type="triangle"/>
            <a:tailEnd type="triangle"/>
          </a:ln>
          <a:effectLst/>
        </p:spPr>
      </p:cxnSp>
      <p:cxnSp>
        <p:nvCxnSpPr>
          <p:cNvPr id="14" name="Connector: Curved 13">
            <a:extLst>
              <a:ext uri="{FF2B5EF4-FFF2-40B4-BE49-F238E27FC236}">
                <a16:creationId xmlns:a16="http://schemas.microsoft.com/office/drawing/2014/main" id="{81193723-531C-13E6-7F58-64A400861392}"/>
              </a:ext>
            </a:extLst>
          </p:cNvPr>
          <p:cNvCxnSpPr>
            <a:stCxn id="4" idx="2"/>
            <a:endCxn id="8" idx="2"/>
          </p:cNvCxnSpPr>
          <p:nvPr/>
        </p:nvCxnSpPr>
        <p:spPr>
          <a:xfrm rot="16200000" flipH="1">
            <a:off x="5664041" y="3852491"/>
            <a:ext cx="12700" cy="4392488"/>
          </a:xfrm>
          <a:prstGeom prst="curvedConnector3">
            <a:avLst>
              <a:gd name="adj1" fmla="val 4628567"/>
            </a:avLst>
          </a:prstGeom>
          <a:noFill/>
          <a:ln w="9525" cap="flat" cmpd="sng" algn="ctr">
            <a:solidFill>
              <a:srgbClr val="4F81BD">
                <a:shade val="95000"/>
                <a:satMod val="105000"/>
              </a:srgbClr>
            </a:solidFill>
            <a:prstDash val="solid"/>
            <a:headEnd type="triangle"/>
            <a:tailEnd type="triangle"/>
          </a:ln>
          <a:effectLst/>
        </p:spPr>
      </p:cxnSp>
    </p:spTree>
    <p:extLst>
      <p:ext uri="{BB962C8B-B14F-4D97-AF65-F5344CB8AC3E}">
        <p14:creationId xmlns:p14="http://schemas.microsoft.com/office/powerpoint/2010/main" val="1994460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pPr algn="ctr"/>
            <a:r>
              <a:rPr lang="en-GB" sz="4800" dirty="0">
                <a:solidFill>
                  <a:schemeClr val="bg1"/>
                </a:solidFill>
              </a:rPr>
              <a:t>Correlated indicators</a:t>
            </a:r>
            <a:endParaRPr lang="en-GB" sz="6600" dirty="0">
              <a:solidFill>
                <a:schemeClr val="bg1"/>
              </a:solidFill>
            </a:endParaRPr>
          </a:p>
        </p:txBody>
      </p:sp>
      <p:sp>
        <p:nvSpPr>
          <p:cNvPr id="6" name="Content Placeholder 2">
            <a:extLst>
              <a:ext uri="{FF2B5EF4-FFF2-40B4-BE49-F238E27FC236}">
                <a16:creationId xmlns:a16="http://schemas.microsoft.com/office/drawing/2014/main" id="{908EA747-8E36-48EB-720C-D6F0421B8A21}"/>
              </a:ext>
            </a:extLst>
          </p:cNvPr>
          <p:cNvSpPr txBox="1">
            <a:spLocks/>
          </p:cNvSpPr>
          <p:nvPr/>
        </p:nvSpPr>
        <p:spPr>
          <a:xfrm>
            <a:off x="120316" y="1729372"/>
            <a:ext cx="1104498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
        <p:nvSpPr>
          <p:cNvPr id="4" name="Rectangle 3">
            <a:extLst>
              <a:ext uri="{FF2B5EF4-FFF2-40B4-BE49-F238E27FC236}">
                <a16:creationId xmlns:a16="http://schemas.microsoft.com/office/drawing/2014/main" id="{C657767C-5009-AC7A-240E-279C63A286DE}"/>
              </a:ext>
            </a:extLst>
          </p:cNvPr>
          <p:cNvSpPr/>
          <p:nvPr/>
        </p:nvSpPr>
        <p:spPr>
          <a:xfrm>
            <a:off x="3010597" y="5134335"/>
            <a:ext cx="91440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white"/>
                </a:solidFill>
                <a:effectLst/>
                <a:uLnTx/>
                <a:uFillTx/>
                <a:latin typeface="Calibri"/>
                <a:ea typeface="+mn-ea"/>
                <a:cs typeface="+mn-cs"/>
              </a:rPr>
              <a:t>Low Mood</a:t>
            </a:r>
          </a:p>
        </p:txBody>
      </p:sp>
      <p:sp>
        <p:nvSpPr>
          <p:cNvPr id="5" name="Rectangle 4">
            <a:extLst>
              <a:ext uri="{FF2B5EF4-FFF2-40B4-BE49-F238E27FC236}">
                <a16:creationId xmlns:a16="http://schemas.microsoft.com/office/drawing/2014/main" id="{3C6B5260-B5C8-7B6B-2A55-2FA8967C69DC}"/>
              </a:ext>
            </a:extLst>
          </p:cNvPr>
          <p:cNvSpPr/>
          <p:nvPr/>
        </p:nvSpPr>
        <p:spPr>
          <a:xfrm>
            <a:off x="4450757" y="5134335"/>
            <a:ext cx="91440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white"/>
                </a:solidFill>
                <a:effectLst/>
                <a:uLnTx/>
                <a:uFillTx/>
                <a:latin typeface="Calibri"/>
                <a:ea typeface="+mn-ea"/>
                <a:cs typeface="+mn-cs"/>
              </a:rPr>
              <a:t>Lack of Pleasure</a:t>
            </a:r>
          </a:p>
        </p:txBody>
      </p:sp>
      <p:sp>
        <p:nvSpPr>
          <p:cNvPr id="7" name="Rectangle 6">
            <a:extLst>
              <a:ext uri="{FF2B5EF4-FFF2-40B4-BE49-F238E27FC236}">
                <a16:creationId xmlns:a16="http://schemas.microsoft.com/office/drawing/2014/main" id="{818E14C6-CBE8-F0CE-BF11-8A01BB25D4AF}"/>
              </a:ext>
            </a:extLst>
          </p:cNvPr>
          <p:cNvSpPr/>
          <p:nvPr/>
        </p:nvSpPr>
        <p:spPr>
          <a:xfrm>
            <a:off x="5890917" y="5134335"/>
            <a:ext cx="91440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Sleep probs</a:t>
            </a:r>
          </a:p>
        </p:txBody>
      </p:sp>
      <p:sp>
        <p:nvSpPr>
          <p:cNvPr id="8" name="Rectangle 7">
            <a:extLst>
              <a:ext uri="{FF2B5EF4-FFF2-40B4-BE49-F238E27FC236}">
                <a16:creationId xmlns:a16="http://schemas.microsoft.com/office/drawing/2014/main" id="{2B265F81-2DE1-145D-A55C-4181E6D7F160}"/>
              </a:ext>
            </a:extLst>
          </p:cNvPr>
          <p:cNvSpPr/>
          <p:nvPr/>
        </p:nvSpPr>
        <p:spPr>
          <a:xfrm>
            <a:off x="7403085" y="5134335"/>
            <a:ext cx="91440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Fatigue</a:t>
            </a:r>
            <a:endParaRPr kumimoji="0" lang="en-GB" sz="1600" b="0" i="0" u="none" strike="noStrike" kern="0" cap="none" spc="0" normalizeH="0" baseline="0" noProof="0" dirty="0">
              <a:ln>
                <a:noFill/>
              </a:ln>
              <a:solidFill>
                <a:prstClr val="white"/>
              </a:solidFill>
              <a:effectLst/>
              <a:uLnTx/>
              <a:uFillTx/>
              <a:latin typeface="Calibri"/>
              <a:ea typeface="+mn-ea"/>
              <a:cs typeface="+mn-cs"/>
            </a:endParaRPr>
          </a:p>
        </p:txBody>
      </p:sp>
      <p:cxnSp>
        <p:nvCxnSpPr>
          <p:cNvPr id="9" name="Connector: Curved 8">
            <a:extLst>
              <a:ext uri="{FF2B5EF4-FFF2-40B4-BE49-F238E27FC236}">
                <a16:creationId xmlns:a16="http://schemas.microsoft.com/office/drawing/2014/main" id="{CC44EEC2-B82A-8579-7BA9-6C246F3A8BD4}"/>
              </a:ext>
            </a:extLst>
          </p:cNvPr>
          <p:cNvCxnSpPr>
            <a:stCxn id="4" idx="2"/>
            <a:endCxn id="5" idx="2"/>
          </p:cNvCxnSpPr>
          <p:nvPr/>
        </p:nvCxnSpPr>
        <p:spPr>
          <a:xfrm rot="16200000" flipH="1">
            <a:off x="4187877" y="5328655"/>
            <a:ext cx="12700" cy="1440160"/>
          </a:xfrm>
          <a:prstGeom prst="curvedConnector3">
            <a:avLst>
              <a:gd name="adj1" fmla="val 1800000"/>
            </a:avLst>
          </a:prstGeom>
          <a:noFill/>
          <a:ln w="9525" cap="flat" cmpd="sng" algn="ctr">
            <a:solidFill>
              <a:srgbClr val="4F81BD">
                <a:shade val="95000"/>
                <a:satMod val="105000"/>
              </a:srgbClr>
            </a:solidFill>
            <a:prstDash val="solid"/>
            <a:headEnd type="triangle"/>
            <a:tailEnd type="triangle"/>
          </a:ln>
          <a:effectLst/>
        </p:spPr>
      </p:cxnSp>
      <p:cxnSp>
        <p:nvCxnSpPr>
          <p:cNvPr id="10" name="Connector: Curved 9">
            <a:extLst>
              <a:ext uri="{FF2B5EF4-FFF2-40B4-BE49-F238E27FC236}">
                <a16:creationId xmlns:a16="http://schemas.microsoft.com/office/drawing/2014/main" id="{69072F97-FB56-0277-1190-C730E7FD1712}"/>
              </a:ext>
            </a:extLst>
          </p:cNvPr>
          <p:cNvCxnSpPr/>
          <p:nvPr/>
        </p:nvCxnSpPr>
        <p:spPr>
          <a:xfrm rot="16200000" flipH="1">
            <a:off x="5674222" y="5335004"/>
            <a:ext cx="12700" cy="1440160"/>
          </a:xfrm>
          <a:prstGeom prst="curvedConnector3">
            <a:avLst>
              <a:gd name="adj1" fmla="val 1800000"/>
            </a:avLst>
          </a:prstGeom>
          <a:noFill/>
          <a:ln w="9525" cap="flat" cmpd="sng" algn="ctr">
            <a:solidFill>
              <a:srgbClr val="4F81BD">
                <a:shade val="95000"/>
                <a:satMod val="105000"/>
              </a:srgbClr>
            </a:solidFill>
            <a:prstDash val="solid"/>
            <a:headEnd type="triangle"/>
            <a:tailEnd type="triangle"/>
          </a:ln>
          <a:effectLst/>
        </p:spPr>
      </p:cxnSp>
      <p:cxnSp>
        <p:nvCxnSpPr>
          <p:cNvPr id="11" name="Connector: Curved 10">
            <a:extLst>
              <a:ext uri="{FF2B5EF4-FFF2-40B4-BE49-F238E27FC236}">
                <a16:creationId xmlns:a16="http://schemas.microsoft.com/office/drawing/2014/main" id="{30434CDB-79E1-FDD1-6050-A920E5D215AD}"/>
              </a:ext>
            </a:extLst>
          </p:cNvPr>
          <p:cNvCxnSpPr/>
          <p:nvPr/>
        </p:nvCxnSpPr>
        <p:spPr>
          <a:xfrm rot="16200000" flipH="1">
            <a:off x="7108703" y="5354280"/>
            <a:ext cx="12700" cy="1440160"/>
          </a:xfrm>
          <a:prstGeom prst="curvedConnector3">
            <a:avLst>
              <a:gd name="adj1" fmla="val 1800000"/>
            </a:avLst>
          </a:prstGeom>
          <a:noFill/>
          <a:ln w="9525" cap="flat" cmpd="sng" algn="ctr">
            <a:solidFill>
              <a:srgbClr val="4F81BD">
                <a:shade val="95000"/>
                <a:satMod val="105000"/>
              </a:srgbClr>
            </a:solidFill>
            <a:prstDash val="solid"/>
            <a:headEnd type="triangle"/>
            <a:tailEnd type="triangle"/>
          </a:ln>
          <a:effectLst/>
        </p:spPr>
      </p:cxnSp>
      <p:cxnSp>
        <p:nvCxnSpPr>
          <p:cNvPr id="12" name="Connector: Curved 11">
            <a:extLst>
              <a:ext uri="{FF2B5EF4-FFF2-40B4-BE49-F238E27FC236}">
                <a16:creationId xmlns:a16="http://schemas.microsoft.com/office/drawing/2014/main" id="{D02E002D-B3AC-97D0-F224-35E2BDBB38D6}"/>
              </a:ext>
            </a:extLst>
          </p:cNvPr>
          <p:cNvCxnSpPr>
            <a:stCxn id="4" idx="2"/>
            <a:endCxn id="7" idx="2"/>
          </p:cNvCxnSpPr>
          <p:nvPr/>
        </p:nvCxnSpPr>
        <p:spPr>
          <a:xfrm rot="16200000" flipH="1">
            <a:off x="4907957" y="4608575"/>
            <a:ext cx="12700" cy="2880320"/>
          </a:xfrm>
          <a:prstGeom prst="curvedConnector3">
            <a:avLst>
              <a:gd name="adj1" fmla="val 3728567"/>
            </a:avLst>
          </a:prstGeom>
          <a:noFill/>
          <a:ln w="9525" cap="flat" cmpd="sng" algn="ctr">
            <a:solidFill>
              <a:srgbClr val="4F81BD">
                <a:shade val="95000"/>
                <a:satMod val="105000"/>
              </a:srgbClr>
            </a:solidFill>
            <a:prstDash val="solid"/>
            <a:headEnd type="triangle"/>
            <a:tailEnd type="triangle"/>
          </a:ln>
          <a:effectLst/>
        </p:spPr>
      </p:cxnSp>
      <p:cxnSp>
        <p:nvCxnSpPr>
          <p:cNvPr id="13" name="Connector: Curved 12">
            <a:extLst>
              <a:ext uri="{FF2B5EF4-FFF2-40B4-BE49-F238E27FC236}">
                <a16:creationId xmlns:a16="http://schemas.microsoft.com/office/drawing/2014/main" id="{25621F84-8DB2-825C-5858-8997DE03BAB5}"/>
              </a:ext>
            </a:extLst>
          </p:cNvPr>
          <p:cNvCxnSpPr/>
          <p:nvPr/>
        </p:nvCxnSpPr>
        <p:spPr>
          <a:xfrm rot="16200000" flipH="1">
            <a:off x="6365397" y="4631641"/>
            <a:ext cx="12700" cy="2880320"/>
          </a:xfrm>
          <a:prstGeom prst="curvedConnector3">
            <a:avLst>
              <a:gd name="adj1" fmla="val 3728567"/>
            </a:avLst>
          </a:prstGeom>
          <a:noFill/>
          <a:ln w="9525" cap="flat" cmpd="sng" algn="ctr">
            <a:solidFill>
              <a:srgbClr val="4F81BD">
                <a:shade val="95000"/>
                <a:satMod val="105000"/>
              </a:srgbClr>
            </a:solidFill>
            <a:prstDash val="solid"/>
            <a:headEnd type="triangle"/>
            <a:tailEnd type="triangle"/>
          </a:ln>
          <a:effectLst/>
        </p:spPr>
      </p:cxnSp>
      <p:cxnSp>
        <p:nvCxnSpPr>
          <p:cNvPr id="14" name="Connector: Curved 13">
            <a:extLst>
              <a:ext uri="{FF2B5EF4-FFF2-40B4-BE49-F238E27FC236}">
                <a16:creationId xmlns:a16="http://schemas.microsoft.com/office/drawing/2014/main" id="{81193723-531C-13E6-7F58-64A400861392}"/>
              </a:ext>
            </a:extLst>
          </p:cNvPr>
          <p:cNvCxnSpPr>
            <a:stCxn id="4" idx="2"/>
            <a:endCxn id="8" idx="2"/>
          </p:cNvCxnSpPr>
          <p:nvPr/>
        </p:nvCxnSpPr>
        <p:spPr>
          <a:xfrm rot="16200000" flipH="1">
            <a:off x="5664041" y="3852491"/>
            <a:ext cx="12700" cy="4392488"/>
          </a:xfrm>
          <a:prstGeom prst="curvedConnector3">
            <a:avLst>
              <a:gd name="adj1" fmla="val 4628567"/>
            </a:avLst>
          </a:prstGeom>
          <a:noFill/>
          <a:ln w="9525" cap="flat" cmpd="sng" algn="ctr">
            <a:solidFill>
              <a:srgbClr val="4F81BD">
                <a:shade val="95000"/>
                <a:satMod val="105000"/>
              </a:srgbClr>
            </a:solidFill>
            <a:prstDash val="solid"/>
            <a:headEnd type="triangle"/>
            <a:tailEnd type="triangle"/>
          </a:ln>
          <a:effectLst/>
        </p:spPr>
      </p:cxnSp>
    </p:spTree>
    <p:extLst>
      <p:ext uri="{BB962C8B-B14F-4D97-AF65-F5344CB8AC3E}">
        <p14:creationId xmlns:p14="http://schemas.microsoft.com/office/powerpoint/2010/main" val="2109047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pPr algn="ctr"/>
            <a:r>
              <a:rPr lang="en-GB" sz="4800" dirty="0">
                <a:solidFill>
                  <a:schemeClr val="bg1"/>
                </a:solidFill>
              </a:rPr>
              <a:t>Latent Class Model</a:t>
            </a:r>
            <a:endParaRPr lang="en-GB" sz="6600" dirty="0">
              <a:solidFill>
                <a:schemeClr val="bg1"/>
              </a:solidFill>
            </a:endParaRPr>
          </a:p>
        </p:txBody>
      </p:sp>
      <p:sp>
        <p:nvSpPr>
          <p:cNvPr id="15" name="Oval 14">
            <a:extLst>
              <a:ext uri="{FF2B5EF4-FFF2-40B4-BE49-F238E27FC236}">
                <a16:creationId xmlns:a16="http://schemas.microsoft.com/office/drawing/2014/main" id="{09077952-ECC1-5A6B-FEEC-5F2D0F7890F6}"/>
              </a:ext>
            </a:extLst>
          </p:cNvPr>
          <p:cNvSpPr/>
          <p:nvPr/>
        </p:nvSpPr>
        <p:spPr>
          <a:xfrm>
            <a:off x="1763687" y="2086291"/>
            <a:ext cx="5712877" cy="1582395"/>
          </a:xfrm>
          <a:prstGeom prst="ellipse">
            <a:avLst/>
          </a:prstGeom>
          <a:solidFill>
            <a:schemeClr val="bg1">
              <a:lumMod val="75000"/>
            </a:scheme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6000" b="0" i="0" u="none" strike="noStrike" kern="0" cap="none" spc="0" normalizeH="0" baseline="0" noProof="0" dirty="0">
              <a:ln>
                <a:noFill/>
              </a:ln>
              <a:solidFill>
                <a:prstClr val="white"/>
              </a:solidFill>
              <a:effectLst/>
              <a:uLnTx/>
              <a:uFillTx/>
              <a:latin typeface="Calibri"/>
              <a:ea typeface="+mn-ea"/>
              <a:cs typeface="+mn-cs"/>
            </a:endParaRPr>
          </a:p>
        </p:txBody>
      </p:sp>
      <p:sp>
        <p:nvSpPr>
          <p:cNvPr id="16" name="Rectangle 15">
            <a:extLst>
              <a:ext uri="{FF2B5EF4-FFF2-40B4-BE49-F238E27FC236}">
                <a16:creationId xmlns:a16="http://schemas.microsoft.com/office/drawing/2014/main" id="{B2BD0590-E323-5D68-6812-BE5D84ECF961}"/>
              </a:ext>
            </a:extLst>
          </p:cNvPr>
          <p:cNvSpPr/>
          <p:nvPr/>
        </p:nvSpPr>
        <p:spPr>
          <a:xfrm>
            <a:off x="1763688" y="5301208"/>
            <a:ext cx="91440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Low Mood</a:t>
            </a:r>
          </a:p>
        </p:txBody>
      </p:sp>
      <p:sp>
        <p:nvSpPr>
          <p:cNvPr id="17" name="Rectangle 16">
            <a:extLst>
              <a:ext uri="{FF2B5EF4-FFF2-40B4-BE49-F238E27FC236}">
                <a16:creationId xmlns:a16="http://schemas.microsoft.com/office/drawing/2014/main" id="{ABA6A39A-18E7-22AD-20B5-43F4EDADFF33}"/>
              </a:ext>
            </a:extLst>
          </p:cNvPr>
          <p:cNvSpPr/>
          <p:nvPr/>
        </p:nvSpPr>
        <p:spPr>
          <a:xfrm>
            <a:off x="3203848" y="5301208"/>
            <a:ext cx="91440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600" kern="0" dirty="0">
                <a:solidFill>
                  <a:prstClr val="white"/>
                </a:solidFill>
                <a:latin typeface="Calibri"/>
              </a:rPr>
              <a:t>Lack pleasure</a:t>
            </a:r>
            <a:endParaRPr kumimoji="0" lang="en-GB" sz="1600" b="0" i="0" u="none" strike="noStrike" kern="0" cap="none" spc="0" normalizeH="0" baseline="0" noProof="0" dirty="0">
              <a:ln>
                <a:noFill/>
              </a:ln>
              <a:solidFill>
                <a:prstClr val="white"/>
              </a:solidFill>
              <a:effectLst/>
              <a:uLnTx/>
              <a:uFillTx/>
              <a:latin typeface="Calibri"/>
              <a:ea typeface="+mn-ea"/>
              <a:cs typeface="+mn-cs"/>
            </a:endParaRPr>
          </a:p>
        </p:txBody>
      </p:sp>
      <p:sp>
        <p:nvSpPr>
          <p:cNvPr id="18" name="Rectangle 17">
            <a:extLst>
              <a:ext uri="{FF2B5EF4-FFF2-40B4-BE49-F238E27FC236}">
                <a16:creationId xmlns:a16="http://schemas.microsoft.com/office/drawing/2014/main" id="{708A4AE1-D61E-FC1E-2B10-803C45949C42}"/>
              </a:ext>
            </a:extLst>
          </p:cNvPr>
          <p:cNvSpPr/>
          <p:nvPr/>
        </p:nvSpPr>
        <p:spPr>
          <a:xfrm>
            <a:off x="4644008" y="5301208"/>
            <a:ext cx="91440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Sleep probs</a:t>
            </a:r>
          </a:p>
        </p:txBody>
      </p:sp>
      <p:sp>
        <p:nvSpPr>
          <p:cNvPr id="19" name="Rectangle 18">
            <a:extLst>
              <a:ext uri="{FF2B5EF4-FFF2-40B4-BE49-F238E27FC236}">
                <a16:creationId xmlns:a16="http://schemas.microsoft.com/office/drawing/2014/main" id="{8C7D3DEA-1F2C-CABA-1308-5644D660D0F6}"/>
              </a:ext>
            </a:extLst>
          </p:cNvPr>
          <p:cNvSpPr/>
          <p:nvPr/>
        </p:nvSpPr>
        <p:spPr>
          <a:xfrm>
            <a:off x="6156176" y="5301208"/>
            <a:ext cx="91440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Fatigue</a:t>
            </a:r>
          </a:p>
        </p:txBody>
      </p:sp>
      <p:cxnSp>
        <p:nvCxnSpPr>
          <p:cNvPr id="20" name="Straight Arrow Connector 19">
            <a:extLst>
              <a:ext uri="{FF2B5EF4-FFF2-40B4-BE49-F238E27FC236}">
                <a16:creationId xmlns:a16="http://schemas.microsoft.com/office/drawing/2014/main" id="{85DFB38E-4B5F-D0D5-22C7-A10023D9B23A}"/>
              </a:ext>
            </a:extLst>
          </p:cNvPr>
          <p:cNvCxnSpPr>
            <a:cxnSpLocks/>
            <a:endCxn id="16" idx="0"/>
          </p:cNvCxnSpPr>
          <p:nvPr/>
        </p:nvCxnSpPr>
        <p:spPr>
          <a:xfrm flipH="1">
            <a:off x="2220888" y="2833141"/>
            <a:ext cx="982960" cy="2468067"/>
          </a:xfrm>
          <a:prstGeom prst="straightConnector1">
            <a:avLst/>
          </a:prstGeom>
          <a:noFill/>
          <a:ln w="38100" cap="flat" cmpd="sng" algn="ctr">
            <a:solidFill>
              <a:srgbClr val="C00000"/>
            </a:solidFill>
            <a:prstDash val="solid"/>
            <a:tailEnd type="arrow"/>
          </a:ln>
          <a:effectLst/>
        </p:spPr>
      </p:cxnSp>
      <p:cxnSp>
        <p:nvCxnSpPr>
          <p:cNvPr id="21" name="Straight Arrow Connector 20">
            <a:extLst>
              <a:ext uri="{FF2B5EF4-FFF2-40B4-BE49-F238E27FC236}">
                <a16:creationId xmlns:a16="http://schemas.microsoft.com/office/drawing/2014/main" id="{815F3086-7659-6ECE-6C92-4777F50140CF}"/>
              </a:ext>
            </a:extLst>
          </p:cNvPr>
          <p:cNvCxnSpPr>
            <a:cxnSpLocks/>
            <a:endCxn id="17" idx="0"/>
          </p:cNvCxnSpPr>
          <p:nvPr/>
        </p:nvCxnSpPr>
        <p:spPr>
          <a:xfrm>
            <a:off x="3203848" y="2958085"/>
            <a:ext cx="457200" cy="2343123"/>
          </a:xfrm>
          <a:prstGeom prst="straightConnector1">
            <a:avLst/>
          </a:prstGeom>
          <a:noFill/>
          <a:ln w="38100" cap="flat" cmpd="sng" algn="ctr">
            <a:solidFill>
              <a:srgbClr val="C00000"/>
            </a:solidFill>
            <a:prstDash val="solid"/>
            <a:tailEnd type="arrow"/>
          </a:ln>
          <a:effectLst/>
        </p:spPr>
      </p:cxnSp>
      <p:cxnSp>
        <p:nvCxnSpPr>
          <p:cNvPr id="22" name="Straight Arrow Connector 21">
            <a:extLst>
              <a:ext uri="{FF2B5EF4-FFF2-40B4-BE49-F238E27FC236}">
                <a16:creationId xmlns:a16="http://schemas.microsoft.com/office/drawing/2014/main" id="{5FE82139-3285-4DE2-849B-4733A23E4963}"/>
              </a:ext>
            </a:extLst>
          </p:cNvPr>
          <p:cNvCxnSpPr>
            <a:cxnSpLocks/>
            <a:endCxn id="18" idx="0"/>
          </p:cNvCxnSpPr>
          <p:nvPr/>
        </p:nvCxnSpPr>
        <p:spPr>
          <a:xfrm>
            <a:off x="3203848" y="2958085"/>
            <a:ext cx="1897360" cy="2343123"/>
          </a:xfrm>
          <a:prstGeom prst="straightConnector1">
            <a:avLst/>
          </a:prstGeom>
          <a:noFill/>
          <a:ln w="38100" cap="flat" cmpd="sng" algn="ctr">
            <a:solidFill>
              <a:srgbClr val="C00000"/>
            </a:solidFill>
            <a:prstDash val="solid"/>
            <a:tailEnd type="arrow"/>
          </a:ln>
          <a:effectLst/>
        </p:spPr>
      </p:cxnSp>
      <p:cxnSp>
        <p:nvCxnSpPr>
          <p:cNvPr id="23" name="Straight Arrow Connector 22">
            <a:extLst>
              <a:ext uri="{FF2B5EF4-FFF2-40B4-BE49-F238E27FC236}">
                <a16:creationId xmlns:a16="http://schemas.microsoft.com/office/drawing/2014/main" id="{45BF6C94-22CC-FBB1-2222-C8475F5AAB8F}"/>
              </a:ext>
            </a:extLst>
          </p:cNvPr>
          <p:cNvCxnSpPr>
            <a:cxnSpLocks/>
            <a:endCxn id="19" idx="0"/>
          </p:cNvCxnSpPr>
          <p:nvPr/>
        </p:nvCxnSpPr>
        <p:spPr>
          <a:xfrm>
            <a:off x="3203848" y="2958085"/>
            <a:ext cx="3409528" cy="2343123"/>
          </a:xfrm>
          <a:prstGeom prst="straightConnector1">
            <a:avLst/>
          </a:prstGeom>
          <a:noFill/>
          <a:ln w="38100" cap="flat" cmpd="sng" algn="ctr">
            <a:solidFill>
              <a:srgbClr val="C00000"/>
            </a:solidFill>
            <a:prstDash val="solid"/>
            <a:tailEnd type="arrow"/>
          </a:ln>
          <a:effectLst/>
        </p:spPr>
      </p:cxnSp>
      <p:sp>
        <p:nvSpPr>
          <p:cNvPr id="4" name="Oval 3">
            <a:extLst>
              <a:ext uri="{FF2B5EF4-FFF2-40B4-BE49-F238E27FC236}">
                <a16:creationId xmlns:a16="http://schemas.microsoft.com/office/drawing/2014/main" id="{D9045012-3E77-FD05-A6F3-B2E567925CF6}"/>
              </a:ext>
            </a:extLst>
          </p:cNvPr>
          <p:cNvSpPr/>
          <p:nvPr/>
        </p:nvSpPr>
        <p:spPr>
          <a:xfrm>
            <a:off x="2153008" y="2370985"/>
            <a:ext cx="2101679" cy="5871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Depression</a:t>
            </a:r>
          </a:p>
        </p:txBody>
      </p:sp>
      <p:sp>
        <p:nvSpPr>
          <p:cNvPr id="5" name="Oval 4">
            <a:extLst>
              <a:ext uri="{FF2B5EF4-FFF2-40B4-BE49-F238E27FC236}">
                <a16:creationId xmlns:a16="http://schemas.microsoft.com/office/drawing/2014/main" id="{CAFCF574-D3B1-86C0-4ACD-0861FAA45F54}"/>
              </a:ext>
            </a:extLst>
          </p:cNvPr>
          <p:cNvSpPr/>
          <p:nvPr/>
        </p:nvSpPr>
        <p:spPr>
          <a:xfrm>
            <a:off x="4254687" y="2225547"/>
            <a:ext cx="2358689" cy="120345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No Depression</a:t>
            </a:r>
          </a:p>
        </p:txBody>
      </p:sp>
      <p:cxnSp>
        <p:nvCxnSpPr>
          <p:cNvPr id="9" name="Straight Arrow Connector 8">
            <a:extLst>
              <a:ext uri="{FF2B5EF4-FFF2-40B4-BE49-F238E27FC236}">
                <a16:creationId xmlns:a16="http://schemas.microsoft.com/office/drawing/2014/main" id="{1CCBC0BB-C8BA-92C4-1559-831CCF87292F}"/>
              </a:ext>
            </a:extLst>
          </p:cNvPr>
          <p:cNvCxnSpPr>
            <a:cxnSpLocks/>
            <a:stCxn id="5" idx="4"/>
            <a:endCxn id="16" idx="0"/>
          </p:cNvCxnSpPr>
          <p:nvPr/>
        </p:nvCxnSpPr>
        <p:spPr>
          <a:xfrm flipH="1">
            <a:off x="2220888" y="3429000"/>
            <a:ext cx="3213144" cy="1872208"/>
          </a:xfrm>
          <a:prstGeom prst="straightConnector1">
            <a:avLst/>
          </a:prstGeom>
          <a:noFill/>
          <a:ln w="38100" cap="flat" cmpd="sng" algn="ctr">
            <a:solidFill>
              <a:schemeClr val="tx1"/>
            </a:solidFill>
            <a:prstDash val="solid"/>
            <a:tailEnd type="arrow"/>
          </a:ln>
          <a:effectLst/>
        </p:spPr>
      </p:cxnSp>
      <p:cxnSp>
        <p:nvCxnSpPr>
          <p:cNvPr id="12" name="Straight Arrow Connector 11">
            <a:extLst>
              <a:ext uri="{FF2B5EF4-FFF2-40B4-BE49-F238E27FC236}">
                <a16:creationId xmlns:a16="http://schemas.microsoft.com/office/drawing/2014/main" id="{34FE98CF-9DA9-5F76-862E-9746B8FFEC1B}"/>
              </a:ext>
            </a:extLst>
          </p:cNvPr>
          <p:cNvCxnSpPr>
            <a:cxnSpLocks/>
            <a:stCxn id="5" idx="4"/>
            <a:endCxn id="17" idx="0"/>
          </p:cNvCxnSpPr>
          <p:nvPr/>
        </p:nvCxnSpPr>
        <p:spPr>
          <a:xfrm flipH="1">
            <a:off x="3661048" y="3429000"/>
            <a:ext cx="1772984" cy="1872208"/>
          </a:xfrm>
          <a:prstGeom prst="straightConnector1">
            <a:avLst/>
          </a:prstGeom>
          <a:noFill/>
          <a:ln w="38100" cap="flat" cmpd="sng" algn="ctr">
            <a:solidFill>
              <a:schemeClr val="tx1"/>
            </a:solidFill>
            <a:prstDash val="solid"/>
            <a:tailEnd type="arrow"/>
          </a:ln>
          <a:effectLst/>
        </p:spPr>
      </p:cxnSp>
      <p:cxnSp>
        <p:nvCxnSpPr>
          <p:cNvPr id="24" name="Straight Arrow Connector 23">
            <a:extLst>
              <a:ext uri="{FF2B5EF4-FFF2-40B4-BE49-F238E27FC236}">
                <a16:creationId xmlns:a16="http://schemas.microsoft.com/office/drawing/2014/main" id="{15582E8D-7054-79E7-353A-E3266CBF4621}"/>
              </a:ext>
            </a:extLst>
          </p:cNvPr>
          <p:cNvCxnSpPr>
            <a:cxnSpLocks/>
            <a:stCxn id="5" idx="4"/>
            <a:endCxn id="18" idx="0"/>
          </p:cNvCxnSpPr>
          <p:nvPr/>
        </p:nvCxnSpPr>
        <p:spPr>
          <a:xfrm flipH="1">
            <a:off x="5101208" y="3429000"/>
            <a:ext cx="332824" cy="1872208"/>
          </a:xfrm>
          <a:prstGeom prst="straightConnector1">
            <a:avLst/>
          </a:prstGeom>
          <a:noFill/>
          <a:ln w="38100" cap="flat" cmpd="sng" algn="ctr">
            <a:solidFill>
              <a:schemeClr val="tx1"/>
            </a:solidFill>
            <a:prstDash val="solid"/>
            <a:tailEnd type="arrow"/>
          </a:ln>
          <a:effectLst/>
        </p:spPr>
      </p:cxnSp>
      <p:cxnSp>
        <p:nvCxnSpPr>
          <p:cNvPr id="27" name="Straight Arrow Connector 26">
            <a:extLst>
              <a:ext uri="{FF2B5EF4-FFF2-40B4-BE49-F238E27FC236}">
                <a16:creationId xmlns:a16="http://schemas.microsoft.com/office/drawing/2014/main" id="{99E7647F-1401-F567-2274-AAA5A4EE0C51}"/>
              </a:ext>
            </a:extLst>
          </p:cNvPr>
          <p:cNvCxnSpPr>
            <a:cxnSpLocks/>
            <a:stCxn id="5" idx="4"/>
            <a:endCxn id="19" idx="0"/>
          </p:cNvCxnSpPr>
          <p:nvPr/>
        </p:nvCxnSpPr>
        <p:spPr>
          <a:xfrm>
            <a:off x="5434032" y="3429000"/>
            <a:ext cx="1179344" cy="1872208"/>
          </a:xfrm>
          <a:prstGeom prst="straightConnector1">
            <a:avLst/>
          </a:prstGeom>
          <a:noFill/>
          <a:ln w="38100" cap="flat" cmpd="sng" algn="ctr">
            <a:solidFill>
              <a:schemeClr val="tx1"/>
            </a:solidFill>
            <a:prstDash val="solid"/>
            <a:tailEnd type="arrow"/>
          </a:ln>
          <a:effectLst/>
        </p:spPr>
      </p:cxnSp>
    </p:spTree>
    <p:extLst>
      <p:ext uri="{BB962C8B-B14F-4D97-AF65-F5344CB8AC3E}">
        <p14:creationId xmlns:p14="http://schemas.microsoft.com/office/powerpoint/2010/main" val="863770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pPr algn="ctr"/>
            <a:r>
              <a:rPr lang="en-GB" sz="4800" dirty="0">
                <a:solidFill>
                  <a:schemeClr val="bg1"/>
                </a:solidFill>
              </a:rPr>
              <a:t>Latent Class Model</a:t>
            </a:r>
            <a:endParaRPr lang="en-GB" sz="6600" dirty="0">
              <a:solidFill>
                <a:schemeClr val="bg1"/>
              </a:solidFill>
            </a:endParaRPr>
          </a:p>
        </p:txBody>
      </p:sp>
      <p:sp>
        <p:nvSpPr>
          <p:cNvPr id="15" name="Oval 14">
            <a:extLst>
              <a:ext uri="{FF2B5EF4-FFF2-40B4-BE49-F238E27FC236}">
                <a16:creationId xmlns:a16="http://schemas.microsoft.com/office/drawing/2014/main" id="{09077952-ECC1-5A6B-FEEC-5F2D0F7890F6}"/>
              </a:ext>
            </a:extLst>
          </p:cNvPr>
          <p:cNvSpPr/>
          <p:nvPr/>
        </p:nvSpPr>
        <p:spPr>
          <a:xfrm>
            <a:off x="1763687" y="2086291"/>
            <a:ext cx="5712877" cy="1582395"/>
          </a:xfrm>
          <a:prstGeom prst="ellipse">
            <a:avLst/>
          </a:prstGeom>
          <a:solidFill>
            <a:schemeClr val="bg1">
              <a:lumMod val="75000"/>
            </a:scheme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6000" b="0" i="0" u="none" strike="noStrike" kern="0" cap="none" spc="0" normalizeH="0" baseline="0" noProof="0" dirty="0">
              <a:ln>
                <a:noFill/>
              </a:ln>
              <a:solidFill>
                <a:prstClr val="white"/>
              </a:solidFill>
              <a:effectLst/>
              <a:uLnTx/>
              <a:uFillTx/>
              <a:latin typeface="Calibri"/>
              <a:ea typeface="+mn-ea"/>
              <a:cs typeface="+mn-cs"/>
            </a:endParaRPr>
          </a:p>
        </p:txBody>
      </p:sp>
      <p:sp>
        <p:nvSpPr>
          <p:cNvPr id="16" name="Rectangle 15">
            <a:extLst>
              <a:ext uri="{FF2B5EF4-FFF2-40B4-BE49-F238E27FC236}">
                <a16:creationId xmlns:a16="http://schemas.microsoft.com/office/drawing/2014/main" id="{B2BD0590-E323-5D68-6812-BE5D84ECF961}"/>
              </a:ext>
            </a:extLst>
          </p:cNvPr>
          <p:cNvSpPr/>
          <p:nvPr/>
        </p:nvSpPr>
        <p:spPr>
          <a:xfrm>
            <a:off x="1763688" y="5301208"/>
            <a:ext cx="91440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Low Mood</a:t>
            </a:r>
          </a:p>
        </p:txBody>
      </p:sp>
      <p:sp>
        <p:nvSpPr>
          <p:cNvPr id="17" name="Rectangle 16">
            <a:extLst>
              <a:ext uri="{FF2B5EF4-FFF2-40B4-BE49-F238E27FC236}">
                <a16:creationId xmlns:a16="http://schemas.microsoft.com/office/drawing/2014/main" id="{ABA6A39A-18E7-22AD-20B5-43F4EDADFF33}"/>
              </a:ext>
            </a:extLst>
          </p:cNvPr>
          <p:cNvSpPr/>
          <p:nvPr/>
        </p:nvSpPr>
        <p:spPr>
          <a:xfrm>
            <a:off x="3203848" y="5301208"/>
            <a:ext cx="91440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600" kern="0" dirty="0">
                <a:solidFill>
                  <a:prstClr val="white"/>
                </a:solidFill>
                <a:latin typeface="Calibri"/>
              </a:rPr>
              <a:t>Lack pleasure</a:t>
            </a:r>
            <a:endParaRPr kumimoji="0" lang="en-GB" sz="1600" b="0" i="0" u="none" strike="noStrike" kern="0" cap="none" spc="0" normalizeH="0" baseline="0" noProof="0" dirty="0">
              <a:ln>
                <a:noFill/>
              </a:ln>
              <a:solidFill>
                <a:prstClr val="white"/>
              </a:solidFill>
              <a:effectLst/>
              <a:uLnTx/>
              <a:uFillTx/>
              <a:latin typeface="Calibri"/>
              <a:ea typeface="+mn-ea"/>
              <a:cs typeface="+mn-cs"/>
            </a:endParaRPr>
          </a:p>
        </p:txBody>
      </p:sp>
      <p:sp>
        <p:nvSpPr>
          <p:cNvPr id="18" name="Rectangle 17">
            <a:extLst>
              <a:ext uri="{FF2B5EF4-FFF2-40B4-BE49-F238E27FC236}">
                <a16:creationId xmlns:a16="http://schemas.microsoft.com/office/drawing/2014/main" id="{708A4AE1-D61E-FC1E-2B10-803C45949C42}"/>
              </a:ext>
            </a:extLst>
          </p:cNvPr>
          <p:cNvSpPr/>
          <p:nvPr/>
        </p:nvSpPr>
        <p:spPr>
          <a:xfrm>
            <a:off x="4644008" y="5301208"/>
            <a:ext cx="91440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Sleep probs</a:t>
            </a:r>
          </a:p>
        </p:txBody>
      </p:sp>
      <p:sp>
        <p:nvSpPr>
          <p:cNvPr id="19" name="Rectangle 18">
            <a:extLst>
              <a:ext uri="{FF2B5EF4-FFF2-40B4-BE49-F238E27FC236}">
                <a16:creationId xmlns:a16="http://schemas.microsoft.com/office/drawing/2014/main" id="{8C7D3DEA-1F2C-CABA-1308-5644D660D0F6}"/>
              </a:ext>
            </a:extLst>
          </p:cNvPr>
          <p:cNvSpPr/>
          <p:nvPr/>
        </p:nvSpPr>
        <p:spPr>
          <a:xfrm>
            <a:off x="6156176" y="5301208"/>
            <a:ext cx="914400" cy="9144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white"/>
                </a:solidFill>
                <a:effectLst/>
                <a:uLnTx/>
                <a:uFillTx/>
                <a:latin typeface="Calibri"/>
                <a:ea typeface="+mn-ea"/>
                <a:cs typeface="+mn-cs"/>
              </a:rPr>
              <a:t>Fatigue</a:t>
            </a:r>
          </a:p>
        </p:txBody>
      </p:sp>
      <p:cxnSp>
        <p:nvCxnSpPr>
          <p:cNvPr id="20" name="Straight Arrow Connector 19">
            <a:extLst>
              <a:ext uri="{FF2B5EF4-FFF2-40B4-BE49-F238E27FC236}">
                <a16:creationId xmlns:a16="http://schemas.microsoft.com/office/drawing/2014/main" id="{85DFB38E-4B5F-D0D5-22C7-A10023D9B23A}"/>
              </a:ext>
            </a:extLst>
          </p:cNvPr>
          <p:cNvCxnSpPr>
            <a:cxnSpLocks/>
            <a:endCxn id="16" idx="0"/>
          </p:cNvCxnSpPr>
          <p:nvPr/>
        </p:nvCxnSpPr>
        <p:spPr>
          <a:xfrm flipH="1">
            <a:off x="2220888" y="2833141"/>
            <a:ext cx="982960" cy="2468067"/>
          </a:xfrm>
          <a:prstGeom prst="straightConnector1">
            <a:avLst/>
          </a:prstGeom>
          <a:noFill/>
          <a:ln w="38100" cap="flat" cmpd="sng" algn="ctr">
            <a:solidFill>
              <a:srgbClr val="C00000"/>
            </a:solidFill>
            <a:prstDash val="solid"/>
            <a:tailEnd type="arrow"/>
          </a:ln>
          <a:effectLst/>
        </p:spPr>
      </p:cxnSp>
      <p:cxnSp>
        <p:nvCxnSpPr>
          <p:cNvPr id="21" name="Straight Arrow Connector 20">
            <a:extLst>
              <a:ext uri="{FF2B5EF4-FFF2-40B4-BE49-F238E27FC236}">
                <a16:creationId xmlns:a16="http://schemas.microsoft.com/office/drawing/2014/main" id="{815F3086-7659-6ECE-6C92-4777F50140CF}"/>
              </a:ext>
            </a:extLst>
          </p:cNvPr>
          <p:cNvCxnSpPr>
            <a:cxnSpLocks/>
            <a:endCxn id="17" idx="0"/>
          </p:cNvCxnSpPr>
          <p:nvPr/>
        </p:nvCxnSpPr>
        <p:spPr>
          <a:xfrm>
            <a:off x="3203848" y="2958085"/>
            <a:ext cx="457200" cy="2343123"/>
          </a:xfrm>
          <a:prstGeom prst="straightConnector1">
            <a:avLst/>
          </a:prstGeom>
          <a:noFill/>
          <a:ln w="38100" cap="flat" cmpd="sng" algn="ctr">
            <a:solidFill>
              <a:srgbClr val="C00000"/>
            </a:solidFill>
            <a:prstDash val="solid"/>
            <a:tailEnd type="arrow"/>
          </a:ln>
          <a:effectLst/>
        </p:spPr>
      </p:cxnSp>
      <p:cxnSp>
        <p:nvCxnSpPr>
          <p:cNvPr id="22" name="Straight Arrow Connector 21">
            <a:extLst>
              <a:ext uri="{FF2B5EF4-FFF2-40B4-BE49-F238E27FC236}">
                <a16:creationId xmlns:a16="http://schemas.microsoft.com/office/drawing/2014/main" id="{5FE82139-3285-4DE2-849B-4733A23E4963}"/>
              </a:ext>
            </a:extLst>
          </p:cNvPr>
          <p:cNvCxnSpPr>
            <a:cxnSpLocks/>
            <a:endCxn id="18" idx="0"/>
          </p:cNvCxnSpPr>
          <p:nvPr/>
        </p:nvCxnSpPr>
        <p:spPr>
          <a:xfrm>
            <a:off x="3203848" y="2958085"/>
            <a:ext cx="1897360" cy="2343123"/>
          </a:xfrm>
          <a:prstGeom prst="straightConnector1">
            <a:avLst/>
          </a:prstGeom>
          <a:noFill/>
          <a:ln w="38100" cap="flat" cmpd="sng" algn="ctr">
            <a:solidFill>
              <a:srgbClr val="C00000"/>
            </a:solidFill>
            <a:prstDash val="solid"/>
            <a:tailEnd type="arrow"/>
          </a:ln>
          <a:effectLst/>
        </p:spPr>
      </p:cxnSp>
      <p:cxnSp>
        <p:nvCxnSpPr>
          <p:cNvPr id="23" name="Straight Arrow Connector 22">
            <a:extLst>
              <a:ext uri="{FF2B5EF4-FFF2-40B4-BE49-F238E27FC236}">
                <a16:creationId xmlns:a16="http://schemas.microsoft.com/office/drawing/2014/main" id="{45BF6C94-22CC-FBB1-2222-C8475F5AAB8F}"/>
              </a:ext>
            </a:extLst>
          </p:cNvPr>
          <p:cNvCxnSpPr>
            <a:cxnSpLocks/>
            <a:endCxn id="19" idx="0"/>
          </p:cNvCxnSpPr>
          <p:nvPr/>
        </p:nvCxnSpPr>
        <p:spPr>
          <a:xfrm>
            <a:off x="3203848" y="2958085"/>
            <a:ext cx="3409528" cy="2343123"/>
          </a:xfrm>
          <a:prstGeom prst="straightConnector1">
            <a:avLst/>
          </a:prstGeom>
          <a:noFill/>
          <a:ln w="38100" cap="flat" cmpd="sng" algn="ctr">
            <a:solidFill>
              <a:srgbClr val="C00000"/>
            </a:solidFill>
            <a:prstDash val="solid"/>
            <a:tailEnd type="arrow"/>
          </a:ln>
          <a:effectLst/>
        </p:spPr>
      </p:cxnSp>
      <p:sp>
        <p:nvSpPr>
          <p:cNvPr id="4" name="Oval 3">
            <a:extLst>
              <a:ext uri="{FF2B5EF4-FFF2-40B4-BE49-F238E27FC236}">
                <a16:creationId xmlns:a16="http://schemas.microsoft.com/office/drawing/2014/main" id="{D9045012-3E77-FD05-A6F3-B2E567925CF6}"/>
              </a:ext>
            </a:extLst>
          </p:cNvPr>
          <p:cNvSpPr/>
          <p:nvPr/>
        </p:nvSpPr>
        <p:spPr>
          <a:xfrm>
            <a:off x="2153008" y="2370985"/>
            <a:ext cx="2101679" cy="5871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Depression</a:t>
            </a:r>
          </a:p>
        </p:txBody>
      </p:sp>
      <p:sp>
        <p:nvSpPr>
          <p:cNvPr id="5" name="Oval 4">
            <a:extLst>
              <a:ext uri="{FF2B5EF4-FFF2-40B4-BE49-F238E27FC236}">
                <a16:creationId xmlns:a16="http://schemas.microsoft.com/office/drawing/2014/main" id="{CAFCF574-D3B1-86C0-4ACD-0861FAA45F54}"/>
              </a:ext>
            </a:extLst>
          </p:cNvPr>
          <p:cNvSpPr/>
          <p:nvPr/>
        </p:nvSpPr>
        <p:spPr>
          <a:xfrm>
            <a:off x="4254687" y="2225547"/>
            <a:ext cx="2358689" cy="120345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No Depression</a:t>
            </a:r>
          </a:p>
        </p:txBody>
      </p:sp>
      <p:cxnSp>
        <p:nvCxnSpPr>
          <p:cNvPr id="9" name="Straight Arrow Connector 8">
            <a:extLst>
              <a:ext uri="{FF2B5EF4-FFF2-40B4-BE49-F238E27FC236}">
                <a16:creationId xmlns:a16="http://schemas.microsoft.com/office/drawing/2014/main" id="{1CCBC0BB-C8BA-92C4-1559-831CCF87292F}"/>
              </a:ext>
            </a:extLst>
          </p:cNvPr>
          <p:cNvCxnSpPr>
            <a:cxnSpLocks/>
            <a:stCxn id="5" idx="4"/>
            <a:endCxn id="16" idx="0"/>
          </p:cNvCxnSpPr>
          <p:nvPr/>
        </p:nvCxnSpPr>
        <p:spPr>
          <a:xfrm flipH="1">
            <a:off x="2220888" y="3429000"/>
            <a:ext cx="3213144" cy="1872208"/>
          </a:xfrm>
          <a:prstGeom prst="straightConnector1">
            <a:avLst/>
          </a:prstGeom>
          <a:noFill/>
          <a:ln w="38100" cap="flat" cmpd="sng" algn="ctr">
            <a:solidFill>
              <a:schemeClr val="tx1"/>
            </a:solidFill>
            <a:prstDash val="solid"/>
            <a:tailEnd type="arrow"/>
          </a:ln>
          <a:effectLst/>
        </p:spPr>
      </p:cxnSp>
      <p:cxnSp>
        <p:nvCxnSpPr>
          <p:cNvPr id="12" name="Straight Arrow Connector 11">
            <a:extLst>
              <a:ext uri="{FF2B5EF4-FFF2-40B4-BE49-F238E27FC236}">
                <a16:creationId xmlns:a16="http://schemas.microsoft.com/office/drawing/2014/main" id="{34FE98CF-9DA9-5F76-862E-9746B8FFEC1B}"/>
              </a:ext>
            </a:extLst>
          </p:cNvPr>
          <p:cNvCxnSpPr>
            <a:cxnSpLocks/>
            <a:stCxn id="5" idx="4"/>
            <a:endCxn id="17" idx="0"/>
          </p:cNvCxnSpPr>
          <p:nvPr/>
        </p:nvCxnSpPr>
        <p:spPr>
          <a:xfrm flipH="1">
            <a:off x="3661048" y="3429000"/>
            <a:ext cx="1772984" cy="1872208"/>
          </a:xfrm>
          <a:prstGeom prst="straightConnector1">
            <a:avLst/>
          </a:prstGeom>
          <a:noFill/>
          <a:ln w="38100" cap="flat" cmpd="sng" algn="ctr">
            <a:solidFill>
              <a:schemeClr val="tx1"/>
            </a:solidFill>
            <a:prstDash val="solid"/>
            <a:tailEnd type="arrow"/>
          </a:ln>
          <a:effectLst/>
        </p:spPr>
      </p:cxnSp>
      <p:cxnSp>
        <p:nvCxnSpPr>
          <p:cNvPr id="24" name="Straight Arrow Connector 23">
            <a:extLst>
              <a:ext uri="{FF2B5EF4-FFF2-40B4-BE49-F238E27FC236}">
                <a16:creationId xmlns:a16="http://schemas.microsoft.com/office/drawing/2014/main" id="{15582E8D-7054-79E7-353A-E3266CBF4621}"/>
              </a:ext>
            </a:extLst>
          </p:cNvPr>
          <p:cNvCxnSpPr>
            <a:cxnSpLocks/>
            <a:stCxn id="5" idx="4"/>
            <a:endCxn id="18" idx="0"/>
          </p:cNvCxnSpPr>
          <p:nvPr/>
        </p:nvCxnSpPr>
        <p:spPr>
          <a:xfrm flipH="1">
            <a:off x="5101208" y="3429000"/>
            <a:ext cx="332824" cy="1872208"/>
          </a:xfrm>
          <a:prstGeom prst="straightConnector1">
            <a:avLst/>
          </a:prstGeom>
          <a:noFill/>
          <a:ln w="38100" cap="flat" cmpd="sng" algn="ctr">
            <a:solidFill>
              <a:schemeClr val="tx1"/>
            </a:solidFill>
            <a:prstDash val="solid"/>
            <a:tailEnd type="arrow"/>
          </a:ln>
          <a:effectLst/>
        </p:spPr>
      </p:cxnSp>
      <p:cxnSp>
        <p:nvCxnSpPr>
          <p:cNvPr id="27" name="Straight Arrow Connector 26">
            <a:extLst>
              <a:ext uri="{FF2B5EF4-FFF2-40B4-BE49-F238E27FC236}">
                <a16:creationId xmlns:a16="http://schemas.microsoft.com/office/drawing/2014/main" id="{99E7647F-1401-F567-2274-AAA5A4EE0C51}"/>
              </a:ext>
            </a:extLst>
          </p:cNvPr>
          <p:cNvCxnSpPr>
            <a:cxnSpLocks/>
            <a:stCxn id="5" idx="4"/>
            <a:endCxn id="19" idx="0"/>
          </p:cNvCxnSpPr>
          <p:nvPr/>
        </p:nvCxnSpPr>
        <p:spPr>
          <a:xfrm>
            <a:off x="5434032" y="3429000"/>
            <a:ext cx="1179344" cy="1872208"/>
          </a:xfrm>
          <a:prstGeom prst="straightConnector1">
            <a:avLst/>
          </a:prstGeom>
          <a:noFill/>
          <a:ln w="38100" cap="flat" cmpd="sng" algn="ctr">
            <a:solidFill>
              <a:schemeClr val="tx1"/>
            </a:solidFill>
            <a:prstDash val="solid"/>
            <a:tailEnd type="arrow"/>
          </a:ln>
          <a:effectLst/>
        </p:spPr>
      </p:cxnSp>
      <p:sp>
        <p:nvSpPr>
          <p:cNvPr id="6" name="TextBox 5">
            <a:extLst>
              <a:ext uri="{FF2B5EF4-FFF2-40B4-BE49-F238E27FC236}">
                <a16:creationId xmlns:a16="http://schemas.microsoft.com/office/drawing/2014/main" id="{5D47AF2B-4CE8-DB9F-842E-9D5001022AA0}"/>
              </a:ext>
            </a:extLst>
          </p:cNvPr>
          <p:cNvSpPr txBox="1"/>
          <p:nvPr/>
        </p:nvSpPr>
        <p:spPr>
          <a:xfrm>
            <a:off x="7795147" y="3441774"/>
            <a:ext cx="4351929" cy="923330"/>
          </a:xfrm>
          <a:prstGeom prst="rect">
            <a:avLst/>
          </a:prstGeom>
          <a:noFill/>
        </p:spPr>
        <p:txBody>
          <a:bodyPr wrap="square">
            <a:spAutoFit/>
          </a:bodyPr>
          <a:lstStyle/>
          <a:p>
            <a:r>
              <a:rPr lang="en-GB" b="1" i="1" dirty="0"/>
              <a:t>Conditional independence</a:t>
            </a:r>
            <a:r>
              <a:rPr lang="en-GB" dirty="0"/>
              <a:t>: </a:t>
            </a:r>
            <a:r>
              <a:rPr lang="en-US" dirty="0"/>
              <a:t>Observed variables are independent given latent class affiliation.</a:t>
            </a:r>
          </a:p>
        </p:txBody>
      </p:sp>
    </p:spTree>
    <p:extLst>
      <p:ext uri="{BB962C8B-B14F-4D97-AF65-F5344CB8AC3E}">
        <p14:creationId xmlns:p14="http://schemas.microsoft.com/office/powerpoint/2010/main" val="4110293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D9A1E-CA7D-8FDD-FDEA-01D0AB958D70}"/>
              </a:ext>
            </a:extLst>
          </p:cNvPr>
          <p:cNvSpPr>
            <a:spLocks noGrp="1"/>
          </p:cNvSpPr>
          <p:nvPr>
            <p:ph type="title"/>
          </p:nvPr>
        </p:nvSpPr>
        <p:spPr>
          <a:xfrm>
            <a:off x="201706" y="585974"/>
            <a:ext cx="6763871" cy="5686051"/>
          </a:xfrm>
          <a:solidFill>
            <a:srgbClr val="C00000"/>
          </a:solidFill>
        </p:spPr>
        <p:txBody>
          <a:bodyPr>
            <a:normAutofit/>
          </a:bodyPr>
          <a:lstStyle/>
          <a:p>
            <a:r>
              <a:rPr lang="en-GB" dirty="0">
                <a:solidFill>
                  <a:schemeClr val="bg1"/>
                </a:solidFill>
              </a:rPr>
              <a:t>Latent Class Analysis:</a:t>
            </a:r>
            <a:br>
              <a:rPr lang="en-GB" dirty="0">
                <a:solidFill>
                  <a:schemeClr val="bg1"/>
                </a:solidFill>
              </a:rPr>
            </a:br>
            <a:r>
              <a:rPr lang="en-GB" dirty="0">
                <a:solidFill>
                  <a:schemeClr val="bg1"/>
                </a:solidFill>
              </a:rPr>
              <a:t>Main goals and research questions</a:t>
            </a:r>
          </a:p>
        </p:txBody>
      </p:sp>
      <p:pic>
        <p:nvPicPr>
          <p:cNvPr id="19" name="Picture 18">
            <a:extLst>
              <a:ext uri="{FF2B5EF4-FFF2-40B4-BE49-F238E27FC236}">
                <a16:creationId xmlns:a16="http://schemas.microsoft.com/office/drawing/2014/main" id="{E8A038FB-FB77-3F3C-FFF2-DE47A332850E}"/>
              </a:ext>
            </a:extLst>
          </p:cNvPr>
          <p:cNvPicPr>
            <a:picLocks noChangeAspect="1"/>
          </p:cNvPicPr>
          <p:nvPr/>
        </p:nvPicPr>
        <p:blipFill>
          <a:blip r:embed="rId3"/>
          <a:stretch>
            <a:fillRect/>
          </a:stretch>
        </p:blipFill>
        <p:spPr>
          <a:xfrm>
            <a:off x="7702266" y="2126651"/>
            <a:ext cx="3593870" cy="2604696"/>
          </a:xfrm>
          <a:prstGeom prst="rect">
            <a:avLst/>
          </a:prstGeom>
        </p:spPr>
      </p:pic>
    </p:spTree>
    <p:extLst>
      <p:ext uri="{BB962C8B-B14F-4D97-AF65-F5344CB8AC3E}">
        <p14:creationId xmlns:p14="http://schemas.microsoft.com/office/powerpoint/2010/main" val="3619357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pPr algn="ctr"/>
            <a:r>
              <a:rPr lang="en-GB" sz="4800" dirty="0">
                <a:solidFill>
                  <a:schemeClr val="bg1"/>
                </a:solidFill>
              </a:rPr>
              <a:t>Main Goals of Latent Class Analysis</a:t>
            </a:r>
            <a:endParaRPr lang="en-GB" sz="6600" dirty="0">
              <a:solidFill>
                <a:schemeClr val="bg1"/>
              </a:solidFill>
            </a:endParaRPr>
          </a:p>
        </p:txBody>
      </p:sp>
      <p:pic>
        <p:nvPicPr>
          <p:cNvPr id="3" name="Picture 2">
            <a:extLst>
              <a:ext uri="{FF2B5EF4-FFF2-40B4-BE49-F238E27FC236}">
                <a16:creationId xmlns:a16="http://schemas.microsoft.com/office/drawing/2014/main" id="{F37FBD81-E637-15F4-098E-E7CC042BBEFF}"/>
              </a:ext>
            </a:extLst>
          </p:cNvPr>
          <p:cNvPicPr>
            <a:picLocks noChangeAspect="1"/>
          </p:cNvPicPr>
          <p:nvPr/>
        </p:nvPicPr>
        <p:blipFill>
          <a:blip r:embed="rId3"/>
          <a:stretch>
            <a:fillRect/>
          </a:stretch>
        </p:blipFill>
        <p:spPr>
          <a:xfrm>
            <a:off x="2662518" y="4337913"/>
            <a:ext cx="3056965" cy="2215568"/>
          </a:xfrm>
          <a:prstGeom prst="rect">
            <a:avLst/>
          </a:prstGeom>
        </p:spPr>
      </p:pic>
      <p:sp>
        <p:nvSpPr>
          <p:cNvPr id="8" name="Content Placeholder 2">
            <a:extLst>
              <a:ext uri="{FF2B5EF4-FFF2-40B4-BE49-F238E27FC236}">
                <a16:creationId xmlns:a16="http://schemas.microsoft.com/office/drawing/2014/main" id="{F45FFC20-A457-845D-88ED-CCEF91B510CD}"/>
              </a:ext>
            </a:extLst>
          </p:cNvPr>
          <p:cNvSpPr>
            <a:spLocks noGrp="1"/>
          </p:cNvSpPr>
          <p:nvPr>
            <p:ph idx="1"/>
          </p:nvPr>
        </p:nvSpPr>
        <p:spPr>
          <a:xfrm>
            <a:off x="838200" y="1825625"/>
            <a:ext cx="8691282" cy="4351338"/>
          </a:xfrm>
        </p:spPr>
        <p:txBody>
          <a:bodyPr>
            <a:normAutofit/>
          </a:bodyPr>
          <a:lstStyle/>
          <a:p>
            <a:r>
              <a:rPr lang="en-GB" sz="3200" dirty="0"/>
              <a:t>Identify the </a:t>
            </a:r>
            <a:r>
              <a:rPr lang="en-GB" sz="3200" b="1" dirty="0"/>
              <a:t>number of categories </a:t>
            </a:r>
            <a:r>
              <a:rPr lang="en-GB" sz="3200" dirty="0"/>
              <a:t>necessary to explain differences in behaviour patterns</a:t>
            </a:r>
          </a:p>
          <a:p>
            <a:r>
              <a:rPr lang="en-GB" sz="3200" b="1" dirty="0"/>
              <a:t>Characterise these underlying categories </a:t>
            </a:r>
            <a:r>
              <a:rPr lang="en-GB" sz="3200" dirty="0"/>
              <a:t>based on their associations with </a:t>
            </a:r>
            <a:r>
              <a:rPr lang="en-GB" sz="3200" i="1" dirty="0"/>
              <a:t>observed behaviours</a:t>
            </a:r>
          </a:p>
        </p:txBody>
      </p:sp>
    </p:spTree>
    <p:extLst>
      <p:ext uri="{BB962C8B-B14F-4D97-AF65-F5344CB8AC3E}">
        <p14:creationId xmlns:p14="http://schemas.microsoft.com/office/powerpoint/2010/main" val="2267742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2400" dirty="0">
                <a:solidFill>
                  <a:schemeClr val="bg1"/>
                </a:solidFill>
              </a:rPr>
              <a:t>	</a:t>
            </a:r>
            <a:r>
              <a:rPr lang="en-GB" sz="3600" dirty="0">
                <a:solidFill>
                  <a:schemeClr val="bg1"/>
                </a:solidFill>
              </a:rPr>
              <a:t>Example of Research:</a:t>
            </a:r>
            <a:br>
              <a:rPr lang="en-GB" sz="3600" dirty="0">
                <a:solidFill>
                  <a:schemeClr val="bg1"/>
                </a:solidFill>
              </a:rPr>
            </a:br>
            <a:r>
              <a:rPr lang="en-GB" sz="2400" dirty="0" err="1">
                <a:solidFill>
                  <a:schemeClr val="bg1"/>
                </a:solidFill>
              </a:rPr>
              <a:t>Grunow</a:t>
            </a:r>
            <a:r>
              <a:rPr lang="en-GB" sz="2400" dirty="0">
                <a:solidFill>
                  <a:schemeClr val="bg1"/>
                </a:solidFill>
              </a:rPr>
              <a:t>, </a:t>
            </a:r>
            <a:r>
              <a:rPr lang="en-GB" sz="2400" dirty="0" err="1">
                <a:solidFill>
                  <a:schemeClr val="bg1"/>
                </a:solidFill>
              </a:rPr>
              <a:t>Begall</a:t>
            </a:r>
            <a:r>
              <a:rPr lang="en-GB" sz="2400" dirty="0">
                <a:solidFill>
                  <a:schemeClr val="bg1"/>
                </a:solidFill>
              </a:rPr>
              <a:t>, &amp; </a:t>
            </a:r>
            <a:r>
              <a:rPr lang="en-GB" sz="2400" dirty="0" err="1">
                <a:solidFill>
                  <a:schemeClr val="bg1"/>
                </a:solidFill>
              </a:rPr>
              <a:t>Buchler</a:t>
            </a:r>
            <a:r>
              <a:rPr lang="en-GB" sz="2400" dirty="0">
                <a:solidFill>
                  <a:schemeClr val="bg1"/>
                </a:solidFill>
              </a:rPr>
              <a:t> (2018). Gender Ideologies in Europe: A multidimensional framework. </a:t>
            </a:r>
            <a:r>
              <a:rPr lang="en-GB" sz="2400" i="1" dirty="0">
                <a:solidFill>
                  <a:schemeClr val="bg1"/>
                </a:solidFill>
              </a:rPr>
              <a:t>Journal of Marriage and Family (80), </a:t>
            </a:r>
            <a:r>
              <a:rPr lang="en-GB" sz="2400" dirty="0">
                <a:solidFill>
                  <a:schemeClr val="bg1"/>
                </a:solidFill>
              </a:rPr>
              <a:t>42-60. </a:t>
            </a:r>
            <a:r>
              <a:rPr lang="en-GB" sz="2400" dirty="0" err="1">
                <a:solidFill>
                  <a:schemeClr val="bg1"/>
                </a:solidFill>
              </a:rPr>
              <a:t>DOI:10.1111</a:t>
            </a:r>
            <a:r>
              <a:rPr lang="en-GB" sz="2400" dirty="0">
                <a:solidFill>
                  <a:schemeClr val="bg1"/>
                </a:solidFill>
              </a:rPr>
              <a:t>/</a:t>
            </a:r>
            <a:r>
              <a:rPr lang="en-GB" sz="2400" dirty="0" err="1">
                <a:solidFill>
                  <a:schemeClr val="bg1"/>
                </a:solidFill>
              </a:rPr>
              <a:t>jomf.12453</a:t>
            </a:r>
            <a:endParaRPr lang="en-GB" sz="3600" dirty="0">
              <a:solidFill>
                <a:schemeClr val="bg1"/>
              </a:solidFill>
            </a:endParaRPr>
          </a:p>
        </p:txBody>
      </p:sp>
      <p:sp>
        <p:nvSpPr>
          <p:cNvPr id="6" name="Content Placeholder 2">
            <a:extLst>
              <a:ext uri="{FF2B5EF4-FFF2-40B4-BE49-F238E27FC236}">
                <a16:creationId xmlns:a16="http://schemas.microsoft.com/office/drawing/2014/main" id="{908EA747-8E36-48EB-720C-D6F0421B8A21}"/>
              </a:ext>
            </a:extLst>
          </p:cNvPr>
          <p:cNvSpPr txBox="1">
            <a:spLocks/>
          </p:cNvSpPr>
          <p:nvPr/>
        </p:nvSpPr>
        <p:spPr>
          <a:xfrm>
            <a:off x="120316" y="1729372"/>
            <a:ext cx="11044989" cy="4351338"/>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Data from 2008 European Values Study (8 Countries;  Over 5,000 participants)</a:t>
            </a:r>
          </a:p>
          <a:p>
            <a:r>
              <a:rPr lang="en-GB" dirty="0"/>
              <a:t>7 Items: </a:t>
            </a:r>
          </a:p>
          <a:p>
            <a:pPr lvl="1"/>
            <a:r>
              <a:rPr lang="en-GB" dirty="0"/>
              <a:t>E.g.: </a:t>
            </a:r>
            <a:r>
              <a:rPr lang="en-GB" i="1" dirty="0"/>
              <a:t>Preschool child suffers with working mother  </a:t>
            </a:r>
            <a:r>
              <a:rPr lang="en-GB" i="1" dirty="0">
                <a:sym typeface="Wingdings" panose="05000000000000000000" pitchFamily="2" charset="2"/>
              </a:rPr>
              <a:t> </a:t>
            </a:r>
            <a:r>
              <a:rPr lang="en-GB" i="1" dirty="0"/>
              <a:t>Agree / Disagree</a:t>
            </a:r>
          </a:p>
          <a:p>
            <a:r>
              <a:rPr lang="en-GB" dirty="0"/>
              <a:t>Identified</a:t>
            </a:r>
            <a:r>
              <a:rPr lang="en-GB" i="1" dirty="0"/>
              <a:t> classes </a:t>
            </a:r>
            <a:r>
              <a:rPr lang="en-GB" dirty="0"/>
              <a:t> beyond unidimensional </a:t>
            </a:r>
            <a:r>
              <a:rPr lang="en-GB" i="1" dirty="0"/>
              <a:t>Egalitarian</a:t>
            </a:r>
            <a:r>
              <a:rPr lang="en-GB" dirty="0"/>
              <a:t> </a:t>
            </a:r>
            <a:r>
              <a:rPr lang="en-GB" dirty="0">
                <a:sym typeface="Wingdings" panose="05000000000000000000" pitchFamily="2" charset="2"/>
              </a:rPr>
              <a:t>vs.</a:t>
            </a:r>
            <a:r>
              <a:rPr lang="en-GB" dirty="0"/>
              <a:t> </a:t>
            </a:r>
            <a:r>
              <a:rPr lang="en-GB" i="1" dirty="0"/>
              <a:t>Traditional distinction</a:t>
            </a:r>
            <a:r>
              <a:rPr lang="en-GB" dirty="0"/>
              <a:t>:</a:t>
            </a:r>
          </a:p>
          <a:p>
            <a:pPr lvl="1"/>
            <a:r>
              <a:rPr lang="en-GB" dirty="0"/>
              <a:t>E.g.: </a:t>
            </a:r>
            <a:r>
              <a:rPr lang="en-GB" i="1" dirty="0"/>
              <a:t>Egalitarian essentialists:</a:t>
            </a:r>
          </a:p>
          <a:p>
            <a:pPr lvl="2"/>
            <a:r>
              <a:rPr lang="en-GB" dirty="0"/>
              <a:t>Advocate similar roles for men and women</a:t>
            </a:r>
          </a:p>
          <a:p>
            <a:pPr lvl="2"/>
            <a:r>
              <a:rPr lang="en-GB" dirty="0"/>
              <a:t>But agree with </a:t>
            </a:r>
            <a:r>
              <a:rPr lang="en-GB" i="1" dirty="0"/>
              <a:t>Being housewife as fulfilling as paid job</a:t>
            </a:r>
            <a:r>
              <a:rPr lang="en-GB" dirty="0"/>
              <a:t> and W</a:t>
            </a:r>
            <a:r>
              <a:rPr lang="en-GB" i="1" dirty="0"/>
              <a:t>omen really want home &amp; children</a:t>
            </a:r>
            <a:endParaRPr lang="en-GB" dirty="0"/>
          </a:p>
          <a:p>
            <a:r>
              <a:rPr lang="en-GB" dirty="0"/>
              <a:t>“</a:t>
            </a:r>
            <a:r>
              <a:rPr lang="en-GB" i="1" dirty="0"/>
              <a:t>Ideologies mixing gender essentialist and egalitarian views appear to have replaced traditional ideologies, even in countries offering some institutional support for gendered separate spheres</a:t>
            </a:r>
            <a:r>
              <a:rPr lang="en-GB" dirty="0"/>
              <a:t>.”</a:t>
            </a:r>
          </a:p>
        </p:txBody>
      </p:sp>
    </p:spTree>
    <p:extLst>
      <p:ext uri="{BB962C8B-B14F-4D97-AF65-F5344CB8AC3E}">
        <p14:creationId xmlns:p14="http://schemas.microsoft.com/office/powerpoint/2010/main" val="4082371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2400" dirty="0">
                <a:solidFill>
                  <a:schemeClr val="bg1"/>
                </a:solidFill>
              </a:rPr>
              <a:t>	</a:t>
            </a:r>
            <a:r>
              <a:rPr lang="en-GB" sz="3600" dirty="0">
                <a:solidFill>
                  <a:schemeClr val="bg1"/>
                </a:solidFill>
              </a:rPr>
              <a:t>Example of Research:</a:t>
            </a:r>
            <a:br>
              <a:rPr lang="en-GB" sz="3600" dirty="0">
                <a:solidFill>
                  <a:schemeClr val="bg1"/>
                </a:solidFill>
              </a:rPr>
            </a:br>
            <a:r>
              <a:rPr lang="en-GB" sz="2400" dirty="0" err="1">
                <a:solidFill>
                  <a:schemeClr val="bg1"/>
                </a:solidFill>
              </a:rPr>
              <a:t>Grunow</a:t>
            </a:r>
            <a:r>
              <a:rPr lang="en-GB" sz="2400" dirty="0">
                <a:solidFill>
                  <a:schemeClr val="bg1"/>
                </a:solidFill>
              </a:rPr>
              <a:t>, </a:t>
            </a:r>
            <a:r>
              <a:rPr lang="en-GB" sz="2400" dirty="0" err="1">
                <a:solidFill>
                  <a:schemeClr val="bg1"/>
                </a:solidFill>
              </a:rPr>
              <a:t>Begall</a:t>
            </a:r>
            <a:r>
              <a:rPr lang="en-GB" sz="2400" dirty="0">
                <a:solidFill>
                  <a:schemeClr val="bg1"/>
                </a:solidFill>
              </a:rPr>
              <a:t>, &amp; </a:t>
            </a:r>
            <a:r>
              <a:rPr lang="en-GB" sz="2400" dirty="0" err="1">
                <a:solidFill>
                  <a:schemeClr val="bg1"/>
                </a:solidFill>
              </a:rPr>
              <a:t>Buchler</a:t>
            </a:r>
            <a:r>
              <a:rPr lang="en-GB" sz="2400" dirty="0">
                <a:solidFill>
                  <a:schemeClr val="bg1"/>
                </a:solidFill>
              </a:rPr>
              <a:t> (2018). Gender Ideologies in Europe: A multidimensional framework. </a:t>
            </a:r>
            <a:r>
              <a:rPr lang="en-GB" sz="2400" i="1" dirty="0">
                <a:solidFill>
                  <a:schemeClr val="bg1"/>
                </a:solidFill>
              </a:rPr>
              <a:t>Journal of Marriage and Family (80), </a:t>
            </a:r>
            <a:r>
              <a:rPr lang="en-GB" sz="2400" dirty="0">
                <a:solidFill>
                  <a:schemeClr val="bg1"/>
                </a:solidFill>
              </a:rPr>
              <a:t>42-60. </a:t>
            </a:r>
            <a:r>
              <a:rPr lang="en-GB" sz="2400" dirty="0" err="1">
                <a:solidFill>
                  <a:schemeClr val="bg1"/>
                </a:solidFill>
              </a:rPr>
              <a:t>DOI:10.1111</a:t>
            </a:r>
            <a:r>
              <a:rPr lang="en-GB" sz="2400" dirty="0">
                <a:solidFill>
                  <a:schemeClr val="bg1"/>
                </a:solidFill>
              </a:rPr>
              <a:t>/</a:t>
            </a:r>
            <a:r>
              <a:rPr lang="en-GB" sz="2400" dirty="0" err="1">
                <a:solidFill>
                  <a:schemeClr val="bg1"/>
                </a:solidFill>
              </a:rPr>
              <a:t>jomf.12453</a:t>
            </a:r>
            <a:endParaRPr lang="en-GB" sz="3600" dirty="0">
              <a:solidFill>
                <a:schemeClr val="bg1"/>
              </a:solidFill>
            </a:endParaRPr>
          </a:p>
        </p:txBody>
      </p:sp>
      <p:sp>
        <p:nvSpPr>
          <p:cNvPr id="6" name="Content Placeholder 2">
            <a:extLst>
              <a:ext uri="{FF2B5EF4-FFF2-40B4-BE49-F238E27FC236}">
                <a16:creationId xmlns:a16="http://schemas.microsoft.com/office/drawing/2014/main" id="{908EA747-8E36-48EB-720C-D6F0421B8A21}"/>
              </a:ext>
            </a:extLst>
          </p:cNvPr>
          <p:cNvSpPr txBox="1">
            <a:spLocks/>
          </p:cNvSpPr>
          <p:nvPr/>
        </p:nvSpPr>
        <p:spPr>
          <a:xfrm>
            <a:off x="142112" y="1538088"/>
            <a:ext cx="857875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Further questions </a:t>
            </a:r>
            <a:r>
              <a:rPr lang="en-GB" dirty="0" err="1"/>
              <a:t>LCA</a:t>
            </a:r>
            <a:r>
              <a:rPr lang="en-GB" dirty="0"/>
              <a:t> can answer:</a:t>
            </a:r>
          </a:p>
        </p:txBody>
      </p:sp>
      <p:sp>
        <p:nvSpPr>
          <p:cNvPr id="4" name="Oval 3">
            <a:extLst>
              <a:ext uri="{FF2B5EF4-FFF2-40B4-BE49-F238E27FC236}">
                <a16:creationId xmlns:a16="http://schemas.microsoft.com/office/drawing/2014/main" id="{E9C9365D-E9EA-8446-F4DB-E2FCF11351AD}"/>
              </a:ext>
            </a:extLst>
          </p:cNvPr>
          <p:cNvSpPr/>
          <p:nvPr/>
        </p:nvSpPr>
        <p:spPr>
          <a:xfrm rot="448969">
            <a:off x="3244375" y="4166962"/>
            <a:ext cx="5324940" cy="267568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C00000"/>
              </a:solidFill>
            </a:endParaRPr>
          </a:p>
        </p:txBody>
      </p:sp>
      <p:sp>
        <p:nvSpPr>
          <p:cNvPr id="5" name="Oval 4">
            <a:extLst>
              <a:ext uri="{FF2B5EF4-FFF2-40B4-BE49-F238E27FC236}">
                <a16:creationId xmlns:a16="http://schemas.microsoft.com/office/drawing/2014/main" id="{5CEF2CE1-F959-9DCE-9E92-D1C4AA218C66}"/>
              </a:ext>
            </a:extLst>
          </p:cNvPr>
          <p:cNvSpPr/>
          <p:nvPr/>
        </p:nvSpPr>
        <p:spPr>
          <a:xfrm>
            <a:off x="3333923" y="4528105"/>
            <a:ext cx="1796464" cy="95463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Egalitarian</a:t>
            </a:r>
          </a:p>
        </p:txBody>
      </p:sp>
      <p:sp>
        <p:nvSpPr>
          <p:cNvPr id="7" name="Oval 6">
            <a:extLst>
              <a:ext uri="{FF2B5EF4-FFF2-40B4-BE49-F238E27FC236}">
                <a16:creationId xmlns:a16="http://schemas.microsoft.com/office/drawing/2014/main" id="{184845BF-69AC-7236-38D4-9C954C66C167}"/>
              </a:ext>
            </a:extLst>
          </p:cNvPr>
          <p:cNvSpPr/>
          <p:nvPr/>
        </p:nvSpPr>
        <p:spPr>
          <a:xfrm>
            <a:off x="6361076" y="4952010"/>
            <a:ext cx="2042130" cy="95463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Traditionalist</a:t>
            </a:r>
          </a:p>
        </p:txBody>
      </p:sp>
      <p:sp>
        <p:nvSpPr>
          <p:cNvPr id="8" name="Oval 7">
            <a:extLst>
              <a:ext uri="{FF2B5EF4-FFF2-40B4-BE49-F238E27FC236}">
                <a16:creationId xmlns:a16="http://schemas.microsoft.com/office/drawing/2014/main" id="{F4C71A91-DC82-EBCA-34D6-69BA95C337FF}"/>
              </a:ext>
            </a:extLst>
          </p:cNvPr>
          <p:cNvSpPr/>
          <p:nvPr/>
        </p:nvSpPr>
        <p:spPr>
          <a:xfrm>
            <a:off x="5061332" y="4198645"/>
            <a:ext cx="1796464" cy="954635"/>
          </a:xfrm>
          <a:prstGeom prst="ellipse">
            <a:avLst/>
          </a:prstGeom>
          <a:solidFill>
            <a:srgbClr val="99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Egalitarian Essentialist</a:t>
            </a:r>
          </a:p>
        </p:txBody>
      </p:sp>
      <p:sp>
        <p:nvSpPr>
          <p:cNvPr id="9" name="Oval 8">
            <a:extLst>
              <a:ext uri="{FF2B5EF4-FFF2-40B4-BE49-F238E27FC236}">
                <a16:creationId xmlns:a16="http://schemas.microsoft.com/office/drawing/2014/main" id="{A779DFDB-53EE-669C-DBCD-4ED963538ED3}"/>
              </a:ext>
            </a:extLst>
          </p:cNvPr>
          <p:cNvSpPr/>
          <p:nvPr/>
        </p:nvSpPr>
        <p:spPr>
          <a:xfrm>
            <a:off x="3790051" y="5520300"/>
            <a:ext cx="1796464" cy="954635"/>
          </a:xfrm>
          <a:prstGeom prst="ellipse">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Intensive parenting</a:t>
            </a:r>
          </a:p>
        </p:txBody>
      </p:sp>
      <p:sp>
        <p:nvSpPr>
          <p:cNvPr id="10" name="Oval 9">
            <a:extLst>
              <a:ext uri="{FF2B5EF4-FFF2-40B4-BE49-F238E27FC236}">
                <a16:creationId xmlns:a16="http://schemas.microsoft.com/office/drawing/2014/main" id="{99503CC2-1114-E9CA-4DE7-4AAE084007CC}"/>
              </a:ext>
            </a:extLst>
          </p:cNvPr>
          <p:cNvSpPr/>
          <p:nvPr/>
        </p:nvSpPr>
        <p:spPr>
          <a:xfrm>
            <a:off x="5465845" y="5889426"/>
            <a:ext cx="2215493" cy="954635"/>
          </a:xfrm>
          <a:prstGeom prst="ellipse">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Moderate Traditionalist</a:t>
            </a:r>
          </a:p>
        </p:txBody>
      </p:sp>
    </p:spTree>
    <p:extLst>
      <p:ext uri="{BB962C8B-B14F-4D97-AF65-F5344CB8AC3E}">
        <p14:creationId xmlns:p14="http://schemas.microsoft.com/office/powerpoint/2010/main" val="1479091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D9A1E-CA7D-8FDD-FDEA-01D0AB958D70}"/>
              </a:ext>
            </a:extLst>
          </p:cNvPr>
          <p:cNvSpPr>
            <a:spLocks noGrp="1"/>
          </p:cNvSpPr>
          <p:nvPr>
            <p:ph type="title"/>
          </p:nvPr>
        </p:nvSpPr>
        <p:spPr>
          <a:xfrm>
            <a:off x="0" y="297890"/>
            <a:ext cx="12192000" cy="1325563"/>
          </a:xfrm>
          <a:solidFill>
            <a:srgbClr val="C00000"/>
          </a:solidFill>
        </p:spPr>
        <p:txBody>
          <a:bodyPr/>
          <a:lstStyle/>
          <a:p>
            <a:r>
              <a:rPr lang="en-GB" dirty="0">
                <a:solidFill>
                  <a:schemeClr val="bg1"/>
                </a:solidFill>
              </a:rPr>
              <a:t>	Outline </a:t>
            </a:r>
          </a:p>
        </p:txBody>
      </p:sp>
      <p:sp>
        <p:nvSpPr>
          <p:cNvPr id="3" name="Content Placeholder 2">
            <a:extLst>
              <a:ext uri="{FF2B5EF4-FFF2-40B4-BE49-F238E27FC236}">
                <a16:creationId xmlns:a16="http://schemas.microsoft.com/office/drawing/2014/main" id="{81B2EEA8-2FAE-5284-1C99-21DF7FA9AADD}"/>
              </a:ext>
            </a:extLst>
          </p:cNvPr>
          <p:cNvSpPr>
            <a:spLocks noGrp="1"/>
          </p:cNvSpPr>
          <p:nvPr>
            <p:ph idx="1"/>
          </p:nvPr>
        </p:nvSpPr>
        <p:spPr/>
        <p:txBody>
          <a:bodyPr/>
          <a:lstStyle/>
          <a:p>
            <a:r>
              <a:rPr lang="en-GB" dirty="0"/>
              <a:t>Example of a problem</a:t>
            </a:r>
          </a:p>
          <a:p>
            <a:r>
              <a:rPr lang="en-GB" dirty="0"/>
              <a:t>Main characteristics of Latent Class Analysis (</a:t>
            </a:r>
            <a:r>
              <a:rPr lang="en-GB" dirty="0" err="1"/>
              <a:t>LCA</a:t>
            </a:r>
            <a:r>
              <a:rPr lang="en-GB" dirty="0"/>
              <a:t>)</a:t>
            </a:r>
          </a:p>
          <a:p>
            <a:r>
              <a:rPr lang="en-GB" dirty="0"/>
              <a:t>Latent Class Analysis main goals and research questions</a:t>
            </a:r>
          </a:p>
          <a:p>
            <a:r>
              <a:rPr lang="en-GB" dirty="0"/>
              <a:t>Main assumptions</a:t>
            </a:r>
          </a:p>
          <a:p>
            <a:endParaRPr lang="en-GB" dirty="0"/>
          </a:p>
        </p:txBody>
      </p:sp>
    </p:spTree>
    <p:extLst>
      <p:ext uri="{BB962C8B-B14F-4D97-AF65-F5344CB8AC3E}">
        <p14:creationId xmlns:p14="http://schemas.microsoft.com/office/powerpoint/2010/main" val="2249221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2400" dirty="0">
                <a:solidFill>
                  <a:schemeClr val="bg1"/>
                </a:solidFill>
              </a:rPr>
              <a:t>	</a:t>
            </a:r>
            <a:r>
              <a:rPr lang="en-GB" sz="3600" dirty="0">
                <a:solidFill>
                  <a:schemeClr val="bg1"/>
                </a:solidFill>
              </a:rPr>
              <a:t>Example of Research:</a:t>
            </a:r>
            <a:br>
              <a:rPr lang="en-GB" sz="3600" dirty="0">
                <a:solidFill>
                  <a:schemeClr val="bg1"/>
                </a:solidFill>
              </a:rPr>
            </a:br>
            <a:r>
              <a:rPr lang="en-GB" sz="2400" dirty="0" err="1">
                <a:solidFill>
                  <a:schemeClr val="bg1"/>
                </a:solidFill>
              </a:rPr>
              <a:t>Grunow</a:t>
            </a:r>
            <a:r>
              <a:rPr lang="en-GB" sz="2400" dirty="0">
                <a:solidFill>
                  <a:schemeClr val="bg1"/>
                </a:solidFill>
              </a:rPr>
              <a:t>, </a:t>
            </a:r>
            <a:r>
              <a:rPr lang="en-GB" sz="2400" dirty="0" err="1">
                <a:solidFill>
                  <a:schemeClr val="bg1"/>
                </a:solidFill>
              </a:rPr>
              <a:t>Begall</a:t>
            </a:r>
            <a:r>
              <a:rPr lang="en-GB" sz="2400" dirty="0">
                <a:solidFill>
                  <a:schemeClr val="bg1"/>
                </a:solidFill>
              </a:rPr>
              <a:t>, &amp; </a:t>
            </a:r>
            <a:r>
              <a:rPr lang="en-GB" sz="2400" dirty="0" err="1">
                <a:solidFill>
                  <a:schemeClr val="bg1"/>
                </a:solidFill>
              </a:rPr>
              <a:t>Buchler</a:t>
            </a:r>
            <a:r>
              <a:rPr lang="en-GB" sz="2400" dirty="0">
                <a:solidFill>
                  <a:schemeClr val="bg1"/>
                </a:solidFill>
              </a:rPr>
              <a:t> (2018). Gender Ideologies in Europe: A multidimensional framework. </a:t>
            </a:r>
            <a:r>
              <a:rPr lang="en-GB" sz="2400" i="1" dirty="0">
                <a:solidFill>
                  <a:schemeClr val="bg1"/>
                </a:solidFill>
              </a:rPr>
              <a:t>Journal of Marriage and Family (80), </a:t>
            </a:r>
            <a:r>
              <a:rPr lang="en-GB" sz="2400" dirty="0">
                <a:solidFill>
                  <a:schemeClr val="bg1"/>
                </a:solidFill>
              </a:rPr>
              <a:t>42-60. </a:t>
            </a:r>
            <a:r>
              <a:rPr lang="en-GB" sz="2400" dirty="0" err="1">
                <a:solidFill>
                  <a:schemeClr val="bg1"/>
                </a:solidFill>
              </a:rPr>
              <a:t>DOI:10.1111</a:t>
            </a:r>
            <a:r>
              <a:rPr lang="en-GB" sz="2400" dirty="0">
                <a:solidFill>
                  <a:schemeClr val="bg1"/>
                </a:solidFill>
              </a:rPr>
              <a:t>/</a:t>
            </a:r>
            <a:r>
              <a:rPr lang="en-GB" sz="2400" dirty="0" err="1">
                <a:solidFill>
                  <a:schemeClr val="bg1"/>
                </a:solidFill>
              </a:rPr>
              <a:t>jomf.12453</a:t>
            </a:r>
            <a:endParaRPr lang="en-GB" sz="3600" dirty="0">
              <a:solidFill>
                <a:schemeClr val="bg1"/>
              </a:solidFill>
            </a:endParaRPr>
          </a:p>
        </p:txBody>
      </p:sp>
      <p:sp>
        <p:nvSpPr>
          <p:cNvPr id="6" name="Content Placeholder 2">
            <a:extLst>
              <a:ext uri="{FF2B5EF4-FFF2-40B4-BE49-F238E27FC236}">
                <a16:creationId xmlns:a16="http://schemas.microsoft.com/office/drawing/2014/main" id="{908EA747-8E36-48EB-720C-D6F0421B8A21}"/>
              </a:ext>
            </a:extLst>
          </p:cNvPr>
          <p:cNvSpPr txBox="1">
            <a:spLocks/>
          </p:cNvSpPr>
          <p:nvPr/>
        </p:nvSpPr>
        <p:spPr>
          <a:xfrm>
            <a:off x="120316" y="1729372"/>
            <a:ext cx="945399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Further questions </a:t>
            </a:r>
            <a:r>
              <a:rPr lang="en-GB" dirty="0" err="1"/>
              <a:t>LCA</a:t>
            </a:r>
            <a:r>
              <a:rPr lang="en-GB" dirty="0"/>
              <a:t> can answer:</a:t>
            </a:r>
          </a:p>
          <a:p>
            <a:pPr lvl="1"/>
            <a:r>
              <a:rPr lang="en-GB" dirty="0"/>
              <a:t>Factors influencing individuals’ affiliation to different classes:</a:t>
            </a:r>
          </a:p>
          <a:p>
            <a:pPr lvl="2"/>
            <a:r>
              <a:rPr lang="en-GB" dirty="0"/>
              <a:t>Does class affiliation vary by country? </a:t>
            </a:r>
          </a:p>
          <a:p>
            <a:pPr lvl="2"/>
            <a:r>
              <a:rPr lang="en-GB" dirty="0"/>
              <a:t>Does it vary according to Socio-Economic Status?</a:t>
            </a:r>
          </a:p>
        </p:txBody>
      </p:sp>
      <p:sp>
        <p:nvSpPr>
          <p:cNvPr id="4" name="Oval 3">
            <a:extLst>
              <a:ext uri="{FF2B5EF4-FFF2-40B4-BE49-F238E27FC236}">
                <a16:creationId xmlns:a16="http://schemas.microsoft.com/office/drawing/2014/main" id="{E9C9365D-E9EA-8446-F4DB-E2FCF11351AD}"/>
              </a:ext>
            </a:extLst>
          </p:cNvPr>
          <p:cNvSpPr/>
          <p:nvPr/>
        </p:nvSpPr>
        <p:spPr>
          <a:xfrm rot="448969">
            <a:off x="3244375" y="4166962"/>
            <a:ext cx="5324940" cy="267568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C00000"/>
              </a:solidFill>
            </a:endParaRPr>
          </a:p>
        </p:txBody>
      </p:sp>
      <p:sp>
        <p:nvSpPr>
          <p:cNvPr id="5" name="Oval 4">
            <a:extLst>
              <a:ext uri="{FF2B5EF4-FFF2-40B4-BE49-F238E27FC236}">
                <a16:creationId xmlns:a16="http://schemas.microsoft.com/office/drawing/2014/main" id="{5CEF2CE1-F959-9DCE-9E92-D1C4AA218C66}"/>
              </a:ext>
            </a:extLst>
          </p:cNvPr>
          <p:cNvSpPr/>
          <p:nvPr/>
        </p:nvSpPr>
        <p:spPr>
          <a:xfrm>
            <a:off x="3333923" y="4528105"/>
            <a:ext cx="1796464" cy="95463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Egalitarian</a:t>
            </a:r>
          </a:p>
        </p:txBody>
      </p:sp>
      <p:sp>
        <p:nvSpPr>
          <p:cNvPr id="7" name="Oval 6">
            <a:extLst>
              <a:ext uri="{FF2B5EF4-FFF2-40B4-BE49-F238E27FC236}">
                <a16:creationId xmlns:a16="http://schemas.microsoft.com/office/drawing/2014/main" id="{184845BF-69AC-7236-38D4-9C954C66C167}"/>
              </a:ext>
            </a:extLst>
          </p:cNvPr>
          <p:cNvSpPr/>
          <p:nvPr/>
        </p:nvSpPr>
        <p:spPr>
          <a:xfrm>
            <a:off x="6361076" y="4952010"/>
            <a:ext cx="2042130" cy="95463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Traditionalist</a:t>
            </a:r>
          </a:p>
        </p:txBody>
      </p:sp>
      <p:sp>
        <p:nvSpPr>
          <p:cNvPr id="8" name="Oval 7">
            <a:extLst>
              <a:ext uri="{FF2B5EF4-FFF2-40B4-BE49-F238E27FC236}">
                <a16:creationId xmlns:a16="http://schemas.microsoft.com/office/drawing/2014/main" id="{F4C71A91-DC82-EBCA-34D6-69BA95C337FF}"/>
              </a:ext>
            </a:extLst>
          </p:cNvPr>
          <p:cNvSpPr/>
          <p:nvPr/>
        </p:nvSpPr>
        <p:spPr>
          <a:xfrm>
            <a:off x="5061332" y="4198645"/>
            <a:ext cx="1796464" cy="954635"/>
          </a:xfrm>
          <a:prstGeom prst="ellipse">
            <a:avLst/>
          </a:prstGeom>
          <a:solidFill>
            <a:srgbClr val="99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Egalitarian Essentialist</a:t>
            </a:r>
          </a:p>
        </p:txBody>
      </p:sp>
      <p:sp>
        <p:nvSpPr>
          <p:cNvPr id="9" name="Oval 8">
            <a:extLst>
              <a:ext uri="{FF2B5EF4-FFF2-40B4-BE49-F238E27FC236}">
                <a16:creationId xmlns:a16="http://schemas.microsoft.com/office/drawing/2014/main" id="{A779DFDB-53EE-669C-DBCD-4ED963538ED3}"/>
              </a:ext>
            </a:extLst>
          </p:cNvPr>
          <p:cNvSpPr/>
          <p:nvPr/>
        </p:nvSpPr>
        <p:spPr>
          <a:xfrm>
            <a:off x="3790051" y="5520300"/>
            <a:ext cx="1796464" cy="954635"/>
          </a:xfrm>
          <a:prstGeom prst="ellipse">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Intensive parenting</a:t>
            </a:r>
          </a:p>
        </p:txBody>
      </p:sp>
      <p:sp>
        <p:nvSpPr>
          <p:cNvPr id="10" name="Oval 9">
            <a:extLst>
              <a:ext uri="{FF2B5EF4-FFF2-40B4-BE49-F238E27FC236}">
                <a16:creationId xmlns:a16="http://schemas.microsoft.com/office/drawing/2014/main" id="{99503CC2-1114-E9CA-4DE7-4AAE084007CC}"/>
              </a:ext>
            </a:extLst>
          </p:cNvPr>
          <p:cNvSpPr/>
          <p:nvPr/>
        </p:nvSpPr>
        <p:spPr>
          <a:xfrm>
            <a:off x="5465845" y="5889426"/>
            <a:ext cx="2215493" cy="954635"/>
          </a:xfrm>
          <a:prstGeom prst="ellipse">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Moderate Traditionalist</a:t>
            </a:r>
          </a:p>
        </p:txBody>
      </p:sp>
      <p:sp>
        <p:nvSpPr>
          <p:cNvPr id="11" name="Rectangle 10">
            <a:extLst>
              <a:ext uri="{FF2B5EF4-FFF2-40B4-BE49-F238E27FC236}">
                <a16:creationId xmlns:a16="http://schemas.microsoft.com/office/drawing/2014/main" id="{82BB0099-86B8-8DB7-0230-0C58CC0079C6}"/>
              </a:ext>
            </a:extLst>
          </p:cNvPr>
          <p:cNvSpPr/>
          <p:nvPr/>
        </p:nvSpPr>
        <p:spPr>
          <a:xfrm>
            <a:off x="887506" y="4370294"/>
            <a:ext cx="1526575" cy="61684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Country</a:t>
            </a:r>
          </a:p>
        </p:txBody>
      </p:sp>
      <p:sp>
        <p:nvSpPr>
          <p:cNvPr id="12" name="Rectangle 11">
            <a:extLst>
              <a:ext uri="{FF2B5EF4-FFF2-40B4-BE49-F238E27FC236}">
                <a16:creationId xmlns:a16="http://schemas.microsoft.com/office/drawing/2014/main" id="{73C22ABD-4963-4828-BE76-08BDDA445714}"/>
              </a:ext>
            </a:extLst>
          </p:cNvPr>
          <p:cNvSpPr/>
          <p:nvPr/>
        </p:nvSpPr>
        <p:spPr>
          <a:xfrm>
            <a:off x="879182" y="5289796"/>
            <a:ext cx="1526575" cy="616849"/>
          </a:xfrm>
          <a:prstGeom prst="rect">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SES</a:t>
            </a:r>
          </a:p>
        </p:txBody>
      </p:sp>
      <p:cxnSp>
        <p:nvCxnSpPr>
          <p:cNvPr id="14" name="Straight Arrow Connector 13">
            <a:extLst>
              <a:ext uri="{FF2B5EF4-FFF2-40B4-BE49-F238E27FC236}">
                <a16:creationId xmlns:a16="http://schemas.microsoft.com/office/drawing/2014/main" id="{611110B5-BF4F-8F99-B96B-204AE0233E41}"/>
              </a:ext>
            </a:extLst>
          </p:cNvPr>
          <p:cNvCxnSpPr>
            <a:cxnSpLocks/>
            <a:stCxn id="11" idx="3"/>
            <a:endCxn id="4" idx="2"/>
          </p:cNvCxnSpPr>
          <p:nvPr/>
        </p:nvCxnSpPr>
        <p:spPr>
          <a:xfrm>
            <a:off x="2414081" y="4678719"/>
            <a:ext cx="852968" cy="479353"/>
          </a:xfrm>
          <a:prstGeom prst="straightConnector1">
            <a:avLst/>
          </a:prstGeom>
          <a:ln w="5715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89A833BC-579E-D546-1B02-1CF91BCE7DF1}"/>
              </a:ext>
            </a:extLst>
          </p:cNvPr>
          <p:cNvCxnSpPr>
            <a:cxnSpLocks/>
            <a:stCxn id="12" idx="3"/>
            <a:endCxn id="4" idx="2"/>
          </p:cNvCxnSpPr>
          <p:nvPr/>
        </p:nvCxnSpPr>
        <p:spPr>
          <a:xfrm flipV="1">
            <a:off x="2405757" y="5158072"/>
            <a:ext cx="861292" cy="440149"/>
          </a:xfrm>
          <a:prstGeom prst="straightConnector1">
            <a:avLst/>
          </a:prstGeom>
          <a:ln w="5715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09665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2400" dirty="0">
                <a:solidFill>
                  <a:schemeClr val="bg1"/>
                </a:solidFill>
              </a:rPr>
              <a:t>	</a:t>
            </a:r>
            <a:r>
              <a:rPr lang="en-GB" sz="3600" dirty="0">
                <a:solidFill>
                  <a:schemeClr val="bg1"/>
                </a:solidFill>
              </a:rPr>
              <a:t>Example of Research:</a:t>
            </a:r>
            <a:br>
              <a:rPr lang="en-GB" sz="3600" dirty="0">
                <a:solidFill>
                  <a:schemeClr val="bg1"/>
                </a:solidFill>
              </a:rPr>
            </a:br>
            <a:r>
              <a:rPr lang="en-GB" sz="2400" dirty="0" err="1">
                <a:solidFill>
                  <a:schemeClr val="bg1"/>
                </a:solidFill>
              </a:rPr>
              <a:t>Grunow</a:t>
            </a:r>
            <a:r>
              <a:rPr lang="en-GB" sz="2400" dirty="0">
                <a:solidFill>
                  <a:schemeClr val="bg1"/>
                </a:solidFill>
              </a:rPr>
              <a:t>, </a:t>
            </a:r>
            <a:r>
              <a:rPr lang="en-GB" sz="2400" dirty="0" err="1">
                <a:solidFill>
                  <a:schemeClr val="bg1"/>
                </a:solidFill>
              </a:rPr>
              <a:t>Begall</a:t>
            </a:r>
            <a:r>
              <a:rPr lang="en-GB" sz="2400" dirty="0">
                <a:solidFill>
                  <a:schemeClr val="bg1"/>
                </a:solidFill>
              </a:rPr>
              <a:t>, &amp; </a:t>
            </a:r>
            <a:r>
              <a:rPr lang="en-GB" sz="2400" dirty="0" err="1">
                <a:solidFill>
                  <a:schemeClr val="bg1"/>
                </a:solidFill>
              </a:rPr>
              <a:t>Buchler</a:t>
            </a:r>
            <a:r>
              <a:rPr lang="en-GB" sz="2400" dirty="0">
                <a:solidFill>
                  <a:schemeClr val="bg1"/>
                </a:solidFill>
              </a:rPr>
              <a:t> (2018). Gender Ideologies in Europe: A multidimensional framework. </a:t>
            </a:r>
            <a:r>
              <a:rPr lang="en-GB" sz="2400" i="1" dirty="0">
                <a:solidFill>
                  <a:schemeClr val="bg1"/>
                </a:solidFill>
              </a:rPr>
              <a:t>Journal of Marriage and Family (80), </a:t>
            </a:r>
            <a:r>
              <a:rPr lang="en-GB" sz="2400" dirty="0">
                <a:solidFill>
                  <a:schemeClr val="bg1"/>
                </a:solidFill>
              </a:rPr>
              <a:t>42-60. </a:t>
            </a:r>
            <a:r>
              <a:rPr lang="en-GB" sz="2400" dirty="0" err="1">
                <a:solidFill>
                  <a:schemeClr val="bg1"/>
                </a:solidFill>
              </a:rPr>
              <a:t>DOI:10.1111</a:t>
            </a:r>
            <a:r>
              <a:rPr lang="en-GB" sz="2400" dirty="0">
                <a:solidFill>
                  <a:schemeClr val="bg1"/>
                </a:solidFill>
              </a:rPr>
              <a:t>/</a:t>
            </a:r>
            <a:r>
              <a:rPr lang="en-GB" sz="2400" dirty="0" err="1">
                <a:solidFill>
                  <a:schemeClr val="bg1"/>
                </a:solidFill>
              </a:rPr>
              <a:t>jomf.12453</a:t>
            </a:r>
            <a:endParaRPr lang="en-GB" sz="3600" dirty="0">
              <a:solidFill>
                <a:schemeClr val="bg1"/>
              </a:solidFill>
            </a:endParaRPr>
          </a:p>
        </p:txBody>
      </p:sp>
      <p:sp>
        <p:nvSpPr>
          <p:cNvPr id="6" name="Content Placeholder 2">
            <a:extLst>
              <a:ext uri="{FF2B5EF4-FFF2-40B4-BE49-F238E27FC236}">
                <a16:creationId xmlns:a16="http://schemas.microsoft.com/office/drawing/2014/main" id="{908EA747-8E36-48EB-720C-D6F0421B8A21}"/>
              </a:ext>
            </a:extLst>
          </p:cNvPr>
          <p:cNvSpPr txBox="1">
            <a:spLocks/>
          </p:cNvSpPr>
          <p:nvPr/>
        </p:nvSpPr>
        <p:spPr>
          <a:xfrm>
            <a:off x="120316" y="1729372"/>
            <a:ext cx="1035494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Further questions </a:t>
            </a:r>
            <a:r>
              <a:rPr lang="en-GB" dirty="0" err="1"/>
              <a:t>LCA</a:t>
            </a:r>
            <a:r>
              <a:rPr lang="en-GB" dirty="0"/>
              <a:t> can answer:</a:t>
            </a:r>
          </a:p>
          <a:p>
            <a:pPr lvl="1"/>
            <a:r>
              <a:rPr lang="en-GB" dirty="0"/>
              <a:t>Factors that influence the probability of being in different classes</a:t>
            </a:r>
          </a:p>
        </p:txBody>
      </p:sp>
      <p:sp>
        <p:nvSpPr>
          <p:cNvPr id="4" name="Oval 3">
            <a:extLst>
              <a:ext uri="{FF2B5EF4-FFF2-40B4-BE49-F238E27FC236}">
                <a16:creationId xmlns:a16="http://schemas.microsoft.com/office/drawing/2014/main" id="{E9C9365D-E9EA-8446-F4DB-E2FCF11351AD}"/>
              </a:ext>
            </a:extLst>
          </p:cNvPr>
          <p:cNvSpPr/>
          <p:nvPr/>
        </p:nvSpPr>
        <p:spPr>
          <a:xfrm rot="448969">
            <a:off x="3244375" y="4166962"/>
            <a:ext cx="5324940" cy="267568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C00000"/>
              </a:solidFill>
            </a:endParaRPr>
          </a:p>
        </p:txBody>
      </p:sp>
      <p:sp>
        <p:nvSpPr>
          <p:cNvPr id="5" name="Oval 4">
            <a:extLst>
              <a:ext uri="{FF2B5EF4-FFF2-40B4-BE49-F238E27FC236}">
                <a16:creationId xmlns:a16="http://schemas.microsoft.com/office/drawing/2014/main" id="{5CEF2CE1-F959-9DCE-9E92-D1C4AA218C66}"/>
              </a:ext>
            </a:extLst>
          </p:cNvPr>
          <p:cNvSpPr/>
          <p:nvPr/>
        </p:nvSpPr>
        <p:spPr>
          <a:xfrm>
            <a:off x="3333923" y="4528105"/>
            <a:ext cx="1796464" cy="95463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Egalitarian</a:t>
            </a:r>
          </a:p>
        </p:txBody>
      </p:sp>
      <p:sp>
        <p:nvSpPr>
          <p:cNvPr id="7" name="Oval 6">
            <a:extLst>
              <a:ext uri="{FF2B5EF4-FFF2-40B4-BE49-F238E27FC236}">
                <a16:creationId xmlns:a16="http://schemas.microsoft.com/office/drawing/2014/main" id="{184845BF-69AC-7236-38D4-9C954C66C167}"/>
              </a:ext>
            </a:extLst>
          </p:cNvPr>
          <p:cNvSpPr/>
          <p:nvPr/>
        </p:nvSpPr>
        <p:spPr>
          <a:xfrm>
            <a:off x="6361076" y="4952010"/>
            <a:ext cx="2042130" cy="95463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Traditionalist</a:t>
            </a:r>
          </a:p>
        </p:txBody>
      </p:sp>
      <p:sp>
        <p:nvSpPr>
          <p:cNvPr id="8" name="Oval 7">
            <a:extLst>
              <a:ext uri="{FF2B5EF4-FFF2-40B4-BE49-F238E27FC236}">
                <a16:creationId xmlns:a16="http://schemas.microsoft.com/office/drawing/2014/main" id="{F4C71A91-DC82-EBCA-34D6-69BA95C337FF}"/>
              </a:ext>
            </a:extLst>
          </p:cNvPr>
          <p:cNvSpPr/>
          <p:nvPr/>
        </p:nvSpPr>
        <p:spPr>
          <a:xfrm>
            <a:off x="5061332" y="4198645"/>
            <a:ext cx="1796464" cy="954635"/>
          </a:xfrm>
          <a:prstGeom prst="ellipse">
            <a:avLst/>
          </a:prstGeom>
          <a:solidFill>
            <a:srgbClr val="99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Egalitarian Essentialist</a:t>
            </a:r>
          </a:p>
        </p:txBody>
      </p:sp>
      <p:sp>
        <p:nvSpPr>
          <p:cNvPr id="9" name="Oval 8">
            <a:extLst>
              <a:ext uri="{FF2B5EF4-FFF2-40B4-BE49-F238E27FC236}">
                <a16:creationId xmlns:a16="http://schemas.microsoft.com/office/drawing/2014/main" id="{A779DFDB-53EE-669C-DBCD-4ED963538ED3}"/>
              </a:ext>
            </a:extLst>
          </p:cNvPr>
          <p:cNvSpPr/>
          <p:nvPr/>
        </p:nvSpPr>
        <p:spPr>
          <a:xfrm>
            <a:off x="3790051" y="5520300"/>
            <a:ext cx="1796464" cy="954635"/>
          </a:xfrm>
          <a:prstGeom prst="ellipse">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Intensive parenting</a:t>
            </a:r>
          </a:p>
        </p:txBody>
      </p:sp>
      <p:sp>
        <p:nvSpPr>
          <p:cNvPr id="10" name="Oval 9">
            <a:extLst>
              <a:ext uri="{FF2B5EF4-FFF2-40B4-BE49-F238E27FC236}">
                <a16:creationId xmlns:a16="http://schemas.microsoft.com/office/drawing/2014/main" id="{99503CC2-1114-E9CA-4DE7-4AAE084007CC}"/>
              </a:ext>
            </a:extLst>
          </p:cNvPr>
          <p:cNvSpPr/>
          <p:nvPr/>
        </p:nvSpPr>
        <p:spPr>
          <a:xfrm>
            <a:off x="5465845" y="5889426"/>
            <a:ext cx="2215493" cy="954635"/>
          </a:xfrm>
          <a:prstGeom prst="ellipse">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Moderate Traditionalist</a:t>
            </a:r>
          </a:p>
        </p:txBody>
      </p:sp>
      <p:sp>
        <p:nvSpPr>
          <p:cNvPr id="11" name="Rectangle 10">
            <a:extLst>
              <a:ext uri="{FF2B5EF4-FFF2-40B4-BE49-F238E27FC236}">
                <a16:creationId xmlns:a16="http://schemas.microsoft.com/office/drawing/2014/main" id="{82BB0099-86B8-8DB7-0230-0C58CC0079C6}"/>
              </a:ext>
            </a:extLst>
          </p:cNvPr>
          <p:cNvSpPr/>
          <p:nvPr/>
        </p:nvSpPr>
        <p:spPr>
          <a:xfrm>
            <a:off x="887506" y="4370294"/>
            <a:ext cx="1526575" cy="61684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Country</a:t>
            </a:r>
          </a:p>
        </p:txBody>
      </p:sp>
      <p:sp>
        <p:nvSpPr>
          <p:cNvPr id="12" name="Rectangle 11">
            <a:extLst>
              <a:ext uri="{FF2B5EF4-FFF2-40B4-BE49-F238E27FC236}">
                <a16:creationId xmlns:a16="http://schemas.microsoft.com/office/drawing/2014/main" id="{73C22ABD-4963-4828-BE76-08BDDA445714}"/>
              </a:ext>
            </a:extLst>
          </p:cNvPr>
          <p:cNvSpPr/>
          <p:nvPr/>
        </p:nvSpPr>
        <p:spPr>
          <a:xfrm>
            <a:off x="879182" y="5289796"/>
            <a:ext cx="1526575" cy="616849"/>
          </a:xfrm>
          <a:prstGeom prst="rect">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SES</a:t>
            </a:r>
          </a:p>
        </p:txBody>
      </p:sp>
      <p:cxnSp>
        <p:nvCxnSpPr>
          <p:cNvPr id="14" name="Straight Arrow Connector 13">
            <a:extLst>
              <a:ext uri="{FF2B5EF4-FFF2-40B4-BE49-F238E27FC236}">
                <a16:creationId xmlns:a16="http://schemas.microsoft.com/office/drawing/2014/main" id="{611110B5-BF4F-8F99-B96B-204AE0233E41}"/>
              </a:ext>
            </a:extLst>
          </p:cNvPr>
          <p:cNvCxnSpPr>
            <a:cxnSpLocks/>
            <a:stCxn id="11" idx="3"/>
            <a:endCxn id="4" idx="2"/>
          </p:cNvCxnSpPr>
          <p:nvPr/>
        </p:nvCxnSpPr>
        <p:spPr>
          <a:xfrm>
            <a:off x="2414081" y="4678719"/>
            <a:ext cx="852968" cy="479353"/>
          </a:xfrm>
          <a:prstGeom prst="straightConnector1">
            <a:avLst/>
          </a:prstGeom>
          <a:ln w="5715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89A833BC-579E-D546-1B02-1CF91BCE7DF1}"/>
              </a:ext>
            </a:extLst>
          </p:cNvPr>
          <p:cNvCxnSpPr>
            <a:cxnSpLocks/>
            <a:stCxn id="12" idx="3"/>
            <a:endCxn id="4" idx="2"/>
          </p:cNvCxnSpPr>
          <p:nvPr/>
        </p:nvCxnSpPr>
        <p:spPr>
          <a:xfrm flipV="1">
            <a:off x="2405757" y="5158072"/>
            <a:ext cx="861292" cy="440149"/>
          </a:xfrm>
          <a:prstGeom prst="straightConnector1">
            <a:avLst/>
          </a:prstGeom>
          <a:ln w="5715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A806D3D-85D4-1A45-BFB4-D3BF7C3896AF}"/>
              </a:ext>
            </a:extLst>
          </p:cNvPr>
          <p:cNvSpPr txBox="1">
            <a:spLocks/>
          </p:cNvSpPr>
          <p:nvPr/>
        </p:nvSpPr>
        <p:spPr>
          <a:xfrm>
            <a:off x="120316" y="2622388"/>
            <a:ext cx="1166449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GB" b="1" dirty="0"/>
              <a:t>Do latent classes relate to other behaviours</a:t>
            </a:r>
            <a:r>
              <a:rPr lang="en-GB" dirty="0"/>
              <a:t>?</a:t>
            </a:r>
          </a:p>
          <a:p>
            <a:pPr lvl="2"/>
            <a:r>
              <a:rPr lang="en-GB" dirty="0"/>
              <a:t>E.g. Do attitudes to gender roles predict intentions to vote in referenda on issues such as abortion regulations?</a:t>
            </a:r>
          </a:p>
        </p:txBody>
      </p:sp>
      <p:sp>
        <p:nvSpPr>
          <p:cNvPr id="13" name="Rectangle 12">
            <a:extLst>
              <a:ext uri="{FF2B5EF4-FFF2-40B4-BE49-F238E27FC236}">
                <a16:creationId xmlns:a16="http://schemas.microsoft.com/office/drawing/2014/main" id="{3DFB841E-7274-23B4-699D-7E77C48EE6F0}"/>
              </a:ext>
            </a:extLst>
          </p:cNvPr>
          <p:cNvSpPr/>
          <p:nvPr/>
        </p:nvSpPr>
        <p:spPr>
          <a:xfrm>
            <a:off x="10143240" y="5564269"/>
            <a:ext cx="1526575" cy="61684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Vote in referendum</a:t>
            </a:r>
          </a:p>
        </p:txBody>
      </p:sp>
      <p:cxnSp>
        <p:nvCxnSpPr>
          <p:cNvPr id="15" name="Straight Arrow Connector 14">
            <a:extLst>
              <a:ext uri="{FF2B5EF4-FFF2-40B4-BE49-F238E27FC236}">
                <a16:creationId xmlns:a16="http://schemas.microsoft.com/office/drawing/2014/main" id="{7E9F1F28-1B47-E1B1-507A-13D01D4C3880}"/>
              </a:ext>
            </a:extLst>
          </p:cNvPr>
          <p:cNvCxnSpPr>
            <a:cxnSpLocks/>
            <a:stCxn id="4" idx="6"/>
            <a:endCxn id="13" idx="1"/>
          </p:cNvCxnSpPr>
          <p:nvPr/>
        </p:nvCxnSpPr>
        <p:spPr>
          <a:xfrm>
            <a:off x="8546641" y="5851532"/>
            <a:ext cx="1596599" cy="21162"/>
          </a:xfrm>
          <a:prstGeom prst="straightConnector1">
            <a:avLst/>
          </a:prstGeom>
          <a:ln w="5715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2716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D9A1E-CA7D-8FDD-FDEA-01D0AB958D70}"/>
              </a:ext>
            </a:extLst>
          </p:cNvPr>
          <p:cNvSpPr>
            <a:spLocks noGrp="1"/>
          </p:cNvSpPr>
          <p:nvPr>
            <p:ph type="title"/>
          </p:nvPr>
        </p:nvSpPr>
        <p:spPr>
          <a:xfrm>
            <a:off x="201706" y="585974"/>
            <a:ext cx="6763871" cy="5686051"/>
          </a:xfrm>
          <a:solidFill>
            <a:srgbClr val="C00000"/>
          </a:solidFill>
        </p:spPr>
        <p:txBody>
          <a:bodyPr>
            <a:normAutofit/>
          </a:bodyPr>
          <a:lstStyle/>
          <a:p>
            <a:r>
              <a:rPr lang="en-GB" dirty="0">
                <a:solidFill>
                  <a:schemeClr val="bg1"/>
                </a:solidFill>
              </a:rPr>
              <a:t>Main assumption of </a:t>
            </a:r>
            <a:r>
              <a:rPr lang="en-GB" dirty="0" err="1">
                <a:solidFill>
                  <a:schemeClr val="bg1"/>
                </a:solidFill>
              </a:rPr>
              <a:t>LCA</a:t>
            </a:r>
            <a:endParaRPr lang="en-GB" dirty="0">
              <a:solidFill>
                <a:schemeClr val="bg1"/>
              </a:solidFill>
            </a:endParaRPr>
          </a:p>
        </p:txBody>
      </p:sp>
      <p:pic>
        <p:nvPicPr>
          <p:cNvPr id="3" name="Picture 2">
            <a:extLst>
              <a:ext uri="{FF2B5EF4-FFF2-40B4-BE49-F238E27FC236}">
                <a16:creationId xmlns:a16="http://schemas.microsoft.com/office/drawing/2014/main" id="{31727155-5E00-EB25-955D-2826A285967D}"/>
              </a:ext>
            </a:extLst>
          </p:cNvPr>
          <p:cNvPicPr>
            <a:picLocks noChangeAspect="1"/>
          </p:cNvPicPr>
          <p:nvPr/>
        </p:nvPicPr>
        <p:blipFill>
          <a:blip r:embed="rId2"/>
          <a:stretch>
            <a:fillRect/>
          </a:stretch>
        </p:blipFill>
        <p:spPr>
          <a:xfrm>
            <a:off x="7440382" y="1932341"/>
            <a:ext cx="4130074" cy="2993316"/>
          </a:xfrm>
          <a:prstGeom prst="rect">
            <a:avLst/>
          </a:prstGeom>
        </p:spPr>
      </p:pic>
    </p:spTree>
    <p:extLst>
      <p:ext uri="{BB962C8B-B14F-4D97-AF65-F5344CB8AC3E}">
        <p14:creationId xmlns:p14="http://schemas.microsoft.com/office/powerpoint/2010/main" val="29091723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a:extLst>
              <a:ext uri="{FF2B5EF4-FFF2-40B4-BE49-F238E27FC236}">
                <a16:creationId xmlns:a16="http://schemas.microsoft.com/office/drawing/2014/main" id="{26836467-47C0-0F54-1490-BB0554BA72E8}"/>
              </a:ext>
            </a:extLst>
          </p:cNvPr>
          <p:cNvSpPr/>
          <p:nvPr/>
        </p:nvSpPr>
        <p:spPr>
          <a:xfrm>
            <a:off x="7694066" y="2328319"/>
            <a:ext cx="2672012" cy="3442623"/>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Status:</a:t>
            </a:r>
          </a:p>
          <a:p>
            <a:pPr algn="ctr"/>
            <a:r>
              <a:rPr lang="en-GB" dirty="0"/>
              <a:t>Not Depressed</a:t>
            </a:r>
          </a:p>
        </p:txBody>
      </p:sp>
      <p:sp>
        <p:nvSpPr>
          <p:cNvPr id="13" name="Oval 12">
            <a:extLst>
              <a:ext uri="{FF2B5EF4-FFF2-40B4-BE49-F238E27FC236}">
                <a16:creationId xmlns:a16="http://schemas.microsoft.com/office/drawing/2014/main" id="{76555671-661C-E9AE-F796-7E46924ADBBF}"/>
              </a:ext>
            </a:extLst>
          </p:cNvPr>
          <p:cNvSpPr/>
          <p:nvPr/>
        </p:nvSpPr>
        <p:spPr>
          <a:xfrm>
            <a:off x="5416220" y="2633214"/>
            <a:ext cx="2255707" cy="3129616"/>
          </a:xfrm>
          <a:prstGeom prst="ellipse">
            <a:avLst/>
          </a:prstGeom>
          <a:solidFill>
            <a:schemeClr val="bg1">
              <a:lumMod val="6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Status: Depressed</a:t>
            </a:r>
          </a:p>
        </p:txBody>
      </p:sp>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18255"/>
            <a:ext cx="12192000" cy="1325563"/>
          </a:xfrm>
          <a:solidFill>
            <a:srgbClr val="C00000"/>
          </a:solidFill>
        </p:spPr>
        <p:txBody>
          <a:bodyPr/>
          <a:lstStyle/>
          <a:p>
            <a:pPr algn="ctr"/>
            <a:r>
              <a:rPr lang="en-GB" dirty="0">
                <a:solidFill>
                  <a:schemeClr val="bg1"/>
                </a:solidFill>
              </a:rPr>
              <a:t>Main assumption of </a:t>
            </a:r>
            <a:r>
              <a:rPr lang="en-GB" dirty="0" err="1">
                <a:solidFill>
                  <a:schemeClr val="bg1"/>
                </a:solidFill>
              </a:rPr>
              <a:t>LCA</a:t>
            </a:r>
            <a:endParaRPr lang="en-GB" dirty="0">
              <a:solidFill>
                <a:schemeClr val="bg1"/>
              </a:solidFill>
            </a:endParaRPr>
          </a:p>
        </p:txBody>
      </p:sp>
      <p:sp>
        <p:nvSpPr>
          <p:cNvPr id="6" name="Content Placeholder 2">
            <a:extLst>
              <a:ext uri="{FF2B5EF4-FFF2-40B4-BE49-F238E27FC236}">
                <a16:creationId xmlns:a16="http://schemas.microsoft.com/office/drawing/2014/main" id="{908EA747-8E36-48EB-720C-D6F0421B8A21}"/>
              </a:ext>
            </a:extLst>
          </p:cNvPr>
          <p:cNvSpPr txBox="1">
            <a:spLocks/>
          </p:cNvSpPr>
          <p:nvPr/>
        </p:nvSpPr>
        <p:spPr>
          <a:xfrm>
            <a:off x="248655" y="1668379"/>
            <a:ext cx="4827200" cy="46251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Latent classes:</a:t>
            </a:r>
          </a:p>
          <a:p>
            <a:pPr lvl="1"/>
            <a:r>
              <a:rPr lang="en-GB" b="1" i="1" dirty="0"/>
              <a:t>Mutually exclusive</a:t>
            </a:r>
            <a:r>
              <a:rPr lang="en-GB" dirty="0"/>
              <a:t>: an individual belongs to just one class;</a:t>
            </a:r>
          </a:p>
          <a:p>
            <a:pPr lvl="1"/>
            <a:r>
              <a:rPr lang="en-GB" b="1" i="1" dirty="0"/>
              <a:t>Exhaustive</a:t>
            </a:r>
            <a:r>
              <a:rPr lang="en-GB" dirty="0"/>
              <a:t>: All individuals belong to one class.</a:t>
            </a:r>
          </a:p>
          <a:p>
            <a:pPr lvl="1"/>
            <a:endParaRPr lang="en-GB" dirty="0"/>
          </a:p>
        </p:txBody>
      </p:sp>
      <p:pic>
        <p:nvPicPr>
          <p:cNvPr id="3" name="Graphic 2" descr="Woman with solid fill">
            <a:extLst>
              <a:ext uri="{FF2B5EF4-FFF2-40B4-BE49-F238E27FC236}">
                <a16:creationId xmlns:a16="http://schemas.microsoft.com/office/drawing/2014/main" id="{1CDF0055-FFB1-A37B-94A6-590B698FA05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60832" y="4600853"/>
            <a:ext cx="673463" cy="673463"/>
          </a:xfrm>
          <a:prstGeom prst="rect">
            <a:avLst/>
          </a:prstGeom>
        </p:spPr>
      </p:pic>
      <p:pic>
        <p:nvPicPr>
          <p:cNvPr id="4" name="Content Placeholder 4" descr="Man with solid fill">
            <a:extLst>
              <a:ext uri="{FF2B5EF4-FFF2-40B4-BE49-F238E27FC236}">
                <a16:creationId xmlns:a16="http://schemas.microsoft.com/office/drawing/2014/main" id="{3FDE4938-79CF-94BB-A13B-4B5E37D9F55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263926" y="2974726"/>
            <a:ext cx="673463" cy="673463"/>
          </a:xfrm>
          <a:prstGeom prst="rect">
            <a:avLst/>
          </a:prstGeom>
        </p:spPr>
      </p:pic>
      <p:pic>
        <p:nvPicPr>
          <p:cNvPr id="7" name="Graphic 6" descr="Woman with solid fill">
            <a:extLst>
              <a:ext uri="{FF2B5EF4-FFF2-40B4-BE49-F238E27FC236}">
                <a16:creationId xmlns:a16="http://schemas.microsoft.com/office/drawing/2014/main" id="{C2A8362A-7109-DCDE-88F5-75B921344B8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622141" y="4237819"/>
            <a:ext cx="673463" cy="673463"/>
          </a:xfrm>
          <a:prstGeom prst="rect">
            <a:avLst/>
          </a:prstGeom>
        </p:spPr>
      </p:pic>
      <p:pic>
        <p:nvPicPr>
          <p:cNvPr id="8" name="Content Placeholder 4" descr="Man with solid fill">
            <a:extLst>
              <a:ext uri="{FF2B5EF4-FFF2-40B4-BE49-F238E27FC236}">
                <a16:creationId xmlns:a16="http://schemas.microsoft.com/office/drawing/2014/main" id="{2417A5B4-D9B3-7619-3293-B76CFCB4AC6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352250" y="3311457"/>
            <a:ext cx="673463" cy="673463"/>
          </a:xfrm>
          <a:prstGeom prst="rect">
            <a:avLst/>
          </a:prstGeom>
        </p:spPr>
      </p:pic>
      <p:pic>
        <p:nvPicPr>
          <p:cNvPr id="10" name="Graphic 9" descr="Woman with solid fill">
            <a:extLst>
              <a:ext uri="{FF2B5EF4-FFF2-40B4-BE49-F238E27FC236}">
                <a16:creationId xmlns:a16="http://schemas.microsoft.com/office/drawing/2014/main" id="{04F7AD9F-AE6C-4F9D-53AF-02D9B57A2BD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010050" y="2586748"/>
            <a:ext cx="673463" cy="673463"/>
          </a:xfrm>
          <a:prstGeom prst="rect">
            <a:avLst/>
          </a:prstGeom>
        </p:spPr>
      </p:pic>
      <p:pic>
        <p:nvPicPr>
          <p:cNvPr id="11" name="Graphic 10" descr="Woman with solid fill">
            <a:extLst>
              <a:ext uri="{FF2B5EF4-FFF2-40B4-BE49-F238E27FC236}">
                <a16:creationId xmlns:a16="http://schemas.microsoft.com/office/drawing/2014/main" id="{4D0FA700-76BB-65F3-A558-62675101F2D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028571" y="3015374"/>
            <a:ext cx="673463" cy="673463"/>
          </a:xfrm>
          <a:prstGeom prst="rect">
            <a:avLst/>
          </a:prstGeom>
        </p:spPr>
      </p:pic>
      <p:pic>
        <p:nvPicPr>
          <p:cNvPr id="12" name="Content Placeholder 4" descr="Man with solid fill">
            <a:extLst>
              <a:ext uri="{FF2B5EF4-FFF2-40B4-BE49-F238E27FC236}">
                <a16:creationId xmlns:a16="http://schemas.microsoft.com/office/drawing/2014/main" id="{863407DF-8F7A-42D9-B4A7-78D0C8E48DF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185413" y="4652415"/>
            <a:ext cx="673463" cy="673463"/>
          </a:xfrm>
          <a:prstGeom prst="rect">
            <a:avLst/>
          </a:prstGeom>
        </p:spPr>
      </p:pic>
      <p:pic>
        <p:nvPicPr>
          <p:cNvPr id="23" name="Content Placeholder 4" descr="Man with solid fill">
            <a:extLst>
              <a:ext uri="{FF2B5EF4-FFF2-40B4-BE49-F238E27FC236}">
                <a16:creationId xmlns:a16="http://schemas.microsoft.com/office/drawing/2014/main" id="{06C2ABC7-5A1A-1C64-8622-3BF4A8D2BA2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757811" y="3564356"/>
            <a:ext cx="673463" cy="673463"/>
          </a:xfrm>
          <a:prstGeom prst="rect">
            <a:avLst/>
          </a:prstGeom>
        </p:spPr>
      </p:pic>
      <p:pic>
        <p:nvPicPr>
          <p:cNvPr id="24" name="Graphic 23" descr="Woman with solid fill">
            <a:extLst>
              <a:ext uri="{FF2B5EF4-FFF2-40B4-BE49-F238E27FC236}">
                <a16:creationId xmlns:a16="http://schemas.microsoft.com/office/drawing/2014/main" id="{D8BFC098-EE7A-B25C-E6AC-33EC3D72088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25524" y="4772732"/>
            <a:ext cx="673463" cy="673463"/>
          </a:xfrm>
          <a:prstGeom prst="rect">
            <a:avLst/>
          </a:prstGeom>
        </p:spPr>
      </p:pic>
      <p:pic>
        <p:nvPicPr>
          <p:cNvPr id="25" name="Graphic 24" descr="Woman with solid fill">
            <a:extLst>
              <a:ext uri="{FF2B5EF4-FFF2-40B4-BE49-F238E27FC236}">
                <a16:creationId xmlns:a16="http://schemas.microsoft.com/office/drawing/2014/main" id="{04F78F9B-A66D-D472-D5F7-C966964BB7C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612167" y="3090922"/>
            <a:ext cx="673463" cy="673463"/>
          </a:xfrm>
          <a:prstGeom prst="rect">
            <a:avLst/>
          </a:prstGeom>
        </p:spPr>
      </p:pic>
      <p:pic>
        <p:nvPicPr>
          <p:cNvPr id="26" name="Content Placeholder 4" descr="Man with solid fill">
            <a:extLst>
              <a:ext uri="{FF2B5EF4-FFF2-40B4-BE49-F238E27FC236}">
                <a16:creationId xmlns:a16="http://schemas.microsoft.com/office/drawing/2014/main" id="{2BEEE14B-FD6E-A967-B77A-FAE18F69E52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426624" y="4362787"/>
            <a:ext cx="673463" cy="673463"/>
          </a:xfrm>
          <a:prstGeom prst="rect">
            <a:avLst/>
          </a:prstGeom>
        </p:spPr>
      </p:pic>
      <p:pic>
        <p:nvPicPr>
          <p:cNvPr id="27" name="Content Placeholder 4" descr="Man with solid fill">
            <a:extLst>
              <a:ext uri="{FF2B5EF4-FFF2-40B4-BE49-F238E27FC236}">
                <a16:creationId xmlns:a16="http://schemas.microsoft.com/office/drawing/2014/main" id="{646E3F4A-6A1A-4DC6-B656-829DAAFF24CC}"/>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880856" y="3437425"/>
            <a:ext cx="673463" cy="673463"/>
          </a:xfrm>
          <a:prstGeom prst="rect">
            <a:avLst/>
          </a:prstGeom>
        </p:spPr>
      </p:pic>
      <p:pic>
        <p:nvPicPr>
          <p:cNvPr id="28" name="Graphic 27" descr="Woman with solid fill">
            <a:extLst>
              <a:ext uri="{FF2B5EF4-FFF2-40B4-BE49-F238E27FC236}">
                <a16:creationId xmlns:a16="http://schemas.microsoft.com/office/drawing/2014/main" id="{2B9B85F6-6BE4-9AAB-F84D-D4FAD4FD8A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59918" y="4353899"/>
            <a:ext cx="673463" cy="673463"/>
          </a:xfrm>
          <a:prstGeom prst="rect">
            <a:avLst/>
          </a:prstGeom>
        </p:spPr>
      </p:pic>
    </p:spTree>
    <p:extLst>
      <p:ext uri="{BB962C8B-B14F-4D97-AF65-F5344CB8AC3E}">
        <p14:creationId xmlns:p14="http://schemas.microsoft.com/office/powerpoint/2010/main" val="14370718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a:extLst>
              <a:ext uri="{FF2B5EF4-FFF2-40B4-BE49-F238E27FC236}">
                <a16:creationId xmlns:a16="http://schemas.microsoft.com/office/drawing/2014/main" id="{26836467-47C0-0F54-1490-BB0554BA72E8}"/>
              </a:ext>
            </a:extLst>
          </p:cNvPr>
          <p:cNvSpPr/>
          <p:nvPr/>
        </p:nvSpPr>
        <p:spPr>
          <a:xfrm>
            <a:off x="7694066" y="2328319"/>
            <a:ext cx="2672012" cy="3442623"/>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Status:</a:t>
            </a:r>
          </a:p>
          <a:p>
            <a:pPr algn="ctr"/>
            <a:r>
              <a:rPr lang="en-GB" dirty="0"/>
              <a:t>Not Depressed</a:t>
            </a:r>
          </a:p>
        </p:txBody>
      </p:sp>
      <p:sp>
        <p:nvSpPr>
          <p:cNvPr id="13" name="Oval 12">
            <a:extLst>
              <a:ext uri="{FF2B5EF4-FFF2-40B4-BE49-F238E27FC236}">
                <a16:creationId xmlns:a16="http://schemas.microsoft.com/office/drawing/2014/main" id="{76555671-661C-E9AE-F796-7E46924ADBBF}"/>
              </a:ext>
            </a:extLst>
          </p:cNvPr>
          <p:cNvSpPr/>
          <p:nvPr/>
        </p:nvSpPr>
        <p:spPr>
          <a:xfrm>
            <a:off x="5416220" y="2633214"/>
            <a:ext cx="2255707" cy="3129616"/>
          </a:xfrm>
          <a:prstGeom prst="ellipse">
            <a:avLst/>
          </a:prstGeom>
          <a:solidFill>
            <a:schemeClr val="bg1">
              <a:lumMod val="6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Status: Depressed</a:t>
            </a:r>
          </a:p>
        </p:txBody>
      </p:sp>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18255"/>
            <a:ext cx="12192000" cy="1325563"/>
          </a:xfrm>
          <a:solidFill>
            <a:srgbClr val="C00000"/>
          </a:solidFill>
        </p:spPr>
        <p:txBody>
          <a:bodyPr/>
          <a:lstStyle/>
          <a:p>
            <a:pPr algn="ctr"/>
            <a:r>
              <a:rPr lang="en-GB" dirty="0">
                <a:solidFill>
                  <a:schemeClr val="bg1"/>
                </a:solidFill>
              </a:rPr>
              <a:t>Main assumption of </a:t>
            </a:r>
            <a:r>
              <a:rPr lang="en-GB" dirty="0" err="1">
                <a:solidFill>
                  <a:schemeClr val="bg1"/>
                </a:solidFill>
              </a:rPr>
              <a:t>LCA</a:t>
            </a:r>
            <a:endParaRPr lang="en-GB" dirty="0">
              <a:solidFill>
                <a:schemeClr val="bg1"/>
              </a:solidFill>
            </a:endParaRPr>
          </a:p>
        </p:txBody>
      </p:sp>
      <p:sp>
        <p:nvSpPr>
          <p:cNvPr id="6" name="Content Placeholder 2">
            <a:extLst>
              <a:ext uri="{FF2B5EF4-FFF2-40B4-BE49-F238E27FC236}">
                <a16:creationId xmlns:a16="http://schemas.microsoft.com/office/drawing/2014/main" id="{908EA747-8E36-48EB-720C-D6F0421B8A21}"/>
              </a:ext>
            </a:extLst>
          </p:cNvPr>
          <p:cNvSpPr txBox="1">
            <a:spLocks/>
          </p:cNvSpPr>
          <p:nvPr/>
        </p:nvSpPr>
        <p:spPr>
          <a:xfrm>
            <a:off x="5054" y="1588509"/>
            <a:ext cx="4827200" cy="46251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Individuals within each class have the same propensity to display indicator behaviours</a:t>
            </a:r>
          </a:p>
          <a:p>
            <a:pPr lvl="1"/>
            <a:r>
              <a:rPr lang="en-GB" b="1" dirty="0"/>
              <a:t>Observed intra-classes differences due to ‘error’ variation</a:t>
            </a:r>
          </a:p>
          <a:p>
            <a:pPr lvl="1"/>
            <a:r>
              <a:rPr lang="en-GB" dirty="0"/>
              <a:t>Intra-group homogeneity</a:t>
            </a:r>
          </a:p>
          <a:p>
            <a:pPr lvl="1"/>
            <a:r>
              <a:rPr lang="en-GB" dirty="0"/>
              <a:t>Inter-group heterogeneity</a:t>
            </a:r>
          </a:p>
          <a:p>
            <a:pPr lvl="1"/>
            <a:endParaRPr lang="en-GB" dirty="0"/>
          </a:p>
        </p:txBody>
      </p:sp>
      <p:pic>
        <p:nvPicPr>
          <p:cNvPr id="3" name="Graphic 2" descr="Woman with solid fill">
            <a:extLst>
              <a:ext uri="{FF2B5EF4-FFF2-40B4-BE49-F238E27FC236}">
                <a16:creationId xmlns:a16="http://schemas.microsoft.com/office/drawing/2014/main" id="{1CDF0055-FFB1-A37B-94A6-590B698FA05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60832" y="4600853"/>
            <a:ext cx="673463" cy="673463"/>
          </a:xfrm>
          <a:prstGeom prst="rect">
            <a:avLst/>
          </a:prstGeom>
        </p:spPr>
      </p:pic>
      <p:pic>
        <p:nvPicPr>
          <p:cNvPr id="4" name="Content Placeholder 4" descr="Man with solid fill">
            <a:extLst>
              <a:ext uri="{FF2B5EF4-FFF2-40B4-BE49-F238E27FC236}">
                <a16:creationId xmlns:a16="http://schemas.microsoft.com/office/drawing/2014/main" id="{3FDE4938-79CF-94BB-A13B-4B5E37D9F55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263926" y="2974726"/>
            <a:ext cx="673463" cy="673463"/>
          </a:xfrm>
          <a:prstGeom prst="rect">
            <a:avLst/>
          </a:prstGeom>
        </p:spPr>
      </p:pic>
      <p:pic>
        <p:nvPicPr>
          <p:cNvPr id="7" name="Graphic 6" descr="Woman with solid fill">
            <a:extLst>
              <a:ext uri="{FF2B5EF4-FFF2-40B4-BE49-F238E27FC236}">
                <a16:creationId xmlns:a16="http://schemas.microsoft.com/office/drawing/2014/main" id="{C2A8362A-7109-DCDE-88F5-75B921344B8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622141" y="4237819"/>
            <a:ext cx="673463" cy="673463"/>
          </a:xfrm>
          <a:prstGeom prst="rect">
            <a:avLst/>
          </a:prstGeom>
        </p:spPr>
      </p:pic>
      <p:pic>
        <p:nvPicPr>
          <p:cNvPr id="8" name="Content Placeholder 4" descr="Man with solid fill">
            <a:extLst>
              <a:ext uri="{FF2B5EF4-FFF2-40B4-BE49-F238E27FC236}">
                <a16:creationId xmlns:a16="http://schemas.microsoft.com/office/drawing/2014/main" id="{2417A5B4-D9B3-7619-3293-B76CFCB4AC6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352250" y="3311457"/>
            <a:ext cx="673463" cy="673463"/>
          </a:xfrm>
          <a:prstGeom prst="rect">
            <a:avLst/>
          </a:prstGeom>
        </p:spPr>
      </p:pic>
      <p:pic>
        <p:nvPicPr>
          <p:cNvPr id="10" name="Graphic 9" descr="Woman with solid fill">
            <a:extLst>
              <a:ext uri="{FF2B5EF4-FFF2-40B4-BE49-F238E27FC236}">
                <a16:creationId xmlns:a16="http://schemas.microsoft.com/office/drawing/2014/main" id="{04F7AD9F-AE6C-4F9D-53AF-02D9B57A2BD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010050" y="2586748"/>
            <a:ext cx="673463" cy="673463"/>
          </a:xfrm>
          <a:prstGeom prst="rect">
            <a:avLst/>
          </a:prstGeom>
        </p:spPr>
      </p:pic>
      <p:pic>
        <p:nvPicPr>
          <p:cNvPr id="11" name="Graphic 10" descr="Woman with solid fill">
            <a:extLst>
              <a:ext uri="{FF2B5EF4-FFF2-40B4-BE49-F238E27FC236}">
                <a16:creationId xmlns:a16="http://schemas.microsoft.com/office/drawing/2014/main" id="{4D0FA700-76BB-65F3-A558-62675101F2D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028571" y="3015374"/>
            <a:ext cx="673463" cy="673463"/>
          </a:xfrm>
          <a:prstGeom prst="rect">
            <a:avLst/>
          </a:prstGeom>
        </p:spPr>
      </p:pic>
      <p:pic>
        <p:nvPicPr>
          <p:cNvPr id="12" name="Content Placeholder 4" descr="Man with solid fill">
            <a:extLst>
              <a:ext uri="{FF2B5EF4-FFF2-40B4-BE49-F238E27FC236}">
                <a16:creationId xmlns:a16="http://schemas.microsoft.com/office/drawing/2014/main" id="{863407DF-8F7A-42D9-B4A7-78D0C8E48DF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185413" y="4652415"/>
            <a:ext cx="673463" cy="673463"/>
          </a:xfrm>
          <a:prstGeom prst="rect">
            <a:avLst/>
          </a:prstGeom>
        </p:spPr>
      </p:pic>
      <p:pic>
        <p:nvPicPr>
          <p:cNvPr id="23" name="Content Placeholder 4" descr="Man with solid fill">
            <a:extLst>
              <a:ext uri="{FF2B5EF4-FFF2-40B4-BE49-F238E27FC236}">
                <a16:creationId xmlns:a16="http://schemas.microsoft.com/office/drawing/2014/main" id="{06C2ABC7-5A1A-1C64-8622-3BF4A8D2BA2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757811" y="3564356"/>
            <a:ext cx="673463" cy="673463"/>
          </a:xfrm>
          <a:prstGeom prst="rect">
            <a:avLst/>
          </a:prstGeom>
        </p:spPr>
      </p:pic>
      <p:pic>
        <p:nvPicPr>
          <p:cNvPr id="24" name="Graphic 23" descr="Woman with solid fill">
            <a:extLst>
              <a:ext uri="{FF2B5EF4-FFF2-40B4-BE49-F238E27FC236}">
                <a16:creationId xmlns:a16="http://schemas.microsoft.com/office/drawing/2014/main" id="{D8BFC098-EE7A-B25C-E6AC-33EC3D72088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25524" y="4772732"/>
            <a:ext cx="673463" cy="673463"/>
          </a:xfrm>
          <a:prstGeom prst="rect">
            <a:avLst/>
          </a:prstGeom>
        </p:spPr>
      </p:pic>
      <p:pic>
        <p:nvPicPr>
          <p:cNvPr id="25" name="Graphic 24" descr="Woman with solid fill">
            <a:extLst>
              <a:ext uri="{FF2B5EF4-FFF2-40B4-BE49-F238E27FC236}">
                <a16:creationId xmlns:a16="http://schemas.microsoft.com/office/drawing/2014/main" id="{04F78F9B-A66D-D472-D5F7-C966964BB7C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612167" y="3090922"/>
            <a:ext cx="673463" cy="673463"/>
          </a:xfrm>
          <a:prstGeom prst="rect">
            <a:avLst/>
          </a:prstGeom>
        </p:spPr>
      </p:pic>
      <p:pic>
        <p:nvPicPr>
          <p:cNvPr id="26" name="Content Placeholder 4" descr="Man with solid fill">
            <a:extLst>
              <a:ext uri="{FF2B5EF4-FFF2-40B4-BE49-F238E27FC236}">
                <a16:creationId xmlns:a16="http://schemas.microsoft.com/office/drawing/2014/main" id="{2BEEE14B-FD6E-A967-B77A-FAE18F69E52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426624" y="4362787"/>
            <a:ext cx="673463" cy="673463"/>
          </a:xfrm>
          <a:prstGeom prst="rect">
            <a:avLst/>
          </a:prstGeom>
        </p:spPr>
      </p:pic>
      <p:pic>
        <p:nvPicPr>
          <p:cNvPr id="27" name="Content Placeholder 4" descr="Man with solid fill">
            <a:extLst>
              <a:ext uri="{FF2B5EF4-FFF2-40B4-BE49-F238E27FC236}">
                <a16:creationId xmlns:a16="http://schemas.microsoft.com/office/drawing/2014/main" id="{646E3F4A-6A1A-4DC6-B656-829DAAFF24CC}"/>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880856" y="3437425"/>
            <a:ext cx="673463" cy="673463"/>
          </a:xfrm>
          <a:prstGeom prst="rect">
            <a:avLst/>
          </a:prstGeom>
        </p:spPr>
      </p:pic>
      <p:pic>
        <p:nvPicPr>
          <p:cNvPr id="28" name="Graphic 27" descr="Woman with solid fill">
            <a:extLst>
              <a:ext uri="{FF2B5EF4-FFF2-40B4-BE49-F238E27FC236}">
                <a16:creationId xmlns:a16="http://schemas.microsoft.com/office/drawing/2014/main" id="{2B9B85F6-6BE4-9AAB-F84D-D4FAD4FD8A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59918" y="4353899"/>
            <a:ext cx="673463" cy="673463"/>
          </a:xfrm>
          <a:prstGeom prst="rect">
            <a:avLst/>
          </a:prstGeom>
        </p:spPr>
      </p:pic>
      <p:graphicFrame>
        <p:nvGraphicFramePr>
          <p:cNvPr id="15" name="Table 14">
            <a:extLst>
              <a:ext uri="{FF2B5EF4-FFF2-40B4-BE49-F238E27FC236}">
                <a16:creationId xmlns:a16="http://schemas.microsoft.com/office/drawing/2014/main" id="{49E6AA02-43B1-F6D5-B5E7-A4CDBED33755}"/>
              </a:ext>
            </a:extLst>
          </p:cNvPr>
          <p:cNvGraphicFramePr>
            <a:graphicFrameLocks noGrp="1"/>
          </p:cNvGraphicFramePr>
          <p:nvPr>
            <p:extLst>
              <p:ext uri="{D42A27DB-BD31-4B8C-83A1-F6EECF244321}">
                <p14:modId xmlns:p14="http://schemas.microsoft.com/office/powerpoint/2010/main" val="1111446518"/>
              </p:ext>
            </p:extLst>
          </p:nvPr>
        </p:nvGraphicFramePr>
        <p:xfrm>
          <a:off x="3791115" y="5446195"/>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34398866"/>
                  </a:ext>
                </a:extLst>
              </a:tr>
            </a:tbl>
          </a:graphicData>
        </a:graphic>
      </p:graphicFrame>
      <p:graphicFrame>
        <p:nvGraphicFramePr>
          <p:cNvPr id="16" name="Table 15">
            <a:extLst>
              <a:ext uri="{FF2B5EF4-FFF2-40B4-BE49-F238E27FC236}">
                <a16:creationId xmlns:a16="http://schemas.microsoft.com/office/drawing/2014/main" id="{A6BB7738-DB7E-6FD6-3B1F-2039A98DC541}"/>
              </a:ext>
            </a:extLst>
          </p:cNvPr>
          <p:cNvGraphicFramePr>
            <a:graphicFrameLocks noGrp="1"/>
          </p:cNvGraphicFramePr>
          <p:nvPr>
            <p:extLst>
              <p:ext uri="{D42A27DB-BD31-4B8C-83A1-F6EECF244321}">
                <p14:modId xmlns:p14="http://schemas.microsoft.com/office/powerpoint/2010/main" val="506263130"/>
              </p:ext>
            </p:extLst>
          </p:nvPr>
        </p:nvGraphicFramePr>
        <p:xfrm>
          <a:off x="10413818" y="5446195"/>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34398866"/>
                  </a:ext>
                </a:extLst>
              </a:tr>
            </a:tbl>
          </a:graphicData>
        </a:graphic>
      </p:graphicFrame>
      <p:cxnSp>
        <p:nvCxnSpPr>
          <p:cNvPr id="17" name="Straight Arrow Connector 16">
            <a:extLst>
              <a:ext uri="{FF2B5EF4-FFF2-40B4-BE49-F238E27FC236}">
                <a16:creationId xmlns:a16="http://schemas.microsoft.com/office/drawing/2014/main" id="{8E17288D-1AB7-F33A-FE55-CA425660A321}"/>
              </a:ext>
            </a:extLst>
          </p:cNvPr>
          <p:cNvCxnSpPr>
            <a:cxnSpLocks/>
            <a:stCxn id="13" idx="4"/>
          </p:cNvCxnSpPr>
          <p:nvPr/>
        </p:nvCxnSpPr>
        <p:spPr>
          <a:xfrm flipH="1">
            <a:off x="5733680" y="5762830"/>
            <a:ext cx="810394" cy="308205"/>
          </a:xfrm>
          <a:prstGeom prst="straightConnector1">
            <a:avLst/>
          </a:prstGeom>
          <a:noFill/>
          <a:ln w="38100" cap="flat" cmpd="sng" algn="ctr">
            <a:solidFill>
              <a:srgbClr val="C00000"/>
            </a:solidFill>
            <a:prstDash val="solid"/>
            <a:tailEnd type="arrow"/>
          </a:ln>
          <a:effectLst/>
        </p:spPr>
      </p:cxnSp>
      <p:cxnSp>
        <p:nvCxnSpPr>
          <p:cNvPr id="29" name="Straight Arrow Connector 28">
            <a:extLst>
              <a:ext uri="{FF2B5EF4-FFF2-40B4-BE49-F238E27FC236}">
                <a16:creationId xmlns:a16="http://schemas.microsoft.com/office/drawing/2014/main" id="{C241DEBF-47C2-55C9-6BD8-CB979251C302}"/>
              </a:ext>
            </a:extLst>
          </p:cNvPr>
          <p:cNvCxnSpPr>
            <a:cxnSpLocks/>
            <a:stCxn id="14" idx="4"/>
          </p:cNvCxnSpPr>
          <p:nvPr/>
        </p:nvCxnSpPr>
        <p:spPr>
          <a:xfrm>
            <a:off x="9030072" y="5770942"/>
            <a:ext cx="995641" cy="480402"/>
          </a:xfrm>
          <a:prstGeom prst="straightConnector1">
            <a:avLst/>
          </a:prstGeom>
          <a:noFill/>
          <a:ln w="38100" cap="flat" cmpd="sng" algn="ctr">
            <a:solidFill>
              <a:schemeClr val="tx1"/>
            </a:solidFill>
            <a:prstDash val="solid"/>
            <a:tailEnd type="arrow"/>
          </a:ln>
          <a:effectLst/>
        </p:spPr>
      </p:cxnSp>
    </p:spTree>
    <p:extLst>
      <p:ext uri="{BB962C8B-B14F-4D97-AF65-F5344CB8AC3E}">
        <p14:creationId xmlns:p14="http://schemas.microsoft.com/office/powerpoint/2010/main" val="34841674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a:extLst>
              <a:ext uri="{FF2B5EF4-FFF2-40B4-BE49-F238E27FC236}">
                <a16:creationId xmlns:a16="http://schemas.microsoft.com/office/drawing/2014/main" id="{26836467-47C0-0F54-1490-BB0554BA72E8}"/>
              </a:ext>
            </a:extLst>
          </p:cNvPr>
          <p:cNvSpPr/>
          <p:nvPr/>
        </p:nvSpPr>
        <p:spPr>
          <a:xfrm>
            <a:off x="7694066" y="2328319"/>
            <a:ext cx="2672012" cy="3442623"/>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Status:</a:t>
            </a:r>
          </a:p>
          <a:p>
            <a:pPr algn="ctr"/>
            <a:r>
              <a:rPr lang="en-GB" dirty="0"/>
              <a:t>Not Depressed</a:t>
            </a:r>
          </a:p>
        </p:txBody>
      </p:sp>
      <p:sp>
        <p:nvSpPr>
          <p:cNvPr id="13" name="Oval 12">
            <a:extLst>
              <a:ext uri="{FF2B5EF4-FFF2-40B4-BE49-F238E27FC236}">
                <a16:creationId xmlns:a16="http://schemas.microsoft.com/office/drawing/2014/main" id="{76555671-661C-E9AE-F796-7E46924ADBBF}"/>
              </a:ext>
            </a:extLst>
          </p:cNvPr>
          <p:cNvSpPr/>
          <p:nvPr/>
        </p:nvSpPr>
        <p:spPr>
          <a:xfrm>
            <a:off x="5416220" y="2633214"/>
            <a:ext cx="2255707" cy="3129616"/>
          </a:xfrm>
          <a:prstGeom prst="ellipse">
            <a:avLst/>
          </a:prstGeom>
          <a:solidFill>
            <a:schemeClr val="bg1">
              <a:lumMod val="6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Status: Depressed</a:t>
            </a:r>
          </a:p>
        </p:txBody>
      </p:sp>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18255"/>
            <a:ext cx="12192000" cy="1325563"/>
          </a:xfrm>
          <a:solidFill>
            <a:srgbClr val="C00000"/>
          </a:solidFill>
        </p:spPr>
        <p:txBody>
          <a:bodyPr/>
          <a:lstStyle/>
          <a:p>
            <a:pPr algn="ctr"/>
            <a:r>
              <a:rPr lang="en-GB" dirty="0">
                <a:solidFill>
                  <a:schemeClr val="bg1"/>
                </a:solidFill>
              </a:rPr>
              <a:t>Main assumption of </a:t>
            </a:r>
            <a:r>
              <a:rPr lang="en-GB" dirty="0" err="1">
                <a:solidFill>
                  <a:schemeClr val="bg1"/>
                </a:solidFill>
              </a:rPr>
              <a:t>LCA</a:t>
            </a:r>
            <a:endParaRPr lang="en-GB" dirty="0">
              <a:solidFill>
                <a:schemeClr val="bg1"/>
              </a:solidFill>
            </a:endParaRPr>
          </a:p>
        </p:txBody>
      </p:sp>
      <p:sp>
        <p:nvSpPr>
          <p:cNvPr id="6" name="Content Placeholder 2">
            <a:extLst>
              <a:ext uri="{FF2B5EF4-FFF2-40B4-BE49-F238E27FC236}">
                <a16:creationId xmlns:a16="http://schemas.microsoft.com/office/drawing/2014/main" id="{908EA747-8E36-48EB-720C-D6F0421B8A21}"/>
              </a:ext>
            </a:extLst>
          </p:cNvPr>
          <p:cNvSpPr txBox="1">
            <a:spLocks/>
          </p:cNvSpPr>
          <p:nvPr/>
        </p:nvSpPr>
        <p:spPr>
          <a:xfrm>
            <a:off x="5054" y="1588509"/>
            <a:ext cx="4827200" cy="46251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Membership to latent classes is assessed with uncertainty  </a:t>
            </a:r>
          </a:p>
          <a:p>
            <a:pPr lvl="1"/>
            <a:endParaRPr lang="en-GB" dirty="0"/>
          </a:p>
        </p:txBody>
      </p:sp>
      <p:pic>
        <p:nvPicPr>
          <p:cNvPr id="3" name="Graphic 2" descr="Woman with solid fill">
            <a:extLst>
              <a:ext uri="{FF2B5EF4-FFF2-40B4-BE49-F238E27FC236}">
                <a16:creationId xmlns:a16="http://schemas.microsoft.com/office/drawing/2014/main" id="{1CDF0055-FFB1-A37B-94A6-590B698FA05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60832" y="4600853"/>
            <a:ext cx="673463" cy="673463"/>
          </a:xfrm>
          <a:prstGeom prst="rect">
            <a:avLst/>
          </a:prstGeom>
        </p:spPr>
      </p:pic>
      <p:pic>
        <p:nvPicPr>
          <p:cNvPr id="4" name="Content Placeholder 4" descr="Man with solid fill">
            <a:extLst>
              <a:ext uri="{FF2B5EF4-FFF2-40B4-BE49-F238E27FC236}">
                <a16:creationId xmlns:a16="http://schemas.microsoft.com/office/drawing/2014/main" id="{3FDE4938-79CF-94BB-A13B-4B5E37D9F55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263926" y="2974726"/>
            <a:ext cx="673463" cy="673463"/>
          </a:xfrm>
          <a:prstGeom prst="rect">
            <a:avLst/>
          </a:prstGeom>
        </p:spPr>
      </p:pic>
      <p:pic>
        <p:nvPicPr>
          <p:cNvPr id="7" name="Graphic 6" descr="Woman with solid fill">
            <a:extLst>
              <a:ext uri="{FF2B5EF4-FFF2-40B4-BE49-F238E27FC236}">
                <a16:creationId xmlns:a16="http://schemas.microsoft.com/office/drawing/2014/main" id="{C2A8362A-7109-DCDE-88F5-75B921344B8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622141" y="4237819"/>
            <a:ext cx="673463" cy="673463"/>
          </a:xfrm>
          <a:prstGeom prst="rect">
            <a:avLst/>
          </a:prstGeom>
        </p:spPr>
      </p:pic>
      <p:pic>
        <p:nvPicPr>
          <p:cNvPr id="8" name="Content Placeholder 4" descr="Man with solid fill">
            <a:extLst>
              <a:ext uri="{FF2B5EF4-FFF2-40B4-BE49-F238E27FC236}">
                <a16:creationId xmlns:a16="http://schemas.microsoft.com/office/drawing/2014/main" id="{2417A5B4-D9B3-7619-3293-B76CFCB4AC6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352250" y="3311457"/>
            <a:ext cx="673463" cy="673463"/>
          </a:xfrm>
          <a:prstGeom prst="rect">
            <a:avLst/>
          </a:prstGeom>
        </p:spPr>
      </p:pic>
      <p:pic>
        <p:nvPicPr>
          <p:cNvPr id="10" name="Graphic 9" descr="Woman with solid fill">
            <a:extLst>
              <a:ext uri="{FF2B5EF4-FFF2-40B4-BE49-F238E27FC236}">
                <a16:creationId xmlns:a16="http://schemas.microsoft.com/office/drawing/2014/main" id="{04F7AD9F-AE6C-4F9D-53AF-02D9B57A2BD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010050" y="2586748"/>
            <a:ext cx="673463" cy="673463"/>
          </a:xfrm>
          <a:prstGeom prst="rect">
            <a:avLst/>
          </a:prstGeom>
        </p:spPr>
      </p:pic>
      <p:pic>
        <p:nvPicPr>
          <p:cNvPr id="11" name="Graphic 10" descr="Woman with solid fill">
            <a:extLst>
              <a:ext uri="{FF2B5EF4-FFF2-40B4-BE49-F238E27FC236}">
                <a16:creationId xmlns:a16="http://schemas.microsoft.com/office/drawing/2014/main" id="{4D0FA700-76BB-65F3-A558-62675101F2D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028571" y="3015374"/>
            <a:ext cx="673463" cy="673463"/>
          </a:xfrm>
          <a:prstGeom prst="rect">
            <a:avLst/>
          </a:prstGeom>
        </p:spPr>
      </p:pic>
      <p:pic>
        <p:nvPicPr>
          <p:cNvPr id="12" name="Content Placeholder 4" descr="Man with solid fill">
            <a:extLst>
              <a:ext uri="{FF2B5EF4-FFF2-40B4-BE49-F238E27FC236}">
                <a16:creationId xmlns:a16="http://schemas.microsoft.com/office/drawing/2014/main" id="{863407DF-8F7A-42D9-B4A7-78D0C8E48DF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185413" y="4652415"/>
            <a:ext cx="673463" cy="673463"/>
          </a:xfrm>
          <a:prstGeom prst="rect">
            <a:avLst/>
          </a:prstGeom>
        </p:spPr>
      </p:pic>
      <p:pic>
        <p:nvPicPr>
          <p:cNvPr id="23" name="Content Placeholder 4" descr="Man with solid fill">
            <a:extLst>
              <a:ext uri="{FF2B5EF4-FFF2-40B4-BE49-F238E27FC236}">
                <a16:creationId xmlns:a16="http://schemas.microsoft.com/office/drawing/2014/main" id="{06C2ABC7-5A1A-1C64-8622-3BF4A8D2BA2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757811" y="3564356"/>
            <a:ext cx="673463" cy="673463"/>
          </a:xfrm>
          <a:prstGeom prst="rect">
            <a:avLst/>
          </a:prstGeom>
        </p:spPr>
      </p:pic>
      <p:pic>
        <p:nvPicPr>
          <p:cNvPr id="24" name="Graphic 23" descr="Woman with solid fill">
            <a:extLst>
              <a:ext uri="{FF2B5EF4-FFF2-40B4-BE49-F238E27FC236}">
                <a16:creationId xmlns:a16="http://schemas.microsoft.com/office/drawing/2014/main" id="{D8BFC098-EE7A-B25C-E6AC-33EC3D72088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25524" y="4772732"/>
            <a:ext cx="673463" cy="673463"/>
          </a:xfrm>
          <a:prstGeom prst="rect">
            <a:avLst/>
          </a:prstGeom>
        </p:spPr>
      </p:pic>
      <p:pic>
        <p:nvPicPr>
          <p:cNvPr id="25" name="Graphic 24" descr="Woman with solid fill">
            <a:extLst>
              <a:ext uri="{FF2B5EF4-FFF2-40B4-BE49-F238E27FC236}">
                <a16:creationId xmlns:a16="http://schemas.microsoft.com/office/drawing/2014/main" id="{04F78F9B-A66D-D472-D5F7-C966964BB7C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612167" y="3090922"/>
            <a:ext cx="673463" cy="673463"/>
          </a:xfrm>
          <a:prstGeom prst="rect">
            <a:avLst/>
          </a:prstGeom>
        </p:spPr>
      </p:pic>
      <p:pic>
        <p:nvPicPr>
          <p:cNvPr id="26" name="Content Placeholder 4" descr="Man with solid fill">
            <a:extLst>
              <a:ext uri="{FF2B5EF4-FFF2-40B4-BE49-F238E27FC236}">
                <a16:creationId xmlns:a16="http://schemas.microsoft.com/office/drawing/2014/main" id="{2BEEE14B-FD6E-A967-B77A-FAE18F69E52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426624" y="4362787"/>
            <a:ext cx="673463" cy="673463"/>
          </a:xfrm>
          <a:prstGeom prst="rect">
            <a:avLst/>
          </a:prstGeom>
        </p:spPr>
      </p:pic>
      <p:pic>
        <p:nvPicPr>
          <p:cNvPr id="27" name="Content Placeholder 4" descr="Man with solid fill">
            <a:extLst>
              <a:ext uri="{FF2B5EF4-FFF2-40B4-BE49-F238E27FC236}">
                <a16:creationId xmlns:a16="http://schemas.microsoft.com/office/drawing/2014/main" id="{646E3F4A-6A1A-4DC6-B656-829DAAFF24CC}"/>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880856" y="3450872"/>
            <a:ext cx="673463" cy="673463"/>
          </a:xfrm>
          <a:prstGeom prst="rect">
            <a:avLst/>
          </a:prstGeom>
        </p:spPr>
      </p:pic>
      <p:pic>
        <p:nvPicPr>
          <p:cNvPr id="28" name="Graphic 27" descr="Woman with solid fill">
            <a:extLst>
              <a:ext uri="{FF2B5EF4-FFF2-40B4-BE49-F238E27FC236}">
                <a16:creationId xmlns:a16="http://schemas.microsoft.com/office/drawing/2014/main" id="{2B9B85F6-6BE4-9AAB-F84D-D4FAD4FD8A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59918" y="4353899"/>
            <a:ext cx="673463" cy="673463"/>
          </a:xfrm>
          <a:prstGeom prst="rect">
            <a:avLst/>
          </a:prstGeom>
        </p:spPr>
      </p:pic>
      <p:sp>
        <p:nvSpPr>
          <p:cNvPr id="5" name="TextBox 4">
            <a:extLst>
              <a:ext uri="{FF2B5EF4-FFF2-40B4-BE49-F238E27FC236}">
                <a16:creationId xmlns:a16="http://schemas.microsoft.com/office/drawing/2014/main" id="{5133B8CE-AAA9-6613-FECE-C1735F37C944}"/>
              </a:ext>
            </a:extLst>
          </p:cNvPr>
          <p:cNvSpPr txBox="1"/>
          <p:nvPr/>
        </p:nvSpPr>
        <p:spPr>
          <a:xfrm>
            <a:off x="6308750" y="3564356"/>
            <a:ext cx="583814" cy="369332"/>
          </a:xfrm>
          <a:prstGeom prst="rect">
            <a:avLst/>
          </a:prstGeom>
          <a:noFill/>
        </p:spPr>
        <p:txBody>
          <a:bodyPr wrap="none" rtlCol="0">
            <a:spAutoFit/>
          </a:bodyPr>
          <a:lstStyle/>
          <a:p>
            <a:r>
              <a:rPr lang="en-GB" dirty="0">
                <a:solidFill>
                  <a:srgbClr val="C00000"/>
                </a:solidFill>
              </a:rPr>
              <a:t>96%</a:t>
            </a:r>
          </a:p>
        </p:txBody>
      </p:sp>
      <p:sp>
        <p:nvSpPr>
          <p:cNvPr id="18" name="TextBox 17">
            <a:extLst>
              <a:ext uri="{FF2B5EF4-FFF2-40B4-BE49-F238E27FC236}">
                <a16:creationId xmlns:a16="http://schemas.microsoft.com/office/drawing/2014/main" id="{E20157F8-E372-B159-3E87-63FEEA287297}"/>
              </a:ext>
            </a:extLst>
          </p:cNvPr>
          <p:cNvSpPr txBox="1"/>
          <p:nvPr/>
        </p:nvSpPr>
        <p:spPr>
          <a:xfrm>
            <a:off x="7001867" y="4033796"/>
            <a:ext cx="583814" cy="369332"/>
          </a:xfrm>
          <a:prstGeom prst="rect">
            <a:avLst/>
          </a:prstGeom>
          <a:noFill/>
        </p:spPr>
        <p:txBody>
          <a:bodyPr wrap="none" rtlCol="0">
            <a:spAutoFit/>
          </a:bodyPr>
          <a:lstStyle/>
          <a:p>
            <a:r>
              <a:rPr lang="en-GB" dirty="0">
                <a:solidFill>
                  <a:srgbClr val="C00000"/>
                </a:solidFill>
              </a:rPr>
              <a:t>84%</a:t>
            </a:r>
          </a:p>
        </p:txBody>
      </p:sp>
      <p:sp>
        <p:nvSpPr>
          <p:cNvPr id="19" name="TextBox 18">
            <a:extLst>
              <a:ext uri="{FF2B5EF4-FFF2-40B4-BE49-F238E27FC236}">
                <a16:creationId xmlns:a16="http://schemas.microsoft.com/office/drawing/2014/main" id="{DB28C46F-3CEF-C64B-BA55-F56960E2E62F}"/>
              </a:ext>
            </a:extLst>
          </p:cNvPr>
          <p:cNvSpPr txBox="1"/>
          <p:nvPr/>
        </p:nvSpPr>
        <p:spPr>
          <a:xfrm>
            <a:off x="6259444" y="5176135"/>
            <a:ext cx="583814" cy="369332"/>
          </a:xfrm>
          <a:prstGeom prst="rect">
            <a:avLst/>
          </a:prstGeom>
          <a:noFill/>
        </p:spPr>
        <p:txBody>
          <a:bodyPr wrap="none" rtlCol="0">
            <a:spAutoFit/>
          </a:bodyPr>
          <a:lstStyle/>
          <a:p>
            <a:r>
              <a:rPr lang="en-GB" dirty="0">
                <a:solidFill>
                  <a:srgbClr val="C00000"/>
                </a:solidFill>
              </a:rPr>
              <a:t>72%</a:t>
            </a:r>
          </a:p>
        </p:txBody>
      </p:sp>
      <p:sp>
        <p:nvSpPr>
          <p:cNvPr id="20" name="TextBox 19">
            <a:extLst>
              <a:ext uri="{FF2B5EF4-FFF2-40B4-BE49-F238E27FC236}">
                <a16:creationId xmlns:a16="http://schemas.microsoft.com/office/drawing/2014/main" id="{E0AE96F9-071D-8F27-D7E7-BFD683A2267D}"/>
              </a:ext>
            </a:extLst>
          </p:cNvPr>
          <p:cNvSpPr txBox="1"/>
          <p:nvPr/>
        </p:nvSpPr>
        <p:spPr>
          <a:xfrm>
            <a:off x="6992853" y="4930077"/>
            <a:ext cx="583814" cy="369332"/>
          </a:xfrm>
          <a:prstGeom prst="rect">
            <a:avLst/>
          </a:prstGeom>
          <a:noFill/>
        </p:spPr>
        <p:txBody>
          <a:bodyPr wrap="none" rtlCol="0">
            <a:spAutoFit/>
          </a:bodyPr>
          <a:lstStyle/>
          <a:p>
            <a:r>
              <a:rPr lang="en-GB" dirty="0">
                <a:solidFill>
                  <a:srgbClr val="C00000"/>
                </a:solidFill>
              </a:rPr>
              <a:t>57%</a:t>
            </a:r>
          </a:p>
        </p:txBody>
      </p:sp>
      <p:sp>
        <p:nvSpPr>
          <p:cNvPr id="21" name="TextBox 20">
            <a:extLst>
              <a:ext uri="{FF2B5EF4-FFF2-40B4-BE49-F238E27FC236}">
                <a16:creationId xmlns:a16="http://schemas.microsoft.com/office/drawing/2014/main" id="{3A2352EC-5C8F-B538-304E-E08D07621400}"/>
              </a:ext>
            </a:extLst>
          </p:cNvPr>
          <p:cNvSpPr txBox="1"/>
          <p:nvPr/>
        </p:nvSpPr>
        <p:spPr>
          <a:xfrm>
            <a:off x="7858420" y="4191226"/>
            <a:ext cx="583814" cy="369332"/>
          </a:xfrm>
          <a:prstGeom prst="rect">
            <a:avLst/>
          </a:prstGeom>
          <a:noFill/>
        </p:spPr>
        <p:txBody>
          <a:bodyPr wrap="none" rtlCol="0">
            <a:spAutoFit/>
          </a:bodyPr>
          <a:lstStyle/>
          <a:p>
            <a:r>
              <a:rPr lang="en-GB" dirty="0"/>
              <a:t>97%</a:t>
            </a:r>
          </a:p>
        </p:txBody>
      </p:sp>
      <p:sp>
        <p:nvSpPr>
          <p:cNvPr id="22" name="TextBox 21">
            <a:extLst>
              <a:ext uri="{FF2B5EF4-FFF2-40B4-BE49-F238E27FC236}">
                <a16:creationId xmlns:a16="http://schemas.microsoft.com/office/drawing/2014/main" id="{6A260E27-8A1E-040E-BB11-70D5C9F436BB}"/>
              </a:ext>
            </a:extLst>
          </p:cNvPr>
          <p:cNvSpPr txBox="1"/>
          <p:nvPr/>
        </p:nvSpPr>
        <p:spPr>
          <a:xfrm>
            <a:off x="8297201" y="5273517"/>
            <a:ext cx="583814" cy="369332"/>
          </a:xfrm>
          <a:prstGeom prst="rect">
            <a:avLst/>
          </a:prstGeom>
          <a:noFill/>
        </p:spPr>
        <p:txBody>
          <a:bodyPr wrap="none" rtlCol="0">
            <a:spAutoFit/>
          </a:bodyPr>
          <a:lstStyle/>
          <a:p>
            <a:r>
              <a:rPr lang="en-GB" dirty="0"/>
              <a:t>58%</a:t>
            </a:r>
          </a:p>
        </p:txBody>
      </p:sp>
      <p:sp>
        <p:nvSpPr>
          <p:cNvPr id="30" name="TextBox 29">
            <a:extLst>
              <a:ext uri="{FF2B5EF4-FFF2-40B4-BE49-F238E27FC236}">
                <a16:creationId xmlns:a16="http://schemas.microsoft.com/office/drawing/2014/main" id="{2673AAA2-DDC6-0E3A-5086-059FC44BF2EC}"/>
              </a:ext>
            </a:extLst>
          </p:cNvPr>
          <p:cNvSpPr txBox="1"/>
          <p:nvPr/>
        </p:nvSpPr>
        <p:spPr>
          <a:xfrm>
            <a:off x="8917749" y="5335654"/>
            <a:ext cx="583814" cy="369332"/>
          </a:xfrm>
          <a:prstGeom prst="rect">
            <a:avLst/>
          </a:prstGeom>
          <a:noFill/>
        </p:spPr>
        <p:txBody>
          <a:bodyPr wrap="none" rtlCol="0">
            <a:spAutoFit/>
          </a:bodyPr>
          <a:lstStyle/>
          <a:p>
            <a:r>
              <a:rPr lang="en-GB" dirty="0"/>
              <a:t>82%</a:t>
            </a:r>
          </a:p>
        </p:txBody>
      </p:sp>
      <p:sp>
        <p:nvSpPr>
          <p:cNvPr id="31" name="TextBox 30">
            <a:extLst>
              <a:ext uri="{FF2B5EF4-FFF2-40B4-BE49-F238E27FC236}">
                <a16:creationId xmlns:a16="http://schemas.microsoft.com/office/drawing/2014/main" id="{7FA76C9D-70FD-BB60-83D1-E042DF27DE0A}"/>
              </a:ext>
            </a:extLst>
          </p:cNvPr>
          <p:cNvSpPr txBox="1"/>
          <p:nvPr/>
        </p:nvSpPr>
        <p:spPr>
          <a:xfrm>
            <a:off x="9538412" y="4966322"/>
            <a:ext cx="583814" cy="369332"/>
          </a:xfrm>
          <a:prstGeom prst="rect">
            <a:avLst/>
          </a:prstGeom>
          <a:noFill/>
        </p:spPr>
        <p:txBody>
          <a:bodyPr wrap="none" rtlCol="0">
            <a:spAutoFit/>
          </a:bodyPr>
          <a:lstStyle/>
          <a:p>
            <a:r>
              <a:rPr lang="en-GB" dirty="0"/>
              <a:t>78%</a:t>
            </a:r>
          </a:p>
        </p:txBody>
      </p:sp>
      <p:sp>
        <p:nvSpPr>
          <p:cNvPr id="32" name="TextBox 31">
            <a:extLst>
              <a:ext uri="{FF2B5EF4-FFF2-40B4-BE49-F238E27FC236}">
                <a16:creationId xmlns:a16="http://schemas.microsoft.com/office/drawing/2014/main" id="{8AF615B5-7708-1D34-CF5C-3CCD35F4547A}"/>
              </a:ext>
            </a:extLst>
          </p:cNvPr>
          <p:cNvSpPr txBox="1"/>
          <p:nvPr/>
        </p:nvSpPr>
        <p:spPr>
          <a:xfrm>
            <a:off x="8666965" y="4781656"/>
            <a:ext cx="583814" cy="369332"/>
          </a:xfrm>
          <a:prstGeom prst="rect">
            <a:avLst/>
          </a:prstGeom>
          <a:noFill/>
        </p:spPr>
        <p:txBody>
          <a:bodyPr wrap="none" rtlCol="0">
            <a:spAutoFit/>
          </a:bodyPr>
          <a:lstStyle/>
          <a:p>
            <a:r>
              <a:rPr lang="en-GB" dirty="0"/>
              <a:t>56%</a:t>
            </a:r>
          </a:p>
        </p:txBody>
      </p:sp>
      <p:sp>
        <p:nvSpPr>
          <p:cNvPr id="33" name="TextBox 32">
            <a:extLst>
              <a:ext uri="{FF2B5EF4-FFF2-40B4-BE49-F238E27FC236}">
                <a16:creationId xmlns:a16="http://schemas.microsoft.com/office/drawing/2014/main" id="{2BA8A2CB-8943-47E5-6624-5E32A2EFB6C7}"/>
              </a:ext>
            </a:extLst>
          </p:cNvPr>
          <p:cNvSpPr txBox="1"/>
          <p:nvPr/>
        </p:nvSpPr>
        <p:spPr>
          <a:xfrm>
            <a:off x="9440425" y="3878867"/>
            <a:ext cx="583814" cy="369332"/>
          </a:xfrm>
          <a:prstGeom prst="rect">
            <a:avLst/>
          </a:prstGeom>
          <a:noFill/>
        </p:spPr>
        <p:txBody>
          <a:bodyPr wrap="none" rtlCol="0">
            <a:spAutoFit/>
          </a:bodyPr>
          <a:lstStyle/>
          <a:p>
            <a:r>
              <a:rPr lang="en-GB" dirty="0"/>
              <a:t>63%</a:t>
            </a:r>
          </a:p>
        </p:txBody>
      </p:sp>
      <p:sp>
        <p:nvSpPr>
          <p:cNvPr id="34" name="TextBox 33">
            <a:extLst>
              <a:ext uri="{FF2B5EF4-FFF2-40B4-BE49-F238E27FC236}">
                <a16:creationId xmlns:a16="http://schemas.microsoft.com/office/drawing/2014/main" id="{1C958BBD-357F-59FB-D9BC-9FC6DAB57107}"/>
              </a:ext>
            </a:extLst>
          </p:cNvPr>
          <p:cNvSpPr txBox="1"/>
          <p:nvPr/>
        </p:nvSpPr>
        <p:spPr>
          <a:xfrm>
            <a:off x="8171249" y="3626700"/>
            <a:ext cx="583814" cy="369332"/>
          </a:xfrm>
          <a:prstGeom prst="rect">
            <a:avLst/>
          </a:prstGeom>
          <a:noFill/>
        </p:spPr>
        <p:txBody>
          <a:bodyPr wrap="none" rtlCol="0">
            <a:spAutoFit/>
          </a:bodyPr>
          <a:lstStyle/>
          <a:p>
            <a:r>
              <a:rPr lang="en-GB" dirty="0"/>
              <a:t>89%</a:t>
            </a:r>
          </a:p>
        </p:txBody>
      </p:sp>
      <p:sp>
        <p:nvSpPr>
          <p:cNvPr id="35" name="TextBox 34">
            <a:extLst>
              <a:ext uri="{FF2B5EF4-FFF2-40B4-BE49-F238E27FC236}">
                <a16:creationId xmlns:a16="http://schemas.microsoft.com/office/drawing/2014/main" id="{B45851EB-76C3-A48E-54F0-FC94EA8CFAB3}"/>
              </a:ext>
            </a:extLst>
          </p:cNvPr>
          <p:cNvSpPr txBox="1"/>
          <p:nvPr/>
        </p:nvSpPr>
        <p:spPr>
          <a:xfrm>
            <a:off x="8794177" y="3647139"/>
            <a:ext cx="583814" cy="369332"/>
          </a:xfrm>
          <a:prstGeom prst="rect">
            <a:avLst/>
          </a:prstGeom>
          <a:noFill/>
        </p:spPr>
        <p:txBody>
          <a:bodyPr wrap="none" rtlCol="0">
            <a:spAutoFit/>
          </a:bodyPr>
          <a:lstStyle/>
          <a:p>
            <a:r>
              <a:rPr lang="en-GB" dirty="0"/>
              <a:t>82%</a:t>
            </a:r>
          </a:p>
        </p:txBody>
      </p:sp>
      <p:sp>
        <p:nvSpPr>
          <p:cNvPr id="36" name="TextBox 35">
            <a:extLst>
              <a:ext uri="{FF2B5EF4-FFF2-40B4-BE49-F238E27FC236}">
                <a16:creationId xmlns:a16="http://schemas.microsoft.com/office/drawing/2014/main" id="{708ED942-36F1-E065-ED80-06BD27F0401E}"/>
              </a:ext>
            </a:extLst>
          </p:cNvPr>
          <p:cNvSpPr txBox="1"/>
          <p:nvPr/>
        </p:nvSpPr>
        <p:spPr>
          <a:xfrm>
            <a:off x="9134717" y="3179335"/>
            <a:ext cx="583814" cy="369332"/>
          </a:xfrm>
          <a:prstGeom prst="rect">
            <a:avLst/>
          </a:prstGeom>
          <a:noFill/>
        </p:spPr>
        <p:txBody>
          <a:bodyPr wrap="none" rtlCol="0">
            <a:spAutoFit/>
          </a:bodyPr>
          <a:lstStyle/>
          <a:p>
            <a:r>
              <a:rPr lang="en-GB" dirty="0"/>
              <a:t>66%</a:t>
            </a:r>
          </a:p>
        </p:txBody>
      </p:sp>
    </p:spTree>
    <p:extLst>
      <p:ext uri="{BB962C8B-B14F-4D97-AF65-F5344CB8AC3E}">
        <p14:creationId xmlns:p14="http://schemas.microsoft.com/office/powerpoint/2010/main" val="10109956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292957" y="31893"/>
            <a:ext cx="7651375" cy="1642970"/>
          </a:xfrm>
        </p:spPr>
        <p:txBody>
          <a:bodyPr vert="horz" lIns="91440" tIns="45720" rIns="91440" bIns="45720" rtlCol="0" anchor="b">
            <a:normAutofit/>
          </a:bodyPr>
          <a:lstStyle/>
          <a:p>
            <a:r>
              <a:rPr lang="en-US" sz="4000" b="1" kern="1200" dirty="0">
                <a:solidFill>
                  <a:schemeClr val="tx1"/>
                </a:solidFill>
                <a:latin typeface="+mj-lt"/>
                <a:ea typeface="+mj-ea"/>
                <a:cs typeface="+mj-cs"/>
              </a:rPr>
              <a:t>Summary: Latent Class Analysis (</a:t>
            </a:r>
            <a:r>
              <a:rPr lang="en-US" sz="4000" b="1" kern="1200" dirty="0" err="1">
                <a:solidFill>
                  <a:schemeClr val="tx1"/>
                </a:solidFill>
                <a:latin typeface="+mj-lt"/>
                <a:ea typeface="+mj-ea"/>
                <a:cs typeface="+mj-cs"/>
              </a:rPr>
              <a:t>LCA</a:t>
            </a:r>
            <a:r>
              <a:rPr lang="en-US" sz="4000" b="1" kern="1200" dirty="0">
                <a:solidFill>
                  <a:schemeClr val="tx1"/>
                </a:solidFill>
                <a:latin typeface="+mj-lt"/>
                <a:ea typeface="+mj-ea"/>
                <a:cs typeface="+mj-cs"/>
              </a:rPr>
              <a:t>)</a:t>
            </a:r>
          </a:p>
        </p:txBody>
      </p:sp>
      <p:sp>
        <p:nvSpPr>
          <p:cNvPr id="6" name="Content Placeholder 2">
            <a:extLst>
              <a:ext uri="{FF2B5EF4-FFF2-40B4-BE49-F238E27FC236}">
                <a16:creationId xmlns:a16="http://schemas.microsoft.com/office/drawing/2014/main" id="{908EA747-8E36-48EB-720C-D6F0421B8A21}"/>
              </a:ext>
            </a:extLst>
          </p:cNvPr>
          <p:cNvSpPr txBox="1">
            <a:spLocks/>
          </p:cNvSpPr>
          <p:nvPr/>
        </p:nvSpPr>
        <p:spPr>
          <a:xfrm>
            <a:off x="292957" y="1771728"/>
            <a:ext cx="6497808" cy="505437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dirty="0"/>
              <a:t>Person centred-approach</a:t>
            </a:r>
          </a:p>
          <a:p>
            <a:pPr lvl="1"/>
            <a:r>
              <a:rPr lang="en-US" sz="1800" dirty="0"/>
              <a:t>Investigates </a:t>
            </a:r>
            <a:r>
              <a:rPr lang="en-GB" sz="1800" dirty="0"/>
              <a:t>mixture</a:t>
            </a:r>
            <a:r>
              <a:rPr lang="en-US" sz="1800" dirty="0"/>
              <a:t> of individuals in a sample:</a:t>
            </a:r>
          </a:p>
          <a:p>
            <a:pPr lvl="2"/>
            <a:r>
              <a:rPr lang="en-GB" sz="1800" dirty="0"/>
              <a:t>How</a:t>
            </a:r>
            <a:r>
              <a:rPr lang="en-US" sz="1800" dirty="0"/>
              <a:t> many categories adequately explain observed </a:t>
            </a:r>
            <a:r>
              <a:rPr lang="en-US" sz="1800" dirty="0" err="1"/>
              <a:t>behaviour</a:t>
            </a:r>
            <a:r>
              <a:rPr lang="en-US" sz="1800" dirty="0"/>
              <a:t> variation</a:t>
            </a:r>
            <a:endParaRPr lang="en-GB" sz="1800" dirty="0"/>
          </a:p>
          <a:p>
            <a:pPr lvl="2"/>
            <a:r>
              <a:rPr lang="en-US" sz="1800" dirty="0" err="1"/>
              <a:t>Categorise</a:t>
            </a:r>
            <a:r>
              <a:rPr lang="en-US" sz="1800" dirty="0"/>
              <a:t> individuals into only one category</a:t>
            </a:r>
          </a:p>
          <a:p>
            <a:r>
              <a:rPr lang="en-US" sz="1800" dirty="0"/>
              <a:t>Measurement model:</a:t>
            </a:r>
          </a:p>
          <a:p>
            <a:pPr lvl="1"/>
            <a:r>
              <a:rPr lang="en-US" sz="1800" dirty="0"/>
              <a:t>Observed </a:t>
            </a:r>
            <a:r>
              <a:rPr lang="en-US" sz="1800" dirty="0" err="1"/>
              <a:t>behaviours</a:t>
            </a:r>
            <a:r>
              <a:rPr lang="en-US" sz="1800" dirty="0"/>
              <a:t> are causally related to underlying categorical differences, e.g.</a:t>
            </a:r>
          </a:p>
          <a:p>
            <a:pPr lvl="2"/>
            <a:r>
              <a:rPr lang="en-US" sz="1800" dirty="0"/>
              <a:t>Disordered / Non-Disordered;  </a:t>
            </a:r>
          </a:p>
          <a:p>
            <a:pPr lvl="2"/>
            <a:r>
              <a:rPr lang="en-US" sz="1800" dirty="0"/>
              <a:t>Egalitarian / Egalitarian Essentialist / Traditionalist / …</a:t>
            </a:r>
          </a:p>
          <a:p>
            <a:r>
              <a:rPr lang="en-US" sz="1800" dirty="0"/>
              <a:t>Allows identification of </a:t>
            </a:r>
            <a:r>
              <a:rPr lang="en-GB" sz="1800" dirty="0"/>
              <a:t>qualitative</a:t>
            </a:r>
            <a:r>
              <a:rPr lang="en-US" sz="1800" dirty="0"/>
              <a:t> differences between individuals:</a:t>
            </a:r>
          </a:p>
          <a:p>
            <a:pPr lvl="1"/>
            <a:r>
              <a:rPr lang="en-US" sz="1800" dirty="0"/>
              <a:t>E.g.: Multi-dimensional gender ideologies beyond the Egalitarian / Traditionalist views</a:t>
            </a:r>
          </a:p>
          <a:p>
            <a:pPr lvl="1"/>
            <a:endParaRPr lang="en-US" sz="1400" dirty="0"/>
          </a:p>
        </p:txBody>
      </p:sp>
      <p:sp>
        <p:nvSpPr>
          <p:cNvPr id="13" name="Rectangle 12">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55720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39FA2-406A-EAE8-FC51-6B644E5C1DE9}"/>
              </a:ext>
            </a:extLst>
          </p:cNvPr>
          <p:cNvSpPr>
            <a:spLocks noGrp="1"/>
          </p:cNvSpPr>
          <p:nvPr>
            <p:ph type="title"/>
          </p:nvPr>
        </p:nvSpPr>
        <p:spPr/>
        <p:txBody>
          <a:bodyPr/>
          <a:lstStyle/>
          <a:p>
            <a:endParaRPr lang="en-GB" dirty="0"/>
          </a:p>
        </p:txBody>
      </p:sp>
      <p:pic>
        <p:nvPicPr>
          <p:cNvPr id="5" name="Content Placeholder 4" descr="Man with solid fill">
            <a:extLst>
              <a:ext uri="{FF2B5EF4-FFF2-40B4-BE49-F238E27FC236}">
                <a16:creationId xmlns:a16="http://schemas.microsoft.com/office/drawing/2014/main" id="{BE85A2F4-AD10-B21C-C9E7-71949EB3FD6E}"/>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79040" y="3612832"/>
            <a:ext cx="914400" cy="914400"/>
          </a:xfrm>
        </p:spPr>
      </p:pic>
      <p:pic>
        <p:nvPicPr>
          <p:cNvPr id="7" name="Graphic 6" descr="Woman with solid fill">
            <a:extLst>
              <a:ext uri="{FF2B5EF4-FFF2-40B4-BE49-F238E27FC236}">
                <a16:creationId xmlns:a16="http://schemas.microsoft.com/office/drawing/2014/main" id="{C32DB872-EA71-32F8-2880-9A65BBCBC4B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9214" y="2240280"/>
            <a:ext cx="914400" cy="914400"/>
          </a:xfrm>
          <a:prstGeom prst="rect">
            <a:avLst/>
          </a:prstGeom>
        </p:spPr>
      </p:pic>
      <p:pic>
        <p:nvPicPr>
          <p:cNvPr id="8" name="Graphic 7" descr="Woman with solid fill">
            <a:extLst>
              <a:ext uri="{FF2B5EF4-FFF2-40B4-BE49-F238E27FC236}">
                <a16:creationId xmlns:a16="http://schemas.microsoft.com/office/drawing/2014/main" id="{EE81FCE9-13AF-6159-E3EA-22B9C0967CB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53416" y="3309382"/>
            <a:ext cx="914400" cy="914400"/>
          </a:xfrm>
          <a:prstGeom prst="rect">
            <a:avLst/>
          </a:prstGeom>
        </p:spPr>
      </p:pic>
      <p:pic>
        <p:nvPicPr>
          <p:cNvPr id="9" name="Content Placeholder 4" descr="Man with solid fill">
            <a:extLst>
              <a:ext uri="{FF2B5EF4-FFF2-40B4-BE49-F238E27FC236}">
                <a16:creationId xmlns:a16="http://schemas.microsoft.com/office/drawing/2014/main" id="{7F16A97F-5A4A-FE70-8A3D-AD8B3C2BC85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03440" y="2138680"/>
            <a:ext cx="914400" cy="914400"/>
          </a:xfrm>
          <a:prstGeom prst="rect">
            <a:avLst/>
          </a:prstGeom>
        </p:spPr>
      </p:pic>
      <p:pic>
        <p:nvPicPr>
          <p:cNvPr id="10" name="Graphic 9" descr="Woman with solid fill">
            <a:extLst>
              <a:ext uri="{FF2B5EF4-FFF2-40B4-BE49-F238E27FC236}">
                <a16:creationId xmlns:a16="http://schemas.microsoft.com/office/drawing/2014/main" id="{17702C38-D339-3583-3A4C-FECB196FD8F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039849" y="5643880"/>
            <a:ext cx="914400" cy="914400"/>
          </a:xfrm>
          <a:prstGeom prst="rect">
            <a:avLst/>
          </a:prstGeom>
        </p:spPr>
      </p:pic>
      <p:pic>
        <p:nvPicPr>
          <p:cNvPr id="11" name="Graphic 10" descr="Woman with solid fill">
            <a:extLst>
              <a:ext uri="{FF2B5EF4-FFF2-40B4-BE49-F238E27FC236}">
                <a16:creationId xmlns:a16="http://schemas.microsoft.com/office/drawing/2014/main" id="{9B36F235-B37E-B5B4-420E-F7066666AE0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396482" y="5060632"/>
            <a:ext cx="914400" cy="914400"/>
          </a:xfrm>
          <a:prstGeom prst="rect">
            <a:avLst/>
          </a:prstGeom>
        </p:spPr>
      </p:pic>
      <p:pic>
        <p:nvPicPr>
          <p:cNvPr id="12" name="Content Placeholder 4" descr="Man with solid fill">
            <a:extLst>
              <a:ext uri="{FF2B5EF4-FFF2-40B4-BE49-F238E27FC236}">
                <a16:creationId xmlns:a16="http://schemas.microsoft.com/office/drawing/2014/main" id="{BBD6E75D-1E90-226B-8409-69E56FE1CC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615680" y="3495040"/>
            <a:ext cx="914400" cy="914400"/>
          </a:xfrm>
          <a:prstGeom prst="rect">
            <a:avLst/>
          </a:prstGeom>
        </p:spPr>
      </p:pic>
      <p:pic>
        <p:nvPicPr>
          <p:cNvPr id="13" name="Graphic 12" descr="Woman with solid fill">
            <a:extLst>
              <a:ext uri="{FF2B5EF4-FFF2-40B4-BE49-F238E27FC236}">
                <a16:creationId xmlns:a16="http://schemas.microsoft.com/office/drawing/2014/main" id="{4CEED3D6-5860-EEE5-058F-B1168D65D47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576320" y="2102644"/>
            <a:ext cx="914400" cy="914400"/>
          </a:xfrm>
          <a:prstGeom prst="rect">
            <a:avLst/>
          </a:prstGeom>
        </p:spPr>
      </p:pic>
      <p:pic>
        <p:nvPicPr>
          <p:cNvPr id="14" name="Content Placeholder 4" descr="Man with solid fill">
            <a:extLst>
              <a:ext uri="{FF2B5EF4-FFF2-40B4-BE49-F238E27FC236}">
                <a16:creationId xmlns:a16="http://schemas.microsoft.com/office/drawing/2014/main" id="{F14C4102-1731-A2DC-EFA1-A5216D7E9AC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77855" y="4729480"/>
            <a:ext cx="914400" cy="914400"/>
          </a:xfrm>
          <a:prstGeom prst="rect">
            <a:avLst/>
          </a:prstGeom>
        </p:spPr>
      </p:pic>
      <p:graphicFrame>
        <p:nvGraphicFramePr>
          <p:cNvPr id="16" name="Table 15">
            <a:extLst>
              <a:ext uri="{FF2B5EF4-FFF2-40B4-BE49-F238E27FC236}">
                <a16:creationId xmlns:a16="http://schemas.microsoft.com/office/drawing/2014/main" id="{1316776F-C295-3FFD-B171-EF30B9128897}"/>
              </a:ext>
            </a:extLst>
          </p:cNvPr>
          <p:cNvGraphicFramePr>
            <a:graphicFrameLocks noGrp="1"/>
          </p:cNvGraphicFramePr>
          <p:nvPr>
            <p:extLst>
              <p:ext uri="{D42A27DB-BD31-4B8C-83A1-F6EECF244321}">
                <p14:modId xmlns:p14="http://schemas.microsoft.com/office/powerpoint/2010/main" val="2642244781"/>
              </p:ext>
            </p:extLst>
          </p:nvPr>
        </p:nvGraphicFramePr>
        <p:xfrm>
          <a:off x="1210289" y="1905000"/>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34398866"/>
                  </a:ext>
                </a:extLst>
              </a:tr>
            </a:tbl>
          </a:graphicData>
        </a:graphic>
      </p:graphicFrame>
      <p:graphicFrame>
        <p:nvGraphicFramePr>
          <p:cNvPr id="17" name="Table 16">
            <a:extLst>
              <a:ext uri="{FF2B5EF4-FFF2-40B4-BE49-F238E27FC236}">
                <a16:creationId xmlns:a16="http://schemas.microsoft.com/office/drawing/2014/main" id="{0E9B895D-075D-555C-608F-095A77EE6F8F}"/>
              </a:ext>
            </a:extLst>
          </p:cNvPr>
          <p:cNvGraphicFramePr>
            <a:graphicFrameLocks noGrp="1"/>
          </p:cNvGraphicFramePr>
          <p:nvPr/>
        </p:nvGraphicFramePr>
        <p:xfrm>
          <a:off x="10871200" y="4043680"/>
          <a:ext cx="208280" cy="365760"/>
        </p:xfrm>
        <a:graphic>
          <a:graphicData uri="http://schemas.openxmlformats.org/drawingml/2006/table">
            <a:tbl>
              <a:tblPr/>
              <a:tblGrid>
                <a:gridCol w="208280">
                  <a:extLst>
                    <a:ext uri="{9D8B030D-6E8A-4147-A177-3AD203B41FA5}">
                      <a16:colId xmlns:a16="http://schemas.microsoft.com/office/drawing/2014/main" val="2144090307"/>
                    </a:ext>
                  </a:extLst>
                </a:gridCol>
              </a:tblGrid>
              <a:tr h="0">
                <a:tc>
                  <a:txBody>
                    <a:bodyPr/>
                    <a:lstStyle/>
                    <a:p>
                      <a:endParaRPr lang="en-GB" dirty="0"/>
                    </a:p>
                  </a:txBody>
                  <a:tcPr>
                    <a:lnL>
                      <a:noFill/>
                    </a:lnL>
                    <a:lnR>
                      <a:noFill/>
                    </a:lnR>
                    <a:lnT>
                      <a:noFill/>
                    </a:lnT>
                    <a:lnB>
                      <a:noFill/>
                    </a:lnB>
                  </a:tcPr>
                </a:tc>
                <a:extLst>
                  <a:ext uri="{0D108BD9-81ED-4DB2-BD59-A6C34878D82A}">
                    <a16:rowId xmlns:a16="http://schemas.microsoft.com/office/drawing/2014/main" val="3613486839"/>
                  </a:ext>
                </a:extLst>
              </a:tr>
            </a:tbl>
          </a:graphicData>
        </a:graphic>
      </p:graphicFrame>
      <p:graphicFrame>
        <p:nvGraphicFramePr>
          <p:cNvPr id="18" name="Table 17">
            <a:extLst>
              <a:ext uri="{FF2B5EF4-FFF2-40B4-BE49-F238E27FC236}">
                <a16:creationId xmlns:a16="http://schemas.microsoft.com/office/drawing/2014/main" id="{756EE3B8-A340-B7A0-3DD3-44C0560A88AE}"/>
              </a:ext>
            </a:extLst>
          </p:cNvPr>
          <p:cNvGraphicFramePr>
            <a:graphicFrameLocks noGrp="1"/>
          </p:cNvGraphicFramePr>
          <p:nvPr>
            <p:extLst>
              <p:ext uri="{D42A27DB-BD31-4B8C-83A1-F6EECF244321}">
                <p14:modId xmlns:p14="http://schemas.microsoft.com/office/powerpoint/2010/main" val="3402564846"/>
              </p:ext>
            </p:extLst>
          </p:nvPr>
        </p:nvGraphicFramePr>
        <p:xfrm>
          <a:off x="4303385" y="1762284"/>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34398866"/>
                  </a:ext>
                </a:extLst>
              </a:tr>
            </a:tbl>
          </a:graphicData>
        </a:graphic>
      </p:graphicFrame>
      <p:graphicFrame>
        <p:nvGraphicFramePr>
          <p:cNvPr id="19" name="Table 18">
            <a:extLst>
              <a:ext uri="{FF2B5EF4-FFF2-40B4-BE49-F238E27FC236}">
                <a16:creationId xmlns:a16="http://schemas.microsoft.com/office/drawing/2014/main" id="{65CB11C7-6C52-3E76-A876-0214F451BD95}"/>
              </a:ext>
            </a:extLst>
          </p:cNvPr>
          <p:cNvGraphicFramePr>
            <a:graphicFrameLocks noGrp="1"/>
          </p:cNvGraphicFramePr>
          <p:nvPr>
            <p:extLst>
              <p:ext uri="{D42A27DB-BD31-4B8C-83A1-F6EECF244321}">
                <p14:modId xmlns:p14="http://schemas.microsoft.com/office/powerpoint/2010/main" val="922221482"/>
              </p:ext>
            </p:extLst>
          </p:nvPr>
        </p:nvGraphicFramePr>
        <p:xfrm>
          <a:off x="7919720" y="1905000"/>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34398866"/>
                  </a:ext>
                </a:extLst>
              </a:tr>
            </a:tbl>
          </a:graphicData>
        </a:graphic>
      </p:graphicFrame>
      <p:graphicFrame>
        <p:nvGraphicFramePr>
          <p:cNvPr id="20" name="Table 19">
            <a:extLst>
              <a:ext uri="{FF2B5EF4-FFF2-40B4-BE49-F238E27FC236}">
                <a16:creationId xmlns:a16="http://schemas.microsoft.com/office/drawing/2014/main" id="{690AE3B9-02C3-85A5-5E2F-8DD4E37F0C9C}"/>
              </a:ext>
            </a:extLst>
          </p:cNvPr>
          <p:cNvGraphicFramePr>
            <a:graphicFrameLocks noGrp="1"/>
          </p:cNvGraphicFramePr>
          <p:nvPr>
            <p:extLst>
              <p:ext uri="{D42A27DB-BD31-4B8C-83A1-F6EECF244321}">
                <p14:modId xmlns:p14="http://schemas.microsoft.com/office/powerpoint/2010/main" val="79518584"/>
              </p:ext>
            </p:extLst>
          </p:nvPr>
        </p:nvGraphicFramePr>
        <p:xfrm>
          <a:off x="9509760" y="3338512"/>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34398866"/>
                  </a:ext>
                </a:extLst>
              </a:tr>
            </a:tbl>
          </a:graphicData>
        </a:graphic>
      </p:graphicFrame>
      <p:graphicFrame>
        <p:nvGraphicFramePr>
          <p:cNvPr id="21" name="Table 20">
            <a:extLst>
              <a:ext uri="{FF2B5EF4-FFF2-40B4-BE49-F238E27FC236}">
                <a16:creationId xmlns:a16="http://schemas.microsoft.com/office/drawing/2014/main" id="{6B773BDD-6F64-947E-84AE-606E9A0F80A0}"/>
              </a:ext>
            </a:extLst>
          </p:cNvPr>
          <p:cNvGraphicFramePr>
            <a:graphicFrameLocks noGrp="1"/>
          </p:cNvGraphicFramePr>
          <p:nvPr>
            <p:extLst>
              <p:ext uri="{D42A27DB-BD31-4B8C-83A1-F6EECF244321}">
                <p14:modId xmlns:p14="http://schemas.microsoft.com/office/powerpoint/2010/main" val="1211578938"/>
              </p:ext>
            </p:extLst>
          </p:nvPr>
        </p:nvGraphicFramePr>
        <p:xfrm>
          <a:off x="3278829" y="3423920"/>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34398866"/>
                  </a:ext>
                </a:extLst>
              </a:tr>
            </a:tbl>
          </a:graphicData>
        </a:graphic>
      </p:graphicFrame>
      <p:graphicFrame>
        <p:nvGraphicFramePr>
          <p:cNvPr id="22" name="Table 21">
            <a:extLst>
              <a:ext uri="{FF2B5EF4-FFF2-40B4-BE49-F238E27FC236}">
                <a16:creationId xmlns:a16="http://schemas.microsoft.com/office/drawing/2014/main" id="{16A31347-6C15-1A06-E59F-19619BC7AF4B}"/>
              </a:ext>
            </a:extLst>
          </p:cNvPr>
          <p:cNvGraphicFramePr>
            <a:graphicFrameLocks noGrp="1"/>
          </p:cNvGraphicFramePr>
          <p:nvPr>
            <p:extLst>
              <p:ext uri="{D42A27DB-BD31-4B8C-83A1-F6EECF244321}">
                <p14:modId xmlns:p14="http://schemas.microsoft.com/office/powerpoint/2010/main" val="3934879400"/>
              </p:ext>
            </p:extLst>
          </p:nvPr>
        </p:nvGraphicFramePr>
        <p:xfrm>
          <a:off x="6338238" y="3388360"/>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34398866"/>
                  </a:ext>
                </a:extLst>
              </a:tr>
            </a:tbl>
          </a:graphicData>
        </a:graphic>
      </p:graphicFrame>
      <p:graphicFrame>
        <p:nvGraphicFramePr>
          <p:cNvPr id="23" name="Table 22">
            <a:extLst>
              <a:ext uri="{FF2B5EF4-FFF2-40B4-BE49-F238E27FC236}">
                <a16:creationId xmlns:a16="http://schemas.microsoft.com/office/drawing/2014/main" id="{83307868-BD71-E2A7-F413-EE9B65E1D1BB}"/>
              </a:ext>
            </a:extLst>
          </p:cNvPr>
          <p:cNvGraphicFramePr>
            <a:graphicFrameLocks noGrp="1"/>
          </p:cNvGraphicFramePr>
          <p:nvPr>
            <p:extLst>
              <p:ext uri="{D42A27DB-BD31-4B8C-83A1-F6EECF244321}">
                <p14:modId xmlns:p14="http://schemas.microsoft.com/office/powerpoint/2010/main" val="1265859523"/>
              </p:ext>
            </p:extLst>
          </p:nvPr>
        </p:nvGraphicFramePr>
        <p:xfrm>
          <a:off x="1769089" y="4772773"/>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34398866"/>
                  </a:ext>
                </a:extLst>
              </a:tr>
            </a:tbl>
          </a:graphicData>
        </a:graphic>
      </p:graphicFrame>
      <p:graphicFrame>
        <p:nvGraphicFramePr>
          <p:cNvPr id="24" name="Table 23">
            <a:extLst>
              <a:ext uri="{FF2B5EF4-FFF2-40B4-BE49-F238E27FC236}">
                <a16:creationId xmlns:a16="http://schemas.microsoft.com/office/drawing/2014/main" id="{F49B8FEC-5F7C-C70B-5943-17353874F45F}"/>
              </a:ext>
            </a:extLst>
          </p:cNvPr>
          <p:cNvGraphicFramePr>
            <a:graphicFrameLocks noGrp="1"/>
          </p:cNvGraphicFramePr>
          <p:nvPr>
            <p:extLst>
              <p:ext uri="{D42A27DB-BD31-4B8C-83A1-F6EECF244321}">
                <p14:modId xmlns:p14="http://schemas.microsoft.com/office/powerpoint/2010/main" val="444815505"/>
              </p:ext>
            </p:extLst>
          </p:nvPr>
        </p:nvGraphicFramePr>
        <p:xfrm>
          <a:off x="8114011" y="4943792"/>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34398866"/>
                  </a:ext>
                </a:extLst>
              </a:tr>
            </a:tbl>
          </a:graphicData>
        </a:graphic>
      </p:graphicFrame>
      <p:graphicFrame>
        <p:nvGraphicFramePr>
          <p:cNvPr id="25" name="Table 24">
            <a:extLst>
              <a:ext uri="{FF2B5EF4-FFF2-40B4-BE49-F238E27FC236}">
                <a16:creationId xmlns:a16="http://schemas.microsoft.com/office/drawing/2014/main" id="{2E0BD9A5-C920-7395-4405-1C056EF1C2D0}"/>
              </a:ext>
            </a:extLst>
          </p:cNvPr>
          <p:cNvGraphicFramePr>
            <a:graphicFrameLocks noGrp="1"/>
          </p:cNvGraphicFramePr>
          <p:nvPr>
            <p:extLst>
              <p:ext uri="{D42A27DB-BD31-4B8C-83A1-F6EECF244321}">
                <p14:modId xmlns:p14="http://schemas.microsoft.com/office/powerpoint/2010/main" val="3863931697"/>
              </p:ext>
            </p:extLst>
          </p:nvPr>
        </p:nvGraphicFramePr>
        <p:xfrm>
          <a:off x="4798017" y="5350192"/>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34398866"/>
                  </a:ext>
                </a:extLst>
              </a:tr>
            </a:tbl>
          </a:graphicData>
        </a:graphic>
      </p:graphicFrame>
      <p:pic>
        <p:nvPicPr>
          <p:cNvPr id="26" name="Content Placeholder 4" descr="Man with solid fill">
            <a:extLst>
              <a:ext uri="{FF2B5EF4-FFF2-40B4-BE49-F238E27FC236}">
                <a16:creationId xmlns:a16="http://schemas.microsoft.com/office/drawing/2014/main" id="{09DF3E94-A4F6-2CAC-ADF8-B3294F33B30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39336" y="1444668"/>
            <a:ext cx="914400" cy="914400"/>
          </a:xfrm>
          <a:prstGeom prst="rect">
            <a:avLst/>
          </a:prstGeom>
        </p:spPr>
      </p:pic>
      <p:graphicFrame>
        <p:nvGraphicFramePr>
          <p:cNvPr id="27" name="Table 26">
            <a:extLst>
              <a:ext uri="{FF2B5EF4-FFF2-40B4-BE49-F238E27FC236}">
                <a16:creationId xmlns:a16="http://schemas.microsoft.com/office/drawing/2014/main" id="{1E44FB35-E13C-D59C-A889-CE59F3F6BF10}"/>
              </a:ext>
            </a:extLst>
          </p:cNvPr>
          <p:cNvGraphicFramePr>
            <a:graphicFrameLocks noGrp="1"/>
          </p:cNvGraphicFramePr>
          <p:nvPr>
            <p:extLst>
              <p:ext uri="{D42A27DB-BD31-4B8C-83A1-F6EECF244321}">
                <p14:modId xmlns:p14="http://schemas.microsoft.com/office/powerpoint/2010/main" val="2586032538"/>
              </p:ext>
            </p:extLst>
          </p:nvPr>
        </p:nvGraphicFramePr>
        <p:xfrm>
          <a:off x="10496529" y="1264920"/>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34398866"/>
                  </a:ext>
                </a:extLst>
              </a:tr>
            </a:tbl>
          </a:graphicData>
        </a:graphic>
      </p:graphicFrame>
    </p:spTree>
    <p:extLst>
      <p:ext uri="{BB962C8B-B14F-4D97-AF65-F5344CB8AC3E}">
        <p14:creationId xmlns:p14="http://schemas.microsoft.com/office/powerpoint/2010/main" val="2804310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39FA2-406A-EAE8-FC51-6B644E5C1DE9}"/>
              </a:ext>
            </a:extLst>
          </p:cNvPr>
          <p:cNvSpPr>
            <a:spLocks noGrp="1"/>
          </p:cNvSpPr>
          <p:nvPr>
            <p:ph type="title"/>
          </p:nvPr>
        </p:nvSpPr>
        <p:spPr/>
        <p:txBody>
          <a:bodyPr/>
          <a:lstStyle/>
          <a:p>
            <a:endParaRPr lang="en-GB" dirty="0"/>
          </a:p>
        </p:txBody>
      </p:sp>
      <p:pic>
        <p:nvPicPr>
          <p:cNvPr id="5" name="Content Placeholder 4" descr="Man with solid fill">
            <a:extLst>
              <a:ext uri="{FF2B5EF4-FFF2-40B4-BE49-F238E27FC236}">
                <a16:creationId xmlns:a16="http://schemas.microsoft.com/office/drawing/2014/main" id="{BE85A2F4-AD10-B21C-C9E7-71949EB3FD6E}"/>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79040" y="3612832"/>
            <a:ext cx="914400" cy="914400"/>
          </a:xfrm>
        </p:spPr>
      </p:pic>
      <p:pic>
        <p:nvPicPr>
          <p:cNvPr id="7" name="Graphic 6" descr="Woman with solid fill">
            <a:extLst>
              <a:ext uri="{FF2B5EF4-FFF2-40B4-BE49-F238E27FC236}">
                <a16:creationId xmlns:a16="http://schemas.microsoft.com/office/drawing/2014/main" id="{C32DB872-EA71-32F8-2880-9A65BBCBC4B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9214" y="2240280"/>
            <a:ext cx="914400" cy="914400"/>
          </a:xfrm>
          <a:prstGeom prst="rect">
            <a:avLst/>
          </a:prstGeom>
        </p:spPr>
      </p:pic>
      <p:pic>
        <p:nvPicPr>
          <p:cNvPr id="8" name="Graphic 7" descr="Woman with solid fill">
            <a:extLst>
              <a:ext uri="{FF2B5EF4-FFF2-40B4-BE49-F238E27FC236}">
                <a16:creationId xmlns:a16="http://schemas.microsoft.com/office/drawing/2014/main" id="{EE81FCE9-13AF-6159-E3EA-22B9C0967CB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53416" y="3309382"/>
            <a:ext cx="914400" cy="914400"/>
          </a:xfrm>
          <a:prstGeom prst="rect">
            <a:avLst/>
          </a:prstGeom>
        </p:spPr>
      </p:pic>
      <p:pic>
        <p:nvPicPr>
          <p:cNvPr id="9" name="Content Placeholder 4" descr="Man with solid fill">
            <a:extLst>
              <a:ext uri="{FF2B5EF4-FFF2-40B4-BE49-F238E27FC236}">
                <a16:creationId xmlns:a16="http://schemas.microsoft.com/office/drawing/2014/main" id="{7F16A97F-5A4A-FE70-8A3D-AD8B3C2BC85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03440" y="2138680"/>
            <a:ext cx="914400" cy="914400"/>
          </a:xfrm>
          <a:prstGeom prst="rect">
            <a:avLst/>
          </a:prstGeom>
        </p:spPr>
      </p:pic>
      <p:pic>
        <p:nvPicPr>
          <p:cNvPr id="10" name="Graphic 9" descr="Woman with solid fill">
            <a:extLst>
              <a:ext uri="{FF2B5EF4-FFF2-40B4-BE49-F238E27FC236}">
                <a16:creationId xmlns:a16="http://schemas.microsoft.com/office/drawing/2014/main" id="{17702C38-D339-3583-3A4C-FECB196FD8F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039849" y="5643880"/>
            <a:ext cx="914400" cy="914400"/>
          </a:xfrm>
          <a:prstGeom prst="rect">
            <a:avLst/>
          </a:prstGeom>
        </p:spPr>
      </p:pic>
      <p:pic>
        <p:nvPicPr>
          <p:cNvPr id="11" name="Graphic 10" descr="Woman with solid fill">
            <a:extLst>
              <a:ext uri="{FF2B5EF4-FFF2-40B4-BE49-F238E27FC236}">
                <a16:creationId xmlns:a16="http://schemas.microsoft.com/office/drawing/2014/main" id="{9B36F235-B37E-B5B4-420E-F7066666AE0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396482" y="5060632"/>
            <a:ext cx="914400" cy="914400"/>
          </a:xfrm>
          <a:prstGeom prst="rect">
            <a:avLst/>
          </a:prstGeom>
        </p:spPr>
      </p:pic>
      <p:pic>
        <p:nvPicPr>
          <p:cNvPr id="12" name="Content Placeholder 4" descr="Man with solid fill">
            <a:extLst>
              <a:ext uri="{FF2B5EF4-FFF2-40B4-BE49-F238E27FC236}">
                <a16:creationId xmlns:a16="http://schemas.microsoft.com/office/drawing/2014/main" id="{BBD6E75D-1E90-226B-8409-69E56FE1CC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615680" y="3495040"/>
            <a:ext cx="914400" cy="914400"/>
          </a:xfrm>
          <a:prstGeom prst="rect">
            <a:avLst/>
          </a:prstGeom>
        </p:spPr>
      </p:pic>
      <p:pic>
        <p:nvPicPr>
          <p:cNvPr id="13" name="Graphic 12" descr="Woman with solid fill">
            <a:extLst>
              <a:ext uri="{FF2B5EF4-FFF2-40B4-BE49-F238E27FC236}">
                <a16:creationId xmlns:a16="http://schemas.microsoft.com/office/drawing/2014/main" id="{4CEED3D6-5860-EEE5-058F-B1168D65D47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576320" y="2102644"/>
            <a:ext cx="914400" cy="914400"/>
          </a:xfrm>
          <a:prstGeom prst="rect">
            <a:avLst/>
          </a:prstGeom>
        </p:spPr>
      </p:pic>
      <p:pic>
        <p:nvPicPr>
          <p:cNvPr id="14" name="Content Placeholder 4" descr="Man with solid fill">
            <a:extLst>
              <a:ext uri="{FF2B5EF4-FFF2-40B4-BE49-F238E27FC236}">
                <a16:creationId xmlns:a16="http://schemas.microsoft.com/office/drawing/2014/main" id="{F14C4102-1731-A2DC-EFA1-A5216D7E9AC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77855" y="4729480"/>
            <a:ext cx="914400" cy="914400"/>
          </a:xfrm>
          <a:prstGeom prst="rect">
            <a:avLst/>
          </a:prstGeom>
        </p:spPr>
      </p:pic>
      <p:graphicFrame>
        <p:nvGraphicFramePr>
          <p:cNvPr id="16" name="Table 15">
            <a:extLst>
              <a:ext uri="{FF2B5EF4-FFF2-40B4-BE49-F238E27FC236}">
                <a16:creationId xmlns:a16="http://schemas.microsoft.com/office/drawing/2014/main" id="{1316776F-C295-3FFD-B171-EF30B9128897}"/>
              </a:ext>
            </a:extLst>
          </p:cNvPr>
          <p:cNvGraphicFramePr>
            <a:graphicFrameLocks noGrp="1"/>
          </p:cNvGraphicFramePr>
          <p:nvPr/>
        </p:nvGraphicFramePr>
        <p:xfrm>
          <a:off x="1210289" y="1905000"/>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34398866"/>
                  </a:ext>
                </a:extLst>
              </a:tr>
            </a:tbl>
          </a:graphicData>
        </a:graphic>
      </p:graphicFrame>
      <p:graphicFrame>
        <p:nvGraphicFramePr>
          <p:cNvPr id="17" name="Table 16">
            <a:extLst>
              <a:ext uri="{FF2B5EF4-FFF2-40B4-BE49-F238E27FC236}">
                <a16:creationId xmlns:a16="http://schemas.microsoft.com/office/drawing/2014/main" id="{0E9B895D-075D-555C-608F-095A77EE6F8F}"/>
              </a:ext>
            </a:extLst>
          </p:cNvPr>
          <p:cNvGraphicFramePr>
            <a:graphicFrameLocks noGrp="1"/>
          </p:cNvGraphicFramePr>
          <p:nvPr/>
        </p:nvGraphicFramePr>
        <p:xfrm>
          <a:off x="10871200" y="4043680"/>
          <a:ext cx="208280" cy="365760"/>
        </p:xfrm>
        <a:graphic>
          <a:graphicData uri="http://schemas.openxmlformats.org/drawingml/2006/table">
            <a:tbl>
              <a:tblPr/>
              <a:tblGrid>
                <a:gridCol w="208280">
                  <a:extLst>
                    <a:ext uri="{9D8B030D-6E8A-4147-A177-3AD203B41FA5}">
                      <a16:colId xmlns:a16="http://schemas.microsoft.com/office/drawing/2014/main" val="2144090307"/>
                    </a:ext>
                  </a:extLst>
                </a:gridCol>
              </a:tblGrid>
              <a:tr h="0">
                <a:tc>
                  <a:txBody>
                    <a:bodyPr/>
                    <a:lstStyle/>
                    <a:p>
                      <a:endParaRPr lang="en-GB" dirty="0"/>
                    </a:p>
                  </a:txBody>
                  <a:tcPr>
                    <a:lnL>
                      <a:noFill/>
                    </a:lnL>
                    <a:lnR>
                      <a:noFill/>
                    </a:lnR>
                    <a:lnT>
                      <a:noFill/>
                    </a:lnT>
                    <a:lnB>
                      <a:noFill/>
                    </a:lnB>
                  </a:tcPr>
                </a:tc>
                <a:extLst>
                  <a:ext uri="{0D108BD9-81ED-4DB2-BD59-A6C34878D82A}">
                    <a16:rowId xmlns:a16="http://schemas.microsoft.com/office/drawing/2014/main" val="3613486839"/>
                  </a:ext>
                </a:extLst>
              </a:tr>
            </a:tbl>
          </a:graphicData>
        </a:graphic>
      </p:graphicFrame>
      <p:graphicFrame>
        <p:nvGraphicFramePr>
          <p:cNvPr id="18" name="Table 17">
            <a:extLst>
              <a:ext uri="{FF2B5EF4-FFF2-40B4-BE49-F238E27FC236}">
                <a16:creationId xmlns:a16="http://schemas.microsoft.com/office/drawing/2014/main" id="{756EE3B8-A340-B7A0-3DD3-44C0560A88AE}"/>
              </a:ext>
            </a:extLst>
          </p:cNvPr>
          <p:cNvGraphicFramePr>
            <a:graphicFrameLocks noGrp="1"/>
          </p:cNvGraphicFramePr>
          <p:nvPr/>
        </p:nvGraphicFramePr>
        <p:xfrm>
          <a:off x="4303385" y="1762284"/>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34398866"/>
                  </a:ext>
                </a:extLst>
              </a:tr>
            </a:tbl>
          </a:graphicData>
        </a:graphic>
      </p:graphicFrame>
      <p:graphicFrame>
        <p:nvGraphicFramePr>
          <p:cNvPr id="19" name="Table 18">
            <a:extLst>
              <a:ext uri="{FF2B5EF4-FFF2-40B4-BE49-F238E27FC236}">
                <a16:creationId xmlns:a16="http://schemas.microsoft.com/office/drawing/2014/main" id="{65CB11C7-6C52-3E76-A876-0214F451BD95}"/>
              </a:ext>
            </a:extLst>
          </p:cNvPr>
          <p:cNvGraphicFramePr>
            <a:graphicFrameLocks noGrp="1"/>
          </p:cNvGraphicFramePr>
          <p:nvPr/>
        </p:nvGraphicFramePr>
        <p:xfrm>
          <a:off x="7919720" y="1905000"/>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34398866"/>
                  </a:ext>
                </a:extLst>
              </a:tr>
            </a:tbl>
          </a:graphicData>
        </a:graphic>
      </p:graphicFrame>
      <p:graphicFrame>
        <p:nvGraphicFramePr>
          <p:cNvPr id="20" name="Table 19">
            <a:extLst>
              <a:ext uri="{FF2B5EF4-FFF2-40B4-BE49-F238E27FC236}">
                <a16:creationId xmlns:a16="http://schemas.microsoft.com/office/drawing/2014/main" id="{690AE3B9-02C3-85A5-5E2F-8DD4E37F0C9C}"/>
              </a:ext>
            </a:extLst>
          </p:cNvPr>
          <p:cNvGraphicFramePr>
            <a:graphicFrameLocks noGrp="1"/>
          </p:cNvGraphicFramePr>
          <p:nvPr/>
        </p:nvGraphicFramePr>
        <p:xfrm>
          <a:off x="9509760" y="3338512"/>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34398866"/>
                  </a:ext>
                </a:extLst>
              </a:tr>
            </a:tbl>
          </a:graphicData>
        </a:graphic>
      </p:graphicFrame>
      <p:graphicFrame>
        <p:nvGraphicFramePr>
          <p:cNvPr id="21" name="Table 20">
            <a:extLst>
              <a:ext uri="{FF2B5EF4-FFF2-40B4-BE49-F238E27FC236}">
                <a16:creationId xmlns:a16="http://schemas.microsoft.com/office/drawing/2014/main" id="{6B773BDD-6F64-947E-84AE-606E9A0F80A0}"/>
              </a:ext>
            </a:extLst>
          </p:cNvPr>
          <p:cNvGraphicFramePr>
            <a:graphicFrameLocks noGrp="1"/>
          </p:cNvGraphicFramePr>
          <p:nvPr/>
        </p:nvGraphicFramePr>
        <p:xfrm>
          <a:off x="3278829" y="3423920"/>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34398866"/>
                  </a:ext>
                </a:extLst>
              </a:tr>
            </a:tbl>
          </a:graphicData>
        </a:graphic>
      </p:graphicFrame>
      <p:graphicFrame>
        <p:nvGraphicFramePr>
          <p:cNvPr id="22" name="Table 21">
            <a:extLst>
              <a:ext uri="{FF2B5EF4-FFF2-40B4-BE49-F238E27FC236}">
                <a16:creationId xmlns:a16="http://schemas.microsoft.com/office/drawing/2014/main" id="{16A31347-6C15-1A06-E59F-19619BC7AF4B}"/>
              </a:ext>
            </a:extLst>
          </p:cNvPr>
          <p:cNvGraphicFramePr>
            <a:graphicFrameLocks noGrp="1"/>
          </p:cNvGraphicFramePr>
          <p:nvPr/>
        </p:nvGraphicFramePr>
        <p:xfrm>
          <a:off x="6338238" y="3388360"/>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34398866"/>
                  </a:ext>
                </a:extLst>
              </a:tr>
            </a:tbl>
          </a:graphicData>
        </a:graphic>
      </p:graphicFrame>
      <p:graphicFrame>
        <p:nvGraphicFramePr>
          <p:cNvPr id="23" name="Table 22">
            <a:extLst>
              <a:ext uri="{FF2B5EF4-FFF2-40B4-BE49-F238E27FC236}">
                <a16:creationId xmlns:a16="http://schemas.microsoft.com/office/drawing/2014/main" id="{83307868-BD71-E2A7-F413-EE9B65E1D1BB}"/>
              </a:ext>
            </a:extLst>
          </p:cNvPr>
          <p:cNvGraphicFramePr>
            <a:graphicFrameLocks noGrp="1"/>
          </p:cNvGraphicFramePr>
          <p:nvPr>
            <p:extLst>
              <p:ext uri="{D42A27DB-BD31-4B8C-83A1-F6EECF244321}">
                <p14:modId xmlns:p14="http://schemas.microsoft.com/office/powerpoint/2010/main" val="3348129642"/>
              </p:ext>
            </p:extLst>
          </p:nvPr>
        </p:nvGraphicFramePr>
        <p:xfrm>
          <a:off x="1779873" y="4845368"/>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34398866"/>
                  </a:ext>
                </a:extLst>
              </a:tr>
            </a:tbl>
          </a:graphicData>
        </a:graphic>
      </p:graphicFrame>
      <p:graphicFrame>
        <p:nvGraphicFramePr>
          <p:cNvPr id="24" name="Table 23">
            <a:extLst>
              <a:ext uri="{FF2B5EF4-FFF2-40B4-BE49-F238E27FC236}">
                <a16:creationId xmlns:a16="http://schemas.microsoft.com/office/drawing/2014/main" id="{F49B8FEC-5F7C-C70B-5943-17353874F45F}"/>
              </a:ext>
            </a:extLst>
          </p:cNvPr>
          <p:cNvGraphicFramePr>
            <a:graphicFrameLocks noGrp="1"/>
          </p:cNvGraphicFramePr>
          <p:nvPr/>
        </p:nvGraphicFramePr>
        <p:xfrm>
          <a:off x="8114011" y="4943792"/>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34398866"/>
                  </a:ext>
                </a:extLst>
              </a:tr>
            </a:tbl>
          </a:graphicData>
        </a:graphic>
      </p:graphicFrame>
      <p:graphicFrame>
        <p:nvGraphicFramePr>
          <p:cNvPr id="25" name="Table 24">
            <a:extLst>
              <a:ext uri="{FF2B5EF4-FFF2-40B4-BE49-F238E27FC236}">
                <a16:creationId xmlns:a16="http://schemas.microsoft.com/office/drawing/2014/main" id="{2E0BD9A5-C920-7395-4405-1C056EF1C2D0}"/>
              </a:ext>
            </a:extLst>
          </p:cNvPr>
          <p:cNvGraphicFramePr>
            <a:graphicFrameLocks noGrp="1"/>
          </p:cNvGraphicFramePr>
          <p:nvPr/>
        </p:nvGraphicFramePr>
        <p:xfrm>
          <a:off x="4798017" y="5350192"/>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34398866"/>
                  </a:ext>
                </a:extLst>
              </a:tr>
            </a:tbl>
          </a:graphicData>
        </a:graphic>
      </p:graphicFrame>
      <p:pic>
        <p:nvPicPr>
          <p:cNvPr id="26" name="Content Placeholder 4" descr="Man with solid fill">
            <a:extLst>
              <a:ext uri="{FF2B5EF4-FFF2-40B4-BE49-F238E27FC236}">
                <a16:creationId xmlns:a16="http://schemas.microsoft.com/office/drawing/2014/main" id="{09DF3E94-A4F6-2CAC-ADF8-B3294F33B30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39336" y="1444668"/>
            <a:ext cx="914400" cy="914400"/>
          </a:xfrm>
          <a:prstGeom prst="rect">
            <a:avLst/>
          </a:prstGeom>
        </p:spPr>
      </p:pic>
      <p:graphicFrame>
        <p:nvGraphicFramePr>
          <p:cNvPr id="27" name="Table 26">
            <a:extLst>
              <a:ext uri="{FF2B5EF4-FFF2-40B4-BE49-F238E27FC236}">
                <a16:creationId xmlns:a16="http://schemas.microsoft.com/office/drawing/2014/main" id="{1E44FB35-E13C-D59C-A889-CE59F3F6BF10}"/>
              </a:ext>
            </a:extLst>
          </p:cNvPr>
          <p:cNvGraphicFramePr>
            <a:graphicFrameLocks noGrp="1"/>
          </p:cNvGraphicFramePr>
          <p:nvPr/>
        </p:nvGraphicFramePr>
        <p:xfrm>
          <a:off x="10496529" y="1264920"/>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34398866"/>
                  </a:ext>
                </a:extLst>
              </a:tr>
            </a:tbl>
          </a:graphicData>
        </a:graphic>
      </p:graphicFrame>
      <p:sp>
        <p:nvSpPr>
          <p:cNvPr id="3" name="TextBox 2">
            <a:extLst>
              <a:ext uri="{FF2B5EF4-FFF2-40B4-BE49-F238E27FC236}">
                <a16:creationId xmlns:a16="http://schemas.microsoft.com/office/drawing/2014/main" id="{06F65FE8-23BF-4EF8-AC5A-76E44DD49F39}"/>
              </a:ext>
            </a:extLst>
          </p:cNvPr>
          <p:cNvSpPr txBox="1"/>
          <p:nvPr/>
        </p:nvSpPr>
        <p:spPr>
          <a:xfrm>
            <a:off x="506887" y="3154680"/>
            <a:ext cx="788999" cy="369332"/>
          </a:xfrm>
          <a:prstGeom prst="rect">
            <a:avLst/>
          </a:prstGeom>
          <a:noFill/>
        </p:spPr>
        <p:txBody>
          <a:bodyPr wrap="none" rtlCol="0">
            <a:spAutoFit/>
          </a:bodyPr>
          <a:lstStyle/>
          <a:p>
            <a:r>
              <a:rPr lang="en-GB" dirty="0"/>
              <a:t>N = 59</a:t>
            </a:r>
          </a:p>
        </p:txBody>
      </p:sp>
      <p:sp>
        <p:nvSpPr>
          <p:cNvPr id="4" name="TextBox 3">
            <a:extLst>
              <a:ext uri="{FF2B5EF4-FFF2-40B4-BE49-F238E27FC236}">
                <a16:creationId xmlns:a16="http://schemas.microsoft.com/office/drawing/2014/main" id="{9A40F21C-DA8D-2AC9-C70B-EA07B3F1F688}"/>
              </a:ext>
            </a:extLst>
          </p:cNvPr>
          <p:cNvSpPr txBox="1"/>
          <p:nvPr/>
        </p:nvSpPr>
        <p:spPr>
          <a:xfrm>
            <a:off x="8722261" y="4424079"/>
            <a:ext cx="788999" cy="369332"/>
          </a:xfrm>
          <a:prstGeom prst="rect">
            <a:avLst/>
          </a:prstGeom>
          <a:noFill/>
        </p:spPr>
        <p:txBody>
          <a:bodyPr wrap="none" rtlCol="0">
            <a:spAutoFit/>
          </a:bodyPr>
          <a:lstStyle/>
          <a:p>
            <a:r>
              <a:rPr lang="en-GB" dirty="0"/>
              <a:t>N = 36</a:t>
            </a:r>
          </a:p>
        </p:txBody>
      </p:sp>
      <p:sp>
        <p:nvSpPr>
          <p:cNvPr id="6" name="TextBox 5">
            <a:extLst>
              <a:ext uri="{FF2B5EF4-FFF2-40B4-BE49-F238E27FC236}">
                <a16:creationId xmlns:a16="http://schemas.microsoft.com/office/drawing/2014/main" id="{6BA3D961-B1AC-F50C-1880-73B64723AFAC}"/>
              </a:ext>
            </a:extLst>
          </p:cNvPr>
          <p:cNvSpPr txBox="1"/>
          <p:nvPr/>
        </p:nvSpPr>
        <p:spPr>
          <a:xfrm>
            <a:off x="3649805" y="2936320"/>
            <a:ext cx="906017" cy="369332"/>
          </a:xfrm>
          <a:prstGeom prst="rect">
            <a:avLst/>
          </a:prstGeom>
          <a:noFill/>
        </p:spPr>
        <p:txBody>
          <a:bodyPr wrap="none" rtlCol="0">
            <a:spAutoFit/>
          </a:bodyPr>
          <a:lstStyle/>
          <a:p>
            <a:r>
              <a:rPr lang="en-GB" dirty="0"/>
              <a:t>N = 103</a:t>
            </a:r>
          </a:p>
        </p:txBody>
      </p:sp>
      <p:sp>
        <p:nvSpPr>
          <p:cNvPr id="15" name="TextBox 14">
            <a:extLst>
              <a:ext uri="{FF2B5EF4-FFF2-40B4-BE49-F238E27FC236}">
                <a16:creationId xmlns:a16="http://schemas.microsoft.com/office/drawing/2014/main" id="{B54CA948-6DEB-10C8-6C6D-2AAA3AE5922B}"/>
              </a:ext>
            </a:extLst>
          </p:cNvPr>
          <p:cNvSpPr txBox="1"/>
          <p:nvPr/>
        </p:nvSpPr>
        <p:spPr>
          <a:xfrm>
            <a:off x="7223610" y="2992150"/>
            <a:ext cx="906017" cy="369332"/>
          </a:xfrm>
          <a:prstGeom prst="rect">
            <a:avLst/>
          </a:prstGeom>
          <a:noFill/>
        </p:spPr>
        <p:txBody>
          <a:bodyPr wrap="none" rtlCol="0">
            <a:spAutoFit/>
          </a:bodyPr>
          <a:lstStyle/>
          <a:p>
            <a:r>
              <a:rPr lang="en-GB" dirty="0"/>
              <a:t>N = 186</a:t>
            </a:r>
          </a:p>
        </p:txBody>
      </p:sp>
      <p:sp>
        <p:nvSpPr>
          <p:cNvPr id="28" name="TextBox 27">
            <a:extLst>
              <a:ext uri="{FF2B5EF4-FFF2-40B4-BE49-F238E27FC236}">
                <a16:creationId xmlns:a16="http://schemas.microsoft.com/office/drawing/2014/main" id="{3D0A08D0-1D4B-9108-BD9A-6F5BEC672D15}"/>
              </a:ext>
            </a:extLst>
          </p:cNvPr>
          <p:cNvSpPr txBox="1"/>
          <p:nvPr/>
        </p:nvSpPr>
        <p:spPr>
          <a:xfrm>
            <a:off x="9762462" y="2316308"/>
            <a:ext cx="906017" cy="369332"/>
          </a:xfrm>
          <a:prstGeom prst="rect">
            <a:avLst/>
          </a:prstGeom>
          <a:noFill/>
        </p:spPr>
        <p:txBody>
          <a:bodyPr wrap="none" rtlCol="0">
            <a:spAutoFit/>
          </a:bodyPr>
          <a:lstStyle/>
          <a:p>
            <a:r>
              <a:rPr lang="en-GB" dirty="0"/>
              <a:t>N = 195</a:t>
            </a:r>
          </a:p>
        </p:txBody>
      </p:sp>
      <p:sp>
        <p:nvSpPr>
          <p:cNvPr id="29" name="TextBox 28">
            <a:extLst>
              <a:ext uri="{FF2B5EF4-FFF2-40B4-BE49-F238E27FC236}">
                <a16:creationId xmlns:a16="http://schemas.microsoft.com/office/drawing/2014/main" id="{2BF63F35-C3A6-EDD7-0259-266EB5E06F62}"/>
              </a:ext>
            </a:extLst>
          </p:cNvPr>
          <p:cNvSpPr txBox="1"/>
          <p:nvPr/>
        </p:nvSpPr>
        <p:spPr>
          <a:xfrm>
            <a:off x="7363416" y="5916414"/>
            <a:ext cx="788999" cy="369332"/>
          </a:xfrm>
          <a:prstGeom prst="rect">
            <a:avLst/>
          </a:prstGeom>
          <a:noFill/>
        </p:spPr>
        <p:txBody>
          <a:bodyPr wrap="none" rtlCol="0">
            <a:spAutoFit/>
          </a:bodyPr>
          <a:lstStyle/>
          <a:p>
            <a:r>
              <a:rPr lang="en-GB" dirty="0"/>
              <a:t>N = 65</a:t>
            </a:r>
          </a:p>
        </p:txBody>
      </p:sp>
      <p:sp>
        <p:nvSpPr>
          <p:cNvPr id="30" name="TextBox 29">
            <a:extLst>
              <a:ext uri="{FF2B5EF4-FFF2-40B4-BE49-F238E27FC236}">
                <a16:creationId xmlns:a16="http://schemas.microsoft.com/office/drawing/2014/main" id="{65BC3B7C-23F9-4ECA-661F-8161E3943ACE}"/>
              </a:ext>
            </a:extLst>
          </p:cNvPr>
          <p:cNvSpPr txBox="1"/>
          <p:nvPr/>
        </p:nvSpPr>
        <p:spPr>
          <a:xfrm>
            <a:off x="4045131" y="6503261"/>
            <a:ext cx="788999" cy="369332"/>
          </a:xfrm>
          <a:prstGeom prst="rect">
            <a:avLst/>
          </a:prstGeom>
          <a:noFill/>
        </p:spPr>
        <p:txBody>
          <a:bodyPr wrap="none" rtlCol="0">
            <a:spAutoFit/>
          </a:bodyPr>
          <a:lstStyle/>
          <a:p>
            <a:r>
              <a:rPr lang="en-GB" dirty="0"/>
              <a:t>N = 78</a:t>
            </a:r>
          </a:p>
        </p:txBody>
      </p:sp>
      <p:sp>
        <p:nvSpPr>
          <p:cNvPr id="31" name="TextBox 30">
            <a:extLst>
              <a:ext uri="{FF2B5EF4-FFF2-40B4-BE49-F238E27FC236}">
                <a16:creationId xmlns:a16="http://schemas.microsoft.com/office/drawing/2014/main" id="{48F6993D-4352-A920-4F70-59708CFA1897}"/>
              </a:ext>
            </a:extLst>
          </p:cNvPr>
          <p:cNvSpPr txBox="1"/>
          <p:nvPr/>
        </p:nvSpPr>
        <p:spPr>
          <a:xfrm>
            <a:off x="5585016" y="4215701"/>
            <a:ext cx="906017" cy="369332"/>
          </a:xfrm>
          <a:prstGeom prst="rect">
            <a:avLst/>
          </a:prstGeom>
          <a:noFill/>
        </p:spPr>
        <p:txBody>
          <a:bodyPr wrap="none" rtlCol="0">
            <a:spAutoFit/>
          </a:bodyPr>
          <a:lstStyle/>
          <a:p>
            <a:r>
              <a:rPr lang="en-GB" dirty="0"/>
              <a:t>N = 162</a:t>
            </a:r>
          </a:p>
        </p:txBody>
      </p:sp>
      <p:sp>
        <p:nvSpPr>
          <p:cNvPr id="32" name="TextBox 31">
            <a:extLst>
              <a:ext uri="{FF2B5EF4-FFF2-40B4-BE49-F238E27FC236}">
                <a16:creationId xmlns:a16="http://schemas.microsoft.com/office/drawing/2014/main" id="{3CBED3E2-87BB-03BE-9431-62FDC9DD7BAA}"/>
              </a:ext>
            </a:extLst>
          </p:cNvPr>
          <p:cNvSpPr txBox="1"/>
          <p:nvPr/>
        </p:nvSpPr>
        <p:spPr>
          <a:xfrm>
            <a:off x="2496197" y="4409440"/>
            <a:ext cx="906017" cy="369332"/>
          </a:xfrm>
          <a:prstGeom prst="rect">
            <a:avLst/>
          </a:prstGeom>
          <a:noFill/>
        </p:spPr>
        <p:txBody>
          <a:bodyPr wrap="none" rtlCol="0">
            <a:spAutoFit/>
          </a:bodyPr>
          <a:lstStyle/>
          <a:p>
            <a:r>
              <a:rPr lang="en-GB" dirty="0"/>
              <a:t>N = 176</a:t>
            </a:r>
          </a:p>
        </p:txBody>
      </p:sp>
      <p:sp>
        <p:nvSpPr>
          <p:cNvPr id="33" name="TextBox 32">
            <a:extLst>
              <a:ext uri="{FF2B5EF4-FFF2-40B4-BE49-F238E27FC236}">
                <a16:creationId xmlns:a16="http://schemas.microsoft.com/office/drawing/2014/main" id="{06BBEF7E-E34A-5AF8-0CCC-58CC7DE74BDF}"/>
              </a:ext>
            </a:extLst>
          </p:cNvPr>
          <p:cNvSpPr txBox="1"/>
          <p:nvPr/>
        </p:nvSpPr>
        <p:spPr>
          <a:xfrm>
            <a:off x="948965" y="5612566"/>
            <a:ext cx="788999" cy="369332"/>
          </a:xfrm>
          <a:prstGeom prst="rect">
            <a:avLst/>
          </a:prstGeom>
          <a:noFill/>
        </p:spPr>
        <p:txBody>
          <a:bodyPr wrap="none" rtlCol="0">
            <a:spAutoFit/>
          </a:bodyPr>
          <a:lstStyle/>
          <a:p>
            <a:r>
              <a:rPr lang="en-GB" dirty="0"/>
              <a:t>N = 56</a:t>
            </a:r>
          </a:p>
        </p:txBody>
      </p:sp>
    </p:spTree>
    <p:extLst>
      <p:ext uri="{BB962C8B-B14F-4D97-AF65-F5344CB8AC3E}">
        <p14:creationId xmlns:p14="http://schemas.microsoft.com/office/powerpoint/2010/main" val="2368506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39FA2-406A-EAE8-FC51-6B644E5C1DE9}"/>
              </a:ext>
            </a:extLst>
          </p:cNvPr>
          <p:cNvSpPr>
            <a:spLocks noGrp="1"/>
          </p:cNvSpPr>
          <p:nvPr>
            <p:ph type="title"/>
          </p:nvPr>
        </p:nvSpPr>
        <p:spPr/>
        <p:txBody>
          <a:bodyPr/>
          <a:lstStyle/>
          <a:p>
            <a:endParaRPr lang="en-GB" dirty="0"/>
          </a:p>
        </p:txBody>
      </p:sp>
      <p:pic>
        <p:nvPicPr>
          <p:cNvPr id="5" name="Content Placeholder 4" descr="Man with solid fill">
            <a:extLst>
              <a:ext uri="{FF2B5EF4-FFF2-40B4-BE49-F238E27FC236}">
                <a16:creationId xmlns:a16="http://schemas.microsoft.com/office/drawing/2014/main" id="{BE85A2F4-AD10-B21C-C9E7-71949EB3FD6E}"/>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79040" y="3612832"/>
            <a:ext cx="914400" cy="914400"/>
          </a:xfrm>
        </p:spPr>
      </p:pic>
      <p:pic>
        <p:nvPicPr>
          <p:cNvPr id="7" name="Graphic 6" descr="Woman with solid fill">
            <a:extLst>
              <a:ext uri="{FF2B5EF4-FFF2-40B4-BE49-F238E27FC236}">
                <a16:creationId xmlns:a16="http://schemas.microsoft.com/office/drawing/2014/main" id="{C32DB872-EA71-32F8-2880-9A65BBCBC4B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9214" y="2240280"/>
            <a:ext cx="914400" cy="914400"/>
          </a:xfrm>
          <a:prstGeom prst="rect">
            <a:avLst/>
          </a:prstGeom>
        </p:spPr>
      </p:pic>
      <p:pic>
        <p:nvPicPr>
          <p:cNvPr id="8" name="Graphic 7" descr="Woman with solid fill">
            <a:extLst>
              <a:ext uri="{FF2B5EF4-FFF2-40B4-BE49-F238E27FC236}">
                <a16:creationId xmlns:a16="http://schemas.microsoft.com/office/drawing/2014/main" id="{EE81FCE9-13AF-6159-E3EA-22B9C0967CB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653416" y="3309382"/>
            <a:ext cx="914400" cy="914400"/>
          </a:xfrm>
          <a:prstGeom prst="rect">
            <a:avLst/>
          </a:prstGeom>
        </p:spPr>
      </p:pic>
      <p:pic>
        <p:nvPicPr>
          <p:cNvPr id="9" name="Content Placeholder 4" descr="Man with solid fill">
            <a:extLst>
              <a:ext uri="{FF2B5EF4-FFF2-40B4-BE49-F238E27FC236}">
                <a16:creationId xmlns:a16="http://schemas.microsoft.com/office/drawing/2014/main" id="{7F16A97F-5A4A-FE70-8A3D-AD8B3C2BC85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03440" y="2138680"/>
            <a:ext cx="914400" cy="914400"/>
          </a:xfrm>
          <a:prstGeom prst="rect">
            <a:avLst/>
          </a:prstGeom>
        </p:spPr>
      </p:pic>
      <p:pic>
        <p:nvPicPr>
          <p:cNvPr id="10" name="Graphic 9" descr="Woman with solid fill">
            <a:extLst>
              <a:ext uri="{FF2B5EF4-FFF2-40B4-BE49-F238E27FC236}">
                <a16:creationId xmlns:a16="http://schemas.microsoft.com/office/drawing/2014/main" id="{17702C38-D339-3583-3A4C-FECB196FD8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039849" y="5643880"/>
            <a:ext cx="914400" cy="914400"/>
          </a:xfrm>
          <a:prstGeom prst="rect">
            <a:avLst/>
          </a:prstGeom>
        </p:spPr>
      </p:pic>
      <p:pic>
        <p:nvPicPr>
          <p:cNvPr id="11" name="Graphic 10" descr="Woman with solid fill">
            <a:extLst>
              <a:ext uri="{FF2B5EF4-FFF2-40B4-BE49-F238E27FC236}">
                <a16:creationId xmlns:a16="http://schemas.microsoft.com/office/drawing/2014/main" id="{9B36F235-B37E-B5B4-420E-F7066666AE0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396482" y="5060632"/>
            <a:ext cx="914400" cy="914400"/>
          </a:xfrm>
          <a:prstGeom prst="rect">
            <a:avLst/>
          </a:prstGeom>
        </p:spPr>
      </p:pic>
      <p:pic>
        <p:nvPicPr>
          <p:cNvPr id="12" name="Content Placeholder 4" descr="Man with solid fill">
            <a:extLst>
              <a:ext uri="{FF2B5EF4-FFF2-40B4-BE49-F238E27FC236}">
                <a16:creationId xmlns:a16="http://schemas.microsoft.com/office/drawing/2014/main" id="{BBD6E75D-1E90-226B-8409-69E56FE1CCB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615680" y="3495040"/>
            <a:ext cx="914400" cy="914400"/>
          </a:xfrm>
          <a:prstGeom prst="rect">
            <a:avLst/>
          </a:prstGeom>
        </p:spPr>
      </p:pic>
      <p:pic>
        <p:nvPicPr>
          <p:cNvPr id="13" name="Graphic 12" descr="Woman with solid fill">
            <a:extLst>
              <a:ext uri="{FF2B5EF4-FFF2-40B4-BE49-F238E27FC236}">
                <a16:creationId xmlns:a16="http://schemas.microsoft.com/office/drawing/2014/main" id="{4CEED3D6-5860-EEE5-058F-B1168D65D47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576320" y="2102644"/>
            <a:ext cx="914400" cy="914400"/>
          </a:xfrm>
          <a:prstGeom prst="rect">
            <a:avLst/>
          </a:prstGeom>
        </p:spPr>
      </p:pic>
      <p:pic>
        <p:nvPicPr>
          <p:cNvPr id="14" name="Content Placeholder 4" descr="Man with solid fill">
            <a:extLst>
              <a:ext uri="{FF2B5EF4-FFF2-40B4-BE49-F238E27FC236}">
                <a16:creationId xmlns:a16="http://schemas.microsoft.com/office/drawing/2014/main" id="{F14C4102-1731-A2DC-EFA1-A5216D7E9AC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77855" y="4729480"/>
            <a:ext cx="914400" cy="914400"/>
          </a:xfrm>
          <a:prstGeom prst="rect">
            <a:avLst/>
          </a:prstGeom>
        </p:spPr>
      </p:pic>
      <p:graphicFrame>
        <p:nvGraphicFramePr>
          <p:cNvPr id="16" name="Table 15">
            <a:extLst>
              <a:ext uri="{FF2B5EF4-FFF2-40B4-BE49-F238E27FC236}">
                <a16:creationId xmlns:a16="http://schemas.microsoft.com/office/drawing/2014/main" id="{1316776F-C295-3FFD-B171-EF30B9128897}"/>
              </a:ext>
            </a:extLst>
          </p:cNvPr>
          <p:cNvGraphicFramePr>
            <a:graphicFrameLocks noGrp="1"/>
          </p:cNvGraphicFramePr>
          <p:nvPr/>
        </p:nvGraphicFramePr>
        <p:xfrm>
          <a:off x="1210289" y="1905000"/>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34398866"/>
                  </a:ext>
                </a:extLst>
              </a:tr>
            </a:tbl>
          </a:graphicData>
        </a:graphic>
      </p:graphicFrame>
      <p:graphicFrame>
        <p:nvGraphicFramePr>
          <p:cNvPr id="17" name="Table 16">
            <a:extLst>
              <a:ext uri="{FF2B5EF4-FFF2-40B4-BE49-F238E27FC236}">
                <a16:creationId xmlns:a16="http://schemas.microsoft.com/office/drawing/2014/main" id="{0E9B895D-075D-555C-608F-095A77EE6F8F}"/>
              </a:ext>
            </a:extLst>
          </p:cNvPr>
          <p:cNvGraphicFramePr>
            <a:graphicFrameLocks noGrp="1"/>
          </p:cNvGraphicFramePr>
          <p:nvPr/>
        </p:nvGraphicFramePr>
        <p:xfrm>
          <a:off x="10871200" y="4043680"/>
          <a:ext cx="208280" cy="365760"/>
        </p:xfrm>
        <a:graphic>
          <a:graphicData uri="http://schemas.openxmlformats.org/drawingml/2006/table">
            <a:tbl>
              <a:tblPr/>
              <a:tblGrid>
                <a:gridCol w="208280">
                  <a:extLst>
                    <a:ext uri="{9D8B030D-6E8A-4147-A177-3AD203B41FA5}">
                      <a16:colId xmlns:a16="http://schemas.microsoft.com/office/drawing/2014/main" val="2144090307"/>
                    </a:ext>
                  </a:extLst>
                </a:gridCol>
              </a:tblGrid>
              <a:tr h="0">
                <a:tc>
                  <a:txBody>
                    <a:bodyPr/>
                    <a:lstStyle/>
                    <a:p>
                      <a:endParaRPr lang="en-GB" dirty="0"/>
                    </a:p>
                  </a:txBody>
                  <a:tcPr>
                    <a:lnL>
                      <a:noFill/>
                    </a:lnL>
                    <a:lnR>
                      <a:noFill/>
                    </a:lnR>
                    <a:lnT>
                      <a:noFill/>
                    </a:lnT>
                    <a:lnB>
                      <a:noFill/>
                    </a:lnB>
                  </a:tcPr>
                </a:tc>
                <a:extLst>
                  <a:ext uri="{0D108BD9-81ED-4DB2-BD59-A6C34878D82A}">
                    <a16:rowId xmlns:a16="http://schemas.microsoft.com/office/drawing/2014/main" val="3613486839"/>
                  </a:ext>
                </a:extLst>
              </a:tr>
            </a:tbl>
          </a:graphicData>
        </a:graphic>
      </p:graphicFrame>
      <p:graphicFrame>
        <p:nvGraphicFramePr>
          <p:cNvPr id="18" name="Table 17">
            <a:extLst>
              <a:ext uri="{FF2B5EF4-FFF2-40B4-BE49-F238E27FC236}">
                <a16:creationId xmlns:a16="http://schemas.microsoft.com/office/drawing/2014/main" id="{756EE3B8-A340-B7A0-3DD3-44C0560A88AE}"/>
              </a:ext>
            </a:extLst>
          </p:cNvPr>
          <p:cNvGraphicFramePr>
            <a:graphicFrameLocks noGrp="1"/>
          </p:cNvGraphicFramePr>
          <p:nvPr/>
        </p:nvGraphicFramePr>
        <p:xfrm>
          <a:off x="4303385" y="1762284"/>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34398866"/>
                  </a:ext>
                </a:extLst>
              </a:tr>
            </a:tbl>
          </a:graphicData>
        </a:graphic>
      </p:graphicFrame>
      <p:graphicFrame>
        <p:nvGraphicFramePr>
          <p:cNvPr id="19" name="Table 18">
            <a:extLst>
              <a:ext uri="{FF2B5EF4-FFF2-40B4-BE49-F238E27FC236}">
                <a16:creationId xmlns:a16="http://schemas.microsoft.com/office/drawing/2014/main" id="{65CB11C7-6C52-3E76-A876-0214F451BD95}"/>
              </a:ext>
            </a:extLst>
          </p:cNvPr>
          <p:cNvGraphicFramePr>
            <a:graphicFrameLocks noGrp="1"/>
          </p:cNvGraphicFramePr>
          <p:nvPr/>
        </p:nvGraphicFramePr>
        <p:xfrm>
          <a:off x="7919720" y="1905000"/>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34398866"/>
                  </a:ext>
                </a:extLst>
              </a:tr>
            </a:tbl>
          </a:graphicData>
        </a:graphic>
      </p:graphicFrame>
      <p:graphicFrame>
        <p:nvGraphicFramePr>
          <p:cNvPr id="20" name="Table 19">
            <a:extLst>
              <a:ext uri="{FF2B5EF4-FFF2-40B4-BE49-F238E27FC236}">
                <a16:creationId xmlns:a16="http://schemas.microsoft.com/office/drawing/2014/main" id="{690AE3B9-02C3-85A5-5E2F-8DD4E37F0C9C}"/>
              </a:ext>
            </a:extLst>
          </p:cNvPr>
          <p:cNvGraphicFramePr>
            <a:graphicFrameLocks noGrp="1"/>
          </p:cNvGraphicFramePr>
          <p:nvPr/>
        </p:nvGraphicFramePr>
        <p:xfrm>
          <a:off x="9509760" y="3338512"/>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34398866"/>
                  </a:ext>
                </a:extLst>
              </a:tr>
            </a:tbl>
          </a:graphicData>
        </a:graphic>
      </p:graphicFrame>
      <p:graphicFrame>
        <p:nvGraphicFramePr>
          <p:cNvPr id="21" name="Table 20">
            <a:extLst>
              <a:ext uri="{FF2B5EF4-FFF2-40B4-BE49-F238E27FC236}">
                <a16:creationId xmlns:a16="http://schemas.microsoft.com/office/drawing/2014/main" id="{6B773BDD-6F64-947E-84AE-606E9A0F80A0}"/>
              </a:ext>
            </a:extLst>
          </p:cNvPr>
          <p:cNvGraphicFramePr>
            <a:graphicFrameLocks noGrp="1"/>
          </p:cNvGraphicFramePr>
          <p:nvPr/>
        </p:nvGraphicFramePr>
        <p:xfrm>
          <a:off x="3278829" y="3423920"/>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34398866"/>
                  </a:ext>
                </a:extLst>
              </a:tr>
            </a:tbl>
          </a:graphicData>
        </a:graphic>
      </p:graphicFrame>
      <p:graphicFrame>
        <p:nvGraphicFramePr>
          <p:cNvPr id="22" name="Table 21">
            <a:extLst>
              <a:ext uri="{FF2B5EF4-FFF2-40B4-BE49-F238E27FC236}">
                <a16:creationId xmlns:a16="http://schemas.microsoft.com/office/drawing/2014/main" id="{16A31347-6C15-1A06-E59F-19619BC7AF4B}"/>
              </a:ext>
            </a:extLst>
          </p:cNvPr>
          <p:cNvGraphicFramePr>
            <a:graphicFrameLocks noGrp="1"/>
          </p:cNvGraphicFramePr>
          <p:nvPr/>
        </p:nvGraphicFramePr>
        <p:xfrm>
          <a:off x="6338238" y="3388360"/>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34398866"/>
                  </a:ext>
                </a:extLst>
              </a:tr>
            </a:tbl>
          </a:graphicData>
        </a:graphic>
      </p:graphicFrame>
      <p:graphicFrame>
        <p:nvGraphicFramePr>
          <p:cNvPr id="23" name="Table 22">
            <a:extLst>
              <a:ext uri="{FF2B5EF4-FFF2-40B4-BE49-F238E27FC236}">
                <a16:creationId xmlns:a16="http://schemas.microsoft.com/office/drawing/2014/main" id="{83307868-BD71-E2A7-F413-EE9B65E1D1BB}"/>
              </a:ext>
            </a:extLst>
          </p:cNvPr>
          <p:cNvGraphicFramePr>
            <a:graphicFrameLocks noGrp="1"/>
          </p:cNvGraphicFramePr>
          <p:nvPr/>
        </p:nvGraphicFramePr>
        <p:xfrm>
          <a:off x="1779873" y="4845368"/>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34398866"/>
                  </a:ext>
                </a:extLst>
              </a:tr>
            </a:tbl>
          </a:graphicData>
        </a:graphic>
      </p:graphicFrame>
      <p:graphicFrame>
        <p:nvGraphicFramePr>
          <p:cNvPr id="24" name="Table 23">
            <a:extLst>
              <a:ext uri="{FF2B5EF4-FFF2-40B4-BE49-F238E27FC236}">
                <a16:creationId xmlns:a16="http://schemas.microsoft.com/office/drawing/2014/main" id="{F49B8FEC-5F7C-C70B-5943-17353874F45F}"/>
              </a:ext>
            </a:extLst>
          </p:cNvPr>
          <p:cNvGraphicFramePr>
            <a:graphicFrameLocks noGrp="1"/>
          </p:cNvGraphicFramePr>
          <p:nvPr/>
        </p:nvGraphicFramePr>
        <p:xfrm>
          <a:off x="8114011" y="4943792"/>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34398866"/>
                  </a:ext>
                </a:extLst>
              </a:tr>
            </a:tbl>
          </a:graphicData>
        </a:graphic>
      </p:graphicFrame>
      <p:graphicFrame>
        <p:nvGraphicFramePr>
          <p:cNvPr id="25" name="Table 24">
            <a:extLst>
              <a:ext uri="{FF2B5EF4-FFF2-40B4-BE49-F238E27FC236}">
                <a16:creationId xmlns:a16="http://schemas.microsoft.com/office/drawing/2014/main" id="{2E0BD9A5-C920-7395-4405-1C056EF1C2D0}"/>
              </a:ext>
            </a:extLst>
          </p:cNvPr>
          <p:cNvGraphicFramePr>
            <a:graphicFrameLocks noGrp="1"/>
          </p:cNvGraphicFramePr>
          <p:nvPr/>
        </p:nvGraphicFramePr>
        <p:xfrm>
          <a:off x="4798017" y="5350192"/>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34398866"/>
                  </a:ext>
                </a:extLst>
              </a:tr>
            </a:tbl>
          </a:graphicData>
        </a:graphic>
      </p:graphicFrame>
      <p:pic>
        <p:nvPicPr>
          <p:cNvPr id="26" name="Content Placeholder 4" descr="Man with solid fill">
            <a:extLst>
              <a:ext uri="{FF2B5EF4-FFF2-40B4-BE49-F238E27FC236}">
                <a16:creationId xmlns:a16="http://schemas.microsoft.com/office/drawing/2014/main" id="{09DF3E94-A4F6-2CAC-ADF8-B3294F33B30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39336" y="1444668"/>
            <a:ext cx="914400" cy="914400"/>
          </a:xfrm>
          <a:prstGeom prst="rect">
            <a:avLst/>
          </a:prstGeom>
        </p:spPr>
      </p:pic>
      <p:graphicFrame>
        <p:nvGraphicFramePr>
          <p:cNvPr id="27" name="Table 26">
            <a:extLst>
              <a:ext uri="{FF2B5EF4-FFF2-40B4-BE49-F238E27FC236}">
                <a16:creationId xmlns:a16="http://schemas.microsoft.com/office/drawing/2014/main" id="{1E44FB35-E13C-D59C-A889-CE59F3F6BF10}"/>
              </a:ext>
            </a:extLst>
          </p:cNvPr>
          <p:cNvGraphicFramePr>
            <a:graphicFrameLocks noGrp="1"/>
          </p:cNvGraphicFramePr>
          <p:nvPr/>
        </p:nvGraphicFramePr>
        <p:xfrm>
          <a:off x="10496529" y="1264920"/>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34398866"/>
                  </a:ext>
                </a:extLst>
              </a:tr>
            </a:tbl>
          </a:graphicData>
        </a:graphic>
      </p:graphicFrame>
      <p:sp>
        <p:nvSpPr>
          <p:cNvPr id="3" name="TextBox 2">
            <a:extLst>
              <a:ext uri="{FF2B5EF4-FFF2-40B4-BE49-F238E27FC236}">
                <a16:creationId xmlns:a16="http://schemas.microsoft.com/office/drawing/2014/main" id="{06F65FE8-23BF-4EF8-AC5A-76E44DD49F39}"/>
              </a:ext>
            </a:extLst>
          </p:cNvPr>
          <p:cNvSpPr txBox="1"/>
          <p:nvPr/>
        </p:nvSpPr>
        <p:spPr>
          <a:xfrm>
            <a:off x="506887" y="3154680"/>
            <a:ext cx="788999" cy="369332"/>
          </a:xfrm>
          <a:prstGeom prst="rect">
            <a:avLst/>
          </a:prstGeom>
          <a:noFill/>
        </p:spPr>
        <p:txBody>
          <a:bodyPr wrap="none" rtlCol="0">
            <a:spAutoFit/>
          </a:bodyPr>
          <a:lstStyle/>
          <a:p>
            <a:r>
              <a:rPr lang="en-GB" dirty="0"/>
              <a:t>N = 59</a:t>
            </a:r>
          </a:p>
        </p:txBody>
      </p:sp>
      <p:sp>
        <p:nvSpPr>
          <p:cNvPr id="4" name="TextBox 3">
            <a:extLst>
              <a:ext uri="{FF2B5EF4-FFF2-40B4-BE49-F238E27FC236}">
                <a16:creationId xmlns:a16="http://schemas.microsoft.com/office/drawing/2014/main" id="{9A40F21C-DA8D-2AC9-C70B-EA07B3F1F688}"/>
              </a:ext>
            </a:extLst>
          </p:cNvPr>
          <p:cNvSpPr txBox="1"/>
          <p:nvPr/>
        </p:nvSpPr>
        <p:spPr>
          <a:xfrm>
            <a:off x="8722261" y="4424079"/>
            <a:ext cx="788999" cy="369332"/>
          </a:xfrm>
          <a:prstGeom prst="rect">
            <a:avLst/>
          </a:prstGeom>
          <a:noFill/>
        </p:spPr>
        <p:txBody>
          <a:bodyPr wrap="none" rtlCol="0">
            <a:spAutoFit/>
          </a:bodyPr>
          <a:lstStyle/>
          <a:p>
            <a:r>
              <a:rPr lang="en-GB" dirty="0"/>
              <a:t>N = 36</a:t>
            </a:r>
          </a:p>
        </p:txBody>
      </p:sp>
      <p:sp>
        <p:nvSpPr>
          <p:cNvPr id="6" name="TextBox 5">
            <a:extLst>
              <a:ext uri="{FF2B5EF4-FFF2-40B4-BE49-F238E27FC236}">
                <a16:creationId xmlns:a16="http://schemas.microsoft.com/office/drawing/2014/main" id="{6BA3D961-B1AC-F50C-1880-73B64723AFAC}"/>
              </a:ext>
            </a:extLst>
          </p:cNvPr>
          <p:cNvSpPr txBox="1"/>
          <p:nvPr/>
        </p:nvSpPr>
        <p:spPr>
          <a:xfrm>
            <a:off x="3649805" y="2936320"/>
            <a:ext cx="906017" cy="369332"/>
          </a:xfrm>
          <a:prstGeom prst="rect">
            <a:avLst/>
          </a:prstGeom>
          <a:noFill/>
        </p:spPr>
        <p:txBody>
          <a:bodyPr wrap="none" rtlCol="0">
            <a:spAutoFit/>
          </a:bodyPr>
          <a:lstStyle/>
          <a:p>
            <a:r>
              <a:rPr lang="en-GB" dirty="0"/>
              <a:t>N = 103</a:t>
            </a:r>
          </a:p>
        </p:txBody>
      </p:sp>
      <p:sp>
        <p:nvSpPr>
          <p:cNvPr id="15" name="TextBox 14">
            <a:extLst>
              <a:ext uri="{FF2B5EF4-FFF2-40B4-BE49-F238E27FC236}">
                <a16:creationId xmlns:a16="http://schemas.microsoft.com/office/drawing/2014/main" id="{B54CA948-6DEB-10C8-6C6D-2AAA3AE5922B}"/>
              </a:ext>
            </a:extLst>
          </p:cNvPr>
          <p:cNvSpPr txBox="1"/>
          <p:nvPr/>
        </p:nvSpPr>
        <p:spPr>
          <a:xfrm>
            <a:off x="7223610" y="2992150"/>
            <a:ext cx="906017" cy="369332"/>
          </a:xfrm>
          <a:prstGeom prst="rect">
            <a:avLst/>
          </a:prstGeom>
          <a:noFill/>
        </p:spPr>
        <p:txBody>
          <a:bodyPr wrap="none" rtlCol="0">
            <a:spAutoFit/>
          </a:bodyPr>
          <a:lstStyle/>
          <a:p>
            <a:r>
              <a:rPr lang="en-GB" dirty="0"/>
              <a:t>N = 186</a:t>
            </a:r>
          </a:p>
        </p:txBody>
      </p:sp>
      <p:sp>
        <p:nvSpPr>
          <p:cNvPr id="28" name="TextBox 27">
            <a:extLst>
              <a:ext uri="{FF2B5EF4-FFF2-40B4-BE49-F238E27FC236}">
                <a16:creationId xmlns:a16="http://schemas.microsoft.com/office/drawing/2014/main" id="{3D0A08D0-1D4B-9108-BD9A-6F5BEC672D15}"/>
              </a:ext>
            </a:extLst>
          </p:cNvPr>
          <p:cNvSpPr txBox="1"/>
          <p:nvPr/>
        </p:nvSpPr>
        <p:spPr>
          <a:xfrm>
            <a:off x="9762462" y="2316308"/>
            <a:ext cx="906017" cy="369332"/>
          </a:xfrm>
          <a:prstGeom prst="rect">
            <a:avLst/>
          </a:prstGeom>
          <a:noFill/>
        </p:spPr>
        <p:txBody>
          <a:bodyPr wrap="none" rtlCol="0">
            <a:spAutoFit/>
          </a:bodyPr>
          <a:lstStyle/>
          <a:p>
            <a:r>
              <a:rPr lang="en-GB" dirty="0"/>
              <a:t>N = 195</a:t>
            </a:r>
          </a:p>
        </p:txBody>
      </p:sp>
      <p:sp>
        <p:nvSpPr>
          <p:cNvPr id="29" name="TextBox 28">
            <a:extLst>
              <a:ext uri="{FF2B5EF4-FFF2-40B4-BE49-F238E27FC236}">
                <a16:creationId xmlns:a16="http://schemas.microsoft.com/office/drawing/2014/main" id="{2BF63F35-C3A6-EDD7-0259-266EB5E06F62}"/>
              </a:ext>
            </a:extLst>
          </p:cNvPr>
          <p:cNvSpPr txBox="1"/>
          <p:nvPr/>
        </p:nvSpPr>
        <p:spPr>
          <a:xfrm>
            <a:off x="7363416" y="5916414"/>
            <a:ext cx="788999" cy="369332"/>
          </a:xfrm>
          <a:prstGeom prst="rect">
            <a:avLst/>
          </a:prstGeom>
          <a:noFill/>
        </p:spPr>
        <p:txBody>
          <a:bodyPr wrap="none" rtlCol="0">
            <a:spAutoFit/>
          </a:bodyPr>
          <a:lstStyle/>
          <a:p>
            <a:r>
              <a:rPr lang="en-GB" dirty="0"/>
              <a:t>N = 65</a:t>
            </a:r>
          </a:p>
        </p:txBody>
      </p:sp>
      <p:sp>
        <p:nvSpPr>
          <p:cNvPr id="30" name="TextBox 29">
            <a:extLst>
              <a:ext uri="{FF2B5EF4-FFF2-40B4-BE49-F238E27FC236}">
                <a16:creationId xmlns:a16="http://schemas.microsoft.com/office/drawing/2014/main" id="{65BC3B7C-23F9-4ECA-661F-8161E3943ACE}"/>
              </a:ext>
            </a:extLst>
          </p:cNvPr>
          <p:cNvSpPr txBox="1"/>
          <p:nvPr/>
        </p:nvSpPr>
        <p:spPr>
          <a:xfrm>
            <a:off x="4045131" y="6503261"/>
            <a:ext cx="788999" cy="369332"/>
          </a:xfrm>
          <a:prstGeom prst="rect">
            <a:avLst/>
          </a:prstGeom>
          <a:noFill/>
        </p:spPr>
        <p:txBody>
          <a:bodyPr wrap="none" rtlCol="0">
            <a:spAutoFit/>
          </a:bodyPr>
          <a:lstStyle/>
          <a:p>
            <a:r>
              <a:rPr lang="en-GB" dirty="0"/>
              <a:t>N = 78</a:t>
            </a:r>
          </a:p>
        </p:txBody>
      </p:sp>
      <p:sp>
        <p:nvSpPr>
          <p:cNvPr id="31" name="TextBox 30">
            <a:extLst>
              <a:ext uri="{FF2B5EF4-FFF2-40B4-BE49-F238E27FC236}">
                <a16:creationId xmlns:a16="http://schemas.microsoft.com/office/drawing/2014/main" id="{48F6993D-4352-A920-4F70-59708CFA1897}"/>
              </a:ext>
            </a:extLst>
          </p:cNvPr>
          <p:cNvSpPr txBox="1"/>
          <p:nvPr/>
        </p:nvSpPr>
        <p:spPr>
          <a:xfrm>
            <a:off x="5585016" y="4215701"/>
            <a:ext cx="906017" cy="369332"/>
          </a:xfrm>
          <a:prstGeom prst="rect">
            <a:avLst/>
          </a:prstGeom>
          <a:noFill/>
        </p:spPr>
        <p:txBody>
          <a:bodyPr wrap="none" rtlCol="0">
            <a:spAutoFit/>
          </a:bodyPr>
          <a:lstStyle/>
          <a:p>
            <a:r>
              <a:rPr lang="en-GB" dirty="0"/>
              <a:t>N = 162</a:t>
            </a:r>
          </a:p>
        </p:txBody>
      </p:sp>
      <p:sp>
        <p:nvSpPr>
          <p:cNvPr id="32" name="TextBox 31">
            <a:extLst>
              <a:ext uri="{FF2B5EF4-FFF2-40B4-BE49-F238E27FC236}">
                <a16:creationId xmlns:a16="http://schemas.microsoft.com/office/drawing/2014/main" id="{3CBED3E2-87BB-03BE-9431-62FDC9DD7BAA}"/>
              </a:ext>
            </a:extLst>
          </p:cNvPr>
          <p:cNvSpPr txBox="1"/>
          <p:nvPr/>
        </p:nvSpPr>
        <p:spPr>
          <a:xfrm>
            <a:off x="2496197" y="4409440"/>
            <a:ext cx="906017" cy="369332"/>
          </a:xfrm>
          <a:prstGeom prst="rect">
            <a:avLst/>
          </a:prstGeom>
          <a:noFill/>
        </p:spPr>
        <p:txBody>
          <a:bodyPr wrap="none" rtlCol="0">
            <a:spAutoFit/>
          </a:bodyPr>
          <a:lstStyle/>
          <a:p>
            <a:r>
              <a:rPr lang="en-GB" dirty="0"/>
              <a:t>N = 176</a:t>
            </a:r>
          </a:p>
        </p:txBody>
      </p:sp>
      <p:sp>
        <p:nvSpPr>
          <p:cNvPr id="33" name="TextBox 32">
            <a:extLst>
              <a:ext uri="{FF2B5EF4-FFF2-40B4-BE49-F238E27FC236}">
                <a16:creationId xmlns:a16="http://schemas.microsoft.com/office/drawing/2014/main" id="{06BBEF7E-E34A-5AF8-0CCC-58CC7DE74BDF}"/>
              </a:ext>
            </a:extLst>
          </p:cNvPr>
          <p:cNvSpPr txBox="1"/>
          <p:nvPr/>
        </p:nvSpPr>
        <p:spPr>
          <a:xfrm>
            <a:off x="948965" y="5612566"/>
            <a:ext cx="788999" cy="369332"/>
          </a:xfrm>
          <a:prstGeom prst="rect">
            <a:avLst/>
          </a:prstGeom>
          <a:noFill/>
        </p:spPr>
        <p:txBody>
          <a:bodyPr wrap="none" rtlCol="0">
            <a:spAutoFit/>
          </a:bodyPr>
          <a:lstStyle/>
          <a:p>
            <a:r>
              <a:rPr lang="en-GB" dirty="0"/>
              <a:t>N = 56</a:t>
            </a:r>
          </a:p>
        </p:txBody>
      </p:sp>
    </p:spTree>
    <p:extLst>
      <p:ext uri="{BB962C8B-B14F-4D97-AF65-F5344CB8AC3E}">
        <p14:creationId xmlns:p14="http://schemas.microsoft.com/office/powerpoint/2010/main" val="1984752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39FA2-406A-EAE8-FC51-6B644E5C1DE9}"/>
              </a:ext>
            </a:extLst>
          </p:cNvPr>
          <p:cNvSpPr>
            <a:spLocks noGrp="1"/>
          </p:cNvSpPr>
          <p:nvPr>
            <p:ph type="title"/>
          </p:nvPr>
        </p:nvSpPr>
        <p:spPr/>
        <p:txBody>
          <a:bodyPr/>
          <a:lstStyle/>
          <a:p>
            <a:endParaRPr lang="en-GB" dirty="0"/>
          </a:p>
        </p:txBody>
      </p:sp>
      <p:pic>
        <p:nvPicPr>
          <p:cNvPr id="5" name="Content Placeholder 4" descr="Man with solid fill">
            <a:extLst>
              <a:ext uri="{FF2B5EF4-FFF2-40B4-BE49-F238E27FC236}">
                <a16:creationId xmlns:a16="http://schemas.microsoft.com/office/drawing/2014/main" id="{BE85A2F4-AD10-B21C-C9E7-71949EB3FD6E}"/>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79040" y="3612832"/>
            <a:ext cx="914400" cy="914400"/>
          </a:xfrm>
        </p:spPr>
      </p:pic>
      <p:pic>
        <p:nvPicPr>
          <p:cNvPr id="7" name="Graphic 6" descr="Woman with solid fill">
            <a:extLst>
              <a:ext uri="{FF2B5EF4-FFF2-40B4-BE49-F238E27FC236}">
                <a16:creationId xmlns:a16="http://schemas.microsoft.com/office/drawing/2014/main" id="{C32DB872-EA71-32F8-2880-9A65BBCBC4B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9214" y="2240280"/>
            <a:ext cx="914400" cy="914400"/>
          </a:xfrm>
          <a:prstGeom prst="rect">
            <a:avLst/>
          </a:prstGeom>
        </p:spPr>
      </p:pic>
      <p:pic>
        <p:nvPicPr>
          <p:cNvPr id="8" name="Graphic 7" descr="Woman with solid fill">
            <a:extLst>
              <a:ext uri="{FF2B5EF4-FFF2-40B4-BE49-F238E27FC236}">
                <a16:creationId xmlns:a16="http://schemas.microsoft.com/office/drawing/2014/main" id="{EE81FCE9-13AF-6159-E3EA-22B9C0967CB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653416" y="3309382"/>
            <a:ext cx="914400" cy="914400"/>
          </a:xfrm>
          <a:prstGeom prst="rect">
            <a:avLst/>
          </a:prstGeom>
        </p:spPr>
      </p:pic>
      <p:pic>
        <p:nvPicPr>
          <p:cNvPr id="9" name="Content Placeholder 4" descr="Man with solid fill">
            <a:extLst>
              <a:ext uri="{FF2B5EF4-FFF2-40B4-BE49-F238E27FC236}">
                <a16:creationId xmlns:a16="http://schemas.microsoft.com/office/drawing/2014/main" id="{7F16A97F-5A4A-FE70-8A3D-AD8B3C2BC85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03440" y="2138680"/>
            <a:ext cx="914400" cy="914400"/>
          </a:xfrm>
          <a:prstGeom prst="rect">
            <a:avLst/>
          </a:prstGeom>
        </p:spPr>
      </p:pic>
      <p:pic>
        <p:nvPicPr>
          <p:cNvPr id="10" name="Graphic 9" descr="Woman with solid fill">
            <a:extLst>
              <a:ext uri="{FF2B5EF4-FFF2-40B4-BE49-F238E27FC236}">
                <a16:creationId xmlns:a16="http://schemas.microsoft.com/office/drawing/2014/main" id="{17702C38-D339-3583-3A4C-FECB196FD8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039849" y="5643880"/>
            <a:ext cx="914400" cy="914400"/>
          </a:xfrm>
          <a:prstGeom prst="rect">
            <a:avLst/>
          </a:prstGeom>
        </p:spPr>
      </p:pic>
      <p:pic>
        <p:nvPicPr>
          <p:cNvPr id="11" name="Graphic 10" descr="Woman with solid fill">
            <a:extLst>
              <a:ext uri="{FF2B5EF4-FFF2-40B4-BE49-F238E27FC236}">
                <a16:creationId xmlns:a16="http://schemas.microsoft.com/office/drawing/2014/main" id="{9B36F235-B37E-B5B4-420E-F7066666AE0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396482" y="5060632"/>
            <a:ext cx="914400" cy="914400"/>
          </a:xfrm>
          <a:prstGeom prst="rect">
            <a:avLst/>
          </a:prstGeom>
        </p:spPr>
      </p:pic>
      <p:pic>
        <p:nvPicPr>
          <p:cNvPr id="12" name="Content Placeholder 4" descr="Man with solid fill">
            <a:extLst>
              <a:ext uri="{FF2B5EF4-FFF2-40B4-BE49-F238E27FC236}">
                <a16:creationId xmlns:a16="http://schemas.microsoft.com/office/drawing/2014/main" id="{BBD6E75D-1E90-226B-8409-69E56FE1CCB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615680" y="3495040"/>
            <a:ext cx="914400" cy="914400"/>
          </a:xfrm>
          <a:prstGeom prst="rect">
            <a:avLst/>
          </a:prstGeom>
        </p:spPr>
      </p:pic>
      <p:pic>
        <p:nvPicPr>
          <p:cNvPr id="13" name="Graphic 12" descr="Woman with solid fill">
            <a:extLst>
              <a:ext uri="{FF2B5EF4-FFF2-40B4-BE49-F238E27FC236}">
                <a16:creationId xmlns:a16="http://schemas.microsoft.com/office/drawing/2014/main" id="{4CEED3D6-5860-EEE5-058F-B1168D65D47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576320" y="2102644"/>
            <a:ext cx="914400" cy="914400"/>
          </a:xfrm>
          <a:prstGeom prst="rect">
            <a:avLst/>
          </a:prstGeom>
        </p:spPr>
      </p:pic>
      <p:pic>
        <p:nvPicPr>
          <p:cNvPr id="14" name="Content Placeholder 4" descr="Man with solid fill">
            <a:extLst>
              <a:ext uri="{FF2B5EF4-FFF2-40B4-BE49-F238E27FC236}">
                <a16:creationId xmlns:a16="http://schemas.microsoft.com/office/drawing/2014/main" id="{F14C4102-1731-A2DC-EFA1-A5216D7E9AC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77855" y="4729480"/>
            <a:ext cx="914400" cy="914400"/>
          </a:xfrm>
          <a:prstGeom prst="rect">
            <a:avLst/>
          </a:prstGeom>
        </p:spPr>
      </p:pic>
      <p:graphicFrame>
        <p:nvGraphicFramePr>
          <p:cNvPr id="16" name="Table 15">
            <a:extLst>
              <a:ext uri="{FF2B5EF4-FFF2-40B4-BE49-F238E27FC236}">
                <a16:creationId xmlns:a16="http://schemas.microsoft.com/office/drawing/2014/main" id="{1316776F-C295-3FFD-B171-EF30B9128897}"/>
              </a:ext>
            </a:extLst>
          </p:cNvPr>
          <p:cNvGraphicFramePr>
            <a:graphicFrameLocks noGrp="1"/>
          </p:cNvGraphicFramePr>
          <p:nvPr/>
        </p:nvGraphicFramePr>
        <p:xfrm>
          <a:off x="1210289" y="1905000"/>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34398866"/>
                  </a:ext>
                </a:extLst>
              </a:tr>
            </a:tbl>
          </a:graphicData>
        </a:graphic>
      </p:graphicFrame>
      <p:graphicFrame>
        <p:nvGraphicFramePr>
          <p:cNvPr id="17" name="Table 16">
            <a:extLst>
              <a:ext uri="{FF2B5EF4-FFF2-40B4-BE49-F238E27FC236}">
                <a16:creationId xmlns:a16="http://schemas.microsoft.com/office/drawing/2014/main" id="{0E9B895D-075D-555C-608F-095A77EE6F8F}"/>
              </a:ext>
            </a:extLst>
          </p:cNvPr>
          <p:cNvGraphicFramePr>
            <a:graphicFrameLocks noGrp="1"/>
          </p:cNvGraphicFramePr>
          <p:nvPr/>
        </p:nvGraphicFramePr>
        <p:xfrm>
          <a:off x="10871200" y="4043680"/>
          <a:ext cx="208280" cy="365760"/>
        </p:xfrm>
        <a:graphic>
          <a:graphicData uri="http://schemas.openxmlformats.org/drawingml/2006/table">
            <a:tbl>
              <a:tblPr/>
              <a:tblGrid>
                <a:gridCol w="208280">
                  <a:extLst>
                    <a:ext uri="{9D8B030D-6E8A-4147-A177-3AD203B41FA5}">
                      <a16:colId xmlns:a16="http://schemas.microsoft.com/office/drawing/2014/main" val="2144090307"/>
                    </a:ext>
                  </a:extLst>
                </a:gridCol>
              </a:tblGrid>
              <a:tr h="0">
                <a:tc>
                  <a:txBody>
                    <a:bodyPr/>
                    <a:lstStyle/>
                    <a:p>
                      <a:endParaRPr lang="en-GB" dirty="0"/>
                    </a:p>
                  </a:txBody>
                  <a:tcPr>
                    <a:lnL>
                      <a:noFill/>
                    </a:lnL>
                    <a:lnR>
                      <a:noFill/>
                    </a:lnR>
                    <a:lnT>
                      <a:noFill/>
                    </a:lnT>
                    <a:lnB>
                      <a:noFill/>
                    </a:lnB>
                  </a:tcPr>
                </a:tc>
                <a:extLst>
                  <a:ext uri="{0D108BD9-81ED-4DB2-BD59-A6C34878D82A}">
                    <a16:rowId xmlns:a16="http://schemas.microsoft.com/office/drawing/2014/main" val="3613486839"/>
                  </a:ext>
                </a:extLst>
              </a:tr>
            </a:tbl>
          </a:graphicData>
        </a:graphic>
      </p:graphicFrame>
      <p:graphicFrame>
        <p:nvGraphicFramePr>
          <p:cNvPr id="18" name="Table 17">
            <a:extLst>
              <a:ext uri="{FF2B5EF4-FFF2-40B4-BE49-F238E27FC236}">
                <a16:creationId xmlns:a16="http://schemas.microsoft.com/office/drawing/2014/main" id="{756EE3B8-A340-B7A0-3DD3-44C0560A88AE}"/>
              </a:ext>
            </a:extLst>
          </p:cNvPr>
          <p:cNvGraphicFramePr>
            <a:graphicFrameLocks noGrp="1"/>
          </p:cNvGraphicFramePr>
          <p:nvPr/>
        </p:nvGraphicFramePr>
        <p:xfrm>
          <a:off x="4303385" y="1762284"/>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34398866"/>
                  </a:ext>
                </a:extLst>
              </a:tr>
            </a:tbl>
          </a:graphicData>
        </a:graphic>
      </p:graphicFrame>
      <p:graphicFrame>
        <p:nvGraphicFramePr>
          <p:cNvPr id="19" name="Table 18">
            <a:extLst>
              <a:ext uri="{FF2B5EF4-FFF2-40B4-BE49-F238E27FC236}">
                <a16:creationId xmlns:a16="http://schemas.microsoft.com/office/drawing/2014/main" id="{65CB11C7-6C52-3E76-A876-0214F451BD95}"/>
              </a:ext>
            </a:extLst>
          </p:cNvPr>
          <p:cNvGraphicFramePr>
            <a:graphicFrameLocks noGrp="1"/>
          </p:cNvGraphicFramePr>
          <p:nvPr/>
        </p:nvGraphicFramePr>
        <p:xfrm>
          <a:off x="7919720" y="1905000"/>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34398866"/>
                  </a:ext>
                </a:extLst>
              </a:tr>
            </a:tbl>
          </a:graphicData>
        </a:graphic>
      </p:graphicFrame>
      <p:graphicFrame>
        <p:nvGraphicFramePr>
          <p:cNvPr id="20" name="Table 19">
            <a:extLst>
              <a:ext uri="{FF2B5EF4-FFF2-40B4-BE49-F238E27FC236}">
                <a16:creationId xmlns:a16="http://schemas.microsoft.com/office/drawing/2014/main" id="{690AE3B9-02C3-85A5-5E2F-8DD4E37F0C9C}"/>
              </a:ext>
            </a:extLst>
          </p:cNvPr>
          <p:cNvGraphicFramePr>
            <a:graphicFrameLocks noGrp="1"/>
          </p:cNvGraphicFramePr>
          <p:nvPr/>
        </p:nvGraphicFramePr>
        <p:xfrm>
          <a:off x="9509760" y="3338512"/>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34398866"/>
                  </a:ext>
                </a:extLst>
              </a:tr>
            </a:tbl>
          </a:graphicData>
        </a:graphic>
      </p:graphicFrame>
      <p:graphicFrame>
        <p:nvGraphicFramePr>
          <p:cNvPr id="21" name="Table 20">
            <a:extLst>
              <a:ext uri="{FF2B5EF4-FFF2-40B4-BE49-F238E27FC236}">
                <a16:creationId xmlns:a16="http://schemas.microsoft.com/office/drawing/2014/main" id="{6B773BDD-6F64-947E-84AE-606E9A0F80A0}"/>
              </a:ext>
            </a:extLst>
          </p:cNvPr>
          <p:cNvGraphicFramePr>
            <a:graphicFrameLocks noGrp="1"/>
          </p:cNvGraphicFramePr>
          <p:nvPr/>
        </p:nvGraphicFramePr>
        <p:xfrm>
          <a:off x="3278829" y="3423920"/>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34398866"/>
                  </a:ext>
                </a:extLst>
              </a:tr>
            </a:tbl>
          </a:graphicData>
        </a:graphic>
      </p:graphicFrame>
      <p:graphicFrame>
        <p:nvGraphicFramePr>
          <p:cNvPr id="22" name="Table 21">
            <a:extLst>
              <a:ext uri="{FF2B5EF4-FFF2-40B4-BE49-F238E27FC236}">
                <a16:creationId xmlns:a16="http://schemas.microsoft.com/office/drawing/2014/main" id="{16A31347-6C15-1A06-E59F-19619BC7AF4B}"/>
              </a:ext>
            </a:extLst>
          </p:cNvPr>
          <p:cNvGraphicFramePr>
            <a:graphicFrameLocks noGrp="1"/>
          </p:cNvGraphicFramePr>
          <p:nvPr/>
        </p:nvGraphicFramePr>
        <p:xfrm>
          <a:off x="6338238" y="3388360"/>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34398866"/>
                  </a:ext>
                </a:extLst>
              </a:tr>
            </a:tbl>
          </a:graphicData>
        </a:graphic>
      </p:graphicFrame>
      <p:graphicFrame>
        <p:nvGraphicFramePr>
          <p:cNvPr id="23" name="Table 22">
            <a:extLst>
              <a:ext uri="{FF2B5EF4-FFF2-40B4-BE49-F238E27FC236}">
                <a16:creationId xmlns:a16="http://schemas.microsoft.com/office/drawing/2014/main" id="{83307868-BD71-E2A7-F413-EE9B65E1D1BB}"/>
              </a:ext>
            </a:extLst>
          </p:cNvPr>
          <p:cNvGraphicFramePr>
            <a:graphicFrameLocks noGrp="1"/>
          </p:cNvGraphicFramePr>
          <p:nvPr/>
        </p:nvGraphicFramePr>
        <p:xfrm>
          <a:off x="1779873" y="4845368"/>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34398866"/>
                  </a:ext>
                </a:extLst>
              </a:tr>
            </a:tbl>
          </a:graphicData>
        </a:graphic>
      </p:graphicFrame>
      <p:graphicFrame>
        <p:nvGraphicFramePr>
          <p:cNvPr id="24" name="Table 23">
            <a:extLst>
              <a:ext uri="{FF2B5EF4-FFF2-40B4-BE49-F238E27FC236}">
                <a16:creationId xmlns:a16="http://schemas.microsoft.com/office/drawing/2014/main" id="{F49B8FEC-5F7C-C70B-5943-17353874F45F}"/>
              </a:ext>
            </a:extLst>
          </p:cNvPr>
          <p:cNvGraphicFramePr>
            <a:graphicFrameLocks noGrp="1"/>
          </p:cNvGraphicFramePr>
          <p:nvPr/>
        </p:nvGraphicFramePr>
        <p:xfrm>
          <a:off x="8114011" y="4943792"/>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34398866"/>
                  </a:ext>
                </a:extLst>
              </a:tr>
            </a:tbl>
          </a:graphicData>
        </a:graphic>
      </p:graphicFrame>
      <p:graphicFrame>
        <p:nvGraphicFramePr>
          <p:cNvPr id="25" name="Table 24">
            <a:extLst>
              <a:ext uri="{FF2B5EF4-FFF2-40B4-BE49-F238E27FC236}">
                <a16:creationId xmlns:a16="http://schemas.microsoft.com/office/drawing/2014/main" id="{2E0BD9A5-C920-7395-4405-1C056EF1C2D0}"/>
              </a:ext>
            </a:extLst>
          </p:cNvPr>
          <p:cNvGraphicFramePr>
            <a:graphicFrameLocks noGrp="1"/>
          </p:cNvGraphicFramePr>
          <p:nvPr/>
        </p:nvGraphicFramePr>
        <p:xfrm>
          <a:off x="4798017" y="5350192"/>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olidFill>
                            <a:srgbClr val="C00000"/>
                          </a:solidFill>
                          <a:sym typeface="Wingdings" panose="05000000000000000000" pitchFamily="2" charset="2"/>
                        </a:rPr>
                        <a:t></a:t>
                      </a:r>
                      <a:endParaRPr lang="en-GB" sz="1400" dirty="0">
                        <a:solidFill>
                          <a:srgbClr val="C00000"/>
                        </a:solidFill>
                      </a:endParaRPr>
                    </a:p>
                  </a:txBody>
                  <a:tcPr/>
                </a:tc>
                <a:extLst>
                  <a:ext uri="{0D108BD9-81ED-4DB2-BD59-A6C34878D82A}">
                    <a16:rowId xmlns:a16="http://schemas.microsoft.com/office/drawing/2014/main" val="334398866"/>
                  </a:ext>
                </a:extLst>
              </a:tr>
            </a:tbl>
          </a:graphicData>
        </a:graphic>
      </p:graphicFrame>
      <p:pic>
        <p:nvPicPr>
          <p:cNvPr id="26" name="Content Placeholder 4" descr="Man with solid fill">
            <a:extLst>
              <a:ext uri="{FF2B5EF4-FFF2-40B4-BE49-F238E27FC236}">
                <a16:creationId xmlns:a16="http://schemas.microsoft.com/office/drawing/2014/main" id="{09DF3E94-A4F6-2CAC-ADF8-B3294F33B30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39336" y="1444668"/>
            <a:ext cx="914400" cy="914400"/>
          </a:xfrm>
          <a:prstGeom prst="rect">
            <a:avLst/>
          </a:prstGeom>
        </p:spPr>
      </p:pic>
      <p:graphicFrame>
        <p:nvGraphicFramePr>
          <p:cNvPr id="27" name="Table 26">
            <a:extLst>
              <a:ext uri="{FF2B5EF4-FFF2-40B4-BE49-F238E27FC236}">
                <a16:creationId xmlns:a16="http://schemas.microsoft.com/office/drawing/2014/main" id="{1E44FB35-E13C-D59C-A889-CE59F3F6BF10}"/>
              </a:ext>
            </a:extLst>
          </p:cNvPr>
          <p:cNvGraphicFramePr>
            <a:graphicFrameLocks noGrp="1"/>
          </p:cNvGraphicFramePr>
          <p:nvPr/>
        </p:nvGraphicFramePr>
        <p:xfrm>
          <a:off x="10496529" y="1264920"/>
          <a:ext cx="1807231" cy="1249680"/>
        </p:xfrm>
        <a:graphic>
          <a:graphicData uri="http://schemas.openxmlformats.org/drawingml/2006/table">
            <a:tbl>
              <a:tblPr>
                <a:tableStyleId>{2D5ABB26-0587-4C30-8999-92F81FD0307C}</a:tableStyleId>
              </a:tblPr>
              <a:tblGrid>
                <a:gridCol w="1347953">
                  <a:extLst>
                    <a:ext uri="{9D8B030D-6E8A-4147-A177-3AD203B41FA5}">
                      <a16:colId xmlns:a16="http://schemas.microsoft.com/office/drawing/2014/main" val="2953012055"/>
                    </a:ext>
                  </a:extLst>
                </a:gridCol>
                <a:gridCol w="459278">
                  <a:extLst>
                    <a:ext uri="{9D8B030D-6E8A-4147-A177-3AD203B41FA5}">
                      <a16:colId xmlns:a16="http://schemas.microsoft.com/office/drawing/2014/main" val="1241079147"/>
                    </a:ext>
                  </a:extLst>
                </a:gridCol>
              </a:tblGrid>
              <a:tr h="312420">
                <a:tc>
                  <a:txBody>
                    <a:bodyPr/>
                    <a:lstStyle/>
                    <a:p>
                      <a:r>
                        <a:rPr lang="en-GB" sz="1400" dirty="0"/>
                        <a:t>Low mood</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1478664071"/>
                  </a:ext>
                </a:extLst>
              </a:tr>
              <a:tr h="312420">
                <a:tc>
                  <a:txBody>
                    <a:bodyPr/>
                    <a:lstStyle/>
                    <a:p>
                      <a:pPr>
                        <a:tabLst/>
                      </a:pPr>
                      <a:r>
                        <a:rPr lang="en-GB" sz="1400" dirty="0"/>
                        <a:t>Loss of interest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002298332"/>
                  </a:ext>
                </a:extLst>
              </a:tr>
              <a:tr h="312420">
                <a:tc>
                  <a:txBody>
                    <a:bodyPr/>
                    <a:lstStyle/>
                    <a:p>
                      <a:r>
                        <a:rPr lang="en-GB" sz="1400" dirty="0"/>
                        <a:t>Fatigue</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2774012526"/>
                  </a:ext>
                </a:extLst>
              </a:tr>
              <a:tr h="312420">
                <a:tc>
                  <a:txBody>
                    <a:bodyPr/>
                    <a:lstStyle/>
                    <a:p>
                      <a:r>
                        <a:rPr lang="en-GB" sz="1400" dirty="0"/>
                        <a:t>Sleep problems</a:t>
                      </a:r>
                    </a:p>
                  </a:txBody>
                  <a:tcPr/>
                </a:tc>
                <a:tc>
                  <a:txBody>
                    <a:bodyPr/>
                    <a:lstStyle/>
                    <a:p>
                      <a:r>
                        <a:rPr lang="en-GB" sz="1400" dirty="0">
                          <a:sym typeface="Wingdings" panose="05000000000000000000" pitchFamily="2" charset="2"/>
                        </a:rPr>
                        <a:t></a:t>
                      </a:r>
                      <a:endParaRPr lang="en-GB" sz="1400" dirty="0"/>
                    </a:p>
                  </a:txBody>
                  <a:tcPr/>
                </a:tc>
                <a:extLst>
                  <a:ext uri="{0D108BD9-81ED-4DB2-BD59-A6C34878D82A}">
                    <a16:rowId xmlns:a16="http://schemas.microsoft.com/office/drawing/2014/main" val="334398866"/>
                  </a:ext>
                </a:extLst>
              </a:tr>
            </a:tbl>
          </a:graphicData>
        </a:graphic>
      </p:graphicFrame>
      <p:sp>
        <p:nvSpPr>
          <p:cNvPr id="3" name="TextBox 2">
            <a:extLst>
              <a:ext uri="{FF2B5EF4-FFF2-40B4-BE49-F238E27FC236}">
                <a16:creationId xmlns:a16="http://schemas.microsoft.com/office/drawing/2014/main" id="{06F65FE8-23BF-4EF8-AC5A-76E44DD49F39}"/>
              </a:ext>
            </a:extLst>
          </p:cNvPr>
          <p:cNvSpPr txBox="1"/>
          <p:nvPr/>
        </p:nvSpPr>
        <p:spPr>
          <a:xfrm>
            <a:off x="506887" y="3154680"/>
            <a:ext cx="788999" cy="369332"/>
          </a:xfrm>
          <a:prstGeom prst="rect">
            <a:avLst/>
          </a:prstGeom>
          <a:noFill/>
        </p:spPr>
        <p:txBody>
          <a:bodyPr wrap="none" rtlCol="0">
            <a:spAutoFit/>
          </a:bodyPr>
          <a:lstStyle/>
          <a:p>
            <a:r>
              <a:rPr lang="en-GB" dirty="0"/>
              <a:t>N = 59</a:t>
            </a:r>
          </a:p>
        </p:txBody>
      </p:sp>
      <p:sp>
        <p:nvSpPr>
          <p:cNvPr id="4" name="TextBox 3">
            <a:extLst>
              <a:ext uri="{FF2B5EF4-FFF2-40B4-BE49-F238E27FC236}">
                <a16:creationId xmlns:a16="http://schemas.microsoft.com/office/drawing/2014/main" id="{9A40F21C-DA8D-2AC9-C70B-EA07B3F1F688}"/>
              </a:ext>
            </a:extLst>
          </p:cNvPr>
          <p:cNvSpPr txBox="1"/>
          <p:nvPr/>
        </p:nvSpPr>
        <p:spPr>
          <a:xfrm>
            <a:off x="8722261" y="4424079"/>
            <a:ext cx="788999" cy="369332"/>
          </a:xfrm>
          <a:prstGeom prst="rect">
            <a:avLst/>
          </a:prstGeom>
          <a:noFill/>
        </p:spPr>
        <p:txBody>
          <a:bodyPr wrap="none" rtlCol="0">
            <a:spAutoFit/>
          </a:bodyPr>
          <a:lstStyle/>
          <a:p>
            <a:r>
              <a:rPr lang="en-GB" dirty="0"/>
              <a:t>N = 36</a:t>
            </a:r>
          </a:p>
        </p:txBody>
      </p:sp>
      <p:sp>
        <p:nvSpPr>
          <p:cNvPr id="6" name="TextBox 5">
            <a:extLst>
              <a:ext uri="{FF2B5EF4-FFF2-40B4-BE49-F238E27FC236}">
                <a16:creationId xmlns:a16="http://schemas.microsoft.com/office/drawing/2014/main" id="{6BA3D961-B1AC-F50C-1880-73B64723AFAC}"/>
              </a:ext>
            </a:extLst>
          </p:cNvPr>
          <p:cNvSpPr txBox="1"/>
          <p:nvPr/>
        </p:nvSpPr>
        <p:spPr>
          <a:xfrm>
            <a:off x="3649805" y="2936320"/>
            <a:ext cx="906017" cy="369332"/>
          </a:xfrm>
          <a:prstGeom prst="rect">
            <a:avLst/>
          </a:prstGeom>
          <a:noFill/>
        </p:spPr>
        <p:txBody>
          <a:bodyPr wrap="none" rtlCol="0">
            <a:spAutoFit/>
          </a:bodyPr>
          <a:lstStyle/>
          <a:p>
            <a:r>
              <a:rPr lang="en-GB" dirty="0"/>
              <a:t>N = 103</a:t>
            </a:r>
          </a:p>
        </p:txBody>
      </p:sp>
      <p:sp>
        <p:nvSpPr>
          <p:cNvPr id="15" name="TextBox 14">
            <a:extLst>
              <a:ext uri="{FF2B5EF4-FFF2-40B4-BE49-F238E27FC236}">
                <a16:creationId xmlns:a16="http://schemas.microsoft.com/office/drawing/2014/main" id="{B54CA948-6DEB-10C8-6C6D-2AAA3AE5922B}"/>
              </a:ext>
            </a:extLst>
          </p:cNvPr>
          <p:cNvSpPr txBox="1"/>
          <p:nvPr/>
        </p:nvSpPr>
        <p:spPr>
          <a:xfrm>
            <a:off x="7223610" y="2992150"/>
            <a:ext cx="906017" cy="369332"/>
          </a:xfrm>
          <a:prstGeom prst="rect">
            <a:avLst/>
          </a:prstGeom>
          <a:noFill/>
        </p:spPr>
        <p:txBody>
          <a:bodyPr wrap="none" rtlCol="0">
            <a:spAutoFit/>
          </a:bodyPr>
          <a:lstStyle/>
          <a:p>
            <a:r>
              <a:rPr lang="en-GB" dirty="0"/>
              <a:t>N = 186</a:t>
            </a:r>
          </a:p>
        </p:txBody>
      </p:sp>
      <p:sp>
        <p:nvSpPr>
          <p:cNvPr id="28" name="TextBox 27">
            <a:extLst>
              <a:ext uri="{FF2B5EF4-FFF2-40B4-BE49-F238E27FC236}">
                <a16:creationId xmlns:a16="http://schemas.microsoft.com/office/drawing/2014/main" id="{3D0A08D0-1D4B-9108-BD9A-6F5BEC672D15}"/>
              </a:ext>
            </a:extLst>
          </p:cNvPr>
          <p:cNvSpPr txBox="1"/>
          <p:nvPr/>
        </p:nvSpPr>
        <p:spPr>
          <a:xfrm>
            <a:off x="9762462" y="2316308"/>
            <a:ext cx="906017" cy="369332"/>
          </a:xfrm>
          <a:prstGeom prst="rect">
            <a:avLst/>
          </a:prstGeom>
          <a:noFill/>
        </p:spPr>
        <p:txBody>
          <a:bodyPr wrap="none" rtlCol="0">
            <a:spAutoFit/>
          </a:bodyPr>
          <a:lstStyle/>
          <a:p>
            <a:r>
              <a:rPr lang="en-GB" dirty="0"/>
              <a:t>N = 195</a:t>
            </a:r>
          </a:p>
        </p:txBody>
      </p:sp>
      <p:sp>
        <p:nvSpPr>
          <p:cNvPr id="29" name="TextBox 28">
            <a:extLst>
              <a:ext uri="{FF2B5EF4-FFF2-40B4-BE49-F238E27FC236}">
                <a16:creationId xmlns:a16="http://schemas.microsoft.com/office/drawing/2014/main" id="{2BF63F35-C3A6-EDD7-0259-266EB5E06F62}"/>
              </a:ext>
            </a:extLst>
          </p:cNvPr>
          <p:cNvSpPr txBox="1"/>
          <p:nvPr/>
        </p:nvSpPr>
        <p:spPr>
          <a:xfrm>
            <a:off x="7363416" y="5916414"/>
            <a:ext cx="788999" cy="369332"/>
          </a:xfrm>
          <a:prstGeom prst="rect">
            <a:avLst/>
          </a:prstGeom>
          <a:noFill/>
        </p:spPr>
        <p:txBody>
          <a:bodyPr wrap="none" rtlCol="0">
            <a:spAutoFit/>
          </a:bodyPr>
          <a:lstStyle/>
          <a:p>
            <a:r>
              <a:rPr lang="en-GB" dirty="0"/>
              <a:t>N = 65</a:t>
            </a:r>
          </a:p>
        </p:txBody>
      </p:sp>
      <p:sp>
        <p:nvSpPr>
          <p:cNvPr id="30" name="TextBox 29">
            <a:extLst>
              <a:ext uri="{FF2B5EF4-FFF2-40B4-BE49-F238E27FC236}">
                <a16:creationId xmlns:a16="http://schemas.microsoft.com/office/drawing/2014/main" id="{65BC3B7C-23F9-4ECA-661F-8161E3943ACE}"/>
              </a:ext>
            </a:extLst>
          </p:cNvPr>
          <p:cNvSpPr txBox="1"/>
          <p:nvPr/>
        </p:nvSpPr>
        <p:spPr>
          <a:xfrm>
            <a:off x="4045131" y="6503261"/>
            <a:ext cx="788999" cy="369332"/>
          </a:xfrm>
          <a:prstGeom prst="rect">
            <a:avLst/>
          </a:prstGeom>
          <a:noFill/>
        </p:spPr>
        <p:txBody>
          <a:bodyPr wrap="none" rtlCol="0">
            <a:spAutoFit/>
          </a:bodyPr>
          <a:lstStyle/>
          <a:p>
            <a:r>
              <a:rPr lang="en-GB" dirty="0"/>
              <a:t>N = 78</a:t>
            </a:r>
          </a:p>
        </p:txBody>
      </p:sp>
      <p:sp>
        <p:nvSpPr>
          <p:cNvPr id="31" name="TextBox 30">
            <a:extLst>
              <a:ext uri="{FF2B5EF4-FFF2-40B4-BE49-F238E27FC236}">
                <a16:creationId xmlns:a16="http://schemas.microsoft.com/office/drawing/2014/main" id="{48F6993D-4352-A920-4F70-59708CFA1897}"/>
              </a:ext>
            </a:extLst>
          </p:cNvPr>
          <p:cNvSpPr txBox="1"/>
          <p:nvPr/>
        </p:nvSpPr>
        <p:spPr>
          <a:xfrm>
            <a:off x="5585016" y="4215701"/>
            <a:ext cx="906017" cy="369332"/>
          </a:xfrm>
          <a:prstGeom prst="rect">
            <a:avLst/>
          </a:prstGeom>
          <a:noFill/>
        </p:spPr>
        <p:txBody>
          <a:bodyPr wrap="none" rtlCol="0">
            <a:spAutoFit/>
          </a:bodyPr>
          <a:lstStyle/>
          <a:p>
            <a:r>
              <a:rPr lang="en-GB" dirty="0"/>
              <a:t>N = 162</a:t>
            </a:r>
          </a:p>
        </p:txBody>
      </p:sp>
      <p:sp>
        <p:nvSpPr>
          <p:cNvPr id="32" name="TextBox 31">
            <a:extLst>
              <a:ext uri="{FF2B5EF4-FFF2-40B4-BE49-F238E27FC236}">
                <a16:creationId xmlns:a16="http://schemas.microsoft.com/office/drawing/2014/main" id="{3CBED3E2-87BB-03BE-9431-62FDC9DD7BAA}"/>
              </a:ext>
            </a:extLst>
          </p:cNvPr>
          <p:cNvSpPr txBox="1"/>
          <p:nvPr/>
        </p:nvSpPr>
        <p:spPr>
          <a:xfrm>
            <a:off x="2496197" y="4409440"/>
            <a:ext cx="906017" cy="369332"/>
          </a:xfrm>
          <a:prstGeom prst="rect">
            <a:avLst/>
          </a:prstGeom>
          <a:noFill/>
        </p:spPr>
        <p:txBody>
          <a:bodyPr wrap="none" rtlCol="0">
            <a:spAutoFit/>
          </a:bodyPr>
          <a:lstStyle/>
          <a:p>
            <a:r>
              <a:rPr lang="en-GB" dirty="0"/>
              <a:t>N = 176</a:t>
            </a:r>
          </a:p>
        </p:txBody>
      </p:sp>
      <p:sp>
        <p:nvSpPr>
          <p:cNvPr id="33" name="TextBox 32">
            <a:extLst>
              <a:ext uri="{FF2B5EF4-FFF2-40B4-BE49-F238E27FC236}">
                <a16:creationId xmlns:a16="http://schemas.microsoft.com/office/drawing/2014/main" id="{06BBEF7E-E34A-5AF8-0CCC-58CC7DE74BDF}"/>
              </a:ext>
            </a:extLst>
          </p:cNvPr>
          <p:cNvSpPr txBox="1"/>
          <p:nvPr/>
        </p:nvSpPr>
        <p:spPr>
          <a:xfrm>
            <a:off x="948965" y="5612566"/>
            <a:ext cx="788999" cy="369332"/>
          </a:xfrm>
          <a:prstGeom prst="rect">
            <a:avLst/>
          </a:prstGeom>
          <a:noFill/>
        </p:spPr>
        <p:txBody>
          <a:bodyPr wrap="none" rtlCol="0">
            <a:spAutoFit/>
          </a:bodyPr>
          <a:lstStyle/>
          <a:p>
            <a:r>
              <a:rPr lang="en-GB" dirty="0"/>
              <a:t>N = 56</a:t>
            </a:r>
          </a:p>
        </p:txBody>
      </p:sp>
    </p:spTree>
    <p:extLst>
      <p:ext uri="{BB962C8B-B14F-4D97-AF65-F5344CB8AC3E}">
        <p14:creationId xmlns:p14="http://schemas.microsoft.com/office/powerpoint/2010/main" val="1849936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D9A1E-CA7D-8FDD-FDEA-01D0AB958D70}"/>
              </a:ext>
            </a:extLst>
          </p:cNvPr>
          <p:cNvSpPr>
            <a:spLocks noGrp="1"/>
          </p:cNvSpPr>
          <p:nvPr>
            <p:ph type="title"/>
          </p:nvPr>
        </p:nvSpPr>
        <p:spPr>
          <a:xfrm>
            <a:off x="201706" y="585974"/>
            <a:ext cx="6763871" cy="5686051"/>
          </a:xfrm>
          <a:solidFill>
            <a:srgbClr val="C00000"/>
          </a:solidFill>
        </p:spPr>
        <p:txBody>
          <a:bodyPr>
            <a:normAutofit/>
          </a:bodyPr>
          <a:lstStyle/>
          <a:p>
            <a:r>
              <a:rPr lang="en-GB" dirty="0">
                <a:solidFill>
                  <a:schemeClr val="bg1"/>
                </a:solidFill>
              </a:rPr>
              <a:t>Main Characteristics of  Latent Class Analysis (</a:t>
            </a:r>
            <a:r>
              <a:rPr lang="en-GB" dirty="0" err="1">
                <a:solidFill>
                  <a:schemeClr val="bg1"/>
                </a:solidFill>
              </a:rPr>
              <a:t>LCA</a:t>
            </a:r>
            <a:r>
              <a:rPr lang="en-GB" dirty="0">
                <a:solidFill>
                  <a:schemeClr val="bg1"/>
                </a:solidFill>
              </a:rPr>
              <a:t>)</a:t>
            </a:r>
          </a:p>
        </p:txBody>
      </p:sp>
      <p:pic>
        <p:nvPicPr>
          <p:cNvPr id="21" name="Picture 20">
            <a:extLst>
              <a:ext uri="{FF2B5EF4-FFF2-40B4-BE49-F238E27FC236}">
                <a16:creationId xmlns:a16="http://schemas.microsoft.com/office/drawing/2014/main" id="{E9D3C6A6-7AC3-6EAF-824C-5D886EA2A340}"/>
              </a:ext>
            </a:extLst>
          </p:cNvPr>
          <p:cNvPicPr>
            <a:picLocks noChangeAspect="1"/>
          </p:cNvPicPr>
          <p:nvPr/>
        </p:nvPicPr>
        <p:blipFill>
          <a:blip r:embed="rId2"/>
          <a:stretch>
            <a:fillRect/>
          </a:stretch>
        </p:blipFill>
        <p:spPr>
          <a:xfrm>
            <a:off x="7495082" y="1853207"/>
            <a:ext cx="4495212" cy="3257953"/>
          </a:xfrm>
          <a:prstGeom prst="rect">
            <a:avLst/>
          </a:prstGeom>
        </p:spPr>
      </p:pic>
    </p:spTree>
    <p:extLst>
      <p:ext uri="{BB962C8B-B14F-4D97-AF65-F5344CB8AC3E}">
        <p14:creationId xmlns:p14="http://schemas.microsoft.com/office/powerpoint/2010/main" val="3704741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18255"/>
            <a:ext cx="12192000" cy="1325563"/>
          </a:xfrm>
          <a:solidFill>
            <a:srgbClr val="C00000"/>
          </a:solidFill>
        </p:spPr>
        <p:txBody>
          <a:bodyPr/>
          <a:lstStyle/>
          <a:p>
            <a:pPr algn="ctr"/>
            <a:r>
              <a:rPr lang="en-GB" dirty="0">
                <a:solidFill>
                  <a:schemeClr val="bg1"/>
                </a:solidFill>
              </a:rPr>
              <a:t>Main characteristics of Latent Class Analysis (</a:t>
            </a:r>
            <a:r>
              <a:rPr lang="en-GB" dirty="0" err="1">
                <a:solidFill>
                  <a:schemeClr val="bg1"/>
                </a:solidFill>
              </a:rPr>
              <a:t>LCA</a:t>
            </a:r>
            <a:r>
              <a:rPr lang="en-GB" dirty="0">
                <a:solidFill>
                  <a:schemeClr val="bg1"/>
                </a:solidFill>
              </a:rPr>
              <a:t>)</a:t>
            </a:r>
          </a:p>
        </p:txBody>
      </p:sp>
      <p:sp>
        <p:nvSpPr>
          <p:cNvPr id="3" name="Content Placeholder 2">
            <a:extLst>
              <a:ext uri="{FF2B5EF4-FFF2-40B4-BE49-F238E27FC236}">
                <a16:creationId xmlns:a16="http://schemas.microsoft.com/office/drawing/2014/main" id="{02836D05-AB06-05CA-68CB-3B3BA3E0E834}"/>
              </a:ext>
            </a:extLst>
          </p:cNvPr>
          <p:cNvSpPr>
            <a:spLocks noGrp="1"/>
          </p:cNvSpPr>
          <p:nvPr>
            <p:ph idx="1"/>
          </p:nvPr>
        </p:nvSpPr>
        <p:spPr/>
        <p:txBody>
          <a:bodyPr/>
          <a:lstStyle/>
          <a:p>
            <a:r>
              <a:rPr lang="en-GB" dirty="0"/>
              <a:t>Person-centred approach:</a:t>
            </a:r>
          </a:p>
        </p:txBody>
      </p:sp>
      <p:pic>
        <p:nvPicPr>
          <p:cNvPr id="4" name="Graphic 3" descr="Woman with solid fill">
            <a:extLst>
              <a:ext uri="{FF2B5EF4-FFF2-40B4-BE49-F238E27FC236}">
                <a16:creationId xmlns:a16="http://schemas.microsoft.com/office/drawing/2014/main" id="{B536E941-0AED-6CF8-9423-FE33870F51F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81613" y="2755537"/>
            <a:ext cx="673463" cy="673463"/>
          </a:xfrm>
          <a:prstGeom prst="rect">
            <a:avLst/>
          </a:prstGeom>
        </p:spPr>
      </p:pic>
      <p:pic>
        <p:nvPicPr>
          <p:cNvPr id="5" name="Content Placeholder 4" descr="Man with solid fill">
            <a:extLst>
              <a:ext uri="{FF2B5EF4-FFF2-40B4-BE49-F238E27FC236}">
                <a16:creationId xmlns:a16="http://schemas.microsoft.com/office/drawing/2014/main" id="{E2F7BA9C-E8DF-A345-069A-2E2263B1A3C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155076" y="2418805"/>
            <a:ext cx="673463" cy="673463"/>
          </a:xfrm>
          <a:prstGeom prst="rect">
            <a:avLst/>
          </a:prstGeom>
        </p:spPr>
      </p:pic>
      <p:pic>
        <p:nvPicPr>
          <p:cNvPr id="6" name="Graphic 5" descr="Woman with solid fill">
            <a:extLst>
              <a:ext uri="{FF2B5EF4-FFF2-40B4-BE49-F238E27FC236}">
                <a16:creationId xmlns:a16="http://schemas.microsoft.com/office/drawing/2014/main" id="{C1AB2466-DE54-7DCD-288B-FDFC53014C5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91807" y="3237343"/>
            <a:ext cx="673463" cy="673463"/>
          </a:xfrm>
          <a:prstGeom prst="rect">
            <a:avLst/>
          </a:prstGeom>
        </p:spPr>
      </p:pic>
      <p:pic>
        <p:nvPicPr>
          <p:cNvPr id="7" name="Graphic 6" descr="Woman with solid fill">
            <a:extLst>
              <a:ext uri="{FF2B5EF4-FFF2-40B4-BE49-F238E27FC236}">
                <a16:creationId xmlns:a16="http://schemas.microsoft.com/office/drawing/2014/main" id="{C9255461-2FAE-1026-4C4E-65277F15FA5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8538" y="2659708"/>
            <a:ext cx="673463" cy="673463"/>
          </a:xfrm>
          <a:prstGeom prst="rect">
            <a:avLst/>
          </a:prstGeom>
        </p:spPr>
      </p:pic>
      <p:pic>
        <p:nvPicPr>
          <p:cNvPr id="8" name="Graphic 7" descr="Woman with solid fill">
            <a:extLst>
              <a:ext uri="{FF2B5EF4-FFF2-40B4-BE49-F238E27FC236}">
                <a16:creationId xmlns:a16="http://schemas.microsoft.com/office/drawing/2014/main" id="{81D6DFA1-B792-94A9-0176-0A8A1DA7F90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70379" y="3301239"/>
            <a:ext cx="673463" cy="673463"/>
          </a:xfrm>
          <a:prstGeom prst="rect">
            <a:avLst/>
          </a:prstGeom>
        </p:spPr>
      </p:pic>
      <p:pic>
        <p:nvPicPr>
          <p:cNvPr id="9" name="Graphic 8" descr="Woman with solid fill">
            <a:extLst>
              <a:ext uri="{FF2B5EF4-FFF2-40B4-BE49-F238E27FC236}">
                <a16:creationId xmlns:a16="http://schemas.microsoft.com/office/drawing/2014/main" id="{8075EC2A-1560-1509-88E5-5DAABCAA4E3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32608" y="3333171"/>
            <a:ext cx="673463" cy="673463"/>
          </a:xfrm>
          <a:prstGeom prst="rect">
            <a:avLst/>
          </a:prstGeom>
        </p:spPr>
      </p:pic>
      <p:pic>
        <p:nvPicPr>
          <p:cNvPr id="10" name="Graphic 9" descr="Woman with solid fill">
            <a:extLst>
              <a:ext uri="{FF2B5EF4-FFF2-40B4-BE49-F238E27FC236}">
                <a16:creationId xmlns:a16="http://schemas.microsoft.com/office/drawing/2014/main" id="{50B6AB04-E363-1D88-1906-9ADC5FDC8E1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81612" y="3792787"/>
            <a:ext cx="673463" cy="673463"/>
          </a:xfrm>
          <a:prstGeom prst="rect">
            <a:avLst/>
          </a:prstGeom>
        </p:spPr>
      </p:pic>
      <p:pic>
        <p:nvPicPr>
          <p:cNvPr id="11" name="Graphic 10" descr="Woman with solid fill">
            <a:extLst>
              <a:ext uri="{FF2B5EF4-FFF2-40B4-BE49-F238E27FC236}">
                <a16:creationId xmlns:a16="http://schemas.microsoft.com/office/drawing/2014/main" id="{13A752A4-23F9-A32C-9CB5-9C65B453708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12370" y="4039230"/>
            <a:ext cx="673463" cy="673463"/>
          </a:xfrm>
          <a:prstGeom prst="rect">
            <a:avLst/>
          </a:prstGeom>
        </p:spPr>
      </p:pic>
      <p:pic>
        <p:nvPicPr>
          <p:cNvPr id="12" name="Graphic 11" descr="Woman with solid fill">
            <a:extLst>
              <a:ext uri="{FF2B5EF4-FFF2-40B4-BE49-F238E27FC236}">
                <a16:creationId xmlns:a16="http://schemas.microsoft.com/office/drawing/2014/main" id="{CEC04D03-ED50-18E5-DFDB-023D8AFBF87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036202" y="3267391"/>
            <a:ext cx="673463" cy="673463"/>
          </a:xfrm>
          <a:prstGeom prst="rect">
            <a:avLst/>
          </a:prstGeom>
        </p:spPr>
      </p:pic>
      <p:pic>
        <p:nvPicPr>
          <p:cNvPr id="13" name="Content Placeholder 4" descr="Man with solid fill">
            <a:extLst>
              <a:ext uri="{FF2B5EF4-FFF2-40B4-BE49-F238E27FC236}">
                <a16:creationId xmlns:a16="http://schemas.microsoft.com/office/drawing/2014/main" id="{6C61AEA8-E06D-78BF-37D4-970D4BC69F4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86080" y="3910806"/>
            <a:ext cx="673463" cy="673463"/>
          </a:xfrm>
          <a:prstGeom prst="rect">
            <a:avLst/>
          </a:prstGeom>
        </p:spPr>
      </p:pic>
      <p:pic>
        <p:nvPicPr>
          <p:cNvPr id="14" name="Content Placeholder 4" descr="Man with solid fill">
            <a:extLst>
              <a:ext uri="{FF2B5EF4-FFF2-40B4-BE49-F238E27FC236}">
                <a16:creationId xmlns:a16="http://schemas.microsoft.com/office/drawing/2014/main" id="{C8EE62AD-EFFA-8FDE-B573-8DB8BB10577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349965" y="2418805"/>
            <a:ext cx="673463" cy="673463"/>
          </a:xfrm>
          <a:prstGeom prst="rect">
            <a:avLst/>
          </a:prstGeom>
        </p:spPr>
      </p:pic>
      <p:pic>
        <p:nvPicPr>
          <p:cNvPr id="15" name="Content Placeholder 4" descr="Man with solid fill">
            <a:extLst>
              <a:ext uri="{FF2B5EF4-FFF2-40B4-BE49-F238E27FC236}">
                <a16:creationId xmlns:a16="http://schemas.microsoft.com/office/drawing/2014/main" id="{A3F8C188-F8C1-04E5-DDA5-7BCB31553ED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21374" y="3147626"/>
            <a:ext cx="673463" cy="673463"/>
          </a:xfrm>
          <a:prstGeom prst="rect">
            <a:avLst/>
          </a:prstGeom>
        </p:spPr>
      </p:pic>
      <p:pic>
        <p:nvPicPr>
          <p:cNvPr id="16" name="Content Placeholder 4" descr="Man with solid fill">
            <a:extLst>
              <a:ext uri="{FF2B5EF4-FFF2-40B4-BE49-F238E27FC236}">
                <a16:creationId xmlns:a16="http://schemas.microsoft.com/office/drawing/2014/main" id="{E6750C72-563D-F4CC-6969-56580F0170E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797114" y="4320099"/>
            <a:ext cx="673463" cy="673463"/>
          </a:xfrm>
          <a:prstGeom prst="rect">
            <a:avLst/>
          </a:prstGeom>
        </p:spPr>
      </p:pic>
      <p:pic>
        <p:nvPicPr>
          <p:cNvPr id="17" name="Content Placeholder 4" descr="Man with solid fill">
            <a:extLst>
              <a:ext uri="{FF2B5EF4-FFF2-40B4-BE49-F238E27FC236}">
                <a16:creationId xmlns:a16="http://schemas.microsoft.com/office/drawing/2014/main" id="{4265A18D-22BB-4523-E8BD-E40A24D3B1C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469339" y="3996430"/>
            <a:ext cx="673463" cy="673463"/>
          </a:xfrm>
          <a:prstGeom prst="rect">
            <a:avLst/>
          </a:prstGeom>
        </p:spPr>
      </p:pic>
      <p:pic>
        <p:nvPicPr>
          <p:cNvPr id="18" name="Content Placeholder 4" descr="Man with solid fill">
            <a:extLst>
              <a:ext uri="{FF2B5EF4-FFF2-40B4-BE49-F238E27FC236}">
                <a16:creationId xmlns:a16="http://schemas.microsoft.com/office/drawing/2014/main" id="{626E2F6C-5C6D-E207-1EA0-678E9DA2E0C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14973" y="3910806"/>
            <a:ext cx="673463" cy="673463"/>
          </a:xfrm>
          <a:prstGeom prst="rect">
            <a:avLst/>
          </a:prstGeom>
        </p:spPr>
      </p:pic>
      <p:pic>
        <p:nvPicPr>
          <p:cNvPr id="19" name="Content Placeholder 4" descr="Man with solid fill">
            <a:extLst>
              <a:ext uri="{FF2B5EF4-FFF2-40B4-BE49-F238E27FC236}">
                <a16:creationId xmlns:a16="http://schemas.microsoft.com/office/drawing/2014/main" id="{F1F1C59A-EF24-997F-886F-2808B76EE7D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676502" y="4642940"/>
            <a:ext cx="673463" cy="673463"/>
          </a:xfrm>
          <a:prstGeom prst="rect">
            <a:avLst/>
          </a:prstGeom>
        </p:spPr>
      </p:pic>
      <p:pic>
        <p:nvPicPr>
          <p:cNvPr id="20" name="Content Placeholder 4" descr="Man with solid fill">
            <a:extLst>
              <a:ext uri="{FF2B5EF4-FFF2-40B4-BE49-F238E27FC236}">
                <a16:creationId xmlns:a16="http://schemas.microsoft.com/office/drawing/2014/main" id="{5FDA99F6-A3F0-50C9-86BB-3424D08C3B3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86696" y="4755067"/>
            <a:ext cx="673463" cy="673463"/>
          </a:xfrm>
          <a:prstGeom prst="rect">
            <a:avLst/>
          </a:prstGeom>
        </p:spPr>
      </p:pic>
      <p:pic>
        <p:nvPicPr>
          <p:cNvPr id="21" name="Content Placeholder 4" descr="Man with solid fill">
            <a:extLst>
              <a:ext uri="{FF2B5EF4-FFF2-40B4-BE49-F238E27FC236}">
                <a16:creationId xmlns:a16="http://schemas.microsoft.com/office/drawing/2014/main" id="{EFEBEA63-75CE-F8F5-9875-699C93506A6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161300" y="3821089"/>
            <a:ext cx="673463" cy="673463"/>
          </a:xfrm>
          <a:prstGeom prst="rect">
            <a:avLst/>
          </a:prstGeom>
        </p:spPr>
      </p:pic>
      <p:pic>
        <p:nvPicPr>
          <p:cNvPr id="22" name="Graphic 21" descr="Woman with solid fill">
            <a:extLst>
              <a:ext uri="{FF2B5EF4-FFF2-40B4-BE49-F238E27FC236}">
                <a16:creationId xmlns:a16="http://schemas.microsoft.com/office/drawing/2014/main" id="{CE6773B5-FF8C-F656-AAB4-3C98713A861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07407" y="3119324"/>
            <a:ext cx="673463" cy="673463"/>
          </a:xfrm>
          <a:prstGeom prst="rect">
            <a:avLst/>
          </a:prstGeom>
        </p:spPr>
      </p:pic>
    </p:spTree>
    <p:extLst>
      <p:ext uri="{BB962C8B-B14F-4D97-AF65-F5344CB8AC3E}">
        <p14:creationId xmlns:p14="http://schemas.microsoft.com/office/powerpoint/2010/main" val="1123543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18255"/>
            <a:ext cx="12192000" cy="1325563"/>
          </a:xfrm>
          <a:solidFill>
            <a:srgbClr val="C00000"/>
          </a:solidFill>
        </p:spPr>
        <p:txBody>
          <a:bodyPr/>
          <a:lstStyle/>
          <a:p>
            <a:pPr algn="ctr"/>
            <a:r>
              <a:rPr lang="en-GB" dirty="0">
                <a:solidFill>
                  <a:schemeClr val="bg1"/>
                </a:solidFill>
              </a:rPr>
              <a:t>Main characteristics of Latent Class Analysis (</a:t>
            </a:r>
            <a:r>
              <a:rPr lang="en-GB" dirty="0" err="1">
                <a:solidFill>
                  <a:schemeClr val="bg1"/>
                </a:solidFill>
              </a:rPr>
              <a:t>LCA</a:t>
            </a:r>
            <a:r>
              <a:rPr lang="en-GB" dirty="0">
                <a:solidFill>
                  <a:schemeClr val="bg1"/>
                </a:solidFill>
              </a:rPr>
              <a:t>)</a:t>
            </a:r>
          </a:p>
        </p:txBody>
      </p:sp>
      <p:sp>
        <p:nvSpPr>
          <p:cNvPr id="3" name="Content Placeholder 2">
            <a:extLst>
              <a:ext uri="{FF2B5EF4-FFF2-40B4-BE49-F238E27FC236}">
                <a16:creationId xmlns:a16="http://schemas.microsoft.com/office/drawing/2014/main" id="{02836D05-AB06-05CA-68CB-3B3BA3E0E834}"/>
              </a:ext>
            </a:extLst>
          </p:cNvPr>
          <p:cNvSpPr>
            <a:spLocks noGrp="1"/>
          </p:cNvSpPr>
          <p:nvPr>
            <p:ph idx="1"/>
          </p:nvPr>
        </p:nvSpPr>
        <p:spPr/>
        <p:txBody>
          <a:bodyPr/>
          <a:lstStyle/>
          <a:p>
            <a:r>
              <a:rPr lang="en-GB" dirty="0"/>
              <a:t>Person-centred approach:</a:t>
            </a:r>
          </a:p>
        </p:txBody>
      </p:sp>
      <p:pic>
        <p:nvPicPr>
          <p:cNvPr id="4" name="Graphic 3" descr="Woman with solid fill">
            <a:extLst>
              <a:ext uri="{FF2B5EF4-FFF2-40B4-BE49-F238E27FC236}">
                <a16:creationId xmlns:a16="http://schemas.microsoft.com/office/drawing/2014/main" id="{B536E941-0AED-6CF8-9423-FE33870F51F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81613" y="2755537"/>
            <a:ext cx="673463" cy="673463"/>
          </a:xfrm>
          <a:prstGeom prst="rect">
            <a:avLst/>
          </a:prstGeom>
        </p:spPr>
      </p:pic>
      <p:pic>
        <p:nvPicPr>
          <p:cNvPr id="5" name="Content Placeholder 4" descr="Man with solid fill">
            <a:extLst>
              <a:ext uri="{FF2B5EF4-FFF2-40B4-BE49-F238E27FC236}">
                <a16:creationId xmlns:a16="http://schemas.microsoft.com/office/drawing/2014/main" id="{E2F7BA9C-E8DF-A345-069A-2E2263B1A3C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155076" y="2418805"/>
            <a:ext cx="673463" cy="673463"/>
          </a:xfrm>
          <a:prstGeom prst="rect">
            <a:avLst/>
          </a:prstGeom>
        </p:spPr>
      </p:pic>
      <p:pic>
        <p:nvPicPr>
          <p:cNvPr id="6" name="Graphic 5" descr="Woman with solid fill">
            <a:extLst>
              <a:ext uri="{FF2B5EF4-FFF2-40B4-BE49-F238E27FC236}">
                <a16:creationId xmlns:a16="http://schemas.microsoft.com/office/drawing/2014/main" id="{C1AB2466-DE54-7DCD-288B-FDFC53014C5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491807" y="3237343"/>
            <a:ext cx="673463" cy="673463"/>
          </a:xfrm>
          <a:prstGeom prst="rect">
            <a:avLst/>
          </a:prstGeom>
        </p:spPr>
      </p:pic>
      <p:pic>
        <p:nvPicPr>
          <p:cNvPr id="7" name="Graphic 6" descr="Woman with solid fill">
            <a:extLst>
              <a:ext uri="{FF2B5EF4-FFF2-40B4-BE49-F238E27FC236}">
                <a16:creationId xmlns:a16="http://schemas.microsoft.com/office/drawing/2014/main" id="{C9255461-2FAE-1026-4C4E-65277F15FA5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828538" y="2659708"/>
            <a:ext cx="673463" cy="673463"/>
          </a:xfrm>
          <a:prstGeom prst="rect">
            <a:avLst/>
          </a:prstGeom>
        </p:spPr>
      </p:pic>
      <p:pic>
        <p:nvPicPr>
          <p:cNvPr id="8" name="Graphic 7" descr="Woman with solid fill">
            <a:extLst>
              <a:ext uri="{FF2B5EF4-FFF2-40B4-BE49-F238E27FC236}">
                <a16:creationId xmlns:a16="http://schemas.microsoft.com/office/drawing/2014/main" id="{81D6DFA1-B792-94A9-0176-0A8A1DA7F90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70379" y="3301239"/>
            <a:ext cx="673463" cy="673463"/>
          </a:xfrm>
          <a:prstGeom prst="rect">
            <a:avLst/>
          </a:prstGeom>
        </p:spPr>
      </p:pic>
      <p:pic>
        <p:nvPicPr>
          <p:cNvPr id="9" name="Graphic 8" descr="Woman with solid fill">
            <a:extLst>
              <a:ext uri="{FF2B5EF4-FFF2-40B4-BE49-F238E27FC236}">
                <a16:creationId xmlns:a16="http://schemas.microsoft.com/office/drawing/2014/main" id="{8075EC2A-1560-1509-88E5-5DAABCAA4E3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132608" y="3333171"/>
            <a:ext cx="673463" cy="673463"/>
          </a:xfrm>
          <a:prstGeom prst="rect">
            <a:avLst/>
          </a:prstGeom>
        </p:spPr>
      </p:pic>
      <p:pic>
        <p:nvPicPr>
          <p:cNvPr id="10" name="Graphic 9" descr="Woman with solid fill">
            <a:extLst>
              <a:ext uri="{FF2B5EF4-FFF2-40B4-BE49-F238E27FC236}">
                <a16:creationId xmlns:a16="http://schemas.microsoft.com/office/drawing/2014/main" id="{50B6AB04-E363-1D88-1906-9ADC5FDC8E1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81612" y="3792787"/>
            <a:ext cx="673463" cy="673463"/>
          </a:xfrm>
          <a:prstGeom prst="rect">
            <a:avLst/>
          </a:prstGeom>
        </p:spPr>
      </p:pic>
      <p:pic>
        <p:nvPicPr>
          <p:cNvPr id="11" name="Graphic 10" descr="Woman with solid fill">
            <a:extLst>
              <a:ext uri="{FF2B5EF4-FFF2-40B4-BE49-F238E27FC236}">
                <a16:creationId xmlns:a16="http://schemas.microsoft.com/office/drawing/2014/main" id="{13A752A4-23F9-A32C-9CB5-9C65B453708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312370" y="4039230"/>
            <a:ext cx="673463" cy="673463"/>
          </a:xfrm>
          <a:prstGeom prst="rect">
            <a:avLst/>
          </a:prstGeom>
        </p:spPr>
      </p:pic>
      <p:pic>
        <p:nvPicPr>
          <p:cNvPr id="12" name="Graphic 11" descr="Woman with solid fill">
            <a:extLst>
              <a:ext uri="{FF2B5EF4-FFF2-40B4-BE49-F238E27FC236}">
                <a16:creationId xmlns:a16="http://schemas.microsoft.com/office/drawing/2014/main" id="{CEC04D03-ED50-18E5-DFDB-023D8AFBF87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036202" y="3267391"/>
            <a:ext cx="673463" cy="673463"/>
          </a:xfrm>
          <a:prstGeom prst="rect">
            <a:avLst/>
          </a:prstGeom>
        </p:spPr>
      </p:pic>
      <p:pic>
        <p:nvPicPr>
          <p:cNvPr id="13" name="Content Placeholder 4" descr="Man with solid fill">
            <a:extLst>
              <a:ext uri="{FF2B5EF4-FFF2-40B4-BE49-F238E27FC236}">
                <a16:creationId xmlns:a16="http://schemas.microsoft.com/office/drawing/2014/main" id="{6C61AEA8-E06D-78BF-37D4-970D4BC69F4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786080" y="3910806"/>
            <a:ext cx="673463" cy="673463"/>
          </a:xfrm>
          <a:prstGeom prst="rect">
            <a:avLst/>
          </a:prstGeom>
        </p:spPr>
      </p:pic>
      <p:pic>
        <p:nvPicPr>
          <p:cNvPr id="14" name="Content Placeholder 4" descr="Man with solid fill">
            <a:extLst>
              <a:ext uri="{FF2B5EF4-FFF2-40B4-BE49-F238E27FC236}">
                <a16:creationId xmlns:a16="http://schemas.microsoft.com/office/drawing/2014/main" id="{C8EE62AD-EFFA-8FDE-B573-8DB8BB10577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349965" y="2418805"/>
            <a:ext cx="673463" cy="673463"/>
          </a:xfrm>
          <a:prstGeom prst="rect">
            <a:avLst/>
          </a:prstGeom>
        </p:spPr>
      </p:pic>
      <p:pic>
        <p:nvPicPr>
          <p:cNvPr id="15" name="Content Placeholder 4" descr="Man with solid fill">
            <a:extLst>
              <a:ext uri="{FF2B5EF4-FFF2-40B4-BE49-F238E27FC236}">
                <a16:creationId xmlns:a16="http://schemas.microsoft.com/office/drawing/2014/main" id="{A3F8C188-F8C1-04E5-DDA5-7BCB31553ED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621374" y="3147626"/>
            <a:ext cx="673463" cy="673463"/>
          </a:xfrm>
          <a:prstGeom prst="rect">
            <a:avLst/>
          </a:prstGeom>
        </p:spPr>
      </p:pic>
      <p:pic>
        <p:nvPicPr>
          <p:cNvPr id="16" name="Content Placeholder 4" descr="Man with solid fill">
            <a:extLst>
              <a:ext uri="{FF2B5EF4-FFF2-40B4-BE49-F238E27FC236}">
                <a16:creationId xmlns:a16="http://schemas.microsoft.com/office/drawing/2014/main" id="{E6750C72-563D-F4CC-6969-56580F0170E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797114" y="4320099"/>
            <a:ext cx="673463" cy="673463"/>
          </a:xfrm>
          <a:prstGeom prst="rect">
            <a:avLst/>
          </a:prstGeom>
        </p:spPr>
      </p:pic>
      <p:pic>
        <p:nvPicPr>
          <p:cNvPr id="17" name="Content Placeholder 4" descr="Man with solid fill">
            <a:extLst>
              <a:ext uri="{FF2B5EF4-FFF2-40B4-BE49-F238E27FC236}">
                <a16:creationId xmlns:a16="http://schemas.microsoft.com/office/drawing/2014/main" id="{4265A18D-22BB-4523-E8BD-E40A24D3B1C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469339" y="3996430"/>
            <a:ext cx="673463" cy="673463"/>
          </a:xfrm>
          <a:prstGeom prst="rect">
            <a:avLst/>
          </a:prstGeom>
        </p:spPr>
      </p:pic>
      <p:pic>
        <p:nvPicPr>
          <p:cNvPr id="18" name="Content Placeholder 4" descr="Man with solid fill">
            <a:extLst>
              <a:ext uri="{FF2B5EF4-FFF2-40B4-BE49-F238E27FC236}">
                <a16:creationId xmlns:a16="http://schemas.microsoft.com/office/drawing/2014/main" id="{626E2F6C-5C6D-E207-1EA0-678E9DA2E0C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14973" y="3910806"/>
            <a:ext cx="673463" cy="673463"/>
          </a:xfrm>
          <a:prstGeom prst="rect">
            <a:avLst/>
          </a:prstGeom>
        </p:spPr>
      </p:pic>
      <p:pic>
        <p:nvPicPr>
          <p:cNvPr id="19" name="Content Placeholder 4" descr="Man with solid fill">
            <a:extLst>
              <a:ext uri="{FF2B5EF4-FFF2-40B4-BE49-F238E27FC236}">
                <a16:creationId xmlns:a16="http://schemas.microsoft.com/office/drawing/2014/main" id="{F1F1C59A-EF24-997F-886F-2808B76EE7D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676502" y="4642940"/>
            <a:ext cx="673463" cy="673463"/>
          </a:xfrm>
          <a:prstGeom prst="rect">
            <a:avLst/>
          </a:prstGeom>
        </p:spPr>
      </p:pic>
      <p:pic>
        <p:nvPicPr>
          <p:cNvPr id="20" name="Content Placeholder 4" descr="Man with solid fill">
            <a:extLst>
              <a:ext uri="{FF2B5EF4-FFF2-40B4-BE49-F238E27FC236}">
                <a16:creationId xmlns:a16="http://schemas.microsoft.com/office/drawing/2014/main" id="{5FDA99F6-A3F0-50C9-86BB-3424D08C3B36}"/>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686696" y="4755067"/>
            <a:ext cx="673463" cy="673463"/>
          </a:xfrm>
          <a:prstGeom prst="rect">
            <a:avLst/>
          </a:prstGeom>
        </p:spPr>
      </p:pic>
      <p:pic>
        <p:nvPicPr>
          <p:cNvPr id="21" name="Content Placeholder 4" descr="Man with solid fill">
            <a:extLst>
              <a:ext uri="{FF2B5EF4-FFF2-40B4-BE49-F238E27FC236}">
                <a16:creationId xmlns:a16="http://schemas.microsoft.com/office/drawing/2014/main" id="{EFEBEA63-75CE-F8F5-9875-699C93506A6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161300" y="3821089"/>
            <a:ext cx="673463" cy="673463"/>
          </a:xfrm>
          <a:prstGeom prst="rect">
            <a:avLst/>
          </a:prstGeom>
        </p:spPr>
      </p:pic>
      <p:pic>
        <p:nvPicPr>
          <p:cNvPr id="22" name="Graphic 21" descr="Woman with solid fill">
            <a:extLst>
              <a:ext uri="{FF2B5EF4-FFF2-40B4-BE49-F238E27FC236}">
                <a16:creationId xmlns:a16="http://schemas.microsoft.com/office/drawing/2014/main" id="{CE6773B5-FF8C-F656-AAB4-3C98713A861D}"/>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107407" y="3119324"/>
            <a:ext cx="673463" cy="673463"/>
          </a:xfrm>
          <a:prstGeom prst="rect">
            <a:avLst/>
          </a:prstGeom>
        </p:spPr>
      </p:pic>
    </p:spTree>
    <p:extLst>
      <p:ext uri="{BB962C8B-B14F-4D97-AF65-F5344CB8AC3E}">
        <p14:creationId xmlns:p14="http://schemas.microsoft.com/office/powerpoint/2010/main" val="27672242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2998</Words>
  <Application>Microsoft Office PowerPoint</Application>
  <PresentationFormat>Widescreen</PresentationFormat>
  <Paragraphs>626</Paragraphs>
  <Slides>26</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Wingdings</vt:lpstr>
      <vt:lpstr>Office Theme</vt:lpstr>
      <vt:lpstr>Introduction to Latent Class Analysis </vt:lpstr>
      <vt:lpstr> Outline </vt:lpstr>
      <vt:lpstr>PowerPoint Presentation</vt:lpstr>
      <vt:lpstr>PowerPoint Presentation</vt:lpstr>
      <vt:lpstr>PowerPoint Presentation</vt:lpstr>
      <vt:lpstr>PowerPoint Presentation</vt:lpstr>
      <vt:lpstr>Main Characteristics of  Latent Class Analysis (LCA)</vt:lpstr>
      <vt:lpstr>Main characteristics of Latent Class Analysis (LCA)</vt:lpstr>
      <vt:lpstr>Main characteristics of Latent Class Analysis (LCA)</vt:lpstr>
      <vt:lpstr>Main characteristics of Latent Class Analysis (LCA)</vt:lpstr>
      <vt:lpstr>Main characteristics of Latent Class Analysis (LCA)</vt:lpstr>
      <vt:lpstr>Correlated indicators</vt:lpstr>
      <vt:lpstr>Correlated indicators</vt:lpstr>
      <vt:lpstr>Latent Class Model</vt:lpstr>
      <vt:lpstr>Latent Class Model</vt:lpstr>
      <vt:lpstr>Latent Class Analysis: Main goals and research questions</vt:lpstr>
      <vt:lpstr>Main Goals of Latent Class Analysis</vt:lpstr>
      <vt:lpstr> Example of Research: Grunow, Begall, &amp; Buchler (2018). Gender Ideologies in Europe: A multidimensional framework. Journal of Marriage and Family (80), 42-60. DOI:10.1111/jomf.12453</vt:lpstr>
      <vt:lpstr> Example of Research: Grunow, Begall, &amp; Buchler (2018). Gender Ideologies in Europe: A multidimensional framework. Journal of Marriage and Family (80), 42-60. DOI:10.1111/jomf.12453</vt:lpstr>
      <vt:lpstr> Example of Research: Grunow, Begall, &amp; Buchler (2018). Gender Ideologies in Europe: A multidimensional framework. Journal of Marriage and Family (80), 42-60. DOI:10.1111/jomf.12453</vt:lpstr>
      <vt:lpstr> Example of Research: Grunow, Begall, &amp; Buchler (2018). Gender Ideologies in Europe: A multidimensional framework. Journal of Marriage and Family (80), 42-60. DOI:10.1111/jomf.12453</vt:lpstr>
      <vt:lpstr>Main assumption of LCA</vt:lpstr>
      <vt:lpstr>Main assumption of LCA</vt:lpstr>
      <vt:lpstr>Main assumption of LCA</vt:lpstr>
      <vt:lpstr>Main assumption of LCA</vt:lpstr>
      <vt:lpstr>Summary: Latent Class Analysis (LCA)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Oliver Perra</dc:creator>
  <cp:lastModifiedBy>Oliver Perra</cp:lastModifiedBy>
  <cp:revision>22</cp:revision>
  <dcterms:created xsi:type="dcterms:W3CDTF">2023-03-27T16:23:30Z</dcterms:created>
  <dcterms:modified xsi:type="dcterms:W3CDTF">2023-04-23T19:32:44Z</dcterms:modified>
</cp:coreProperties>
</file>