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0" r:id="rId1"/>
    <p:sldMasterId id="2147483662" r:id="rId2"/>
  </p:sldMasterIdLst>
  <p:notesMasterIdLst>
    <p:notesMasterId r:id="rId15"/>
  </p:notesMasterIdLst>
  <p:sldIdLst>
    <p:sldId id="332" r:id="rId3"/>
    <p:sldId id="331" r:id="rId4"/>
    <p:sldId id="366" r:id="rId5"/>
    <p:sldId id="369" r:id="rId6"/>
    <p:sldId id="370" r:id="rId7"/>
    <p:sldId id="372" r:id="rId8"/>
    <p:sldId id="371" r:id="rId9"/>
    <p:sldId id="374" r:id="rId10"/>
    <p:sldId id="375" r:id="rId11"/>
    <p:sldId id="367" r:id="rId12"/>
    <p:sldId id="376" r:id="rId13"/>
    <p:sldId id="377" r:id="rId14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13799"/>
    <a:srgbClr val="E96311"/>
    <a:srgbClr val="006600"/>
    <a:srgbClr val="BA500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1320" y="4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smtClean="0"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smtClean="0"/>
            </a:lvl1pPr>
          </a:lstStyle>
          <a:p>
            <a:pPr>
              <a:defRPr/>
            </a:pPr>
            <a:fld id="{07FA76B0-C472-48C6-A837-3FE2C5507C7F}" type="datetimeFigureOut">
              <a:rPr lang="en-GB" altLang="en-US"/>
              <a:pPr>
                <a:defRPr/>
              </a:pPr>
              <a:t>28/10/2021</a:t>
            </a:fld>
            <a:endParaRPr lang="en-GB" alt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GB" noProof="0" dirty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en-US" altLang="en-US" noProof="0" smtClean="0"/>
              <a:t>Click to edit Master text styles</a:t>
            </a:r>
          </a:p>
          <a:p>
            <a:pPr lvl="1"/>
            <a:r>
              <a:rPr lang="en-US" altLang="en-US" noProof="0" smtClean="0"/>
              <a:t>Second level</a:t>
            </a:r>
          </a:p>
          <a:p>
            <a:pPr lvl="2"/>
            <a:r>
              <a:rPr lang="en-US" altLang="en-US" noProof="0" smtClean="0"/>
              <a:t>Third level</a:t>
            </a:r>
          </a:p>
          <a:p>
            <a:pPr lvl="3"/>
            <a:r>
              <a:rPr lang="en-US" altLang="en-US" noProof="0" smtClean="0"/>
              <a:t>Fourth level</a:t>
            </a:r>
          </a:p>
          <a:p>
            <a:pPr lvl="4"/>
            <a:r>
              <a:rPr lang="en-US" altLang="en-US" noProof="0" smtClean="0"/>
              <a:t>Fifth level</a:t>
            </a:r>
            <a:endParaRPr lang="en-GB" altLang="en-US" noProof="0" smtClean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smtClean="0"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61A1738D-CC85-4B7E-B5A0-D017915BF5B8}" type="slidenum">
              <a:rPr lang="en-GB" altLang="en-US"/>
              <a:pPr/>
              <a:t>‹#›</a:t>
            </a:fld>
            <a:endParaRPr lang="en-GB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ＭＳ Ｐゴシック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i="1" dirty="0"/>
              <a:t>Understanding Society</a:t>
            </a:r>
            <a:r>
              <a:rPr lang="en-GB" dirty="0"/>
              <a:t>’s biological data comes from blood samples collected from non-fasting individuals,</a:t>
            </a:r>
            <a:r>
              <a:rPr lang="en-GB" baseline="0" dirty="0"/>
              <a:t> at different times of day. </a:t>
            </a:r>
          </a:p>
          <a:p>
            <a:r>
              <a:rPr lang="en-GB" baseline="0" dirty="0"/>
              <a:t>It’s worth checking whether the biomarkers you’re interested in are known to vary with the time of day or after eating.</a:t>
            </a:r>
          </a:p>
          <a:p>
            <a:r>
              <a:rPr lang="en-GB" baseline="0" dirty="0"/>
              <a:t>Also, some biomarkers have a well-defined role in the blood, so we know what a high or low level “means” to some extent,</a:t>
            </a:r>
          </a:p>
          <a:p>
            <a:r>
              <a:rPr lang="en-GB" baseline="0" dirty="0"/>
              <a:t>but some of the proteins are still being researched, so we have less idea what a high or low level in the blood means.</a:t>
            </a:r>
          </a:p>
          <a:p>
            <a:r>
              <a:rPr lang="en-GB" baseline="0" dirty="0"/>
              <a:t>We have user guides for the biomarker and proteomics dataset, wherein we list some of the factors that are associated with </a:t>
            </a:r>
            <a:r>
              <a:rPr lang="en-GB" baseline="0"/>
              <a:t>blood concentrations.</a:t>
            </a:r>
            <a:endParaRPr lang="en-GB" baseline="0" dirty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7BDD57-BB6F-40ED-8848-683DB6135546}" type="slidenum">
              <a:rPr lang="en-GB" smtClean="0"/>
              <a:t>11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8150282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668251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923804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3723168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14" descr="Powerpoint_title_slid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5588" cy="6859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19" descr="Logo_strap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304800"/>
            <a:ext cx="4103688" cy="174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>
            <a:spLocks noChangeArrowheads="1"/>
          </p:cNvSpPr>
          <p:nvPr userDrawn="1"/>
        </p:nvSpPr>
        <p:spPr bwMode="auto">
          <a:xfrm>
            <a:off x="228600" y="5886450"/>
            <a:ext cx="5495925" cy="554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ヒラギノ角ゴ Pro W3" pitchFamily="1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ヒラギノ角ゴ Pro W3" pitchFamily="1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ヒラギノ角ゴ Pro W3" pitchFamily="1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ヒラギノ角ゴ Pro W3" pitchFamily="1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ヒラギノ角ゴ Pro W3" pitchFamily="1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1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1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1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1" charset="-128"/>
              </a:defRPr>
            </a:lvl9pPr>
          </a:lstStyle>
          <a:p>
            <a:pPr eaLnBrk="0" hangingPunct="0">
              <a:defRPr/>
            </a:pPr>
            <a:r>
              <a:rPr lang="en-GB" altLang="en-US" sz="1000" b="1" dirty="0" smtClean="0">
                <a:solidFill>
                  <a:srgbClr val="717074"/>
                </a:solidFill>
                <a:cs typeface="Arial" charset="0"/>
              </a:rPr>
              <a:t>An initiative by the Economic and Social Research Council, with scientific leadership by the Institute for Social and Economic Research, University of Essex, and survey delivery by </a:t>
            </a:r>
            <a:r>
              <a:rPr lang="en-GB" altLang="en-US" sz="1000" b="1" dirty="0" err="1" smtClean="0">
                <a:solidFill>
                  <a:srgbClr val="717074"/>
                </a:solidFill>
                <a:cs typeface="Arial" charset="0"/>
              </a:rPr>
              <a:t>NatCen</a:t>
            </a:r>
            <a:r>
              <a:rPr lang="en-GB" altLang="en-US" sz="1000" b="1" dirty="0" smtClean="0">
                <a:solidFill>
                  <a:srgbClr val="717074"/>
                </a:solidFill>
                <a:cs typeface="Arial" charset="0"/>
              </a:rPr>
              <a:t> Social Research and TNS BMRB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ctrTitle"/>
          </p:nvPr>
        </p:nvSpPr>
        <p:spPr>
          <a:xfrm>
            <a:off x="304800" y="3048000"/>
            <a:ext cx="8382000" cy="1066800"/>
          </a:xfrm>
        </p:spPr>
        <p:txBody>
          <a:bodyPr/>
          <a:lstStyle>
            <a:lvl1pPr>
              <a:defRPr sz="72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altLang="en-US" noProof="0" dirty="0" smtClean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93826306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1" hangingPunct="1">
              <a:defRPr>
                <a:ea typeface="ＭＳ Ｐゴシック" pitchFamily="34" charset="-128"/>
              </a:defRPr>
            </a:lvl1pPr>
          </a:lstStyle>
          <a:p>
            <a:pPr>
              <a:defRPr/>
            </a:pPr>
            <a:r>
              <a:rPr lang="en-US" altLang="en-US"/>
              <a:t>Title | Date</a:t>
            </a:r>
          </a:p>
        </p:txBody>
      </p:sp>
    </p:spTree>
    <p:extLst>
      <p:ext uri="{BB962C8B-B14F-4D97-AF65-F5344CB8AC3E}">
        <p14:creationId xmlns:p14="http://schemas.microsoft.com/office/powerpoint/2010/main" val="77500585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1" hangingPunct="1">
              <a:defRPr>
                <a:ea typeface="ＭＳ Ｐゴシック" pitchFamily="34" charset="-128"/>
              </a:defRPr>
            </a:lvl1pPr>
          </a:lstStyle>
          <a:p>
            <a:pPr>
              <a:defRPr/>
            </a:pPr>
            <a:r>
              <a:rPr lang="en-US" altLang="en-US"/>
              <a:t>Title | Date</a:t>
            </a:r>
          </a:p>
        </p:txBody>
      </p:sp>
    </p:spTree>
    <p:extLst>
      <p:ext uri="{BB962C8B-B14F-4D97-AF65-F5344CB8AC3E}">
        <p14:creationId xmlns:p14="http://schemas.microsoft.com/office/powerpoint/2010/main" val="67016159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81000" y="1981200"/>
            <a:ext cx="34671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000500" y="1981200"/>
            <a:ext cx="34671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1" hangingPunct="1">
              <a:defRPr>
                <a:ea typeface="ＭＳ Ｐゴシック" pitchFamily="34" charset="-128"/>
              </a:defRPr>
            </a:lvl1pPr>
          </a:lstStyle>
          <a:p>
            <a:pPr>
              <a:defRPr/>
            </a:pPr>
            <a:r>
              <a:rPr lang="en-US" altLang="en-US"/>
              <a:t>Title | Date</a:t>
            </a:r>
          </a:p>
        </p:txBody>
      </p:sp>
    </p:spTree>
    <p:extLst>
      <p:ext uri="{BB962C8B-B14F-4D97-AF65-F5344CB8AC3E}">
        <p14:creationId xmlns:p14="http://schemas.microsoft.com/office/powerpoint/2010/main" val="367968717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1" hangingPunct="1">
              <a:defRPr>
                <a:ea typeface="ＭＳ Ｐゴシック" pitchFamily="34" charset="-128"/>
              </a:defRPr>
            </a:lvl1pPr>
          </a:lstStyle>
          <a:p>
            <a:pPr>
              <a:defRPr/>
            </a:pPr>
            <a:r>
              <a:rPr lang="en-US" altLang="en-US"/>
              <a:t>Title | Date</a:t>
            </a:r>
          </a:p>
        </p:txBody>
      </p:sp>
    </p:spTree>
    <p:extLst>
      <p:ext uri="{BB962C8B-B14F-4D97-AF65-F5344CB8AC3E}">
        <p14:creationId xmlns:p14="http://schemas.microsoft.com/office/powerpoint/2010/main" val="421054498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1" hangingPunct="1">
              <a:defRPr>
                <a:ea typeface="ＭＳ Ｐゴシック" pitchFamily="34" charset="-128"/>
              </a:defRPr>
            </a:lvl1pPr>
          </a:lstStyle>
          <a:p>
            <a:pPr>
              <a:defRPr/>
            </a:pPr>
            <a:r>
              <a:rPr lang="en-US" altLang="en-US"/>
              <a:t>Title | Date</a:t>
            </a:r>
          </a:p>
        </p:txBody>
      </p:sp>
    </p:spTree>
    <p:extLst>
      <p:ext uri="{BB962C8B-B14F-4D97-AF65-F5344CB8AC3E}">
        <p14:creationId xmlns:p14="http://schemas.microsoft.com/office/powerpoint/2010/main" val="277990344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1" hangingPunct="1">
              <a:defRPr>
                <a:ea typeface="ＭＳ Ｐゴシック" pitchFamily="34" charset="-128"/>
              </a:defRPr>
            </a:lvl1pPr>
          </a:lstStyle>
          <a:p>
            <a:pPr>
              <a:defRPr/>
            </a:pPr>
            <a:r>
              <a:rPr lang="en-US" altLang="en-US"/>
              <a:t>Title | Date</a:t>
            </a:r>
          </a:p>
        </p:txBody>
      </p:sp>
    </p:spTree>
    <p:extLst>
      <p:ext uri="{BB962C8B-B14F-4D97-AF65-F5344CB8AC3E}">
        <p14:creationId xmlns:p14="http://schemas.microsoft.com/office/powerpoint/2010/main" val="135943588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1" hangingPunct="1">
              <a:defRPr>
                <a:ea typeface="ＭＳ Ｐゴシック" pitchFamily="34" charset="-128"/>
              </a:defRPr>
            </a:lvl1pPr>
          </a:lstStyle>
          <a:p>
            <a:pPr>
              <a:defRPr/>
            </a:pPr>
            <a:r>
              <a:rPr lang="en-US" altLang="en-US"/>
              <a:t>Title | Date</a:t>
            </a:r>
          </a:p>
        </p:txBody>
      </p:sp>
    </p:spTree>
    <p:extLst>
      <p:ext uri="{BB962C8B-B14F-4D97-AF65-F5344CB8AC3E}">
        <p14:creationId xmlns:p14="http://schemas.microsoft.com/office/powerpoint/2010/main" val="40185483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5420084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1" hangingPunct="1">
              <a:defRPr>
                <a:ea typeface="ＭＳ Ｐゴシック" pitchFamily="34" charset="-128"/>
              </a:defRPr>
            </a:lvl1pPr>
          </a:lstStyle>
          <a:p>
            <a:pPr>
              <a:defRPr/>
            </a:pPr>
            <a:r>
              <a:rPr lang="en-US" altLang="en-US"/>
              <a:t>Title | Date</a:t>
            </a:r>
          </a:p>
        </p:txBody>
      </p:sp>
    </p:spTree>
    <p:extLst>
      <p:ext uri="{BB962C8B-B14F-4D97-AF65-F5344CB8AC3E}">
        <p14:creationId xmlns:p14="http://schemas.microsoft.com/office/powerpoint/2010/main" val="8775863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1" hangingPunct="1">
              <a:defRPr>
                <a:ea typeface="ＭＳ Ｐゴシック" pitchFamily="34" charset="-128"/>
              </a:defRPr>
            </a:lvl1pPr>
          </a:lstStyle>
          <a:p>
            <a:pPr>
              <a:defRPr/>
            </a:pPr>
            <a:r>
              <a:rPr lang="en-US" altLang="en-US"/>
              <a:t>Title | Date</a:t>
            </a:r>
          </a:p>
        </p:txBody>
      </p:sp>
    </p:spTree>
    <p:extLst>
      <p:ext uri="{BB962C8B-B14F-4D97-AF65-F5344CB8AC3E}">
        <p14:creationId xmlns:p14="http://schemas.microsoft.com/office/powerpoint/2010/main" val="367546990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695950" y="457200"/>
            <a:ext cx="1771650" cy="56388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81000" y="457200"/>
            <a:ext cx="5162550" cy="56388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1" hangingPunct="1">
              <a:defRPr>
                <a:ea typeface="ＭＳ Ｐゴシック" pitchFamily="34" charset="-128"/>
              </a:defRPr>
            </a:lvl1pPr>
          </a:lstStyle>
          <a:p>
            <a:pPr>
              <a:defRPr/>
            </a:pPr>
            <a:r>
              <a:rPr lang="en-US" altLang="en-US"/>
              <a:t>Title | Date</a:t>
            </a:r>
          </a:p>
        </p:txBody>
      </p:sp>
    </p:spTree>
    <p:extLst>
      <p:ext uri="{BB962C8B-B14F-4D97-AF65-F5344CB8AC3E}">
        <p14:creationId xmlns:p14="http://schemas.microsoft.com/office/powerpoint/2010/main" val="30542626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3857901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301451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040684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425944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257753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1116350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6337088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4081" r:id="rId1"/>
    <p:sldLayoutId id="2147484082" r:id="rId2"/>
    <p:sldLayoutId id="2147484083" r:id="rId3"/>
    <p:sldLayoutId id="2147484084" r:id="rId4"/>
    <p:sldLayoutId id="2147484085" r:id="rId5"/>
    <p:sldLayoutId id="2147484086" r:id="rId6"/>
    <p:sldLayoutId id="2147484087" r:id="rId7"/>
    <p:sldLayoutId id="2147484088" r:id="rId8"/>
    <p:sldLayoutId id="2147484089" r:id="rId9"/>
    <p:sldLayoutId id="2147484090" r:id="rId10"/>
    <p:sldLayoutId id="2147484091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1" descr="Background_2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5588" cy="6859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81000" y="457200"/>
            <a:ext cx="7086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81000" y="1981200"/>
            <a:ext cx="70866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304800" y="6324600"/>
            <a:ext cx="19050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000">
                <a:solidFill>
                  <a:srgbClr val="626464"/>
                </a:solidFill>
                <a:latin typeface="Arial" charset="0"/>
                <a:ea typeface="ヒラギノ角ゴ Pro W3" pitchFamily="1" charset="-128"/>
                <a:cs typeface="+mn-cs"/>
              </a:defRPr>
            </a:lvl1pPr>
          </a:lstStyle>
          <a:p>
            <a:pPr>
              <a:defRPr/>
            </a:pPr>
            <a:r>
              <a:rPr lang="en-US" altLang="en-US"/>
              <a:t>Title | Date</a:t>
            </a:r>
          </a:p>
        </p:txBody>
      </p:sp>
      <p:sp>
        <p:nvSpPr>
          <p:cNvPr id="1030" name="Line 13"/>
          <p:cNvSpPr>
            <a:spLocks noChangeShapeType="1"/>
          </p:cNvSpPr>
          <p:nvPr/>
        </p:nvSpPr>
        <p:spPr bwMode="auto">
          <a:xfrm>
            <a:off x="381000" y="6324600"/>
            <a:ext cx="8382000" cy="0"/>
          </a:xfrm>
          <a:prstGeom prst="line">
            <a:avLst/>
          </a:prstGeom>
          <a:noFill/>
          <a:ln w="6350">
            <a:solidFill>
              <a:srgbClr val="626464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92" r:id="rId1"/>
    <p:sldLayoutId id="2147484093" r:id="rId2"/>
    <p:sldLayoutId id="2147484094" r:id="rId3"/>
    <p:sldLayoutId id="2147484095" r:id="rId4"/>
    <p:sldLayoutId id="2147484096" r:id="rId5"/>
    <p:sldLayoutId id="2147484097" r:id="rId6"/>
    <p:sldLayoutId id="2147484098" r:id="rId7"/>
    <p:sldLayoutId id="2147484099" r:id="rId8"/>
    <p:sldLayoutId id="2147484100" r:id="rId9"/>
    <p:sldLayoutId id="2147484101" r:id="rId10"/>
    <p:sldLayoutId id="2147484102" r:id="rId11"/>
  </p:sldLayoutIdLst>
  <p:hf sldNum="0" hdr="0" ftr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+mj-lt"/>
          <a:ea typeface="+mj-ea"/>
          <a:cs typeface="ヒラギノ角ゴ Pro W3" charset="0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  <a:ea typeface="ヒラギノ角ゴ Pro W3" pitchFamily="1" charset="-128"/>
          <a:cs typeface="ヒラギノ角ゴ Pro W3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  <a:ea typeface="ヒラギノ角ゴ Pro W3" pitchFamily="1" charset="-128"/>
          <a:cs typeface="ヒラギノ角ゴ Pro W3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  <a:ea typeface="ヒラギノ角ゴ Pro W3" pitchFamily="1" charset="-128"/>
          <a:cs typeface="ヒラギノ角ゴ Pro W3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  <a:ea typeface="ヒラギノ角ゴ Pro W3" pitchFamily="1" charset="-128"/>
          <a:cs typeface="ヒラギノ角ゴ Pro W3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  <a:ea typeface="ヒラギノ角ゴ Pro W3" pitchFamily="1" charset="-128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  <a:ea typeface="ヒラギノ角ゴ Pro W3" pitchFamily="1" charset="-128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  <a:ea typeface="ヒラギノ角ゴ Pro W3" pitchFamily="1" charset="-128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  <a:ea typeface="ヒラギノ角ゴ Pro W3" pitchFamily="1" charset="-128"/>
        </a:defRPr>
      </a:lvl9pPr>
    </p:titleStyle>
    <p:bodyStyle>
      <a:lvl1pPr marL="342900" indent="-342900" algn="l" rtl="0" eaLnBrk="0" fontAlgn="base" hangingPunct="0">
        <a:lnSpc>
          <a:spcPct val="110000"/>
        </a:lnSpc>
        <a:spcBef>
          <a:spcPct val="20000"/>
        </a:spcBef>
        <a:spcAft>
          <a:spcPct val="0"/>
        </a:spcAft>
        <a:buClr>
          <a:srgbClr val="0095D3"/>
        </a:buClr>
        <a:buChar char="•"/>
        <a:defRPr sz="2200">
          <a:solidFill>
            <a:schemeClr val="tx1"/>
          </a:solidFill>
          <a:latin typeface="+mn-lt"/>
          <a:ea typeface="+mn-ea"/>
          <a:cs typeface="ヒラギノ角ゴ Pro W3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1776B2"/>
        </a:buClr>
        <a:defRPr sz="2200">
          <a:solidFill>
            <a:srgbClr val="626464"/>
          </a:solidFill>
          <a:latin typeface="+mn-lt"/>
          <a:ea typeface="+mn-ea"/>
          <a:cs typeface="ヒラギノ角ゴ Pro W3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–"/>
        <a:defRPr sz="1600">
          <a:solidFill>
            <a:srgbClr val="626464"/>
          </a:solidFill>
          <a:latin typeface="+mn-lt"/>
          <a:ea typeface="+mn-ea"/>
          <a:cs typeface="ヒラギノ角ゴ Pro W3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defRPr sz="2200">
          <a:solidFill>
            <a:srgbClr val="626464"/>
          </a:solidFill>
          <a:latin typeface="+mn-lt"/>
          <a:ea typeface="+mn-ea"/>
          <a:cs typeface="ヒラギノ角ゴ Pro W3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200">
          <a:solidFill>
            <a:srgbClr val="626464"/>
          </a:solidFill>
          <a:latin typeface="+mn-lt"/>
          <a:ea typeface="+mn-ea"/>
          <a:cs typeface="ヒラギノ角ゴ Pro W3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200">
          <a:solidFill>
            <a:srgbClr val="626464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200">
          <a:solidFill>
            <a:srgbClr val="626464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200">
          <a:solidFill>
            <a:srgbClr val="626464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200">
          <a:solidFill>
            <a:srgbClr val="626464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understandingsociety.ac.uk/sites/default/files/downloads/documentation/health/user-guides/7251-UnderstandingSociety-Biomarker-UserGuide-2014.pdf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5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mailto:genetics@understandingsociety.ac.uk" TargetMode="External"/><Relationship Id="rId2" Type="http://schemas.openxmlformats.org/officeDocument/2006/relationships/hyperlink" Target="mailto:mkumari@essex.ac.uk" TargetMode="External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ebi.ac.uk/ega/studies/EGAS00001002836" TargetMode="External"/><Relationship Id="rId2" Type="http://schemas.openxmlformats.org/officeDocument/2006/relationships/hyperlink" Target="https://www.ebi.ac.uk/ega/studies/EGAS00001001232" TargetMode="External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understandingsociety.ac.uk/documentation/health-assessment/accessing-data/genetics-application" TargetMode="External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hyperlink" Target="https://www.understandingsociety.ac.uk/sites/default/files/downloads/documentation/health/ukhls-omics-application-form.docx" TargetMode="External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/>
          <p:cNvSpPr>
            <a:spLocks noGrp="1"/>
          </p:cNvSpPr>
          <p:nvPr>
            <p:ph type="ctrTitle"/>
          </p:nvPr>
        </p:nvSpPr>
        <p:spPr>
          <a:xfrm>
            <a:off x="468313" y="2276475"/>
            <a:ext cx="7991475" cy="1368549"/>
          </a:xfrm>
        </p:spPr>
        <p:txBody>
          <a:bodyPr/>
          <a:lstStyle/>
          <a:p>
            <a:r>
              <a:rPr lang="en-GB" altLang="en-US" sz="4000" b="1" dirty="0" smtClean="0">
                <a:solidFill>
                  <a:srgbClr val="404040"/>
                </a:solidFill>
                <a:latin typeface="Corbel" panose="020B0503020204020204" pitchFamily="34" charset="0"/>
              </a:rPr>
              <a:t>A guide to accessing the multi-</a:t>
            </a:r>
            <a:r>
              <a:rPr lang="en-GB" altLang="en-US" sz="4000" b="1" dirty="0" err="1" smtClean="0">
                <a:solidFill>
                  <a:srgbClr val="404040"/>
                </a:solidFill>
                <a:latin typeface="Corbel" panose="020B0503020204020204" pitchFamily="34" charset="0"/>
              </a:rPr>
              <a:t>omic</a:t>
            </a:r>
            <a:r>
              <a:rPr lang="en-GB" altLang="en-US" sz="4000" b="1" dirty="0" smtClean="0">
                <a:solidFill>
                  <a:srgbClr val="404040"/>
                </a:solidFill>
                <a:latin typeface="Corbel" panose="020B0503020204020204" pitchFamily="34" charset="0"/>
              </a:rPr>
              <a:t> data in Understanding Society</a:t>
            </a:r>
            <a:endParaRPr lang="en-US" altLang="en-US" sz="4000" b="1" dirty="0" smtClean="0">
              <a:solidFill>
                <a:srgbClr val="404040"/>
              </a:solidFill>
            </a:endParaRPr>
          </a:p>
        </p:txBody>
      </p:sp>
      <p:sp>
        <p:nvSpPr>
          <p:cNvPr id="3" name="Subtitle 2"/>
          <p:cNvSpPr txBox="1">
            <a:spLocks/>
          </p:cNvSpPr>
          <p:nvPr/>
        </p:nvSpPr>
        <p:spPr>
          <a:xfrm>
            <a:off x="251520" y="4221163"/>
            <a:ext cx="6264696" cy="1508125"/>
          </a:xfrm>
          <a:prstGeom prst="rect">
            <a:avLst/>
          </a:prstGeom>
        </p:spPr>
        <p:txBody>
          <a:bodyPr/>
          <a:lstStyle>
            <a:lvl1pPr eaLnBrk="0" hangingPunct="0">
              <a:lnSpc>
                <a:spcPct val="110000"/>
              </a:lnSpc>
              <a:spcBef>
                <a:spcPct val="20000"/>
              </a:spcBef>
              <a:buClr>
                <a:srgbClr val="0095D3"/>
              </a:buClr>
              <a:buChar char="•"/>
              <a:defRPr sz="2200">
                <a:solidFill>
                  <a:schemeClr val="tx1"/>
                </a:solidFill>
                <a:latin typeface="Arial" pitchFamily="34" charset="0"/>
                <a:ea typeface="ヒラギノ角ゴ Pro W3" pitchFamily="1" charset="-128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1776B2"/>
              </a:buClr>
              <a:defRPr sz="2200">
                <a:solidFill>
                  <a:srgbClr val="626464"/>
                </a:solidFill>
                <a:latin typeface="Arial" pitchFamily="34" charset="0"/>
                <a:ea typeface="ヒラギノ角ゴ Pro W3" pitchFamily="1" charset="-128"/>
              </a:defRPr>
            </a:lvl2pPr>
            <a:lvl3pPr marL="1143000" indent="-228600" eaLnBrk="0" hangingPunct="0">
              <a:spcBef>
                <a:spcPct val="20000"/>
              </a:spcBef>
              <a:buChar char="–"/>
              <a:defRPr sz="1600">
                <a:solidFill>
                  <a:srgbClr val="626464"/>
                </a:solidFill>
                <a:latin typeface="Arial" pitchFamily="34" charset="0"/>
                <a:ea typeface="ヒラギノ角ゴ Pro W3" pitchFamily="1" charset="-128"/>
              </a:defRPr>
            </a:lvl3pPr>
            <a:lvl4pPr marL="1600200" indent="-228600" eaLnBrk="0" hangingPunct="0">
              <a:spcBef>
                <a:spcPct val="20000"/>
              </a:spcBef>
              <a:defRPr sz="2200">
                <a:solidFill>
                  <a:srgbClr val="626464"/>
                </a:solidFill>
                <a:latin typeface="Arial" pitchFamily="34" charset="0"/>
                <a:ea typeface="ヒラギノ角ゴ Pro W3" pitchFamily="1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200">
                <a:solidFill>
                  <a:srgbClr val="626464"/>
                </a:solidFill>
                <a:latin typeface="Arial" pitchFamily="34" charset="0"/>
                <a:ea typeface="ヒラギノ角ゴ Pro W3" pitchFamily="1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rgbClr val="626464"/>
                </a:solidFill>
                <a:latin typeface="Arial" pitchFamily="34" charset="0"/>
                <a:ea typeface="ヒラギノ角ゴ Pro W3" pitchFamily="1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rgbClr val="626464"/>
                </a:solidFill>
                <a:latin typeface="Arial" pitchFamily="34" charset="0"/>
                <a:ea typeface="ヒラギノ角ゴ Pro W3" pitchFamily="1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rgbClr val="626464"/>
                </a:solidFill>
                <a:latin typeface="Arial" pitchFamily="34" charset="0"/>
                <a:ea typeface="ヒラギノ角ゴ Pro W3" pitchFamily="1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rgbClr val="626464"/>
                </a:solidFill>
                <a:latin typeface="Arial" pitchFamily="34" charset="0"/>
                <a:ea typeface="ヒラギノ角ゴ Pro W3" pitchFamily="1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en-GB" altLang="en-US" sz="2400" dirty="0" smtClean="0">
                <a:solidFill>
                  <a:srgbClr val="B70020"/>
                </a:solidFill>
              </a:rPr>
              <a:t>Yanchun Bao</a:t>
            </a:r>
            <a:r>
              <a:rPr lang="en-GB" altLang="en-US" sz="2800" dirty="0" smtClean="0">
                <a:solidFill>
                  <a:srgbClr val="B70020"/>
                </a:solidFill>
              </a:rPr>
              <a:t> </a:t>
            </a:r>
          </a:p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en-GB" altLang="en-US" sz="1400" b="1" dirty="0" smtClean="0">
                <a:solidFill>
                  <a:srgbClr val="013799"/>
                </a:solidFill>
              </a:rPr>
              <a:t>28.10.2021</a:t>
            </a:r>
          </a:p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endParaRPr lang="en-GB" altLang="en-US" sz="2000" dirty="0" smtClean="0"/>
          </a:p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en-GB" altLang="en-US" sz="2000" dirty="0" smtClean="0"/>
              <a:t>University of Essex, </a:t>
            </a:r>
            <a:r>
              <a:rPr lang="en-GB" altLang="en-US" sz="2000" i="1" dirty="0" smtClean="0"/>
              <a:t>Understanding Society</a:t>
            </a:r>
          </a:p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endParaRPr lang="en-GB" altLang="en-US" sz="2000" b="1" dirty="0" smtClean="0"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endParaRPr lang="en-GB" altLang="en-US" sz="2000" dirty="0" smtClean="0"/>
          </a:p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endParaRPr lang="en-GB" altLang="en-US" sz="2000" dirty="0" smtClean="0"/>
          </a:p>
        </p:txBody>
      </p:sp>
      <p:pic>
        <p:nvPicPr>
          <p:cNvPr id="13316" name="Picture 6"/>
          <p:cNvPicPr preferRelativeResize="0"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4388" y="333375"/>
            <a:ext cx="1679575" cy="1398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7" name="Title 1"/>
          <p:cNvSpPr>
            <a:spLocks noGrp="1"/>
          </p:cNvSpPr>
          <p:nvPr>
            <p:ph type="title"/>
          </p:nvPr>
        </p:nvSpPr>
        <p:spPr>
          <a:xfrm>
            <a:off x="0" y="25400"/>
            <a:ext cx="7086600" cy="1143000"/>
          </a:xfrm>
        </p:spPr>
        <p:txBody>
          <a:bodyPr/>
          <a:lstStyle/>
          <a:p>
            <a:r>
              <a:rPr lang="en-GB" altLang="en-US" dirty="0" smtClean="0">
                <a:solidFill>
                  <a:srgbClr val="40404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rbel" panose="020B0503020204020204" pitchFamily="34" charset="0"/>
                <a:ea typeface="Verdana" panose="020B0604030504040204" pitchFamily="34" charset="0"/>
                <a:cs typeface="Corbel" panose="020B0503020204020204" pitchFamily="34" charset="0"/>
              </a:rPr>
              <a:t>The Data You Receive</a:t>
            </a:r>
            <a:endParaRPr lang="en-US" altLang="en-US" dirty="0" smtClean="0">
              <a:solidFill>
                <a:srgbClr val="404040"/>
              </a:solidFill>
              <a:effectLst>
                <a:outerShdw blurRad="38100" dist="38100" dir="2700000" algn="tl">
                  <a:srgbClr val="C0C0C0"/>
                </a:outerShdw>
              </a:effectLst>
              <a:ea typeface="Verdana" panose="020B0604030504040204" pitchFamily="34" charset="0"/>
              <a:cs typeface="Corbel" panose="020B0503020204020204" pitchFamily="34" charset="0"/>
            </a:endParaRPr>
          </a:p>
        </p:txBody>
      </p:sp>
      <p:sp>
        <p:nvSpPr>
          <p:cNvPr id="23555" name="Content Placeholder 2"/>
          <p:cNvSpPr txBox="1">
            <a:spLocks/>
          </p:cNvSpPr>
          <p:nvPr/>
        </p:nvSpPr>
        <p:spPr bwMode="auto">
          <a:xfrm>
            <a:off x="468313" y="981075"/>
            <a:ext cx="8207375" cy="5111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lnSpc>
                <a:spcPct val="110000"/>
              </a:lnSpc>
              <a:spcBef>
                <a:spcPct val="20000"/>
              </a:spcBef>
              <a:buClr>
                <a:srgbClr val="0095D3"/>
              </a:buClr>
              <a:buChar char="•"/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" charset="-128"/>
              </a:defRPr>
            </a:lvl1pPr>
            <a:lvl2pPr marL="800100" indent="-342900" eaLnBrk="0" hangingPunct="0">
              <a:spcBef>
                <a:spcPct val="20000"/>
              </a:spcBef>
              <a:buClr>
                <a:srgbClr val="1776B2"/>
              </a:buClr>
              <a:defRPr sz="2200">
                <a:solidFill>
                  <a:srgbClr val="626464"/>
                </a:solidFill>
                <a:latin typeface="Arial" panose="020B0604020202020204" pitchFamily="34" charset="0"/>
                <a:ea typeface="ヒラギノ角ゴ Pro W3" pitchFamily="1" charset="-128"/>
              </a:defRPr>
            </a:lvl2pPr>
            <a:lvl3pPr marL="1143000" indent="-228600" eaLnBrk="0" hangingPunct="0">
              <a:spcBef>
                <a:spcPct val="20000"/>
              </a:spcBef>
              <a:buChar char="–"/>
              <a:defRPr sz="1600">
                <a:solidFill>
                  <a:srgbClr val="626464"/>
                </a:solidFill>
                <a:latin typeface="Arial" panose="020B0604020202020204" pitchFamily="34" charset="0"/>
                <a:ea typeface="ヒラギノ角ゴ Pro W3" pitchFamily="1" charset="-128"/>
              </a:defRPr>
            </a:lvl3pPr>
            <a:lvl4pPr marL="1600200" indent="-228600" eaLnBrk="0" hangingPunct="0">
              <a:spcBef>
                <a:spcPct val="20000"/>
              </a:spcBef>
              <a:defRPr sz="2200">
                <a:solidFill>
                  <a:srgbClr val="626464"/>
                </a:solidFill>
                <a:latin typeface="Arial" panose="020B0604020202020204" pitchFamily="34" charset="0"/>
                <a:ea typeface="ヒラギノ角ゴ Pro W3" pitchFamily="1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200">
                <a:solidFill>
                  <a:srgbClr val="626464"/>
                </a:solidFill>
                <a:latin typeface="Arial" panose="020B0604020202020204" pitchFamily="34" charset="0"/>
                <a:ea typeface="ヒラギノ角ゴ Pro W3" pitchFamily="1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rgbClr val="626464"/>
                </a:solidFill>
                <a:latin typeface="Arial" panose="020B0604020202020204" pitchFamily="34" charset="0"/>
                <a:ea typeface="ヒラギノ角ゴ Pro W3" pitchFamily="1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rgbClr val="626464"/>
                </a:solidFill>
                <a:latin typeface="Arial" panose="020B0604020202020204" pitchFamily="34" charset="0"/>
                <a:ea typeface="ヒラギノ角ゴ Pro W3" pitchFamily="1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rgbClr val="626464"/>
                </a:solidFill>
                <a:latin typeface="Arial" panose="020B0604020202020204" pitchFamily="34" charset="0"/>
                <a:ea typeface="ヒラギノ角ゴ Pro W3" pitchFamily="1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rgbClr val="626464"/>
                </a:solidFill>
                <a:latin typeface="Arial" panose="020B0604020202020204" pitchFamily="34" charset="0"/>
                <a:ea typeface="ヒラギノ角ゴ Pro W3" pitchFamily="1" charset="-128"/>
              </a:defRPr>
            </a:lvl9pPr>
          </a:lstStyle>
          <a:p>
            <a:pPr>
              <a:lnSpc>
                <a:spcPct val="100000"/>
              </a:lnSpc>
              <a:buFontTx/>
              <a:buNone/>
            </a:pPr>
            <a:r>
              <a:rPr lang="en-GB" altLang="en-US" sz="2000" b="1" dirty="0">
                <a:latin typeface="Corbel" panose="020B0503020204020204" pitchFamily="34" charset="0"/>
                <a:ea typeface="Verdana" panose="020B0604030504040204" pitchFamily="34" charset="0"/>
                <a:cs typeface="Corbel" panose="020B0503020204020204" pitchFamily="34" charset="0"/>
              </a:rPr>
              <a:t>Password protected data is sent via ‘</a:t>
            </a:r>
            <a:r>
              <a:rPr lang="en-GB" altLang="en-US" sz="2000" b="1" dirty="0" err="1">
                <a:latin typeface="Corbel" panose="020B0503020204020204" pitchFamily="34" charset="0"/>
                <a:ea typeface="Verdana" panose="020B0604030504040204" pitchFamily="34" charset="0"/>
                <a:cs typeface="Corbel" panose="020B0503020204020204" pitchFamily="34" charset="0"/>
              </a:rPr>
              <a:t>Zendto</a:t>
            </a:r>
            <a:r>
              <a:rPr lang="en-GB" altLang="en-US" sz="2000" b="1" dirty="0">
                <a:latin typeface="Corbel" panose="020B0503020204020204" pitchFamily="34" charset="0"/>
                <a:ea typeface="Verdana" panose="020B0604030504040204" pitchFamily="34" charset="0"/>
                <a:cs typeface="Corbel" panose="020B0503020204020204" pitchFamily="34" charset="0"/>
              </a:rPr>
              <a:t>’ </a:t>
            </a:r>
            <a:r>
              <a:rPr lang="en-GB" altLang="en-US" sz="2000" b="1" dirty="0" smtClean="0">
                <a:latin typeface="Corbel" panose="020B0503020204020204" pitchFamily="34" charset="0"/>
                <a:ea typeface="Verdana" panose="020B0604030504040204" pitchFamily="34" charset="0"/>
                <a:cs typeface="Corbel" panose="020B0503020204020204" pitchFamily="34" charset="0"/>
              </a:rPr>
              <a:t>and password protected FTP website  </a:t>
            </a:r>
            <a:endParaRPr lang="en-GB" altLang="en-US" sz="2000" b="1" dirty="0">
              <a:latin typeface="Corbel" panose="020B0503020204020204" pitchFamily="34" charset="0"/>
              <a:ea typeface="Verdana" panose="020B0604030504040204" pitchFamily="34" charset="0"/>
              <a:cs typeface="Corbel" panose="020B0503020204020204" pitchFamily="34" charset="0"/>
            </a:endParaRPr>
          </a:p>
          <a:p>
            <a:pPr>
              <a:lnSpc>
                <a:spcPct val="100000"/>
              </a:lnSpc>
              <a:buFontTx/>
              <a:buNone/>
            </a:pPr>
            <a:endParaRPr lang="en-GB" altLang="en-US" sz="900" b="1" dirty="0">
              <a:solidFill>
                <a:srgbClr val="404040"/>
              </a:solidFill>
              <a:latin typeface="Corbel" panose="020B0503020204020204" pitchFamily="34" charset="0"/>
              <a:ea typeface="Verdana" panose="020B0604030504040204" pitchFamily="34" charset="0"/>
              <a:cs typeface="Corbel" panose="020B0503020204020204" pitchFamily="34" charset="0"/>
            </a:endParaRPr>
          </a:p>
          <a:p>
            <a:pPr>
              <a:lnSpc>
                <a:spcPct val="100000"/>
              </a:lnSpc>
              <a:buFontTx/>
              <a:buNone/>
            </a:pPr>
            <a:endParaRPr lang="en-GB" altLang="en-US" sz="900" b="1" dirty="0">
              <a:solidFill>
                <a:srgbClr val="404040"/>
              </a:solidFill>
              <a:latin typeface="Corbel" panose="020B0503020204020204" pitchFamily="34" charset="0"/>
              <a:ea typeface="Verdana" panose="020B0604030504040204" pitchFamily="34" charset="0"/>
              <a:cs typeface="Corbel" panose="020B0503020204020204" pitchFamily="34" charset="0"/>
            </a:endParaRPr>
          </a:p>
          <a:p>
            <a:pPr marL="285750" indent="-285750">
              <a:lnSpc>
                <a:spcPct val="100000"/>
              </a:lnSpc>
            </a:pPr>
            <a:r>
              <a:rPr lang="en-GB" altLang="en-US" sz="2000" b="1" dirty="0" smtClean="0">
                <a:latin typeface="Corbel" panose="020B0503020204020204" pitchFamily="34" charset="0"/>
                <a:ea typeface="Verdana" panose="020B0604030504040204" pitchFamily="34" charset="0"/>
                <a:cs typeface="Corbel" panose="020B0503020204020204" pitchFamily="34" charset="0"/>
              </a:rPr>
              <a:t>Genetic data or imputation, up to 95GB , can be opened in R or plink</a:t>
            </a:r>
          </a:p>
          <a:p>
            <a:pPr marL="285750" indent="-285750">
              <a:lnSpc>
                <a:spcPct val="100000"/>
              </a:lnSpc>
            </a:pPr>
            <a:endParaRPr lang="en-GB" altLang="en-US" sz="2000" b="1" dirty="0">
              <a:latin typeface="Corbel" panose="020B0503020204020204" pitchFamily="34" charset="0"/>
              <a:ea typeface="Verdana" panose="020B0604030504040204" pitchFamily="34" charset="0"/>
              <a:cs typeface="Corbel" panose="020B0503020204020204" pitchFamily="34" charset="0"/>
            </a:endParaRPr>
          </a:p>
          <a:p>
            <a:pPr marL="285750" indent="-285750">
              <a:lnSpc>
                <a:spcPct val="100000"/>
              </a:lnSpc>
            </a:pPr>
            <a:r>
              <a:rPr lang="en-GB" altLang="en-US" sz="2000" b="1" dirty="0" smtClean="0">
                <a:latin typeface="Corbel" panose="020B0503020204020204" pitchFamily="34" charset="0"/>
                <a:ea typeface="Verdana" panose="020B0604030504040204" pitchFamily="34" charset="0"/>
                <a:cs typeface="Corbel" panose="020B0503020204020204" pitchFamily="34" charset="0"/>
              </a:rPr>
              <a:t>Epigenetic, GDS file, up to 23.4GB, can be opened in R</a:t>
            </a:r>
          </a:p>
          <a:p>
            <a:pPr>
              <a:lnSpc>
                <a:spcPct val="100000"/>
              </a:lnSpc>
              <a:buNone/>
            </a:pPr>
            <a:endParaRPr lang="en-GB" altLang="en-US" sz="2000" b="1" dirty="0" smtClean="0">
              <a:solidFill>
                <a:srgbClr val="262626"/>
              </a:solidFill>
              <a:latin typeface="Corbel" panose="020B0503020204020204" pitchFamily="34" charset="0"/>
              <a:ea typeface="Verdana" panose="020B0604030504040204" pitchFamily="34" charset="0"/>
              <a:cs typeface="Corbel" panose="020B0503020204020204" pitchFamily="34" charset="0"/>
            </a:endParaRPr>
          </a:p>
          <a:p>
            <a:pPr marL="285750" indent="-285750">
              <a:lnSpc>
                <a:spcPct val="100000"/>
              </a:lnSpc>
            </a:pPr>
            <a:r>
              <a:rPr lang="en-GB" altLang="en-US" sz="2000" b="1" dirty="0" smtClean="0">
                <a:solidFill>
                  <a:srgbClr val="262626"/>
                </a:solidFill>
                <a:latin typeface="Corbel" panose="020B0503020204020204" pitchFamily="34" charset="0"/>
                <a:ea typeface="Verdana" panose="020B0604030504040204" pitchFamily="34" charset="0"/>
                <a:cs typeface="Corbel" panose="020B0503020204020204" pitchFamily="34" charset="0"/>
              </a:rPr>
              <a:t>Survey data, in STATA or text format</a:t>
            </a:r>
          </a:p>
          <a:p>
            <a:pPr marL="285750" indent="-285750">
              <a:lnSpc>
                <a:spcPct val="100000"/>
              </a:lnSpc>
            </a:pPr>
            <a:endParaRPr lang="en-GB" altLang="en-US" sz="2000" b="1" dirty="0">
              <a:solidFill>
                <a:srgbClr val="262626"/>
              </a:solidFill>
              <a:latin typeface="Corbel" panose="020B0503020204020204" pitchFamily="34" charset="0"/>
              <a:ea typeface="Verdana" panose="020B0604030504040204" pitchFamily="34" charset="0"/>
              <a:cs typeface="Corbel" panose="020B0503020204020204" pitchFamily="34" charset="0"/>
            </a:endParaRPr>
          </a:p>
          <a:p>
            <a:pPr marL="285750" indent="-285750">
              <a:lnSpc>
                <a:spcPct val="100000"/>
              </a:lnSpc>
            </a:pPr>
            <a:r>
              <a:rPr lang="en-GB" altLang="en-US" sz="2000" b="1" dirty="0" smtClean="0">
                <a:solidFill>
                  <a:srgbClr val="262626"/>
                </a:solidFill>
                <a:latin typeface="Corbel" panose="020B0503020204020204" pitchFamily="34" charset="0"/>
                <a:ea typeface="Verdana" panose="020B0604030504040204" pitchFamily="34" charset="0"/>
                <a:cs typeface="Corbel" panose="020B0503020204020204" pitchFamily="34" charset="0"/>
              </a:rPr>
              <a:t>+ Proteomic </a:t>
            </a:r>
            <a:r>
              <a:rPr lang="en-GB" altLang="en-US" sz="2000" b="1" dirty="0">
                <a:solidFill>
                  <a:srgbClr val="262626"/>
                </a:solidFill>
                <a:latin typeface="Corbel" panose="020B0503020204020204" pitchFamily="34" charset="0"/>
                <a:ea typeface="Verdana" panose="020B0604030504040204" pitchFamily="34" charset="0"/>
                <a:cs typeface="Corbel" panose="020B0503020204020204" pitchFamily="34" charset="0"/>
              </a:rPr>
              <a:t>data or Epigenetic </a:t>
            </a:r>
            <a:r>
              <a:rPr lang="en-GB" altLang="en-US" sz="2000" b="1" dirty="0" smtClean="0">
                <a:solidFill>
                  <a:srgbClr val="262626"/>
                </a:solidFill>
                <a:latin typeface="Corbel" panose="020B0503020204020204" pitchFamily="34" charset="0"/>
                <a:ea typeface="Verdana" panose="020B0604030504040204" pitchFamily="34" charset="0"/>
                <a:cs typeface="Corbel" panose="020B0503020204020204" pitchFamily="34" charset="0"/>
              </a:rPr>
              <a:t>clocks if applied, </a:t>
            </a:r>
            <a:r>
              <a:rPr lang="en-GB" altLang="en-US" sz="2000" b="1" dirty="0">
                <a:solidFill>
                  <a:srgbClr val="262626"/>
                </a:solidFill>
                <a:latin typeface="Corbel" panose="020B0503020204020204" pitchFamily="34" charset="0"/>
                <a:ea typeface="Verdana" panose="020B0604030504040204" pitchFamily="34" charset="0"/>
                <a:cs typeface="Corbel" panose="020B0503020204020204" pitchFamily="34" charset="0"/>
              </a:rPr>
              <a:t>in STATA or text format</a:t>
            </a:r>
          </a:p>
          <a:p>
            <a:pPr>
              <a:lnSpc>
                <a:spcPct val="100000"/>
              </a:lnSpc>
              <a:buNone/>
            </a:pPr>
            <a:endParaRPr lang="en-GB" altLang="en-US" sz="2000" b="1" dirty="0" smtClean="0">
              <a:solidFill>
                <a:srgbClr val="262626"/>
              </a:solidFill>
              <a:latin typeface="Corbel" panose="020B0503020204020204" pitchFamily="34" charset="0"/>
              <a:ea typeface="Verdana" panose="020B0604030504040204" pitchFamily="34" charset="0"/>
              <a:cs typeface="Corbel" panose="020B0503020204020204" pitchFamily="34" charset="0"/>
            </a:endParaRPr>
          </a:p>
          <a:p>
            <a:pPr>
              <a:lnSpc>
                <a:spcPct val="100000"/>
              </a:lnSpc>
              <a:buClr>
                <a:srgbClr val="262626"/>
              </a:buClr>
              <a:buFontTx/>
              <a:buNone/>
            </a:pPr>
            <a:endParaRPr lang="en-GB" altLang="en-US" sz="2000" dirty="0">
              <a:solidFill>
                <a:srgbClr val="262626"/>
              </a:solidFill>
              <a:latin typeface="Corbel" panose="020B0503020204020204" pitchFamily="34" charset="0"/>
              <a:ea typeface="Verdana" panose="020B0604030504040204" pitchFamily="34" charset="0"/>
              <a:cs typeface="Corbel" panose="020B0503020204020204" pitchFamily="34" charset="0"/>
            </a:endParaRPr>
          </a:p>
          <a:p>
            <a:pPr algn="just">
              <a:lnSpc>
                <a:spcPct val="100000"/>
              </a:lnSpc>
              <a:buClr>
                <a:srgbClr val="262626"/>
              </a:buClr>
            </a:pPr>
            <a:r>
              <a:rPr lang="en-GB" altLang="en-US" sz="2000" dirty="0">
                <a:solidFill>
                  <a:srgbClr val="262626"/>
                </a:solidFill>
                <a:latin typeface="Corbel" panose="020B0503020204020204" pitchFamily="34" charset="0"/>
                <a:ea typeface="Verdana" panose="020B0604030504040204" pitchFamily="34" charset="0"/>
                <a:cs typeface="Corbel" panose="020B0503020204020204" pitchFamily="34" charset="0"/>
              </a:rPr>
              <a:t> </a:t>
            </a:r>
            <a:r>
              <a:rPr lang="en-GB" altLang="en-US" sz="2000" dirty="0" smtClean="0">
                <a:solidFill>
                  <a:srgbClr val="262626"/>
                </a:solidFill>
                <a:latin typeface="Corbel" panose="020B0503020204020204" pitchFamily="34" charset="0"/>
                <a:ea typeface="Verdana" panose="020B0604030504040204" pitchFamily="34" charset="0"/>
                <a:cs typeface="Corbel" panose="020B0503020204020204" pitchFamily="34" charset="0"/>
              </a:rPr>
              <a:t>Unique id, cannot link to survey </a:t>
            </a:r>
            <a:r>
              <a:rPr lang="en-GB" altLang="en-US" sz="2000" dirty="0" smtClean="0">
                <a:solidFill>
                  <a:srgbClr val="262626"/>
                </a:solidFill>
                <a:latin typeface="Corbel" panose="020B0503020204020204" pitchFamily="34" charset="0"/>
                <a:ea typeface="Verdana" panose="020B0604030504040204" pitchFamily="34" charset="0"/>
                <a:cs typeface="Corbel" panose="020B0503020204020204" pitchFamily="34" charset="0"/>
              </a:rPr>
              <a:t>data</a:t>
            </a:r>
            <a:endParaRPr lang="en-GB" altLang="en-US" sz="2800" b="1" dirty="0">
              <a:solidFill>
                <a:srgbClr val="002060"/>
              </a:solidFill>
              <a:latin typeface="Corbel" panose="020B0503020204020204" pitchFamily="34" charset="0"/>
            </a:endParaRPr>
          </a:p>
        </p:txBody>
      </p:sp>
      <p:sp>
        <p:nvSpPr>
          <p:cNvPr id="23556" name="Date Placeholder 3"/>
          <p:cNvSpPr txBox="1">
            <a:spLocks/>
          </p:cNvSpPr>
          <p:nvPr/>
        </p:nvSpPr>
        <p:spPr bwMode="auto">
          <a:xfrm>
            <a:off x="327025" y="6453188"/>
            <a:ext cx="4483100" cy="2667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lnSpc>
                <a:spcPct val="110000"/>
              </a:lnSpc>
              <a:spcBef>
                <a:spcPct val="20000"/>
              </a:spcBef>
              <a:buClr>
                <a:srgbClr val="0095D3"/>
              </a:buClr>
              <a:buChar char="•"/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" charset="-128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1776B2"/>
              </a:buClr>
              <a:defRPr sz="2200">
                <a:solidFill>
                  <a:srgbClr val="626464"/>
                </a:solidFill>
                <a:latin typeface="Arial" panose="020B0604020202020204" pitchFamily="34" charset="0"/>
                <a:ea typeface="ヒラギノ角ゴ Pro W3" pitchFamily="1" charset="-128"/>
              </a:defRPr>
            </a:lvl2pPr>
            <a:lvl3pPr marL="1143000" indent="-228600" eaLnBrk="0" hangingPunct="0">
              <a:spcBef>
                <a:spcPct val="20000"/>
              </a:spcBef>
              <a:buChar char="–"/>
              <a:defRPr sz="1600">
                <a:solidFill>
                  <a:srgbClr val="626464"/>
                </a:solidFill>
                <a:latin typeface="Arial" panose="020B0604020202020204" pitchFamily="34" charset="0"/>
                <a:ea typeface="ヒラギノ角ゴ Pro W3" pitchFamily="1" charset="-128"/>
              </a:defRPr>
            </a:lvl3pPr>
            <a:lvl4pPr marL="1600200" indent="-228600" eaLnBrk="0" hangingPunct="0">
              <a:spcBef>
                <a:spcPct val="20000"/>
              </a:spcBef>
              <a:defRPr sz="2200">
                <a:solidFill>
                  <a:srgbClr val="626464"/>
                </a:solidFill>
                <a:latin typeface="Arial" panose="020B0604020202020204" pitchFamily="34" charset="0"/>
                <a:ea typeface="ヒラギノ角ゴ Pro W3" pitchFamily="1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200">
                <a:solidFill>
                  <a:srgbClr val="626464"/>
                </a:solidFill>
                <a:latin typeface="Arial" panose="020B0604020202020204" pitchFamily="34" charset="0"/>
                <a:ea typeface="ヒラギノ角ゴ Pro W3" pitchFamily="1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rgbClr val="626464"/>
                </a:solidFill>
                <a:latin typeface="Arial" panose="020B0604020202020204" pitchFamily="34" charset="0"/>
                <a:ea typeface="ヒラギノ角ゴ Pro W3" pitchFamily="1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rgbClr val="626464"/>
                </a:solidFill>
                <a:latin typeface="Arial" panose="020B0604020202020204" pitchFamily="34" charset="0"/>
                <a:ea typeface="ヒラギノ角ゴ Pro W3" pitchFamily="1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rgbClr val="626464"/>
                </a:solidFill>
                <a:latin typeface="Arial" panose="020B0604020202020204" pitchFamily="34" charset="0"/>
                <a:ea typeface="ヒラギノ角ゴ Pro W3" pitchFamily="1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rgbClr val="626464"/>
                </a:solidFill>
                <a:latin typeface="Arial" panose="020B0604020202020204" pitchFamily="34" charset="0"/>
                <a:ea typeface="ヒラギノ角ゴ Pro W3" pitchFamily="1" charset="-128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r>
              <a:rPr lang="en-GB" altLang="en-US" sz="1000">
                <a:solidFill>
                  <a:srgbClr val="002060"/>
                </a:solidFill>
                <a:latin typeface="Corbel" panose="020B0503020204020204" pitchFamily="34" charset="0"/>
                <a:ea typeface="ＭＳ Ｐゴシック" panose="020B0600070205080204" pitchFamily="34" charset="-128"/>
              </a:rPr>
              <a:t>Understanding Society Epigenetic Workshop | December 4</a:t>
            </a:r>
            <a:r>
              <a:rPr lang="en-GB" altLang="en-US" sz="1000" baseline="30000">
                <a:solidFill>
                  <a:srgbClr val="002060"/>
                </a:solidFill>
                <a:latin typeface="Corbel" panose="020B0503020204020204" pitchFamily="34" charset="0"/>
                <a:ea typeface="ＭＳ Ｐゴシック" panose="020B0600070205080204" pitchFamily="34" charset="-128"/>
              </a:rPr>
              <a:t>th</a:t>
            </a:r>
            <a:r>
              <a:rPr lang="en-GB" altLang="en-US" sz="1000">
                <a:solidFill>
                  <a:srgbClr val="002060"/>
                </a:solidFill>
                <a:latin typeface="Corbel" panose="020B0503020204020204" pitchFamily="34" charset="0"/>
                <a:ea typeface="ＭＳ Ｐゴシック" panose="020B0600070205080204" pitchFamily="34" charset="-128"/>
              </a:rPr>
              <a:t> 2018</a:t>
            </a:r>
            <a:endParaRPr lang="en-US" altLang="en-US" sz="1000">
              <a:solidFill>
                <a:srgbClr val="626464"/>
              </a:solidFill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Title 1"/>
          <p:cNvSpPr>
            <a:spLocks noGrp="1"/>
          </p:cNvSpPr>
          <p:nvPr>
            <p:ph type="title"/>
          </p:nvPr>
        </p:nvSpPr>
        <p:spPr>
          <a:xfrm>
            <a:off x="1714" y="3867"/>
            <a:ext cx="6529388" cy="994172"/>
          </a:xfrm>
        </p:spPr>
        <p:txBody>
          <a:bodyPr/>
          <a:lstStyle/>
          <a:p>
            <a:r>
              <a:rPr lang="en-GB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anose="020B0503020204020204" pitchFamily="34" charset="0"/>
              </a:rPr>
              <a:t>User guides</a:t>
            </a:r>
            <a:endParaRPr lang="en-GB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rbel" panose="020B0503020204020204" pitchFamily="34" charset="0"/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sz="half" idx="1"/>
          </p:nvPr>
        </p:nvSpPr>
        <p:spPr>
          <a:xfrm>
            <a:off x="257175" y="998039"/>
            <a:ext cx="5494973" cy="4303339"/>
          </a:xfrm>
        </p:spPr>
        <p:txBody>
          <a:bodyPr>
            <a:normAutofit fontScale="92500" lnSpcReduction="20000"/>
          </a:bodyPr>
          <a:lstStyle/>
          <a:p>
            <a:r>
              <a:rPr lang="en-GB" dirty="0" smtClean="0">
                <a:latin typeface="Corbel" panose="020B0503020204020204" pitchFamily="34" charset="0"/>
              </a:rPr>
              <a:t>Biomarker </a:t>
            </a:r>
            <a:r>
              <a:rPr lang="en-GB" dirty="0">
                <a:latin typeface="Corbel" panose="020B0503020204020204" pitchFamily="34" charset="0"/>
              </a:rPr>
              <a:t>user </a:t>
            </a:r>
            <a:r>
              <a:rPr lang="en-GB" dirty="0" smtClean="0">
                <a:latin typeface="Corbel" panose="020B0503020204020204" pitchFamily="34" charset="0"/>
              </a:rPr>
              <a:t>guides</a:t>
            </a:r>
            <a:endParaRPr lang="en-GB" dirty="0">
              <a:latin typeface="Corbel" panose="020B0503020204020204" pitchFamily="34" charset="0"/>
            </a:endParaRPr>
          </a:p>
          <a:p>
            <a:pPr lvl="1"/>
            <a:r>
              <a:rPr lang="en-GB" dirty="0">
                <a:latin typeface="Corbel" panose="020B0503020204020204" pitchFamily="34" charset="0"/>
                <a:hlinkClick r:id="rId3"/>
              </a:rPr>
              <a:t>https://</a:t>
            </a:r>
            <a:r>
              <a:rPr lang="en-GB" dirty="0" smtClean="0">
                <a:latin typeface="Corbel" panose="020B0503020204020204" pitchFamily="34" charset="0"/>
                <a:hlinkClick r:id="rId3"/>
              </a:rPr>
              <a:t>www.understandingsociety.ac.uk/sites/default/files/downloads/documentation/health/user-guides/7251-UnderstandingSociety-Biomarker-UserGuide-2014.pdf</a:t>
            </a:r>
            <a:endParaRPr lang="en-GB" dirty="0" smtClean="0">
              <a:latin typeface="Corbel" panose="020B0503020204020204" pitchFamily="34" charset="0"/>
            </a:endParaRPr>
          </a:p>
          <a:p>
            <a:pPr lvl="1"/>
            <a:endParaRPr lang="en-GB" dirty="0">
              <a:latin typeface="Corbel" panose="020B0503020204020204" pitchFamily="34" charset="0"/>
            </a:endParaRPr>
          </a:p>
          <a:p>
            <a:pPr marL="400050">
              <a:buFont typeface="Arial" panose="020B0604020202020204" pitchFamily="34" charset="0"/>
              <a:buChar char="•"/>
            </a:pPr>
            <a:r>
              <a:rPr lang="en-GB" dirty="0">
                <a:latin typeface="Corbel" panose="020B0503020204020204" pitchFamily="34" charset="0"/>
              </a:rPr>
              <a:t>Readme files of genetic/epigenetic </a:t>
            </a:r>
            <a:r>
              <a:rPr lang="en-GB" dirty="0" smtClean="0">
                <a:latin typeface="Corbel" panose="020B0503020204020204" pitchFamily="34" charset="0"/>
              </a:rPr>
              <a:t>data will be sent along with the data</a:t>
            </a:r>
            <a:endParaRPr lang="en-GB" dirty="0">
              <a:latin typeface="Corbel" panose="020B0503020204020204" pitchFamily="34" charset="0"/>
            </a:endParaRPr>
          </a:p>
          <a:p>
            <a:pPr lvl="1"/>
            <a:endParaRPr lang="en-GB" dirty="0" smtClean="0">
              <a:latin typeface="Corbel" panose="020B0503020204020204" pitchFamily="34" charset="0"/>
            </a:endParaRPr>
          </a:p>
          <a:p>
            <a:pPr marL="400050">
              <a:buFont typeface="Arial" panose="020B0604020202020204" pitchFamily="34" charset="0"/>
              <a:buChar char="•"/>
            </a:pPr>
            <a:r>
              <a:rPr lang="en-GB" dirty="0" smtClean="0">
                <a:latin typeface="Corbel" panose="020B0503020204020204" pitchFamily="34" charset="0"/>
              </a:rPr>
              <a:t>Proteomics </a:t>
            </a:r>
            <a:r>
              <a:rPr lang="en-GB" dirty="0">
                <a:latin typeface="Corbel" panose="020B0503020204020204" pitchFamily="34" charset="0"/>
              </a:rPr>
              <a:t>user guide coming </a:t>
            </a:r>
            <a:r>
              <a:rPr lang="en-GB" dirty="0" smtClean="0">
                <a:latin typeface="Corbel" panose="020B0503020204020204" pitchFamily="34" charset="0"/>
              </a:rPr>
              <a:t>online soon</a:t>
            </a:r>
            <a:r>
              <a:rPr lang="en-GB" dirty="0">
                <a:latin typeface="Corbel" panose="020B0503020204020204" pitchFamily="34" charset="0"/>
              </a:rPr>
              <a:t>!</a:t>
            </a:r>
          </a:p>
          <a:p>
            <a:pPr marL="0" indent="0">
              <a:buNone/>
            </a:pPr>
            <a:endParaRPr lang="en-GB" dirty="0">
              <a:latin typeface="Corbel" panose="020B0503020204020204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4"/>
          <a:srcRect b="6875"/>
          <a:stretch/>
        </p:blipFill>
        <p:spPr>
          <a:xfrm>
            <a:off x="5752147" y="4375134"/>
            <a:ext cx="3391853" cy="1625616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5"/>
          <a:srcRect t="1" b="1194"/>
          <a:stretch/>
        </p:blipFill>
        <p:spPr>
          <a:xfrm>
            <a:off x="5800500" y="860497"/>
            <a:ext cx="3329212" cy="35457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429594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29" name="Title 1"/>
          <p:cNvSpPr>
            <a:spLocks noGrp="1"/>
          </p:cNvSpPr>
          <p:nvPr>
            <p:ph type="title"/>
          </p:nvPr>
        </p:nvSpPr>
        <p:spPr>
          <a:xfrm>
            <a:off x="-1588" y="0"/>
            <a:ext cx="7086601" cy="1143000"/>
          </a:xfrm>
        </p:spPr>
        <p:txBody>
          <a:bodyPr/>
          <a:lstStyle/>
          <a:p>
            <a:pPr>
              <a:defRPr/>
            </a:pPr>
            <a:r>
              <a:rPr lang="en-GB" alt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anose="020B0503020204020204" pitchFamily="34" charset="0"/>
              </a:rPr>
              <a:t>Questions???</a:t>
            </a:r>
            <a:br>
              <a:rPr lang="en-GB" alt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anose="020B0503020204020204" pitchFamily="34" charset="0"/>
              </a:rPr>
            </a:br>
            <a:r>
              <a:rPr lang="en-GB" alt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anose="020B0503020204020204" pitchFamily="34" charset="0"/>
              </a:rPr>
              <a:t>Useful </a:t>
            </a:r>
            <a:r>
              <a:rPr lang="en-GB" altLang="en-US" sz="2400" smtClean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anose="020B0503020204020204" pitchFamily="34" charset="0"/>
              </a:rPr>
              <a:t>email address</a:t>
            </a:r>
            <a:endParaRPr lang="en-GB" altLang="en-US" sz="2400" dirty="0" smtClean="0">
              <a:solidFill>
                <a:schemeClr val="tx1">
                  <a:lumMod val="75000"/>
                  <a:lumOff val="2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rbel" panose="020B0503020204020204" pitchFamily="34" charset="0"/>
            </a:endParaRPr>
          </a:p>
        </p:txBody>
      </p:sp>
      <p:sp>
        <p:nvSpPr>
          <p:cNvPr id="24579" name="Date Placeholder 3"/>
          <p:cNvSpPr txBox="1">
            <a:spLocks/>
          </p:cNvSpPr>
          <p:nvPr/>
        </p:nvSpPr>
        <p:spPr bwMode="auto">
          <a:xfrm>
            <a:off x="327025" y="6453188"/>
            <a:ext cx="4483100" cy="2667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lnSpc>
                <a:spcPct val="110000"/>
              </a:lnSpc>
              <a:spcBef>
                <a:spcPct val="20000"/>
              </a:spcBef>
              <a:buClr>
                <a:srgbClr val="0095D3"/>
              </a:buClr>
              <a:buChar char="•"/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" charset="-128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1776B2"/>
              </a:buClr>
              <a:defRPr sz="2200">
                <a:solidFill>
                  <a:srgbClr val="626464"/>
                </a:solidFill>
                <a:latin typeface="Arial" panose="020B0604020202020204" pitchFamily="34" charset="0"/>
                <a:ea typeface="ヒラギノ角ゴ Pro W3" pitchFamily="1" charset="-128"/>
              </a:defRPr>
            </a:lvl2pPr>
            <a:lvl3pPr marL="1143000" indent="-228600" eaLnBrk="0" hangingPunct="0">
              <a:spcBef>
                <a:spcPct val="20000"/>
              </a:spcBef>
              <a:buChar char="–"/>
              <a:defRPr sz="1600">
                <a:solidFill>
                  <a:srgbClr val="626464"/>
                </a:solidFill>
                <a:latin typeface="Arial" panose="020B0604020202020204" pitchFamily="34" charset="0"/>
                <a:ea typeface="ヒラギノ角ゴ Pro W3" pitchFamily="1" charset="-128"/>
              </a:defRPr>
            </a:lvl3pPr>
            <a:lvl4pPr marL="1600200" indent="-228600" eaLnBrk="0" hangingPunct="0">
              <a:spcBef>
                <a:spcPct val="20000"/>
              </a:spcBef>
              <a:defRPr sz="2200">
                <a:solidFill>
                  <a:srgbClr val="626464"/>
                </a:solidFill>
                <a:latin typeface="Arial" panose="020B0604020202020204" pitchFamily="34" charset="0"/>
                <a:ea typeface="ヒラギノ角ゴ Pro W3" pitchFamily="1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200">
                <a:solidFill>
                  <a:srgbClr val="626464"/>
                </a:solidFill>
                <a:latin typeface="Arial" panose="020B0604020202020204" pitchFamily="34" charset="0"/>
                <a:ea typeface="ヒラギノ角ゴ Pro W3" pitchFamily="1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rgbClr val="626464"/>
                </a:solidFill>
                <a:latin typeface="Arial" panose="020B0604020202020204" pitchFamily="34" charset="0"/>
                <a:ea typeface="ヒラギノ角ゴ Pro W3" pitchFamily="1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rgbClr val="626464"/>
                </a:solidFill>
                <a:latin typeface="Arial" panose="020B0604020202020204" pitchFamily="34" charset="0"/>
                <a:ea typeface="ヒラギノ角ゴ Pro W3" pitchFamily="1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rgbClr val="626464"/>
                </a:solidFill>
                <a:latin typeface="Arial" panose="020B0604020202020204" pitchFamily="34" charset="0"/>
                <a:ea typeface="ヒラギノ角ゴ Pro W3" pitchFamily="1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rgbClr val="626464"/>
                </a:solidFill>
                <a:latin typeface="Arial" panose="020B0604020202020204" pitchFamily="34" charset="0"/>
                <a:ea typeface="ヒラギノ角ゴ Pro W3" pitchFamily="1" charset="-128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r>
              <a:rPr lang="en-GB" altLang="en-US" sz="1000">
                <a:solidFill>
                  <a:srgbClr val="002060"/>
                </a:solidFill>
                <a:latin typeface="Corbel" panose="020B0503020204020204" pitchFamily="34" charset="0"/>
                <a:ea typeface="ＭＳ Ｐゴシック" panose="020B0600070205080204" pitchFamily="34" charset="-128"/>
              </a:rPr>
              <a:t>Understanding Society Epigenetic Workshop | December 4</a:t>
            </a:r>
            <a:r>
              <a:rPr lang="en-GB" altLang="en-US" sz="1000" baseline="30000">
                <a:solidFill>
                  <a:srgbClr val="002060"/>
                </a:solidFill>
                <a:latin typeface="Corbel" panose="020B0503020204020204" pitchFamily="34" charset="0"/>
                <a:ea typeface="ＭＳ Ｐゴシック" panose="020B0600070205080204" pitchFamily="34" charset="-128"/>
              </a:rPr>
              <a:t>th</a:t>
            </a:r>
            <a:r>
              <a:rPr lang="en-GB" altLang="en-US" sz="1000">
                <a:solidFill>
                  <a:srgbClr val="002060"/>
                </a:solidFill>
                <a:latin typeface="Corbel" panose="020B0503020204020204" pitchFamily="34" charset="0"/>
                <a:ea typeface="ＭＳ Ｐゴシック" panose="020B0600070205080204" pitchFamily="34" charset="-128"/>
              </a:rPr>
              <a:t> 2018</a:t>
            </a:r>
            <a:endParaRPr lang="en-US" altLang="en-US" sz="1000">
              <a:solidFill>
                <a:srgbClr val="626464"/>
              </a:solidFill>
              <a:ea typeface="ＭＳ Ｐゴシック" panose="020B0600070205080204" pitchFamily="34" charset="-128"/>
            </a:endParaRPr>
          </a:p>
        </p:txBody>
      </p:sp>
      <p:sp>
        <p:nvSpPr>
          <p:cNvPr id="28675" name="Rectangle 1"/>
          <p:cNvSpPr>
            <a:spLocks noChangeArrowheads="1"/>
          </p:cNvSpPr>
          <p:nvPr/>
        </p:nvSpPr>
        <p:spPr bwMode="auto">
          <a:xfrm>
            <a:off x="327025" y="1484313"/>
            <a:ext cx="8421688" cy="9417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lnSpc>
                <a:spcPct val="110000"/>
              </a:lnSpc>
              <a:spcBef>
                <a:spcPct val="20000"/>
              </a:spcBef>
              <a:buClr>
                <a:srgbClr val="0095D3"/>
              </a:buClr>
              <a:buChar char="•"/>
              <a:defRPr sz="2200">
                <a:solidFill>
                  <a:schemeClr val="tx1"/>
                </a:solidFill>
                <a:latin typeface="Arial" pitchFamily="34" charset="0"/>
                <a:ea typeface="ヒラギノ角ゴ Pro W3" pitchFamily="1" charset="-128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1776B2"/>
              </a:buClr>
              <a:defRPr sz="2200">
                <a:solidFill>
                  <a:srgbClr val="626464"/>
                </a:solidFill>
                <a:latin typeface="Arial" pitchFamily="34" charset="0"/>
                <a:ea typeface="ヒラギノ角ゴ Pro W3" pitchFamily="1" charset="-128"/>
              </a:defRPr>
            </a:lvl2pPr>
            <a:lvl3pPr marL="1143000" indent="-228600" eaLnBrk="0" hangingPunct="0">
              <a:spcBef>
                <a:spcPct val="20000"/>
              </a:spcBef>
              <a:buChar char="–"/>
              <a:defRPr sz="1600">
                <a:solidFill>
                  <a:srgbClr val="626464"/>
                </a:solidFill>
                <a:latin typeface="Arial" pitchFamily="34" charset="0"/>
                <a:ea typeface="ヒラギノ角ゴ Pro W3" pitchFamily="1" charset="-128"/>
              </a:defRPr>
            </a:lvl3pPr>
            <a:lvl4pPr marL="1600200" indent="-228600" eaLnBrk="0" hangingPunct="0">
              <a:spcBef>
                <a:spcPct val="20000"/>
              </a:spcBef>
              <a:defRPr sz="2200">
                <a:solidFill>
                  <a:srgbClr val="626464"/>
                </a:solidFill>
                <a:latin typeface="Arial" pitchFamily="34" charset="0"/>
                <a:ea typeface="ヒラギノ角ゴ Pro W3" pitchFamily="1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200">
                <a:solidFill>
                  <a:srgbClr val="626464"/>
                </a:solidFill>
                <a:latin typeface="Arial" pitchFamily="34" charset="0"/>
                <a:ea typeface="ヒラギノ角ゴ Pro W3" pitchFamily="1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rgbClr val="626464"/>
                </a:solidFill>
                <a:latin typeface="Arial" pitchFamily="34" charset="0"/>
                <a:ea typeface="ヒラギノ角ゴ Pro W3" pitchFamily="1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rgbClr val="626464"/>
                </a:solidFill>
                <a:latin typeface="Arial" pitchFamily="34" charset="0"/>
                <a:ea typeface="ヒラギノ角ゴ Pro W3" pitchFamily="1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rgbClr val="626464"/>
                </a:solidFill>
                <a:latin typeface="Arial" pitchFamily="34" charset="0"/>
                <a:ea typeface="ヒラギノ角ゴ Pro W3" pitchFamily="1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rgbClr val="626464"/>
                </a:solidFill>
                <a:latin typeface="Arial" pitchFamily="34" charset="0"/>
                <a:ea typeface="ヒラギノ角ゴ Pro W3" pitchFamily="1" charset="-128"/>
              </a:defRPr>
            </a:lvl9pPr>
          </a:lstStyle>
          <a:p>
            <a:pPr eaLnBrk="1" hangingPunct="1">
              <a:lnSpc>
                <a:spcPct val="115000"/>
              </a:lnSpc>
              <a:spcBef>
                <a:spcPct val="0"/>
              </a:spcBef>
              <a:buClrTx/>
              <a:buFontTx/>
              <a:buNone/>
              <a:defRPr/>
            </a:pPr>
            <a:endParaRPr lang="en-GB" altLang="en-US" sz="2400" dirty="0" smtClean="0">
              <a:latin typeface="Calibri" pitchFamily="34" charset="0"/>
            </a:endParaRPr>
          </a:p>
          <a:p>
            <a:pPr eaLnBrk="1" hangingPunct="1">
              <a:lnSpc>
                <a:spcPct val="115000"/>
              </a:lnSpc>
              <a:spcBef>
                <a:spcPct val="0"/>
              </a:spcBef>
              <a:buClrTx/>
              <a:buFontTx/>
              <a:buNone/>
              <a:defRPr/>
            </a:pPr>
            <a:endParaRPr lang="en-GB" altLang="en-US" sz="2400" dirty="0" smtClean="0">
              <a:latin typeface="Calibri" pitchFamily="34" charset="0"/>
            </a:endParaRPr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1153319" y="1955211"/>
            <a:ext cx="6769100" cy="25699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lnSpc>
                <a:spcPct val="110000"/>
              </a:lnSpc>
              <a:spcBef>
                <a:spcPct val="20000"/>
              </a:spcBef>
              <a:buClr>
                <a:srgbClr val="0095D3"/>
              </a:buClr>
              <a:buChar char="•"/>
              <a:defRPr sz="2200">
                <a:solidFill>
                  <a:schemeClr val="tx1"/>
                </a:solidFill>
                <a:latin typeface="Arial" pitchFamily="34" charset="0"/>
                <a:ea typeface="ヒラギノ角ゴ Pro W3" pitchFamily="1" charset="-128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1776B2"/>
              </a:buClr>
              <a:defRPr sz="2200">
                <a:solidFill>
                  <a:srgbClr val="626464"/>
                </a:solidFill>
                <a:latin typeface="Arial" pitchFamily="34" charset="0"/>
                <a:ea typeface="ヒラギノ角ゴ Pro W3" pitchFamily="1" charset="-128"/>
              </a:defRPr>
            </a:lvl2pPr>
            <a:lvl3pPr marL="1143000" indent="-228600" eaLnBrk="0" hangingPunct="0">
              <a:spcBef>
                <a:spcPct val="20000"/>
              </a:spcBef>
              <a:buChar char="–"/>
              <a:defRPr sz="1600">
                <a:solidFill>
                  <a:srgbClr val="626464"/>
                </a:solidFill>
                <a:latin typeface="Arial" pitchFamily="34" charset="0"/>
                <a:ea typeface="ヒラギノ角ゴ Pro W3" pitchFamily="1" charset="-128"/>
              </a:defRPr>
            </a:lvl3pPr>
            <a:lvl4pPr marL="1600200" indent="-228600" eaLnBrk="0" hangingPunct="0">
              <a:spcBef>
                <a:spcPct val="20000"/>
              </a:spcBef>
              <a:defRPr sz="2200">
                <a:solidFill>
                  <a:srgbClr val="626464"/>
                </a:solidFill>
                <a:latin typeface="Arial" pitchFamily="34" charset="0"/>
                <a:ea typeface="ヒラギノ角ゴ Pro W3" pitchFamily="1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200">
                <a:solidFill>
                  <a:srgbClr val="626464"/>
                </a:solidFill>
                <a:latin typeface="Arial" pitchFamily="34" charset="0"/>
                <a:ea typeface="ヒラギノ角ゴ Pro W3" pitchFamily="1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rgbClr val="626464"/>
                </a:solidFill>
                <a:latin typeface="Arial" pitchFamily="34" charset="0"/>
                <a:ea typeface="ヒラギノ角ゴ Pro W3" pitchFamily="1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rgbClr val="626464"/>
                </a:solidFill>
                <a:latin typeface="Arial" pitchFamily="34" charset="0"/>
                <a:ea typeface="ヒラギノ角ゴ Pro W3" pitchFamily="1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rgbClr val="626464"/>
                </a:solidFill>
                <a:latin typeface="Arial" pitchFamily="34" charset="0"/>
                <a:ea typeface="ヒラギノ角ゴ Pro W3" pitchFamily="1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rgbClr val="626464"/>
                </a:solidFill>
                <a:latin typeface="Arial" pitchFamily="34" charset="0"/>
                <a:ea typeface="ヒラギノ角ゴ Pro W3" pitchFamily="1" charset="-128"/>
              </a:defRPr>
            </a:lvl9pPr>
          </a:lstStyle>
          <a:p>
            <a:pPr algn="ctr" eaLnBrk="1" hangingPunct="1">
              <a:lnSpc>
                <a:spcPct val="115000"/>
              </a:lnSpc>
              <a:spcBef>
                <a:spcPct val="0"/>
              </a:spcBef>
              <a:buClrTx/>
              <a:buNone/>
              <a:defRPr/>
            </a:pPr>
            <a:r>
              <a:rPr lang="en-GB" altLang="en-US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itchFamily="34" charset="0"/>
              </a:rPr>
              <a:t>General consultant</a:t>
            </a:r>
            <a:r>
              <a:rPr lang="en-GB" altLang="en-US" sz="1800" dirty="0">
                <a:latin typeface="Corbel" pitchFamily="34" charset="0"/>
              </a:rPr>
              <a:t>: Professor Meena </a:t>
            </a:r>
            <a:r>
              <a:rPr lang="en-GB" altLang="en-US" sz="1800" dirty="0" smtClean="0">
                <a:latin typeface="Corbel" pitchFamily="34" charset="0"/>
              </a:rPr>
              <a:t>Kumari, </a:t>
            </a:r>
            <a:r>
              <a:rPr lang="en-GB" altLang="en-US" sz="1800" b="1" dirty="0" smtClean="0">
                <a:latin typeface="Corbel" pitchFamily="34" charset="0"/>
                <a:hlinkClick r:id="rId2"/>
              </a:rPr>
              <a:t>mkumari@essex.ac.uk</a:t>
            </a:r>
            <a:endParaRPr lang="en-GB" altLang="en-US" sz="1800" b="1" dirty="0" smtClean="0">
              <a:latin typeface="Corbel" pitchFamily="34" charset="0"/>
            </a:endParaRPr>
          </a:p>
          <a:p>
            <a:pPr algn="ctr" eaLnBrk="1" hangingPunct="1">
              <a:lnSpc>
                <a:spcPct val="115000"/>
              </a:lnSpc>
              <a:spcBef>
                <a:spcPct val="0"/>
              </a:spcBef>
              <a:buClrTx/>
              <a:buNone/>
              <a:defRPr/>
            </a:pPr>
            <a:endParaRPr lang="en-GB" altLang="en-US" sz="1400" dirty="0">
              <a:latin typeface="Calibri" pitchFamily="34" charset="0"/>
            </a:endParaRPr>
          </a:p>
          <a:p>
            <a:pPr algn="ctr" eaLnBrk="1" hangingPunct="1">
              <a:lnSpc>
                <a:spcPct val="115000"/>
              </a:lnSpc>
              <a:spcBef>
                <a:spcPct val="0"/>
              </a:spcBef>
              <a:buClrTx/>
              <a:buFontTx/>
              <a:buNone/>
              <a:defRPr/>
            </a:pPr>
            <a:r>
              <a:rPr lang="en-GB" altLang="en-US" sz="18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Corbel" pitchFamily="34" charset="0"/>
              </a:rPr>
              <a:t>Genetic team : </a:t>
            </a:r>
            <a:r>
              <a:rPr lang="en-GB" altLang="en-US" sz="1800" b="1" u="sng" dirty="0" smtClean="0">
                <a:solidFill>
                  <a:srgbClr val="0000FF"/>
                </a:solidFill>
                <a:latin typeface="Corbel" pitchFamily="34" charset="0"/>
                <a:hlinkClick r:id="rId3"/>
              </a:rPr>
              <a:t>genetics@understandingsociety.ac.uk</a:t>
            </a:r>
            <a:endParaRPr lang="en-GB" altLang="en-US" sz="1400" dirty="0" smtClean="0">
              <a:latin typeface="Calibri" pitchFamily="34" charset="0"/>
            </a:endParaRPr>
          </a:p>
          <a:p>
            <a:pPr algn="ctr" eaLnBrk="1" hangingPunct="1">
              <a:lnSpc>
                <a:spcPct val="115000"/>
              </a:lnSpc>
              <a:spcBef>
                <a:spcPct val="0"/>
              </a:spcBef>
              <a:buClrTx/>
              <a:buFontTx/>
              <a:buNone/>
              <a:defRPr/>
            </a:pPr>
            <a:r>
              <a:rPr lang="en-GB" altLang="en-US" sz="1800" dirty="0" smtClean="0">
                <a:latin typeface="Corbel" pitchFamily="34" charset="0"/>
              </a:rPr>
              <a:t>Please email if you have any queries on how to access the data from Understanding Society</a:t>
            </a:r>
          </a:p>
          <a:p>
            <a:pPr algn="ctr" eaLnBrk="1" hangingPunct="1">
              <a:lnSpc>
                <a:spcPct val="115000"/>
              </a:lnSpc>
              <a:spcBef>
                <a:spcPct val="0"/>
              </a:spcBef>
              <a:buClrTx/>
              <a:buFontTx/>
              <a:buNone/>
              <a:defRPr/>
            </a:pPr>
            <a:endParaRPr lang="en-GB" altLang="en-US" sz="1800" dirty="0">
              <a:latin typeface="Corbel" pitchFamily="34" charset="0"/>
            </a:endParaRPr>
          </a:p>
          <a:p>
            <a:pPr algn="ctr" eaLnBrk="1" hangingPunct="1">
              <a:lnSpc>
                <a:spcPct val="115000"/>
              </a:lnSpc>
              <a:spcBef>
                <a:spcPct val="0"/>
              </a:spcBef>
              <a:buClrTx/>
              <a:buFontTx/>
              <a:buNone/>
              <a:defRPr/>
            </a:pPr>
            <a:endParaRPr lang="en-GB" altLang="en-US" sz="1800" dirty="0" smtClean="0">
              <a:latin typeface="Corbe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521572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Title 1"/>
          <p:cNvSpPr>
            <a:spLocks noGrp="1"/>
          </p:cNvSpPr>
          <p:nvPr>
            <p:ph type="title"/>
          </p:nvPr>
        </p:nvSpPr>
        <p:spPr>
          <a:xfrm>
            <a:off x="11113" y="0"/>
            <a:ext cx="7086600" cy="1143000"/>
          </a:xfrm>
        </p:spPr>
        <p:txBody>
          <a:bodyPr/>
          <a:lstStyle/>
          <a:p>
            <a:pPr>
              <a:defRPr/>
            </a:pPr>
            <a:r>
              <a:rPr lang="en-US" altLang="en-US" smtClean="0">
                <a:solidFill>
                  <a:srgbClr val="40404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rbel" pitchFamily="34" charset="0"/>
              </a:rPr>
              <a:t>Overview</a:t>
            </a:r>
            <a:br>
              <a:rPr lang="en-US" altLang="en-US" smtClean="0">
                <a:solidFill>
                  <a:srgbClr val="40404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rbel" pitchFamily="34" charset="0"/>
              </a:rPr>
            </a:br>
            <a:r>
              <a:rPr lang="en-US" altLang="en-US" sz="2400" smtClean="0">
                <a:solidFill>
                  <a:srgbClr val="40404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rbel" pitchFamily="34" charset="0"/>
              </a:rPr>
              <a:t>Accessing the data</a:t>
            </a:r>
            <a:endParaRPr lang="en-US" altLang="en-US" smtClean="0">
              <a:solidFill>
                <a:srgbClr val="40404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orbel" pitchFamily="34" charset="0"/>
            </a:endParaRPr>
          </a:p>
        </p:txBody>
      </p:sp>
      <p:sp>
        <p:nvSpPr>
          <p:cNvPr id="14339" name="Content Placeholder 2"/>
          <p:cNvSpPr>
            <a:spLocks noGrp="1"/>
          </p:cNvSpPr>
          <p:nvPr>
            <p:ph idx="1"/>
          </p:nvPr>
        </p:nvSpPr>
        <p:spPr>
          <a:xfrm>
            <a:off x="395288" y="1268413"/>
            <a:ext cx="8367712" cy="4114800"/>
          </a:xfrm>
        </p:spPr>
        <p:txBody>
          <a:bodyPr/>
          <a:lstStyle/>
          <a:p>
            <a:pPr>
              <a:lnSpc>
                <a:spcPct val="100000"/>
              </a:lnSpc>
              <a:spcBef>
                <a:spcPct val="0"/>
              </a:spcBef>
              <a:buClr>
                <a:srgbClr val="262626"/>
              </a:buClr>
            </a:pPr>
            <a:r>
              <a:rPr lang="en-US" altLang="en-US" dirty="0" smtClean="0">
                <a:latin typeface="Corbel" panose="020B0503020204020204" pitchFamily="34" charset="0"/>
              </a:rPr>
              <a:t>What is available to you?</a:t>
            </a:r>
          </a:p>
          <a:p>
            <a:pPr>
              <a:lnSpc>
                <a:spcPct val="100000"/>
              </a:lnSpc>
              <a:spcBef>
                <a:spcPct val="0"/>
              </a:spcBef>
              <a:buClr>
                <a:srgbClr val="262626"/>
              </a:buClr>
            </a:pPr>
            <a:endParaRPr lang="en-US" altLang="en-US" dirty="0" smtClean="0">
              <a:latin typeface="Corbel" panose="020B0503020204020204" pitchFamily="34" charset="0"/>
            </a:endParaRPr>
          </a:p>
          <a:p>
            <a:pPr lvl="1">
              <a:spcBef>
                <a:spcPct val="0"/>
              </a:spcBef>
              <a:buClr>
                <a:srgbClr val="262626"/>
              </a:buClr>
            </a:pPr>
            <a:endParaRPr lang="en-US" altLang="en-US" dirty="0" smtClean="0">
              <a:latin typeface="Corbel" panose="020B0503020204020204" pitchFamily="34" charset="0"/>
            </a:endParaRPr>
          </a:p>
          <a:p>
            <a:pPr lvl="1">
              <a:spcBef>
                <a:spcPct val="0"/>
              </a:spcBef>
              <a:buClr>
                <a:srgbClr val="262626"/>
              </a:buClr>
            </a:pPr>
            <a:endParaRPr lang="en-US" altLang="en-US" dirty="0" smtClean="0">
              <a:latin typeface="Corbel" panose="020B0503020204020204" pitchFamily="34" charset="0"/>
            </a:endParaRPr>
          </a:p>
          <a:p>
            <a:pPr>
              <a:lnSpc>
                <a:spcPct val="100000"/>
              </a:lnSpc>
              <a:spcBef>
                <a:spcPct val="0"/>
              </a:spcBef>
              <a:buClr>
                <a:srgbClr val="262626"/>
              </a:buClr>
            </a:pPr>
            <a:r>
              <a:rPr lang="en-US" altLang="en-US" dirty="0" smtClean="0">
                <a:latin typeface="Corbel" panose="020B0503020204020204" pitchFamily="34" charset="0"/>
              </a:rPr>
              <a:t>Where to get the data?</a:t>
            </a:r>
          </a:p>
          <a:p>
            <a:pPr>
              <a:lnSpc>
                <a:spcPct val="100000"/>
              </a:lnSpc>
              <a:spcBef>
                <a:spcPct val="0"/>
              </a:spcBef>
              <a:buClr>
                <a:srgbClr val="262626"/>
              </a:buClr>
            </a:pPr>
            <a:endParaRPr lang="en-US" altLang="en-US" dirty="0" smtClean="0">
              <a:latin typeface="Corbel" panose="020B0503020204020204" pitchFamily="34" charset="0"/>
            </a:endParaRPr>
          </a:p>
          <a:p>
            <a:pPr lvl="1">
              <a:spcBef>
                <a:spcPct val="0"/>
              </a:spcBef>
              <a:buClr>
                <a:srgbClr val="262626"/>
              </a:buClr>
            </a:pPr>
            <a:endParaRPr lang="en-US" altLang="en-US" dirty="0" smtClean="0">
              <a:latin typeface="Corbel" panose="020B0503020204020204" pitchFamily="34" charset="0"/>
            </a:endParaRPr>
          </a:p>
          <a:p>
            <a:pPr lvl="1">
              <a:spcBef>
                <a:spcPct val="0"/>
              </a:spcBef>
              <a:buClr>
                <a:srgbClr val="262626"/>
              </a:buClr>
            </a:pPr>
            <a:endParaRPr lang="en-US" altLang="en-US" dirty="0" smtClean="0">
              <a:latin typeface="Corbel" panose="020B0503020204020204" pitchFamily="34" charset="0"/>
            </a:endParaRPr>
          </a:p>
          <a:p>
            <a:pPr>
              <a:lnSpc>
                <a:spcPct val="100000"/>
              </a:lnSpc>
              <a:spcBef>
                <a:spcPct val="0"/>
              </a:spcBef>
              <a:buClr>
                <a:srgbClr val="262626"/>
              </a:buClr>
            </a:pPr>
            <a:r>
              <a:rPr lang="en-US" altLang="en-US" dirty="0" smtClean="0">
                <a:latin typeface="Corbel" panose="020B0503020204020204" pitchFamily="34" charset="0"/>
              </a:rPr>
              <a:t>Questions and clarification</a:t>
            </a:r>
          </a:p>
          <a:p>
            <a:pPr>
              <a:buFontTx/>
              <a:buNone/>
            </a:pPr>
            <a:endParaRPr lang="en-US" altLang="en-US" dirty="0" smtClean="0">
              <a:latin typeface="Corbel" panose="020B0503020204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7626350" cy="1143000"/>
          </a:xfrm>
        </p:spPr>
        <p:txBody>
          <a:bodyPr/>
          <a:lstStyle/>
          <a:p>
            <a:pPr>
              <a:defRPr/>
            </a:pPr>
            <a:r>
              <a:rPr lang="en-GB" altLang="en-US" dirty="0" smtClean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rbel" pitchFamily="34" charset="0"/>
              </a:rPr>
              <a:t>Understanding Society </a:t>
            </a:r>
            <a:br>
              <a:rPr lang="en-GB" altLang="en-US" dirty="0" smtClean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rbel" pitchFamily="34" charset="0"/>
              </a:rPr>
            </a:br>
            <a:r>
              <a:rPr lang="en-GB" altLang="en-US" sz="2400" dirty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rbel" pitchFamily="34" charset="0"/>
              </a:rPr>
              <a:t>G</a:t>
            </a:r>
            <a:r>
              <a:rPr lang="en-GB" altLang="en-US" sz="2400" dirty="0" smtClean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rbel" pitchFamily="34" charset="0"/>
              </a:rPr>
              <a:t>enetic Data : Single Nucleotide Polymorphism (SNP)</a:t>
            </a:r>
          </a:p>
        </p:txBody>
      </p:sp>
      <p:sp>
        <p:nvSpPr>
          <p:cNvPr id="16387" name="Content Placeholder 2"/>
          <p:cNvSpPr>
            <a:spLocks noGrp="1"/>
          </p:cNvSpPr>
          <p:nvPr>
            <p:ph idx="1"/>
          </p:nvPr>
        </p:nvSpPr>
        <p:spPr>
          <a:xfrm>
            <a:off x="468313" y="1485900"/>
            <a:ext cx="8207375" cy="4822825"/>
          </a:xfrm>
        </p:spPr>
        <p:txBody>
          <a:bodyPr/>
          <a:lstStyle/>
          <a:p>
            <a:pPr marL="0" indent="0" algn="just">
              <a:lnSpc>
                <a:spcPct val="90000"/>
              </a:lnSpc>
              <a:buFontTx/>
              <a:buNone/>
            </a:pPr>
            <a:r>
              <a:rPr lang="en-GB" altLang="en-US" sz="1700" dirty="0" smtClean="0">
                <a:solidFill>
                  <a:srgbClr val="262626"/>
                </a:solidFill>
                <a:latin typeface="Corbel" panose="020B0503020204020204" pitchFamily="34" charset="0"/>
              </a:rPr>
              <a:t>    </a:t>
            </a:r>
          </a:p>
          <a:p>
            <a:pPr algn="just">
              <a:lnSpc>
                <a:spcPct val="90000"/>
              </a:lnSpc>
            </a:pPr>
            <a:r>
              <a:rPr lang="en-GB" altLang="en-US" sz="1700" dirty="0" smtClean="0">
                <a:solidFill>
                  <a:srgbClr val="262626"/>
                </a:solidFill>
                <a:latin typeface="Corbel" panose="020B0503020204020204" pitchFamily="34" charset="0"/>
              </a:rPr>
              <a:t>Sample size: 9920</a:t>
            </a:r>
          </a:p>
          <a:p>
            <a:pPr algn="just">
              <a:lnSpc>
                <a:spcPct val="90000"/>
              </a:lnSpc>
            </a:pPr>
            <a:endParaRPr lang="en-GB" altLang="en-US" sz="1700" dirty="0" smtClean="0">
              <a:solidFill>
                <a:srgbClr val="262626"/>
              </a:solidFill>
              <a:latin typeface="Corbel" panose="020B0503020204020204" pitchFamily="34" charset="0"/>
            </a:endParaRPr>
          </a:p>
          <a:p>
            <a:pPr algn="just">
              <a:lnSpc>
                <a:spcPct val="90000"/>
              </a:lnSpc>
            </a:pPr>
            <a:r>
              <a:rPr lang="en-GB" altLang="en-US" sz="1700" dirty="0" smtClean="0">
                <a:solidFill>
                  <a:srgbClr val="262626"/>
                </a:solidFill>
                <a:latin typeface="Corbel" panose="020B0503020204020204" pitchFamily="34" charset="0"/>
              </a:rPr>
              <a:t>Genotyped (measured): 50,000+ SNPs</a:t>
            </a:r>
          </a:p>
          <a:p>
            <a:pPr algn="just">
              <a:lnSpc>
                <a:spcPct val="90000"/>
              </a:lnSpc>
            </a:pPr>
            <a:endParaRPr lang="en-GB" altLang="en-US" sz="1700" dirty="0" smtClean="0">
              <a:solidFill>
                <a:srgbClr val="262626"/>
              </a:solidFill>
              <a:latin typeface="Corbel" panose="020B0503020204020204" pitchFamily="34" charset="0"/>
            </a:endParaRPr>
          </a:p>
          <a:p>
            <a:pPr algn="just">
              <a:lnSpc>
                <a:spcPct val="90000"/>
              </a:lnSpc>
            </a:pPr>
            <a:r>
              <a:rPr lang="en-GB" altLang="en-US" sz="1700" dirty="0" smtClean="0">
                <a:solidFill>
                  <a:srgbClr val="262626"/>
                </a:solidFill>
                <a:latin typeface="Corbel" panose="020B0503020204020204" pitchFamily="34" charset="0"/>
              </a:rPr>
              <a:t>Imputed: 8,000,000+ SNPs</a:t>
            </a:r>
          </a:p>
          <a:p>
            <a:pPr algn="just">
              <a:lnSpc>
                <a:spcPct val="90000"/>
              </a:lnSpc>
            </a:pPr>
            <a:endParaRPr lang="en-GB" altLang="en-US" sz="1700" dirty="0">
              <a:solidFill>
                <a:srgbClr val="262626"/>
              </a:solidFill>
              <a:latin typeface="Corbel" panose="020B0503020204020204" pitchFamily="34" charset="0"/>
            </a:endParaRPr>
          </a:p>
          <a:p>
            <a:pPr marL="0" indent="0" algn="just">
              <a:lnSpc>
                <a:spcPct val="90000"/>
              </a:lnSpc>
              <a:buClr>
                <a:srgbClr val="262626"/>
              </a:buClr>
              <a:buNone/>
            </a:pPr>
            <a:endParaRPr lang="en-GB" altLang="en-US" sz="1700" b="1" dirty="0" smtClean="0">
              <a:solidFill>
                <a:srgbClr val="262626"/>
              </a:solidFill>
              <a:latin typeface="Corbel" panose="020B0503020204020204" pitchFamily="34" charset="0"/>
            </a:endParaRPr>
          </a:p>
          <a:p>
            <a:pPr marL="0" indent="0" algn="just">
              <a:lnSpc>
                <a:spcPct val="90000"/>
              </a:lnSpc>
              <a:buClr>
                <a:srgbClr val="262626"/>
              </a:buClr>
            </a:pPr>
            <a:r>
              <a:rPr lang="en-GB" altLang="en-US" sz="1700" dirty="0" smtClean="0">
                <a:solidFill>
                  <a:srgbClr val="262626"/>
                </a:solidFill>
                <a:latin typeface="Corbel" panose="020B0503020204020204" pitchFamily="34" charset="0"/>
              </a:rPr>
              <a:t> Illumina HumanCoreExome-12v1-0 chip performed at Sanger Institute.</a:t>
            </a:r>
          </a:p>
          <a:p>
            <a:pPr marL="0" indent="0" algn="just">
              <a:lnSpc>
                <a:spcPct val="90000"/>
              </a:lnSpc>
              <a:buClr>
                <a:srgbClr val="262626"/>
              </a:buClr>
            </a:pPr>
            <a:endParaRPr lang="en-GB" altLang="en-US" sz="1700" dirty="0">
              <a:solidFill>
                <a:srgbClr val="262626"/>
              </a:solidFill>
              <a:latin typeface="Corbel" panose="020B0503020204020204" pitchFamily="34" charset="0"/>
            </a:endParaRPr>
          </a:p>
          <a:p>
            <a:pPr marL="0" indent="0" algn="just">
              <a:lnSpc>
                <a:spcPct val="90000"/>
              </a:lnSpc>
              <a:buClr>
                <a:srgbClr val="262626"/>
              </a:buClr>
            </a:pPr>
            <a:r>
              <a:rPr lang="en-GB" altLang="en-US" sz="1700" dirty="0" smtClean="0">
                <a:solidFill>
                  <a:srgbClr val="262626"/>
                </a:solidFill>
                <a:latin typeface="Corbel" panose="020B0503020204020204" pitchFamily="34" charset="0"/>
              </a:rPr>
              <a:t> Imputation using the combined UK10K + 1000 Genomes reference panel.</a:t>
            </a:r>
          </a:p>
          <a:p>
            <a:pPr marL="0" indent="0" algn="just">
              <a:lnSpc>
                <a:spcPct val="90000"/>
              </a:lnSpc>
              <a:buClr>
                <a:srgbClr val="262626"/>
              </a:buClr>
              <a:buNone/>
            </a:pPr>
            <a:endParaRPr lang="en-GB" altLang="en-US" sz="1700" dirty="0" smtClean="0">
              <a:solidFill>
                <a:srgbClr val="262626"/>
              </a:solidFill>
              <a:latin typeface="Corbel" panose="020B0503020204020204" pitchFamily="34" charset="0"/>
            </a:endParaRPr>
          </a:p>
          <a:p>
            <a:pPr marL="0" indent="0" algn="just">
              <a:lnSpc>
                <a:spcPct val="90000"/>
              </a:lnSpc>
              <a:buClr>
                <a:srgbClr val="262626"/>
              </a:buClr>
            </a:pPr>
            <a:r>
              <a:rPr lang="en-GB" altLang="en-US" sz="1700" b="1" dirty="0" smtClean="0">
                <a:solidFill>
                  <a:srgbClr val="262626"/>
                </a:solidFill>
                <a:latin typeface="Corbel" panose="020B0503020204020204" pitchFamily="34" charset="0"/>
              </a:rPr>
              <a:t> Population:</a:t>
            </a:r>
            <a:r>
              <a:rPr lang="en-GB" altLang="en-US" sz="1700" dirty="0" smtClean="0">
                <a:solidFill>
                  <a:srgbClr val="262626"/>
                </a:solidFill>
                <a:latin typeface="Corbel" panose="020B0503020204020204" pitchFamily="34" charset="0"/>
              </a:rPr>
              <a:t> England, Scotland and Wales, white European. </a:t>
            </a:r>
          </a:p>
          <a:p>
            <a:pPr marL="0" indent="0" algn="just">
              <a:lnSpc>
                <a:spcPct val="90000"/>
              </a:lnSpc>
              <a:buClr>
                <a:srgbClr val="262626"/>
              </a:buClr>
            </a:pPr>
            <a:endParaRPr lang="en-GB" altLang="en-US" sz="1700" dirty="0" smtClean="0">
              <a:solidFill>
                <a:srgbClr val="262626"/>
              </a:solidFill>
              <a:latin typeface="Corbel" panose="020B0503020204020204" pitchFamily="34" charset="0"/>
            </a:endParaRPr>
          </a:p>
          <a:p>
            <a:pPr marL="0" indent="0" algn="just">
              <a:lnSpc>
                <a:spcPct val="90000"/>
              </a:lnSpc>
              <a:buClr>
                <a:srgbClr val="262626"/>
              </a:buClr>
              <a:buNone/>
            </a:pPr>
            <a:endParaRPr lang="en-GB" altLang="en-US" sz="1700" dirty="0">
              <a:solidFill>
                <a:srgbClr val="262626"/>
              </a:solidFill>
              <a:latin typeface="Corbel" panose="020B0503020204020204" pitchFamily="34" charset="0"/>
            </a:endParaRPr>
          </a:p>
          <a:p>
            <a:pPr marL="0" indent="0" algn="just">
              <a:lnSpc>
                <a:spcPct val="90000"/>
              </a:lnSpc>
              <a:buClr>
                <a:srgbClr val="262626"/>
              </a:buClr>
            </a:pPr>
            <a:endParaRPr lang="en-GB" altLang="en-US" sz="1400" dirty="0" smtClean="0">
              <a:solidFill>
                <a:srgbClr val="262626"/>
              </a:solidFill>
              <a:latin typeface="Corbel" panose="020B0503020204020204" pitchFamily="34" charset="0"/>
            </a:endParaRPr>
          </a:p>
          <a:p>
            <a:pPr marL="0" indent="0">
              <a:lnSpc>
                <a:spcPct val="90000"/>
              </a:lnSpc>
              <a:buFontTx/>
              <a:buNone/>
            </a:pPr>
            <a:endParaRPr lang="en-GB" altLang="en-US" sz="1400" dirty="0" smtClean="0">
              <a:solidFill>
                <a:srgbClr val="262626"/>
              </a:solidFill>
              <a:latin typeface="Corbel" panose="020B0503020204020204" pitchFamily="34" charset="0"/>
            </a:endParaRPr>
          </a:p>
          <a:p>
            <a:pPr marL="0" indent="0">
              <a:lnSpc>
                <a:spcPct val="90000"/>
              </a:lnSpc>
              <a:buFontTx/>
              <a:buNone/>
            </a:pPr>
            <a:endParaRPr lang="en-GB" altLang="en-US" sz="1400" dirty="0" smtClean="0">
              <a:solidFill>
                <a:srgbClr val="262626"/>
              </a:solidFill>
              <a:latin typeface="Corbel" panose="020B0503020204020204" pitchFamily="34" charset="0"/>
            </a:endParaRPr>
          </a:p>
          <a:p>
            <a:pPr marL="0" indent="0">
              <a:lnSpc>
                <a:spcPct val="90000"/>
              </a:lnSpc>
              <a:buFontTx/>
              <a:buNone/>
            </a:pPr>
            <a:endParaRPr lang="en-GB" altLang="en-US" sz="1400" dirty="0" smtClean="0">
              <a:solidFill>
                <a:srgbClr val="262626"/>
              </a:solidFill>
              <a:latin typeface="Corbel" panose="020B0503020204020204" pitchFamily="34" charset="0"/>
            </a:endParaRPr>
          </a:p>
          <a:p>
            <a:pPr marL="0" indent="0">
              <a:lnSpc>
                <a:spcPct val="90000"/>
              </a:lnSpc>
              <a:buFontTx/>
              <a:buNone/>
            </a:pPr>
            <a:endParaRPr lang="en-GB" altLang="en-US" sz="1400" dirty="0" smtClean="0">
              <a:solidFill>
                <a:srgbClr val="262626"/>
              </a:solidFill>
              <a:latin typeface="Corbel" panose="020B0503020204020204" pitchFamily="34" charset="0"/>
            </a:endParaRPr>
          </a:p>
          <a:p>
            <a:pPr marL="0" indent="0">
              <a:lnSpc>
                <a:spcPct val="90000"/>
              </a:lnSpc>
              <a:buFontTx/>
              <a:buNone/>
            </a:pPr>
            <a:endParaRPr lang="en-GB" altLang="en-US" sz="1400" dirty="0" smtClean="0">
              <a:solidFill>
                <a:srgbClr val="262626"/>
              </a:solidFill>
              <a:latin typeface="Corbel" panose="020B0503020204020204" pitchFamily="34" charset="0"/>
            </a:endParaRPr>
          </a:p>
        </p:txBody>
      </p:sp>
      <p:grpSp>
        <p:nvGrpSpPr>
          <p:cNvPr id="16388" name="Group 6"/>
          <p:cNvGrpSpPr>
            <a:grpSpLocks/>
          </p:cNvGrpSpPr>
          <p:nvPr/>
        </p:nvGrpSpPr>
        <p:grpSpPr bwMode="auto">
          <a:xfrm>
            <a:off x="5795963" y="1521303"/>
            <a:ext cx="2879725" cy="1849437"/>
            <a:chOff x="5436096" y="2996952"/>
            <a:chExt cx="2880320" cy="1849487"/>
          </a:xfrm>
        </p:grpSpPr>
        <p:grpSp>
          <p:nvGrpSpPr>
            <p:cNvPr id="8" name="Group 315"/>
            <p:cNvGrpSpPr/>
            <p:nvPr/>
          </p:nvGrpSpPr>
          <p:grpSpPr>
            <a:xfrm>
              <a:off x="7263115" y="3014917"/>
              <a:ext cx="333221" cy="918139"/>
              <a:chOff x="2323305" y="2203133"/>
              <a:chExt cx="979488" cy="2554284"/>
            </a:xfrm>
            <a:solidFill>
              <a:srgbClr val="7030A0"/>
            </a:solidFill>
          </p:grpSpPr>
          <p:sp>
            <p:nvSpPr>
              <p:cNvPr id="14" name="Freeform 3"/>
              <p:cNvSpPr>
                <a:spLocks noChangeArrowheads="1"/>
              </p:cNvSpPr>
              <p:nvPr/>
            </p:nvSpPr>
            <p:spPr bwMode="auto">
              <a:xfrm>
                <a:off x="2323305" y="2720656"/>
                <a:ext cx="979488" cy="2036761"/>
              </a:xfrm>
              <a:custGeom>
                <a:avLst/>
                <a:gdLst>
                  <a:gd name="T0" fmla="*/ 2093 w 2719"/>
                  <a:gd name="T1" fmla="*/ 0 h 5657"/>
                  <a:gd name="T2" fmla="*/ 2093 w 2719"/>
                  <a:gd name="T3" fmla="*/ 0 h 5657"/>
                  <a:gd name="T4" fmla="*/ 625 w 2719"/>
                  <a:gd name="T5" fmla="*/ 0 h 5657"/>
                  <a:gd name="T6" fmla="*/ 0 w 2719"/>
                  <a:gd name="T7" fmla="*/ 625 h 5657"/>
                  <a:gd name="T8" fmla="*/ 0 w 2719"/>
                  <a:gd name="T9" fmla="*/ 2499 h 5657"/>
                  <a:gd name="T10" fmla="*/ 250 w 2719"/>
                  <a:gd name="T11" fmla="*/ 2718 h 5657"/>
                  <a:gd name="T12" fmla="*/ 468 w 2719"/>
                  <a:gd name="T13" fmla="*/ 2499 h 5657"/>
                  <a:gd name="T14" fmla="*/ 468 w 2719"/>
                  <a:gd name="T15" fmla="*/ 1032 h 5657"/>
                  <a:gd name="T16" fmla="*/ 531 w 2719"/>
                  <a:gd name="T17" fmla="*/ 938 h 5657"/>
                  <a:gd name="T18" fmla="*/ 625 w 2719"/>
                  <a:gd name="T19" fmla="*/ 1032 h 5657"/>
                  <a:gd name="T20" fmla="*/ 625 w 2719"/>
                  <a:gd name="T21" fmla="*/ 2781 h 5657"/>
                  <a:gd name="T22" fmla="*/ 625 w 2719"/>
                  <a:gd name="T23" fmla="*/ 3093 h 5657"/>
                  <a:gd name="T24" fmla="*/ 625 w 2719"/>
                  <a:gd name="T25" fmla="*/ 5312 h 5657"/>
                  <a:gd name="T26" fmla="*/ 937 w 2719"/>
                  <a:gd name="T27" fmla="*/ 5656 h 5657"/>
                  <a:gd name="T28" fmla="*/ 937 w 2719"/>
                  <a:gd name="T29" fmla="*/ 5656 h 5657"/>
                  <a:gd name="T30" fmla="*/ 1218 w 2719"/>
                  <a:gd name="T31" fmla="*/ 5312 h 5657"/>
                  <a:gd name="T32" fmla="*/ 1218 w 2719"/>
                  <a:gd name="T33" fmla="*/ 3156 h 5657"/>
                  <a:gd name="T34" fmla="*/ 1375 w 2719"/>
                  <a:gd name="T35" fmla="*/ 3031 h 5657"/>
                  <a:gd name="T36" fmla="*/ 1531 w 2719"/>
                  <a:gd name="T37" fmla="*/ 3156 h 5657"/>
                  <a:gd name="T38" fmla="*/ 1531 w 2719"/>
                  <a:gd name="T39" fmla="*/ 5312 h 5657"/>
                  <a:gd name="T40" fmla="*/ 1781 w 2719"/>
                  <a:gd name="T41" fmla="*/ 5656 h 5657"/>
                  <a:gd name="T42" fmla="*/ 1781 w 2719"/>
                  <a:gd name="T43" fmla="*/ 5656 h 5657"/>
                  <a:gd name="T44" fmla="*/ 2093 w 2719"/>
                  <a:gd name="T45" fmla="*/ 5312 h 5657"/>
                  <a:gd name="T46" fmla="*/ 2093 w 2719"/>
                  <a:gd name="T47" fmla="*/ 3093 h 5657"/>
                  <a:gd name="T48" fmla="*/ 2093 w 2719"/>
                  <a:gd name="T49" fmla="*/ 2781 h 5657"/>
                  <a:gd name="T50" fmla="*/ 2093 w 2719"/>
                  <a:gd name="T51" fmla="*/ 1032 h 5657"/>
                  <a:gd name="T52" fmla="*/ 2218 w 2719"/>
                  <a:gd name="T53" fmla="*/ 938 h 5657"/>
                  <a:gd name="T54" fmla="*/ 2250 w 2719"/>
                  <a:gd name="T55" fmla="*/ 1032 h 5657"/>
                  <a:gd name="T56" fmla="*/ 2250 w 2719"/>
                  <a:gd name="T57" fmla="*/ 2499 h 5657"/>
                  <a:gd name="T58" fmla="*/ 2468 w 2719"/>
                  <a:gd name="T59" fmla="*/ 2718 h 5657"/>
                  <a:gd name="T60" fmla="*/ 2718 w 2719"/>
                  <a:gd name="T61" fmla="*/ 2499 h 5657"/>
                  <a:gd name="T62" fmla="*/ 2718 w 2719"/>
                  <a:gd name="T63" fmla="*/ 625 h 5657"/>
                  <a:gd name="T64" fmla="*/ 2093 w 2719"/>
                  <a:gd name="T65" fmla="*/ 0 h 56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2719" h="5657">
                    <a:moveTo>
                      <a:pt x="2093" y="0"/>
                    </a:moveTo>
                    <a:lnTo>
                      <a:pt x="2093" y="0"/>
                    </a:lnTo>
                    <a:cubicBezTo>
                      <a:pt x="625" y="0"/>
                      <a:pt x="625" y="0"/>
                      <a:pt x="625" y="0"/>
                    </a:cubicBezTo>
                    <a:cubicBezTo>
                      <a:pt x="218" y="0"/>
                      <a:pt x="0" y="188"/>
                      <a:pt x="0" y="625"/>
                    </a:cubicBezTo>
                    <a:cubicBezTo>
                      <a:pt x="0" y="2499"/>
                      <a:pt x="0" y="2499"/>
                      <a:pt x="0" y="2499"/>
                    </a:cubicBezTo>
                    <a:cubicBezTo>
                      <a:pt x="0" y="2624"/>
                      <a:pt x="93" y="2718"/>
                      <a:pt x="250" y="2718"/>
                    </a:cubicBezTo>
                    <a:cubicBezTo>
                      <a:pt x="375" y="2718"/>
                      <a:pt x="468" y="2624"/>
                      <a:pt x="468" y="2499"/>
                    </a:cubicBezTo>
                    <a:cubicBezTo>
                      <a:pt x="468" y="2499"/>
                      <a:pt x="468" y="1188"/>
                      <a:pt x="468" y="1032"/>
                    </a:cubicBezTo>
                    <a:cubicBezTo>
                      <a:pt x="468" y="938"/>
                      <a:pt x="531" y="938"/>
                      <a:pt x="531" y="938"/>
                    </a:cubicBezTo>
                    <a:cubicBezTo>
                      <a:pt x="593" y="938"/>
                      <a:pt x="625" y="938"/>
                      <a:pt x="625" y="1032"/>
                    </a:cubicBezTo>
                    <a:cubicBezTo>
                      <a:pt x="625" y="1188"/>
                      <a:pt x="625" y="2249"/>
                      <a:pt x="625" y="2781"/>
                    </a:cubicBezTo>
                    <a:cubicBezTo>
                      <a:pt x="625" y="3093"/>
                      <a:pt x="625" y="3093"/>
                      <a:pt x="625" y="3093"/>
                    </a:cubicBezTo>
                    <a:cubicBezTo>
                      <a:pt x="625" y="5312"/>
                      <a:pt x="625" y="5312"/>
                      <a:pt x="625" y="5312"/>
                    </a:cubicBezTo>
                    <a:cubicBezTo>
                      <a:pt x="625" y="5468"/>
                      <a:pt x="781" y="5656"/>
                      <a:pt x="937" y="5656"/>
                    </a:cubicBezTo>
                    <a:lnTo>
                      <a:pt x="937" y="5656"/>
                    </a:lnTo>
                    <a:cubicBezTo>
                      <a:pt x="1093" y="5656"/>
                      <a:pt x="1218" y="5468"/>
                      <a:pt x="1218" y="5312"/>
                    </a:cubicBezTo>
                    <a:cubicBezTo>
                      <a:pt x="1218" y="5312"/>
                      <a:pt x="1218" y="3249"/>
                      <a:pt x="1218" y="3156"/>
                    </a:cubicBezTo>
                    <a:cubicBezTo>
                      <a:pt x="1218" y="3031"/>
                      <a:pt x="1250" y="3031"/>
                      <a:pt x="1375" y="3031"/>
                    </a:cubicBezTo>
                    <a:cubicBezTo>
                      <a:pt x="1406" y="3031"/>
                      <a:pt x="1531" y="3031"/>
                      <a:pt x="1531" y="3156"/>
                    </a:cubicBezTo>
                    <a:cubicBezTo>
                      <a:pt x="1531" y="3249"/>
                      <a:pt x="1531" y="5312"/>
                      <a:pt x="1531" y="5312"/>
                    </a:cubicBezTo>
                    <a:cubicBezTo>
                      <a:pt x="1531" y="5468"/>
                      <a:pt x="1562" y="5656"/>
                      <a:pt x="1781" y="5656"/>
                    </a:cubicBezTo>
                    <a:lnTo>
                      <a:pt x="1781" y="5656"/>
                    </a:lnTo>
                    <a:cubicBezTo>
                      <a:pt x="1937" y="5656"/>
                      <a:pt x="2093" y="5468"/>
                      <a:pt x="2093" y="5312"/>
                    </a:cubicBezTo>
                    <a:cubicBezTo>
                      <a:pt x="2093" y="3093"/>
                      <a:pt x="2093" y="3093"/>
                      <a:pt x="2093" y="3093"/>
                    </a:cubicBezTo>
                    <a:cubicBezTo>
                      <a:pt x="2093" y="2781"/>
                      <a:pt x="2093" y="2781"/>
                      <a:pt x="2093" y="2781"/>
                    </a:cubicBezTo>
                    <a:cubicBezTo>
                      <a:pt x="2093" y="2249"/>
                      <a:pt x="2093" y="1188"/>
                      <a:pt x="2093" y="1032"/>
                    </a:cubicBezTo>
                    <a:cubicBezTo>
                      <a:pt x="2093" y="938"/>
                      <a:pt x="2156" y="938"/>
                      <a:pt x="2218" y="938"/>
                    </a:cubicBezTo>
                    <a:cubicBezTo>
                      <a:pt x="2218" y="938"/>
                      <a:pt x="2250" y="938"/>
                      <a:pt x="2250" y="1032"/>
                    </a:cubicBezTo>
                    <a:cubicBezTo>
                      <a:pt x="2250" y="1188"/>
                      <a:pt x="2250" y="2499"/>
                      <a:pt x="2250" y="2499"/>
                    </a:cubicBezTo>
                    <a:cubicBezTo>
                      <a:pt x="2250" y="2624"/>
                      <a:pt x="2375" y="2718"/>
                      <a:pt x="2468" y="2718"/>
                    </a:cubicBezTo>
                    <a:cubicBezTo>
                      <a:pt x="2562" y="2718"/>
                      <a:pt x="2718" y="2624"/>
                      <a:pt x="2718" y="2499"/>
                    </a:cubicBezTo>
                    <a:cubicBezTo>
                      <a:pt x="2718" y="625"/>
                      <a:pt x="2718" y="625"/>
                      <a:pt x="2718" y="625"/>
                    </a:cubicBezTo>
                    <a:cubicBezTo>
                      <a:pt x="2718" y="188"/>
                      <a:pt x="2531" y="0"/>
                      <a:pt x="2093" y="0"/>
                    </a:cubicBezTo>
                  </a:path>
                </a:pathLst>
              </a:custGeom>
              <a:grpFill/>
              <a:ln>
                <a:noFill/>
              </a:ln>
              <a:effectLst/>
              <a:extLst/>
            </p:spPr>
            <p:txBody>
              <a:bodyPr wrap="none" anchor="ctr"/>
              <a:lstStyle/>
              <a:p>
                <a:pPr defTabSz="767942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500" kern="0" dirty="0">
                  <a:solidFill>
                    <a:srgbClr val="445469"/>
                  </a:solidFill>
                  <a:latin typeface="Calibri Light"/>
                  <a:ea typeface="MS PGothic" pitchFamily="34" charset="-128"/>
                  <a:sym typeface="Arial" pitchFamily="34" charset="0"/>
                </a:endParaRPr>
              </a:p>
            </p:txBody>
          </p:sp>
          <p:sp>
            <p:nvSpPr>
              <p:cNvPr id="15" name="Freeform 4"/>
              <p:cNvSpPr>
                <a:spLocks noChangeArrowheads="1"/>
              </p:cNvSpPr>
              <p:nvPr/>
            </p:nvSpPr>
            <p:spPr bwMode="auto">
              <a:xfrm>
                <a:off x="2626519" y="2203133"/>
                <a:ext cx="382587" cy="360362"/>
              </a:xfrm>
              <a:custGeom>
                <a:avLst/>
                <a:gdLst>
                  <a:gd name="T0" fmla="*/ 532 w 1064"/>
                  <a:gd name="T1" fmla="*/ 0 h 1001"/>
                  <a:gd name="T2" fmla="*/ 532 w 1064"/>
                  <a:gd name="T3" fmla="*/ 0 h 1001"/>
                  <a:gd name="T4" fmla="*/ 0 w 1064"/>
                  <a:gd name="T5" fmla="*/ 531 h 1001"/>
                  <a:gd name="T6" fmla="*/ 532 w 1064"/>
                  <a:gd name="T7" fmla="*/ 1000 h 1001"/>
                  <a:gd name="T8" fmla="*/ 1063 w 1064"/>
                  <a:gd name="T9" fmla="*/ 531 h 1001"/>
                  <a:gd name="T10" fmla="*/ 532 w 1064"/>
                  <a:gd name="T11" fmla="*/ 0 h 10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064" h="1001">
                    <a:moveTo>
                      <a:pt x="532" y="0"/>
                    </a:moveTo>
                    <a:lnTo>
                      <a:pt x="532" y="0"/>
                    </a:lnTo>
                    <a:cubicBezTo>
                      <a:pt x="219" y="0"/>
                      <a:pt x="0" y="219"/>
                      <a:pt x="0" y="531"/>
                    </a:cubicBezTo>
                    <a:cubicBezTo>
                      <a:pt x="0" y="812"/>
                      <a:pt x="219" y="1000"/>
                      <a:pt x="532" y="1000"/>
                    </a:cubicBezTo>
                    <a:cubicBezTo>
                      <a:pt x="782" y="1000"/>
                      <a:pt x="1063" y="812"/>
                      <a:pt x="1063" y="531"/>
                    </a:cubicBezTo>
                    <a:cubicBezTo>
                      <a:pt x="1063" y="219"/>
                      <a:pt x="782" y="0"/>
                      <a:pt x="532" y="0"/>
                    </a:cubicBezTo>
                  </a:path>
                </a:pathLst>
              </a:custGeom>
              <a:grpFill/>
              <a:ln>
                <a:noFill/>
              </a:ln>
              <a:effectLst/>
              <a:extLst/>
            </p:spPr>
            <p:txBody>
              <a:bodyPr wrap="none" anchor="ctr"/>
              <a:lstStyle/>
              <a:p>
                <a:pPr defTabSz="767942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500" kern="0" dirty="0">
                  <a:solidFill>
                    <a:srgbClr val="445469"/>
                  </a:solidFill>
                  <a:latin typeface="Calibri Light"/>
                  <a:ea typeface="MS PGothic" pitchFamily="34" charset="-128"/>
                  <a:sym typeface="Arial" pitchFamily="34" charset="0"/>
                </a:endParaRPr>
              </a:p>
            </p:txBody>
          </p:sp>
        </p:grpSp>
        <p:grpSp>
          <p:nvGrpSpPr>
            <p:cNvPr id="9" name="Group 318"/>
            <p:cNvGrpSpPr/>
            <p:nvPr/>
          </p:nvGrpSpPr>
          <p:grpSpPr>
            <a:xfrm>
              <a:off x="5724128" y="2996952"/>
              <a:ext cx="381372" cy="918137"/>
              <a:chOff x="5481408" y="1426062"/>
              <a:chExt cx="341669" cy="778500"/>
            </a:xfrm>
            <a:solidFill>
              <a:srgbClr val="EDBD3C"/>
            </a:solidFill>
          </p:grpSpPr>
          <p:sp>
            <p:nvSpPr>
              <p:cNvPr id="12" name="Freeform 1"/>
              <p:cNvSpPr>
                <a:spLocks noChangeArrowheads="1"/>
              </p:cNvSpPr>
              <p:nvPr/>
            </p:nvSpPr>
            <p:spPr bwMode="auto">
              <a:xfrm>
                <a:off x="5481408" y="1565662"/>
                <a:ext cx="341669" cy="638900"/>
              </a:xfrm>
              <a:custGeom>
                <a:avLst/>
                <a:gdLst>
                  <a:gd name="T0" fmla="*/ 3593 w 3594"/>
                  <a:gd name="T1" fmla="*/ 2874 h 6719"/>
                  <a:gd name="T2" fmla="*/ 3593 w 3594"/>
                  <a:gd name="T3" fmla="*/ 2874 h 6719"/>
                  <a:gd name="T4" fmla="*/ 3000 w 3594"/>
                  <a:gd name="T5" fmla="*/ 625 h 6719"/>
                  <a:gd name="T6" fmla="*/ 2250 w 3594"/>
                  <a:gd name="T7" fmla="*/ 0 h 6719"/>
                  <a:gd name="T8" fmla="*/ 1375 w 3594"/>
                  <a:gd name="T9" fmla="*/ 0 h 6719"/>
                  <a:gd name="T10" fmla="*/ 625 w 3594"/>
                  <a:gd name="T11" fmla="*/ 625 h 6719"/>
                  <a:gd name="T12" fmla="*/ 0 w 3594"/>
                  <a:gd name="T13" fmla="*/ 2874 h 6719"/>
                  <a:gd name="T14" fmla="*/ 125 w 3594"/>
                  <a:gd name="T15" fmla="*/ 3249 h 6719"/>
                  <a:gd name="T16" fmla="*/ 500 w 3594"/>
                  <a:gd name="T17" fmla="*/ 2999 h 6719"/>
                  <a:gd name="T18" fmla="*/ 1000 w 3594"/>
                  <a:gd name="T19" fmla="*/ 1000 h 6719"/>
                  <a:gd name="T20" fmla="*/ 1250 w 3594"/>
                  <a:gd name="T21" fmla="*/ 1000 h 6719"/>
                  <a:gd name="T22" fmla="*/ 375 w 3594"/>
                  <a:gd name="T23" fmla="*/ 4093 h 6719"/>
                  <a:gd name="T24" fmla="*/ 1125 w 3594"/>
                  <a:gd name="T25" fmla="*/ 4093 h 6719"/>
                  <a:gd name="T26" fmla="*/ 1125 w 3594"/>
                  <a:gd name="T27" fmla="*/ 6343 h 6719"/>
                  <a:gd name="T28" fmla="*/ 1375 w 3594"/>
                  <a:gd name="T29" fmla="*/ 6718 h 6719"/>
                  <a:gd name="T30" fmla="*/ 1750 w 3594"/>
                  <a:gd name="T31" fmla="*/ 6343 h 6719"/>
                  <a:gd name="T32" fmla="*/ 1750 w 3594"/>
                  <a:gd name="T33" fmla="*/ 4093 h 6719"/>
                  <a:gd name="T34" fmla="*/ 2000 w 3594"/>
                  <a:gd name="T35" fmla="*/ 4093 h 6719"/>
                  <a:gd name="T36" fmla="*/ 2000 w 3594"/>
                  <a:gd name="T37" fmla="*/ 6343 h 6719"/>
                  <a:gd name="T38" fmla="*/ 2250 w 3594"/>
                  <a:gd name="T39" fmla="*/ 6718 h 6719"/>
                  <a:gd name="T40" fmla="*/ 2500 w 3594"/>
                  <a:gd name="T41" fmla="*/ 6343 h 6719"/>
                  <a:gd name="T42" fmla="*/ 2500 w 3594"/>
                  <a:gd name="T43" fmla="*/ 4093 h 6719"/>
                  <a:gd name="T44" fmla="*/ 3218 w 3594"/>
                  <a:gd name="T45" fmla="*/ 4093 h 6719"/>
                  <a:gd name="T46" fmla="*/ 2375 w 3594"/>
                  <a:gd name="T47" fmla="*/ 1000 h 6719"/>
                  <a:gd name="T48" fmla="*/ 2625 w 3594"/>
                  <a:gd name="T49" fmla="*/ 1000 h 6719"/>
                  <a:gd name="T50" fmla="*/ 3093 w 3594"/>
                  <a:gd name="T51" fmla="*/ 2999 h 6719"/>
                  <a:gd name="T52" fmla="*/ 3468 w 3594"/>
                  <a:gd name="T53" fmla="*/ 3249 h 6719"/>
                  <a:gd name="T54" fmla="*/ 3593 w 3594"/>
                  <a:gd name="T55" fmla="*/ 2874 h 67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3594" h="6719">
                    <a:moveTo>
                      <a:pt x="3593" y="2874"/>
                    </a:moveTo>
                    <a:lnTo>
                      <a:pt x="3593" y="2874"/>
                    </a:lnTo>
                    <a:cubicBezTo>
                      <a:pt x="3000" y="625"/>
                      <a:pt x="3000" y="625"/>
                      <a:pt x="3000" y="625"/>
                    </a:cubicBezTo>
                    <a:cubicBezTo>
                      <a:pt x="2875" y="250"/>
                      <a:pt x="2625" y="0"/>
                      <a:pt x="2250" y="0"/>
                    </a:cubicBezTo>
                    <a:cubicBezTo>
                      <a:pt x="1375" y="0"/>
                      <a:pt x="1375" y="0"/>
                      <a:pt x="1375" y="0"/>
                    </a:cubicBezTo>
                    <a:cubicBezTo>
                      <a:pt x="1000" y="0"/>
                      <a:pt x="750" y="250"/>
                      <a:pt x="625" y="625"/>
                    </a:cubicBezTo>
                    <a:cubicBezTo>
                      <a:pt x="0" y="2874"/>
                      <a:pt x="0" y="2874"/>
                      <a:pt x="0" y="2874"/>
                    </a:cubicBezTo>
                    <a:cubicBezTo>
                      <a:pt x="0" y="2999"/>
                      <a:pt x="0" y="3124"/>
                      <a:pt x="125" y="3249"/>
                    </a:cubicBezTo>
                    <a:cubicBezTo>
                      <a:pt x="250" y="3249"/>
                      <a:pt x="500" y="3124"/>
                      <a:pt x="500" y="2999"/>
                    </a:cubicBezTo>
                    <a:cubicBezTo>
                      <a:pt x="1000" y="1000"/>
                      <a:pt x="1000" y="1000"/>
                      <a:pt x="1000" y="1000"/>
                    </a:cubicBezTo>
                    <a:cubicBezTo>
                      <a:pt x="1250" y="1000"/>
                      <a:pt x="1250" y="1000"/>
                      <a:pt x="1250" y="1000"/>
                    </a:cubicBezTo>
                    <a:cubicBezTo>
                      <a:pt x="375" y="4093"/>
                      <a:pt x="375" y="4093"/>
                      <a:pt x="375" y="4093"/>
                    </a:cubicBezTo>
                    <a:cubicBezTo>
                      <a:pt x="1125" y="4093"/>
                      <a:pt x="1125" y="4093"/>
                      <a:pt x="1125" y="4093"/>
                    </a:cubicBezTo>
                    <a:cubicBezTo>
                      <a:pt x="1125" y="6343"/>
                      <a:pt x="1125" y="6343"/>
                      <a:pt x="1125" y="6343"/>
                    </a:cubicBezTo>
                    <a:cubicBezTo>
                      <a:pt x="1125" y="6468"/>
                      <a:pt x="1250" y="6718"/>
                      <a:pt x="1375" y="6718"/>
                    </a:cubicBezTo>
                    <a:cubicBezTo>
                      <a:pt x="1625" y="6718"/>
                      <a:pt x="1750" y="6468"/>
                      <a:pt x="1750" y="6343"/>
                    </a:cubicBezTo>
                    <a:cubicBezTo>
                      <a:pt x="1750" y="4093"/>
                      <a:pt x="1750" y="4093"/>
                      <a:pt x="1750" y="4093"/>
                    </a:cubicBezTo>
                    <a:cubicBezTo>
                      <a:pt x="2000" y="4093"/>
                      <a:pt x="2000" y="4093"/>
                      <a:pt x="2000" y="4093"/>
                    </a:cubicBezTo>
                    <a:cubicBezTo>
                      <a:pt x="2000" y="6343"/>
                      <a:pt x="2000" y="6343"/>
                      <a:pt x="2000" y="6343"/>
                    </a:cubicBezTo>
                    <a:cubicBezTo>
                      <a:pt x="2000" y="6468"/>
                      <a:pt x="2125" y="6718"/>
                      <a:pt x="2250" y="6718"/>
                    </a:cubicBezTo>
                    <a:cubicBezTo>
                      <a:pt x="2375" y="6718"/>
                      <a:pt x="2500" y="6468"/>
                      <a:pt x="2500" y="6343"/>
                    </a:cubicBezTo>
                    <a:cubicBezTo>
                      <a:pt x="2500" y="4093"/>
                      <a:pt x="2500" y="4093"/>
                      <a:pt x="2500" y="4093"/>
                    </a:cubicBezTo>
                    <a:cubicBezTo>
                      <a:pt x="3218" y="4093"/>
                      <a:pt x="3218" y="4093"/>
                      <a:pt x="3218" y="4093"/>
                    </a:cubicBezTo>
                    <a:cubicBezTo>
                      <a:pt x="2375" y="1000"/>
                      <a:pt x="2375" y="1000"/>
                      <a:pt x="2375" y="1000"/>
                    </a:cubicBezTo>
                    <a:cubicBezTo>
                      <a:pt x="2625" y="1000"/>
                      <a:pt x="2625" y="1000"/>
                      <a:pt x="2625" y="1000"/>
                    </a:cubicBezTo>
                    <a:cubicBezTo>
                      <a:pt x="3093" y="2999"/>
                      <a:pt x="3093" y="2999"/>
                      <a:pt x="3093" y="2999"/>
                    </a:cubicBezTo>
                    <a:cubicBezTo>
                      <a:pt x="3218" y="3124"/>
                      <a:pt x="3343" y="3249"/>
                      <a:pt x="3468" y="3249"/>
                    </a:cubicBezTo>
                    <a:cubicBezTo>
                      <a:pt x="3593" y="3124"/>
                      <a:pt x="3593" y="2999"/>
                      <a:pt x="3593" y="2874"/>
                    </a:cubicBezTo>
                  </a:path>
                </a:pathLst>
              </a:custGeom>
              <a:grpFill/>
              <a:ln>
                <a:noFill/>
              </a:ln>
              <a:effectLst/>
              <a:extLst/>
            </p:spPr>
            <p:txBody>
              <a:bodyPr wrap="none" anchor="ctr"/>
              <a:lstStyle/>
              <a:p>
                <a:pPr defTabSz="767942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500" kern="0" dirty="0">
                  <a:solidFill>
                    <a:srgbClr val="445469"/>
                  </a:solidFill>
                  <a:latin typeface="Calibri Light"/>
                  <a:ea typeface="MS PGothic" pitchFamily="34" charset="-128"/>
                  <a:sym typeface="Arial" pitchFamily="34" charset="0"/>
                </a:endParaRPr>
              </a:p>
            </p:txBody>
          </p:sp>
          <p:sp>
            <p:nvSpPr>
              <p:cNvPr id="13" name="Freeform 2"/>
              <p:cNvSpPr>
                <a:spLocks noChangeArrowheads="1"/>
              </p:cNvSpPr>
              <p:nvPr/>
            </p:nvSpPr>
            <p:spPr bwMode="auto">
              <a:xfrm>
                <a:off x="5588307" y="1426062"/>
                <a:ext cx="130798" cy="130799"/>
              </a:xfrm>
              <a:custGeom>
                <a:avLst/>
                <a:gdLst>
                  <a:gd name="T0" fmla="*/ 750 w 1376"/>
                  <a:gd name="T1" fmla="*/ 1375 h 1376"/>
                  <a:gd name="T2" fmla="*/ 750 w 1376"/>
                  <a:gd name="T3" fmla="*/ 1375 h 1376"/>
                  <a:gd name="T4" fmla="*/ 1375 w 1376"/>
                  <a:gd name="T5" fmla="*/ 625 h 1376"/>
                  <a:gd name="T6" fmla="*/ 750 w 1376"/>
                  <a:gd name="T7" fmla="*/ 0 h 1376"/>
                  <a:gd name="T8" fmla="*/ 0 w 1376"/>
                  <a:gd name="T9" fmla="*/ 625 h 1376"/>
                  <a:gd name="T10" fmla="*/ 750 w 1376"/>
                  <a:gd name="T11" fmla="*/ 1375 h 13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376" h="1376">
                    <a:moveTo>
                      <a:pt x="750" y="1375"/>
                    </a:moveTo>
                    <a:lnTo>
                      <a:pt x="750" y="1375"/>
                    </a:lnTo>
                    <a:cubicBezTo>
                      <a:pt x="1125" y="1375"/>
                      <a:pt x="1375" y="1125"/>
                      <a:pt x="1375" y="625"/>
                    </a:cubicBezTo>
                    <a:cubicBezTo>
                      <a:pt x="1375" y="250"/>
                      <a:pt x="1125" y="0"/>
                      <a:pt x="750" y="0"/>
                    </a:cubicBezTo>
                    <a:cubicBezTo>
                      <a:pt x="250" y="0"/>
                      <a:pt x="0" y="250"/>
                      <a:pt x="0" y="625"/>
                    </a:cubicBezTo>
                    <a:cubicBezTo>
                      <a:pt x="0" y="1125"/>
                      <a:pt x="250" y="1375"/>
                      <a:pt x="750" y="1375"/>
                    </a:cubicBezTo>
                  </a:path>
                </a:pathLst>
              </a:custGeom>
              <a:grpFill/>
              <a:ln>
                <a:noFill/>
              </a:ln>
              <a:effectLst/>
              <a:extLst/>
            </p:spPr>
            <p:txBody>
              <a:bodyPr wrap="none" anchor="ctr"/>
              <a:lstStyle/>
              <a:p>
                <a:pPr defTabSz="767942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500" kern="0" dirty="0">
                  <a:solidFill>
                    <a:srgbClr val="445469"/>
                  </a:solidFill>
                  <a:latin typeface="Calibri Light"/>
                  <a:ea typeface="MS PGothic" pitchFamily="34" charset="-128"/>
                  <a:sym typeface="Arial" pitchFamily="34" charset="0"/>
                </a:endParaRPr>
              </a:p>
            </p:txBody>
          </p:sp>
        </p:grpSp>
        <p:sp>
          <p:nvSpPr>
            <p:cNvPr id="16392" name="TextBox 9"/>
            <p:cNvSpPr txBox="1">
              <a:spLocks noChangeArrowheads="1"/>
            </p:cNvSpPr>
            <p:nvPr/>
          </p:nvSpPr>
          <p:spPr bwMode="auto">
            <a:xfrm>
              <a:off x="6947708" y="4005041"/>
              <a:ext cx="1368708" cy="8413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102390" tIns="51195" rIns="102390" bIns="51195">
              <a:spAutoFit/>
            </a:bodyPr>
            <a:lstStyle>
              <a:lvl1pPr defTabSz="766763" eaLnBrk="0" hangingPunct="0">
                <a:lnSpc>
                  <a:spcPct val="110000"/>
                </a:lnSpc>
                <a:spcBef>
                  <a:spcPct val="20000"/>
                </a:spcBef>
                <a:buClr>
                  <a:srgbClr val="0095D3"/>
                </a:buClr>
                <a:buChar char="•"/>
                <a:defRPr sz="22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 pitchFamily="1" charset="-128"/>
                </a:defRPr>
              </a:lvl1pPr>
              <a:lvl2pPr marL="742950" indent="-285750" defTabSz="766763" eaLnBrk="0" hangingPunct="0">
                <a:spcBef>
                  <a:spcPct val="20000"/>
                </a:spcBef>
                <a:buClr>
                  <a:srgbClr val="1776B2"/>
                </a:buClr>
                <a:defRPr sz="2200">
                  <a:solidFill>
                    <a:srgbClr val="626464"/>
                  </a:solidFill>
                  <a:latin typeface="Arial" panose="020B0604020202020204" pitchFamily="34" charset="0"/>
                  <a:ea typeface="ヒラギノ角ゴ Pro W3" pitchFamily="1" charset="-128"/>
                </a:defRPr>
              </a:lvl2pPr>
              <a:lvl3pPr marL="1143000" indent="-228600" defTabSz="766763" eaLnBrk="0" hangingPunct="0">
                <a:spcBef>
                  <a:spcPct val="20000"/>
                </a:spcBef>
                <a:buChar char="–"/>
                <a:defRPr sz="1600">
                  <a:solidFill>
                    <a:srgbClr val="626464"/>
                  </a:solidFill>
                  <a:latin typeface="Arial" panose="020B0604020202020204" pitchFamily="34" charset="0"/>
                  <a:ea typeface="ヒラギノ角ゴ Pro W3" pitchFamily="1" charset="-128"/>
                </a:defRPr>
              </a:lvl3pPr>
              <a:lvl4pPr marL="1600200" indent="-228600" defTabSz="766763" eaLnBrk="0" hangingPunct="0">
                <a:spcBef>
                  <a:spcPct val="20000"/>
                </a:spcBef>
                <a:defRPr sz="2200">
                  <a:solidFill>
                    <a:srgbClr val="626464"/>
                  </a:solidFill>
                  <a:latin typeface="Arial" panose="020B0604020202020204" pitchFamily="34" charset="0"/>
                  <a:ea typeface="ヒラギノ角ゴ Pro W3" pitchFamily="1" charset="-128"/>
                </a:defRPr>
              </a:lvl4pPr>
              <a:lvl5pPr marL="2057400" indent="-228600" defTabSz="766763" eaLnBrk="0" hangingPunct="0">
                <a:spcBef>
                  <a:spcPct val="20000"/>
                </a:spcBef>
                <a:buChar char="»"/>
                <a:defRPr sz="2200">
                  <a:solidFill>
                    <a:srgbClr val="626464"/>
                  </a:solidFill>
                  <a:latin typeface="Arial" panose="020B0604020202020204" pitchFamily="34" charset="0"/>
                  <a:ea typeface="ヒラギノ角ゴ Pro W3" pitchFamily="1" charset="-128"/>
                </a:defRPr>
              </a:lvl5pPr>
              <a:lvl6pPr marL="2514600" indent="-228600" defTabSz="766763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200">
                  <a:solidFill>
                    <a:srgbClr val="626464"/>
                  </a:solidFill>
                  <a:latin typeface="Arial" panose="020B0604020202020204" pitchFamily="34" charset="0"/>
                  <a:ea typeface="ヒラギノ角ゴ Pro W3" pitchFamily="1" charset="-128"/>
                </a:defRPr>
              </a:lvl6pPr>
              <a:lvl7pPr marL="2971800" indent="-228600" defTabSz="766763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200">
                  <a:solidFill>
                    <a:srgbClr val="626464"/>
                  </a:solidFill>
                  <a:latin typeface="Arial" panose="020B0604020202020204" pitchFamily="34" charset="0"/>
                  <a:ea typeface="ヒラギノ角ゴ Pro W3" pitchFamily="1" charset="-128"/>
                </a:defRPr>
              </a:lvl7pPr>
              <a:lvl8pPr marL="3429000" indent="-228600" defTabSz="766763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200">
                  <a:solidFill>
                    <a:srgbClr val="626464"/>
                  </a:solidFill>
                  <a:latin typeface="Arial" panose="020B0604020202020204" pitchFamily="34" charset="0"/>
                  <a:ea typeface="ヒラギノ角ゴ Pro W3" pitchFamily="1" charset="-128"/>
                </a:defRPr>
              </a:lvl8pPr>
              <a:lvl9pPr marL="3886200" indent="-228600" defTabSz="766763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200">
                  <a:solidFill>
                    <a:srgbClr val="626464"/>
                  </a:solidFill>
                  <a:latin typeface="Arial" panose="020B0604020202020204" pitchFamily="34" charset="0"/>
                  <a:ea typeface="ヒラギノ角ゴ Pro W3" pitchFamily="1" charset="-128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ClrTx/>
                <a:buFontTx/>
                <a:buNone/>
              </a:pPr>
              <a:r>
                <a:rPr lang="en-US" altLang="en-US" sz="4800" b="1" dirty="0" smtClean="0">
                  <a:solidFill>
                    <a:srgbClr val="7030A0"/>
                  </a:solidFill>
                  <a:latin typeface="Calibri Light" panose="020F0302020204030204" pitchFamily="34" charset="0"/>
                  <a:ea typeface="ＭＳ Ｐゴシック" panose="020B0600070205080204" pitchFamily="34" charset="-128"/>
                  <a:sym typeface="Arial" panose="020B0604020202020204" pitchFamily="34" charset="0"/>
                </a:rPr>
                <a:t>44%</a:t>
              </a:r>
              <a:endParaRPr lang="en-US" altLang="en-US" sz="4800" b="1" dirty="0">
                <a:solidFill>
                  <a:srgbClr val="7030A0"/>
                </a:solidFill>
                <a:latin typeface="Calibri Light" panose="020F0302020204030204" pitchFamily="34" charset="0"/>
                <a:ea typeface="ＭＳ Ｐゴシック" panose="020B0600070205080204" pitchFamily="34" charset="-128"/>
                <a:sym typeface="Arial" panose="020B0604020202020204" pitchFamily="34" charset="0"/>
              </a:endParaRPr>
            </a:p>
          </p:txBody>
        </p:sp>
        <p:sp>
          <p:nvSpPr>
            <p:cNvPr id="16393" name="TextBox 10"/>
            <p:cNvSpPr txBox="1">
              <a:spLocks noChangeArrowheads="1"/>
            </p:cNvSpPr>
            <p:nvPr/>
          </p:nvSpPr>
          <p:spPr bwMode="auto">
            <a:xfrm>
              <a:off x="5436096" y="4005041"/>
              <a:ext cx="1368708" cy="8413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102390" tIns="51195" rIns="102390" bIns="51195">
              <a:spAutoFit/>
            </a:bodyPr>
            <a:lstStyle>
              <a:lvl1pPr defTabSz="766763" eaLnBrk="0" hangingPunct="0">
                <a:lnSpc>
                  <a:spcPct val="110000"/>
                </a:lnSpc>
                <a:spcBef>
                  <a:spcPct val="20000"/>
                </a:spcBef>
                <a:buClr>
                  <a:srgbClr val="0095D3"/>
                </a:buClr>
                <a:buChar char="•"/>
                <a:defRPr sz="22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 pitchFamily="1" charset="-128"/>
                </a:defRPr>
              </a:lvl1pPr>
              <a:lvl2pPr marL="742950" indent="-285750" defTabSz="766763" eaLnBrk="0" hangingPunct="0">
                <a:spcBef>
                  <a:spcPct val="20000"/>
                </a:spcBef>
                <a:buClr>
                  <a:srgbClr val="1776B2"/>
                </a:buClr>
                <a:defRPr sz="2200">
                  <a:solidFill>
                    <a:srgbClr val="626464"/>
                  </a:solidFill>
                  <a:latin typeface="Arial" panose="020B0604020202020204" pitchFamily="34" charset="0"/>
                  <a:ea typeface="ヒラギノ角ゴ Pro W3" pitchFamily="1" charset="-128"/>
                </a:defRPr>
              </a:lvl2pPr>
              <a:lvl3pPr marL="1143000" indent="-228600" defTabSz="766763" eaLnBrk="0" hangingPunct="0">
                <a:spcBef>
                  <a:spcPct val="20000"/>
                </a:spcBef>
                <a:buChar char="–"/>
                <a:defRPr sz="1600">
                  <a:solidFill>
                    <a:srgbClr val="626464"/>
                  </a:solidFill>
                  <a:latin typeface="Arial" panose="020B0604020202020204" pitchFamily="34" charset="0"/>
                  <a:ea typeface="ヒラギノ角ゴ Pro W3" pitchFamily="1" charset="-128"/>
                </a:defRPr>
              </a:lvl3pPr>
              <a:lvl4pPr marL="1600200" indent="-228600" defTabSz="766763" eaLnBrk="0" hangingPunct="0">
                <a:spcBef>
                  <a:spcPct val="20000"/>
                </a:spcBef>
                <a:defRPr sz="2200">
                  <a:solidFill>
                    <a:srgbClr val="626464"/>
                  </a:solidFill>
                  <a:latin typeface="Arial" panose="020B0604020202020204" pitchFamily="34" charset="0"/>
                  <a:ea typeface="ヒラギノ角ゴ Pro W3" pitchFamily="1" charset="-128"/>
                </a:defRPr>
              </a:lvl4pPr>
              <a:lvl5pPr marL="2057400" indent="-228600" defTabSz="766763" eaLnBrk="0" hangingPunct="0">
                <a:spcBef>
                  <a:spcPct val="20000"/>
                </a:spcBef>
                <a:buChar char="»"/>
                <a:defRPr sz="2200">
                  <a:solidFill>
                    <a:srgbClr val="626464"/>
                  </a:solidFill>
                  <a:latin typeface="Arial" panose="020B0604020202020204" pitchFamily="34" charset="0"/>
                  <a:ea typeface="ヒラギノ角ゴ Pro W3" pitchFamily="1" charset="-128"/>
                </a:defRPr>
              </a:lvl5pPr>
              <a:lvl6pPr marL="2514600" indent="-228600" defTabSz="766763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200">
                  <a:solidFill>
                    <a:srgbClr val="626464"/>
                  </a:solidFill>
                  <a:latin typeface="Arial" panose="020B0604020202020204" pitchFamily="34" charset="0"/>
                  <a:ea typeface="ヒラギノ角ゴ Pro W3" pitchFamily="1" charset="-128"/>
                </a:defRPr>
              </a:lvl6pPr>
              <a:lvl7pPr marL="2971800" indent="-228600" defTabSz="766763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200">
                  <a:solidFill>
                    <a:srgbClr val="626464"/>
                  </a:solidFill>
                  <a:latin typeface="Arial" panose="020B0604020202020204" pitchFamily="34" charset="0"/>
                  <a:ea typeface="ヒラギノ角ゴ Pro W3" pitchFamily="1" charset="-128"/>
                </a:defRPr>
              </a:lvl7pPr>
              <a:lvl8pPr marL="3429000" indent="-228600" defTabSz="766763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200">
                  <a:solidFill>
                    <a:srgbClr val="626464"/>
                  </a:solidFill>
                  <a:latin typeface="Arial" panose="020B0604020202020204" pitchFamily="34" charset="0"/>
                  <a:ea typeface="ヒラギノ角ゴ Pro W3" pitchFamily="1" charset="-128"/>
                </a:defRPr>
              </a:lvl8pPr>
              <a:lvl9pPr marL="3886200" indent="-228600" defTabSz="766763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200">
                  <a:solidFill>
                    <a:srgbClr val="626464"/>
                  </a:solidFill>
                  <a:latin typeface="Arial" panose="020B0604020202020204" pitchFamily="34" charset="0"/>
                  <a:ea typeface="ヒラギノ角ゴ Pro W3" pitchFamily="1" charset="-128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ClrTx/>
                <a:buFontTx/>
                <a:buNone/>
              </a:pPr>
              <a:r>
                <a:rPr lang="en-US" altLang="en-US" sz="4800" b="1" dirty="0" smtClean="0">
                  <a:solidFill>
                    <a:srgbClr val="EDBD3C"/>
                  </a:solidFill>
                  <a:latin typeface="Calibri Light" panose="020F0302020204030204" pitchFamily="34" charset="0"/>
                  <a:ea typeface="ＭＳ Ｐゴシック" panose="020B0600070205080204" pitchFamily="34" charset="-128"/>
                  <a:sym typeface="Arial" panose="020B0604020202020204" pitchFamily="34" charset="0"/>
                </a:rPr>
                <a:t>56%</a:t>
              </a:r>
              <a:endParaRPr lang="en-US" altLang="en-US" sz="4800" b="1" dirty="0">
                <a:solidFill>
                  <a:srgbClr val="EDBD3C"/>
                </a:solidFill>
                <a:latin typeface="Calibri Light" panose="020F0302020204030204" pitchFamily="34" charset="0"/>
                <a:ea typeface="ＭＳ Ｐゴシック" panose="020B0600070205080204" pitchFamily="34" charset="-128"/>
                <a:sym typeface="Arial" panose="020B0604020202020204" pitchFamily="34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6948488" cy="1143000"/>
          </a:xfrm>
        </p:spPr>
        <p:txBody>
          <a:bodyPr/>
          <a:lstStyle/>
          <a:p>
            <a:pPr>
              <a:defRPr/>
            </a:pPr>
            <a:r>
              <a:rPr lang="en-GB" altLang="en-US" dirty="0" smtClean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rbel" pitchFamily="34" charset="0"/>
              </a:rPr>
              <a:t>Understanding Society </a:t>
            </a:r>
            <a:br>
              <a:rPr lang="en-GB" altLang="en-US" dirty="0" smtClean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rbel" pitchFamily="34" charset="0"/>
              </a:rPr>
            </a:br>
            <a:r>
              <a:rPr lang="en-GB" altLang="en-US" sz="2400" dirty="0" smtClean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rbel" pitchFamily="34" charset="0"/>
              </a:rPr>
              <a:t>Epigenetic Data : DNA methylation</a:t>
            </a:r>
          </a:p>
        </p:txBody>
      </p:sp>
      <p:sp>
        <p:nvSpPr>
          <p:cNvPr id="16387" name="Content Placeholder 2"/>
          <p:cNvSpPr>
            <a:spLocks noGrp="1"/>
          </p:cNvSpPr>
          <p:nvPr>
            <p:ph idx="1"/>
          </p:nvPr>
        </p:nvSpPr>
        <p:spPr>
          <a:xfrm>
            <a:off x="468313" y="1485900"/>
            <a:ext cx="8207375" cy="4822825"/>
          </a:xfrm>
        </p:spPr>
        <p:txBody>
          <a:bodyPr/>
          <a:lstStyle/>
          <a:p>
            <a:pPr algn="just">
              <a:lnSpc>
                <a:spcPct val="90000"/>
              </a:lnSpc>
            </a:pPr>
            <a:endParaRPr lang="en-GB" altLang="en-US" sz="1700" b="1" dirty="0">
              <a:solidFill>
                <a:srgbClr val="262626"/>
              </a:solidFill>
              <a:latin typeface="Corbel" panose="020B0503020204020204" pitchFamily="34" charset="0"/>
            </a:endParaRPr>
          </a:p>
          <a:p>
            <a:pPr algn="just">
              <a:lnSpc>
                <a:spcPct val="90000"/>
              </a:lnSpc>
            </a:pPr>
            <a:r>
              <a:rPr lang="en-GB" altLang="en-US" sz="1700" b="1" dirty="0" smtClean="0">
                <a:solidFill>
                  <a:srgbClr val="262626"/>
                </a:solidFill>
                <a:latin typeface="Corbel" panose="020B0503020204020204" pitchFamily="34" charset="0"/>
              </a:rPr>
              <a:t>Batch 1: 1174 individuals, 857,071 sites after QC</a:t>
            </a:r>
          </a:p>
          <a:p>
            <a:pPr algn="just">
              <a:lnSpc>
                <a:spcPct val="90000"/>
              </a:lnSpc>
            </a:pPr>
            <a:endParaRPr lang="en-GB" altLang="en-US" sz="1700" b="1" dirty="0" smtClean="0">
              <a:solidFill>
                <a:srgbClr val="262626"/>
              </a:solidFill>
              <a:latin typeface="Corbel" panose="020B0503020204020204" pitchFamily="34" charset="0"/>
            </a:endParaRPr>
          </a:p>
          <a:p>
            <a:pPr algn="just">
              <a:lnSpc>
                <a:spcPct val="90000"/>
              </a:lnSpc>
            </a:pPr>
            <a:r>
              <a:rPr lang="en-GB" altLang="en-US" sz="1700" b="1" dirty="0" smtClean="0">
                <a:solidFill>
                  <a:srgbClr val="262626"/>
                </a:solidFill>
                <a:latin typeface="Corbel" panose="020B0503020204020204" pitchFamily="34" charset="0"/>
              </a:rPr>
              <a:t>Batch 2:  2480 individuals, 860,950 sites after QC</a:t>
            </a:r>
          </a:p>
          <a:p>
            <a:pPr marL="0" indent="0" algn="just">
              <a:lnSpc>
                <a:spcPct val="90000"/>
              </a:lnSpc>
              <a:buClr>
                <a:srgbClr val="262626"/>
              </a:buClr>
            </a:pPr>
            <a:endParaRPr lang="en-GB" altLang="en-US" sz="1700" b="1" dirty="0" smtClean="0">
              <a:solidFill>
                <a:srgbClr val="262626"/>
              </a:solidFill>
              <a:latin typeface="Corbel" panose="020B0503020204020204" pitchFamily="34" charset="0"/>
            </a:endParaRPr>
          </a:p>
          <a:p>
            <a:pPr marL="0" indent="0" algn="just">
              <a:lnSpc>
                <a:spcPct val="90000"/>
              </a:lnSpc>
              <a:buClr>
                <a:srgbClr val="262626"/>
              </a:buClr>
            </a:pPr>
            <a:endParaRPr lang="en-GB" altLang="en-US" sz="1700" dirty="0" smtClean="0">
              <a:solidFill>
                <a:srgbClr val="262626"/>
              </a:solidFill>
              <a:latin typeface="Corbel" panose="020B0503020204020204" pitchFamily="34" charset="0"/>
            </a:endParaRPr>
          </a:p>
          <a:p>
            <a:pPr marL="0" indent="0" algn="just">
              <a:lnSpc>
                <a:spcPct val="90000"/>
              </a:lnSpc>
              <a:buClr>
                <a:srgbClr val="262626"/>
              </a:buClr>
            </a:pPr>
            <a:endParaRPr lang="en-GB" altLang="en-US" sz="1700" dirty="0" smtClean="0">
              <a:solidFill>
                <a:srgbClr val="262626"/>
              </a:solidFill>
              <a:latin typeface="Corbel" panose="020B0503020204020204" pitchFamily="34" charset="0"/>
            </a:endParaRPr>
          </a:p>
          <a:p>
            <a:pPr marL="0" indent="0" algn="just">
              <a:lnSpc>
                <a:spcPct val="90000"/>
              </a:lnSpc>
              <a:buClr>
                <a:srgbClr val="262626"/>
              </a:buClr>
            </a:pPr>
            <a:r>
              <a:rPr lang="en-GB" altLang="en-US" sz="1700" dirty="0" smtClean="0">
                <a:solidFill>
                  <a:srgbClr val="262626"/>
                </a:solidFill>
                <a:latin typeface="Corbel" panose="020B0503020204020204" pitchFamily="34" charset="0"/>
              </a:rPr>
              <a:t> Illumina </a:t>
            </a:r>
            <a:r>
              <a:rPr lang="en-GB" altLang="en-US" sz="1700" dirty="0" err="1" smtClean="0">
                <a:solidFill>
                  <a:srgbClr val="262626"/>
                </a:solidFill>
                <a:latin typeface="Corbel" panose="020B0503020204020204" pitchFamily="34" charset="0"/>
              </a:rPr>
              <a:t>Infinium</a:t>
            </a:r>
            <a:r>
              <a:rPr lang="en-GB" altLang="en-US" sz="1700" dirty="0" smtClean="0">
                <a:solidFill>
                  <a:srgbClr val="262626"/>
                </a:solidFill>
                <a:latin typeface="Corbel" panose="020B0503020204020204" pitchFamily="34" charset="0"/>
              </a:rPr>
              <a:t> Methylation Epic Arrays performed at University of Exeter Medical School (Professor Jonathon Mill).</a:t>
            </a:r>
          </a:p>
          <a:p>
            <a:pPr marL="0" indent="0" algn="just">
              <a:lnSpc>
                <a:spcPct val="90000"/>
              </a:lnSpc>
              <a:buClr>
                <a:srgbClr val="262626"/>
              </a:buClr>
            </a:pPr>
            <a:endParaRPr lang="en-GB" altLang="en-US" sz="1700" dirty="0" smtClean="0">
              <a:solidFill>
                <a:srgbClr val="262626"/>
              </a:solidFill>
              <a:latin typeface="Corbel" panose="020B0503020204020204" pitchFamily="34" charset="0"/>
            </a:endParaRPr>
          </a:p>
          <a:p>
            <a:pPr marL="0" indent="0" algn="just">
              <a:lnSpc>
                <a:spcPct val="90000"/>
              </a:lnSpc>
              <a:buClr>
                <a:srgbClr val="262626"/>
              </a:buClr>
            </a:pPr>
            <a:r>
              <a:rPr lang="en-GB" altLang="en-US" sz="1700" dirty="0" smtClean="0">
                <a:solidFill>
                  <a:srgbClr val="262626"/>
                </a:solidFill>
                <a:latin typeface="Corbel" panose="020B0503020204020204" pitchFamily="34" charset="0"/>
              </a:rPr>
              <a:t> Data Normalised and cleaned in Biological Sciences (Professor Leo Schalkwyk, Tyler Gorrie-Stone)</a:t>
            </a:r>
          </a:p>
          <a:p>
            <a:pPr marL="0" indent="0" algn="just">
              <a:lnSpc>
                <a:spcPct val="90000"/>
              </a:lnSpc>
              <a:buClr>
                <a:srgbClr val="262626"/>
              </a:buClr>
            </a:pPr>
            <a:endParaRPr lang="en-GB" altLang="en-US" sz="1700" dirty="0" smtClean="0">
              <a:solidFill>
                <a:srgbClr val="262626"/>
              </a:solidFill>
              <a:latin typeface="Corbel" panose="020B0503020204020204" pitchFamily="34" charset="0"/>
            </a:endParaRPr>
          </a:p>
          <a:p>
            <a:pPr marL="0" indent="0" algn="just">
              <a:lnSpc>
                <a:spcPct val="90000"/>
              </a:lnSpc>
              <a:buClr>
                <a:srgbClr val="262626"/>
              </a:buClr>
            </a:pPr>
            <a:r>
              <a:rPr lang="en-GB" altLang="en-US" sz="1700" b="1" dirty="0" smtClean="0">
                <a:solidFill>
                  <a:srgbClr val="262626"/>
                </a:solidFill>
                <a:latin typeface="Corbel" panose="020B0503020204020204" pitchFamily="34" charset="0"/>
              </a:rPr>
              <a:t> Population:</a:t>
            </a:r>
            <a:r>
              <a:rPr lang="en-GB" altLang="en-US" sz="1700" dirty="0" smtClean="0">
                <a:solidFill>
                  <a:srgbClr val="262626"/>
                </a:solidFill>
                <a:latin typeface="Corbel" panose="020B0503020204020204" pitchFamily="34" charset="0"/>
              </a:rPr>
              <a:t> England, Scotland and Wales, white European.</a:t>
            </a:r>
          </a:p>
          <a:p>
            <a:pPr marL="0" indent="0" algn="just">
              <a:lnSpc>
                <a:spcPct val="90000"/>
              </a:lnSpc>
              <a:buClr>
                <a:srgbClr val="262626"/>
              </a:buClr>
            </a:pPr>
            <a:endParaRPr lang="en-GB" altLang="en-US" sz="1700" dirty="0">
              <a:solidFill>
                <a:srgbClr val="262626"/>
              </a:solidFill>
              <a:latin typeface="Corbel" panose="020B0503020204020204" pitchFamily="34" charset="0"/>
            </a:endParaRPr>
          </a:p>
          <a:p>
            <a:pPr marL="0" indent="0" algn="just">
              <a:lnSpc>
                <a:spcPct val="90000"/>
              </a:lnSpc>
              <a:buClr>
                <a:srgbClr val="262626"/>
              </a:buClr>
            </a:pPr>
            <a:r>
              <a:rPr lang="en-GB" altLang="en-US" sz="1700" dirty="0" smtClean="0">
                <a:solidFill>
                  <a:srgbClr val="262626"/>
                </a:solidFill>
                <a:latin typeface="Corbel" panose="020B0503020204020204" pitchFamily="34" charset="0"/>
              </a:rPr>
              <a:t> Also available: five </a:t>
            </a:r>
            <a:r>
              <a:rPr lang="en-GB" altLang="en-US" sz="1700" b="1" dirty="0" smtClean="0">
                <a:solidFill>
                  <a:srgbClr val="262626"/>
                </a:solidFill>
                <a:latin typeface="Corbel" panose="020B0503020204020204" pitchFamily="34" charset="0"/>
              </a:rPr>
              <a:t>epigenetic clocks</a:t>
            </a:r>
            <a:r>
              <a:rPr lang="en-GB" altLang="en-US" sz="1700" dirty="0" smtClean="0">
                <a:solidFill>
                  <a:srgbClr val="262626"/>
                </a:solidFill>
                <a:latin typeface="Corbel" panose="020B0503020204020204" pitchFamily="34" charset="0"/>
              </a:rPr>
              <a:t> for age.</a:t>
            </a:r>
            <a:endParaRPr lang="en-GB" altLang="en-US" sz="1400" dirty="0" smtClean="0">
              <a:solidFill>
                <a:srgbClr val="262626"/>
              </a:solidFill>
              <a:latin typeface="Corbel" panose="020B0503020204020204" pitchFamily="34" charset="0"/>
            </a:endParaRPr>
          </a:p>
          <a:p>
            <a:pPr marL="0" indent="0">
              <a:lnSpc>
                <a:spcPct val="90000"/>
              </a:lnSpc>
              <a:buFontTx/>
              <a:buNone/>
            </a:pPr>
            <a:endParaRPr lang="en-GB" altLang="en-US" sz="1400" dirty="0" smtClean="0">
              <a:solidFill>
                <a:srgbClr val="262626"/>
              </a:solidFill>
              <a:latin typeface="Corbel" panose="020B0503020204020204" pitchFamily="34" charset="0"/>
            </a:endParaRPr>
          </a:p>
          <a:p>
            <a:pPr marL="0" indent="0">
              <a:lnSpc>
                <a:spcPct val="90000"/>
              </a:lnSpc>
              <a:buFontTx/>
              <a:buNone/>
            </a:pPr>
            <a:endParaRPr lang="en-GB" altLang="en-US" sz="1400" dirty="0" smtClean="0">
              <a:solidFill>
                <a:srgbClr val="262626"/>
              </a:solidFill>
              <a:latin typeface="Corbel" panose="020B0503020204020204" pitchFamily="34" charset="0"/>
            </a:endParaRPr>
          </a:p>
          <a:p>
            <a:pPr marL="0" indent="0">
              <a:lnSpc>
                <a:spcPct val="90000"/>
              </a:lnSpc>
              <a:buFontTx/>
              <a:buNone/>
            </a:pPr>
            <a:endParaRPr lang="en-GB" altLang="en-US" sz="1400" dirty="0" smtClean="0">
              <a:solidFill>
                <a:srgbClr val="262626"/>
              </a:solidFill>
              <a:latin typeface="Corbel" panose="020B0503020204020204" pitchFamily="34" charset="0"/>
            </a:endParaRPr>
          </a:p>
          <a:p>
            <a:pPr marL="0" indent="0">
              <a:lnSpc>
                <a:spcPct val="90000"/>
              </a:lnSpc>
              <a:buFontTx/>
              <a:buNone/>
            </a:pPr>
            <a:endParaRPr lang="en-GB" altLang="en-US" sz="1400" dirty="0" smtClean="0">
              <a:solidFill>
                <a:srgbClr val="262626"/>
              </a:solidFill>
              <a:latin typeface="Corbel" panose="020B0503020204020204" pitchFamily="34" charset="0"/>
            </a:endParaRPr>
          </a:p>
          <a:p>
            <a:pPr marL="0" indent="0">
              <a:lnSpc>
                <a:spcPct val="90000"/>
              </a:lnSpc>
              <a:buFontTx/>
              <a:buNone/>
            </a:pPr>
            <a:endParaRPr lang="en-GB" altLang="en-US" sz="1400" dirty="0" smtClean="0">
              <a:solidFill>
                <a:srgbClr val="262626"/>
              </a:solidFill>
              <a:latin typeface="Corbel" panose="020B0503020204020204" pitchFamily="34" charset="0"/>
            </a:endParaRPr>
          </a:p>
          <a:p>
            <a:pPr marL="0" indent="0">
              <a:lnSpc>
                <a:spcPct val="90000"/>
              </a:lnSpc>
              <a:buFontTx/>
              <a:buNone/>
            </a:pPr>
            <a:endParaRPr lang="en-GB" altLang="en-US" sz="1400" dirty="0" smtClean="0">
              <a:solidFill>
                <a:srgbClr val="262626"/>
              </a:solidFill>
              <a:latin typeface="Corbel" panose="020B0503020204020204" pitchFamily="34" charset="0"/>
            </a:endParaRPr>
          </a:p>
        </p:txBody>
      </p:sp>
      <p:grpSp>
        <p:nvGrpSpPr>
          <p:cNvPr id="16388" name="Group 6"/>
          <p:cNvGrpSpPr>
            <a:grpSpLocks/>
          </p:cNvGrpSpPr>
          <p:nvPr/>
        </p:nvGrpSpPr>
        <p:grpSpPr bwMode="auto">
          <a:xfrm>
            <a:off x="5863424" y="1556792"/>
            <a:ext cx="2879725" cy="1849437"/>
            <a:chOff x="5436096" y="2996952"/>
            <a:chExt cx="2880320" cy="1849487"/>
          </a:xfrm>
        </p:grpSpPr>
        <p:grpSp>
          <p:nvGrpSpPr>
            <p:cNvPr id="8" name="Group 315"/>
            <p:cNvGrpSpPr/>
            <p:nvPr/>
          </p:nvGrpSpPr>
          <p:grpSpPr>
            <a:xfrm>
              <a:off x="7263115" y="3014917"/>
              <a:ext cx="333221" cy="918139"/>
              <a:chOff x="2323305" y="2203133"/>
              <a:chExt cx="979488" cy="2554284"/>
            </a:xfrm>
            <a:solidFill>
              <a:srgbClr val="7030A0"/>
            </a:solidFill>
          </p:grpSpPr>
          <p:sp>
            <p:nvSpPr>
              <p:cNvPr id="14" name="Freeform 3"/>
              <p:cNvSpPr>
                <a:spLocks noChangeArrowheads="1"/>
              </p:cNvSpPr>
              <p:nvPr/>
            </p:nvSpPr>
            <p:spPr bwMode="auto">
              <a:xfrm>
                <a:off x="2323305" y="2720656"/>
                <a:ext cx="979488" cy="2036761"/>
              </a:xfrm>
              <a:custGeom>
                <a:avLst/>
                <a:gdLst>
                  <a:gd name="T0" fmla="*/ 2093 w 2719"/>
                  <a:gd name="T1" fmla="*/ 0 h 5657"/>
                  <a:gd name="T2" fmla="*/ 2093 w 2719"/>
                  <a:gd name="T3" fmla="*/ 0 h 5657"/>
                  <a:gd name="T4" fmla="*/ 625 w 2719"/>
                  <a:gd name="T5" fmla="*/ 0 h 5657"/>
                  <a:gd name="T6" fmla="*/ 0 w 2719"/>
                  <a:gd name="T7" fmla="*/ 625 h 5657"/>
                  <a:gd name="T8" fmla="*/ 0 w 2719"/>
                  <a:gd name="T9" fmla="*/ 2499 h 5657"/>
                  <a:gd name="T10" fmla="*/ 250 w 2719"/>
                  <a:gd name="T11" fmla="*/ 2718 h 5657"/>
                  <a:gd name="T12" fmla="*/ 468 w 2719"/>
                  <a:gd name="T13" fmla="*/ 2499 h 5657"/>
                  <a:gd name="T14" fmla="*/ 468 w 2719"/>
                  <a:gd name="T15" fmla="*/ 1032 h 5657"/>
                  <a:gd name="T16" fmla="*/ 531 w 2719"/>
                  <a:gd name="T17" fmla="*/ 938 h 5657"/>
                  <a:gd name="T18" fmla="*/ 625 w 2719"/>
                  <a:gd name="T19" fmla="*/ 1032 h 5657"/>
                  <a:gd name="T20" fmla="*/ 625 w 2719"/>
                  <a:gd name="T21" fmla="*/ 2781 h 5657"/>
                  <a:gd name="T22" fmla="*/ 625 w 2719"/>
                  <a:gd name="T23" fmla="*/ 3093 h 5657"/>
                  <a:gd name="T24" fmla="*/ 625 w 2719"/>
                  <a:gd name="T25" fmla="*/ 5312 h 5657"/>
                  <a:gd name="T26" fmla="*/ 937 w 2719"/>
                  <a:gd name="T27" fmla="*/ 5656 h 5657"/>
                  <a:gd name="T28" fmla="*/ 937 w 2719"/>
                  <a:gd name="T29" fmla="*/ 5656 h 5657"/>
                  <a:gd name="T30" fmla="*/ 1218 w 2719"/>
                  <a:gd name="T31" fmla="*/ 5312 h 5657"/>
                  <a:gd name="T32" fmla="*/ 1218 w 2719"/>
                  <a:gd name="T33" fmla="*/ 3156 h 5657"/>
                  <a:gd name="T34" fmla="*/ 1375 w 2719"/>
                  <a:gd name="T35" fmla="*/ 3031 h 5657"/>
                  <a:gd name="T36" fmla="*/ 1531 w 2719"/>
                  <a:gd name="T37" fmla="*/ 3156 h 5657"/>
                  <a:gd name="T38" fmla="*/ 1531 w 2719"/>
                  <a:gd name="T39" fmla="*/ 5312 h 5657"/>
                  <a:gd name="T40" fmla="*/ 1781 w 2719"/>
                  <a:gd name="T41" fmla="*/ 5656 h 5657"/>
                  <a:gd name="T42" fmla="*/ 1781 w 2719"/>
                  <a:gd name="T43" fmla="*/ 5656 h 5657"/>
                  <a:gd name="T44" fmla="*/ 2093 w 2719"/>
                  <a:gd name="T45" fmla="*/ 5312 h 5657"/>
                  <a:gd name="T46" fmla="*/ 2093 w 2719"/>
                  <a:gd name="T47" fmla="*/ 3093 h 5657"/>
                  <a:gd name="T48" fmla="*/ 2093 w 2719"/>
                  <a:gd name="T49" fmla="*/ 2781 h 5657"/>
                  <a:gd name="T50" fmla="*/ 2093 w 2719"/>
                  <a:gd name="T51" fmla="*/ 1032 h 5657"/>
                  <a:gd name="T52" fmla="*/ 2218 w 2719"/>
                  <a:gd name="T53" fmla="*/ 938 h 5657"/>
                  <a:gd name="T54" fmla="*/ 2250 w 2719"/>
                  <a:gd name="T55" fmla="*/ 1032 h 5657"/>
                  <a:gd name="T56" fmla="*/ 2250 w 2719"/>
                  <a:gd name="T57" fmla="*/ 2499 h 5657"/>
                  <a:gd name="T58" fmla="*/ 2468 w 2719"/>
                  <a:gd name="T59" fmla="*/ 2718 h 5657"/>
                  <a:gd name="T60" fmla="*/ 2718 w 2719"/>
                  <a:gd name="T61" fmla="*/ 2499 h 5657"/>
                  <a:gd name="T62" fmla="*/ 2718 w 2719"/>
                  <a:gd name="T63" fmla="*/ 625 h 5657"/>
                  <a:gd name="T64" fmla="*/ 2093 w 2719"/>
                  <a:gd name="T65" fmla="*/ 0 h 56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2719" h="5657">
                    <a:moveTo>
                      <a:pt x="2093" y="0"/>
                    </a:moveTo>
                    <a:lnTo>
                      <a:pt x="2093" y="0"/>
                    </a:lnTo>
                    <a:cubicBezTo>
                      <a:pt x="625" y="0"/>
                      <a:pt x="625" y="0"/>
                      <a:pt x="625" y="0"/>
                    </a:cubicBezTo>
                    <a:cubicBezTo>
                      <a:pt x="218" y="0"/>
                      <a:pt x="0" y="188"/>
                      <a:pt x="0" y="625"/>
                    </a:cubicBezTo>
                    <a:cubicBezTo>
                      <a:pt x="0" y="2499"/>
                      <a:pt x="0" y="2499"/>
                      <a:pt x="0" y="2499"/>
                    </a:cubicBezTo>
                    <a:cubicBezTo>
                      <a:pt x="0" y="2624"/>
                      <a:pt x="93" y="2718"/>
                      <a:pt x="250" y="2718"/>
                    </a:cubicBezTo>
                    <a:cubicBezTo>
                      <a:pt x="375" y="2718"/>
                      <a:pt x="468" y="2624"/>
                      <a:pt x="468" y="2499"/>
                    </a:cubicBezTo>
                    <a:cubicBezTo>
                      <a:pt x="468" y="2499"/>
                      <a:pt x="468" y="1188"/>
                      <a:pt x="468" y="1032"/>
                    </a:cubicBezTo>
                    <a:cubicBezTo>
                      <a:pt x="468" y="938"/>
                      <a:pt x="531" y="938"/>
                      <a:pt x="531" y="938"/>
                    </a:cubicBezTo>
                    <a:cubicBezTo>
                      <a:pt x="593" y="938"/>
                      <a:pt x="625" y="938"/>
                      <a:pt x="625" y="1032"/>
                    </a:cubicBezTo>
                    <a:cubicBezTo>
                      <a:pt x="625" y="1188"/>
                      <a:pt x="625" y="2249"/>
                      <a:pt x="625" y="2781"/>
                    </a:cubicBezTo>
                    <a:cubicBezTo>
                      <a:pt x="625" y="3093"/>
                      <a:pt x="625" y="3093"/>
                      <a:pt x="625" y="3093"/>
                    </a:cubicBezTo>
                    <a:cubicBezTo>
                      <a:pt x="625" y="5312"/>
                      <a:pt x="625" y="5312"/>
                      <a:pt x="625" y="5312"/>
                    </a:cubicBezTo>
                    <a:cubicBezTo>
                      <a:pt x="625" y="5468"/>
                      <a:pt x="781" y="5656"/>
                      <a:pt x="937" y="5656"/>
                    </a:cubicBezTo>
                    <a:lnTo>
                      <a:pt x="937" y="5656"/>
                    </a:lnTo>
                    <a:cubicBezTo>
                      <a:pt x="1093" y="5656"/>
                      <a:pt x="1218" y="5468"/>
                      <a:pt x="1218" y="5312"/>
                    </a:cubicBezTo>
                    <a:cubicBezTo>
                      <a:pt x="1218" y="5312"/>
                      <a:pt x="1218" y="3249"/>
                      <a:pt x="1218" y="3156"/>
                    </a:cubicBezTo>
                    <a:cubicBezTo>
                      <a:pt x="1218" y="3031"/>
                      <a:pt x="1250" y="3031"/>
                      <a:pt x="1375" y="3031"/>
                    </a:cubicBezTo>
                    <a:cubicBezTo>
                      <a:pt x="1406" y="3031"/>
                      <a:pt x="1531" y="3031"/>
                      <a:pt x="1531" y="3156"/>
                    </a:cubicBezTo>
                    <a:cubicBezTo>
                      <a:pt x="1531" y="3249"/>
                      <a:pt x="1531" y="5312"/>
                      <a:pt x="1531" y="5312"/>
                    </a:cubicBezTo>
                    <a:cubicBezTo>
                      <a:pt x="1531" y="5468"/>
                      <a:pt x="1562" y="5656"/>
                      <a:pt x="1781" y="5656"/>
                    </a:cubicBezTo>
                    <a:lnTo>
                      <a:pt x="1781" y="5656"/>
                    </a:lnTo>
                    <a:cubicBezTo>
                      <a:pt x="1937" y="5656"/>
                      <a:pt x="2093" y="5468"/>
                      <a:pt x="2093" y="5312"/>
                    </a:cubicBezTo>
                    <a:cubicBezTo>
                      <a:pt x="2093" y="3093"/>
                      <a:pt x="2093" y="3093"/>
                      <a:pt x="2093" y="3093"/>
                    </a:cubicBezTo>
                    <a:cubicBezTo>
                      <a:pt x="2093" y="2781"/>
                      <a:pt x="2093" y="2781"/>
                      <a:pt x="2093" y="2781"/>
                    </a:cubicBezTo>
                    <a:cubicBezTo>
                      <a:pt x="2093" y="2249"/>
                      <a:pt x="2093" y="1188"/>
                      <a:pt x="2093" y="1032"/>
                    </a:cubicBezTo>
                    <a:cubicBezTo>
                      <a:pt x="2093" y="938"/>
                      <a:pt x="2156" y="938"/>
                      <a:pt x="2218" y="938"/>
                    </a:cubicBezTo>
                    <a:cubicBezTo>
                      <a:pt x="2218" y="938"/>
                      <a:pt x="2250" y="938"/>
                      <a:pt x="2250" y="1032"/>
                    </a:cubicBezTo>
                    <a:cubicBezTo>
                      <a:pt x="2250" y="1188"/>
                      <a:pt x="2250" y="2499"/>
                      <a:pt x="2250" y="2499"/>
                    </a:cubicBezTo>
                    <a:cubicBezTo>
                      <a:pt x="2250" y="2624"/>
                      <a:pt x="2375" y="2718"/>
                      <a:pt x="2468" y="2718"/>
                    </a:cubicBezTo>
                    <a:cubicBezTo>
                      <a:pt x="2562" y="2718"/>
                      <a:pt x="2718" y="2624"/>
                      <a:pt x="2718" y="2499"/>
                    </a:cubicBezTo>
                    <a:cubicBezTo>
                      <a:pt x="2718" y="625"/>
                      <a:pt x="2718" y="625"/>
                      <a:pt x="2718" y="625"/>
                    </a:cubicBezTo>
                    <a:cubicBezTo>
                      <a:pt x="2718" y="188"/>
                      <a:pt x="2531" y="0"/>
                      <a:pt x="2093" y="0"/>
                    </a:cubicBezTo>
                  </a:path>
                </a:pathLst>
              </a:custGeom>
              <a:grpFill/>
              <a:ln>
                <a:noFill/>
              </a:ln>
              <a:effectLst/>
              <a:extLst/>
            </p:spPr>
            <p:txBody>
              <a:bodyPr wrap="none" anchor="ctr"/>
              <a:lstStyle/>
              <a:p>
                <a:pPr defTabSz="767942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500" kern="0" dirty="0">
                  <a:solidFill>
                    <a:srgbClr val="445469"/>
                  </a:solidFill>
                  <a:latin typeface="Calibri Light"/>
                  <a:ea typeface="MS PGothic" pitchFamily="34" charset="-128"/>
                  <a:sym typeface="Arial" pitchFamily="34" charset="0"/>
                </a:endParaRPr>
              </a:p>
            </p:txBody>
          </p:sp>
          <p:sp>
            <p:nvSpPr>
              <p:cNvPr id="15" name="Freeform 4"/>
              <p:cNvSpPr>
                <a:spLocks noChangeArrowheads="1"/>
              </p:cNvSpPr>
              <p:nvPr/>
            </p:nvSpPr>
            <p:spPr bwMode="auto">
              <a:xfrm>
                <a:off x="2626519" y="2203133"/>
                <a:ext cx="382587" cy="360362"/>
              </a:xfrm>
              <a:custGeom>
                <a:avLst/>
                <a:gdLst>
                  <a:gd name="T0" fmla="*/ 532 w 1064"/>
                  <a:gd name="T1" fmla="*/ 0 h 1001"/>
                  <a:gd name="T2" fmla="*/ 532 w 1064"/>
                  <a:gd name="T3" fmla="*/ 0 h 1001"/>
                  <a:gd name="T4" fmla="*/ 0 w 1064"/>
                  <a:gd name="T5" fmla="*/ 531 h 1001"/>
                  <a:gd name="T6" fmla="*/ 532 w 1064"/>
                  <a:gd name="T7" fmla="*/ 1000 h 1001"/>
                  <a:gd name="T8" fmla="*/ 1063 w 1064"/>
                  <a:gd name="T9" fmla="*/ 531 h 1001"/>
                  <a:gd name="T10" fmla="*/ 532 w 1064"/>
                  <a:gd name="T11" fmla="*/ 0 h 10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064" h="1001">
                    <a:moveTo>
                      <a:pt x="532" y="0"/>
                    </a:moveTo>
                    <a:lnTo>
                      <a:pt x="532" y="0"/>
                    </a:lnTo>
                    <a:cubicBezTo>
                      <a:pt x="219" y="0"/>
                      <a:pt x="0" y="219"/>
                      <a:pt x="0" y="531"/>
                    </a:cubicBezTo>
                    <a:cubicBezTo>
                      <a:pt x="0" y="812"/>
                      <a:pt x="219" y="1000"/>
                      <a:pt x="532" y="1000"/>
                    </a:cubicBezTo>
                    <a:cubicBezTo>
                      <a:pt x="782" y="1000"/>
                      <a:pt x="1063" y="812"/>
                      <a:pt x="1063" y="531"/>
                    </a:cubicBezTo>
                    <a:cubicBezTo>
                      <a:pt x="1063" y="219"/>
                      <a:pt x="782" y="0"/>
                      <a:pt x="532" y="0"/>
                    </a:cubicBezTo>
                  </a:path>
                </a:pathLst>
              </a:custGeom>
              <a:grpFill/>
              <a:ln>
                <a:noFill/>
              </a:ln>
              <a:effectLst/>
              <a:extLst/>
            </p:spPr>
            <p:txBody>
              <a:bodyPr wrap="none" anchor="ctr"/>
              <a:lstStyle/>
              <a:p>
                <a:pPr defTabSz="767942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500" kern="0" dirty="0">
                  <a:solidFill>
                    <a:srgbClr val="445469"/>
                  </a:solidFill>
                  <a:latin typeface="Calibri Light"/>
                  <a:ea typeface="MS PGothic" pitchFamily="34" charset="-128"/>
                  <a:sym typeface="Arial" pitchFamily="34" charset="0"/>
                </a:endParaRPr>
              </a:p>
            </p:txBody>
          </p:sp>
        </p:grpSp>
        <p:grpSp>
          <p:nvGrpSpPr>
            <p:cNvPr id="9" name="Group 318"/>
            <p:cNvGrpSpPr/>
            <p:nvPr/>
          </p:nvGrpSpPr>
          <p:grpSpPr>
            <a:xfrm>
              <a:off x="5724128" y="2996952"/>
              <a:ext cx="381372" cy="918137"/>
              <a:chOff x="5481408" y="1426062"/>
              <a:chExt cx="341669" cy="778500"/>
            </a:xfrm>
            <a:solidFill>
              <a:srgbClr val="EDBD3C"/>
            </a:solidFill>
          </p:grpSpPr>
          <p:sp>
            <p:nvSpPr>
              <p:cNvPr id="12" name="Freeform 1"/>
              <p:cNvSpPr>
                <a:spLocks noChangeArrowheads="1"/>
              </p:cNvSpPr>
              <p:nvPr/>
            </p:nvSpPr>
            <p:spPr bwMode="auto">
              <a:xfrm>
                <a:off x="5481408" y="1565662"/>
                <a:ext cx="341669" cy="638900"/>
              </a:xfrm>
              <a:custGeom>
                <a:avLst/>
                <a:gdLst>
                  <a:gd name="T0" fmla="*/ 3593 w 3594"/>
                  <a:gd name="T1" fmla="*/ 2874 h 6719"/>
                  <a:gd name="T2" fmla="*/ 3593 w 3594"/>
                  <a:gd name="T3" fmla="*/ 2874 h 6719"/>
                  <a:gd name="T4" fmla="*/ 3000 w 3594"/>
                  <a:gd name="T5" fmla="*/ 625 h 6719"/>
                  <a:gd name="T6" fmla="*/ 2250 w 3594"/>
                  <a:gd name="T7" fmla="*/ 0 h 6719"/>
                  <a:gd name="T8" fmla="*/ 1375 w 3594"/>
                  <a:gd name="T9" fmla="*/ 0 h 6719"/>
                  <a:gd name="T10" fmla="*/ 625 w 3594"/>
                  <a:gd name="T11" fmla="*/ 625 h 6719"/>
                  <a:gd name="T12" fmla="*/ 0 w 3594"/>
                  <a:gd name="T13" fmla="*/ 2874 h 6719"/>
                  <a:gd name="T14" fmla="*/ 125 w 3594"/>
                  <a:gd name="T15" fmla="*/ 3249 h 6719"/>
                  <a:gd name="T16" fmla="*/ 500 w 3594"/>
                  <a:gd name="T17" fmla="*/ 2999 h 6719"/>
                  <a:gd name="T18" fmla="*/ 1000 w 3594"/>
                  <a:gd name="T19" fmla="*/ 1000 h 6719"/>
                  <a:gd name="T20" fmla="*/ 1250 w 3594"/>
                  <a:gd name="T21" fmla="*/ 1000 h 6719"/>
                  <a:gd name="T22" fmla="*/ 375 w 3594"/>
                  <a:gd name="T23" fmla="*/ 4093 h 6719"/>
                  <a:gd name="T24" fmla="*/ 1125 w 3594"/>
                  <a:gd name="T25" fmla="*/ 4093 h 6719"/>
                  <a:gd name="T26" fmla="*/ 1125 w 3594"/>
                  <a:gd name="T27" fmla="*/ 6343 h 6719"/>
                  <a:gd name="T28" fmla="*/ 1375 w 3594"/>
                  <a:gd name="T29" fmla="*/ 6718 h 6719"/>
                  <a:gd name="T30" fmla="*/ 1750 w 3594"/>
                  <a:gd name="T31" fmla="*/ 6343 h 6719"/>
                  <a:gd name="T32" fmla="*/ 1750 w 3594"/>
                  <a:gd name="T33" fmla="*/ 4093 h 6719"/>
                  <a:gd name="T34" fmla="*/ 2000 w 3594"/>
                  <a:gd name="T35" fmla="*/ 4093 h 6719"/>
                  <a:gd name="T36" fmla="*/ 2000 w 3594"/>
                  <a:gd name="T37" fmla="*/ 6343 h 6719"/>
                  <a:gd name="T38" fmla="*/ 2250 w 3594"/>
                  <a:gd name="T39" fmla="*/ 6718 h 6719"/>
                  <a:gd name="T40" fmla="*/ 2500 w 3594"/>
                  <a:gd name="T41" fmla="*/ 6343 h 6719"/>
                  <a:gd name="T42" fmla="*/ 2500 w 3594"/>
                  <a:gd name="T43" fmla="*/ 4093 h 6719"/>
                  <a:gd name="T44" fmla="*/ 3218 w 3594"/>
                  <a:gd name="T45" fmla="*/ 4093 h 6719"/>
                  <a:gd name="T46" fmla="*/ 2375 w 3594"/>
                  <a:gd name="T47" fmla="*/ 1000 h 6719"/>
                  <a:gd name="T48" fmla="*/ 2625 w 3594"/>
                  <a:gd name="T49" fmla="*/ 1000 h 6719"/>
                  <a:gd name="T50" fmla="*/ 3093 w 3594"/>
                  <a:gd name="T51" fmla="*/ 2999 h 6719"/>
                  <a:gd name="T52" fmla="*/ 3468 w 3594"/>
                  <a:gd name="T53" fmla="*/ 3249 h 6719"/>
                  <a:gd name="T54" fmla="*/ 3593 w 3594"/>
                  <a:gd name="T55" fmla="*/ 2874 h 67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3594" h="6719">
                    <a:moveTo>
                      <a:pt x="3593" y="2874"/>
                    </a:moveTo>
                    <a:lnTo>
                      <a:pt x="3593" y="2874"/>
                    </a:lnTo>
                    <a:cubicBezTo>
                      <a:pt x="3000" y="625"/>
                      <a:pt x="3000" y="625"/>
                      <a:pt x="3000" y="625"/>
                    </a:cubicBezTo>
                    <a:cubicBezTo>
                      <a:pt x="2875" y="250"/>
                      <a:pt x="2625" y="0"/>
                      <a:pt x="2250" y="0"/>
                    </a:cubicBezTo>
                    <a:cubicBezTo>
                      <a:pt x="1375" y="0"/>
                      <a:pt x="1375" y="0"/>
                      <a:pt x="1375" y="0"/>
                    </a:cubicBezTo>
                    <a:cubicBezTo>
                      <a:pt x="1000" y="0"/>
                      <a:pt x="750" y="250"/>
                      <a:pt x="625" y="625"/>
                    </a:cubicBezTo>
                    <a:cubicBezTo>
                      <a:pt x="0" y="2874"/>
                      <a:pt x="0" y="2874"/>
                      <a:pt x="0" y="2874"/>
                    </a:cubicBezTo>
                    <a:cubicBezTo>
                      <a:pt x="0" y="2999"/>
                      <a:pt x="0" y="3124"/>
                      <a:pt x="125" y="3249"/>
                    </a:cubicBezTo>
                    <a:cubicBezTo>
                      <a:pt x="250" y="3249"/>
                      <a:pt x="500" y="3124"/>
                      <a:pt x="500" y="2999"/>
                    </a:cubicBezTo>
                    <a:cubicBezTo>
                      <a:pt x="1000" y="1000"/>
                      <a:pt x="1000" y="1000"/>
                      <a:pt x="1000" y="1000"/>
                    </a:cubicBezTo>
                    <a:cubicBezTo>
                      <a:pt x="1250" y="1000"/>
                      <a:pt x="1250" y="1000"/>
                      <a:pt x="1250" y="1000"/>
                    </a:cubicBezTo>
                    <a:cubicBezTo>
                      <a:pt x="375" y="4093"/>
                      <a:pt x="375" y="4093"/>
                      <a:pt x="375" y="4093"/>
                    </a:cubicBezTo>
                    <a:cubicBezTo>
                      <a:pt x="1125" y="4093"/>
                      <a:pt x="1125" y="4093"/>
                      <a:pt x="1125" y="4093"/>
                    </a:cubicBezTo>
                    <a:cubicBezTo>
                      <a:pt x="1125" y="6343"/>
                      <a:pt x="1125" y="6343"/>
                      <a:pt x="1125" y="6343"/>
                    </a:cubicBezTo>
                    <a:cubicBezTo>
                      <a:pt x="1125" y="6468"/>
                      <a:pt x="1250" y="6718"/>
                      <a:pt x="1375" y="6718"/>
                    </a:cubicBezTo>
                    <a:cubicBezTo>
                      <a:pt x="1625" y="6718"/>
                      <a:pt x="1750" y="6468"/>
                      <a:pt x="1750" y="6343"/>
                    </a:cubicBezTo>
                    <a:cubicBezTo>
                      <a:pt x="1750" y="4093"/>
                      <a:pt x="1750" y="4093"/>
                      <a:pt x="1750" y="4093"/>
                    </a:cubicBezTo>
                    <a:cubicBezTo>
                      <a:pt x="2000" y="4093"/>
                      <a:pt x="2000" y="4093"/>
                      <a:pt x="2000" y="4093"/>
                    </a:cubicBezTo>
                    <a:cubicBezTo>
                      <a:pt x="2000" y="6343"/>
                      <a:pt x="2000" y="6343"/>
                      <a:pt x="2000" y="6343"/>
                    </a:cubicBezTo>
                    <a:cubicBezTo>
                      <a:pt x="2000" y="6468"/>
                      <a:pt x="2125" y="6718"/>
                      <a:pt x="2250" y="6718"/>
                    </a:cubicBezTo>
                    <a:cubicBezTo>
                      <a:pt x="2375" y="6718"/>
                      <a:pt x="2500" y="6468"/>
                      <a:pt x="2500" y="6343"/>
                    </a:cubicBezTo>
                    <a:cubicBezTo>
                      <a:pt x="2500" y="4093"/>
                      <a:pt x="2500" y="4093"/>
                      <a:pt x="2500" y="4093"/>
                    </a:cubicBezTo>
                    <a:cubicBezTo>
                      <a:pt x="3218" y="4093"/>
                      <a:pt x="3218" y="4093"/>
                      <a:pt x="3218" y="4093"/>
                    </a:cubicBezTo>
                    <a:cubicBezTo>
                      <a:pt x="2375" y="1000"/>
                      <a:pt x="2375" y="1000"/>
                      <a:pt x="2375" y="1000"/>
                    </a:cubicBezTo>
                    <a:cubicBezTo>
                      <a:pt x="2625" y="1000"/>
                      <a:pt x="2625" y="1000"/>
                      <a:pt x="2625" y="1000"/>
                    </a:cubicBezTo>
                    <a:cubicBezTo>
                      <a:pt x="3093" y="2999"/>
                      <a:pt x="3093" y="2999"/>
                      <a:pt x="3093" y="2999"/>
                    </a:cubicBezTo>
                    <a:cubicBezTo>
                      <a:pt x="3218" y="3124"/>
                      <a:pt x="3343" y="3249"/>
                      <a:pt x="3468" y="3249"/>
                    </a:cubicBezTo>
                    <a:cubicBezTo>
                      <a:pt x="3593" y="3124"/>
                      <a:pt x="3593" y="2999"/>
                      <a:pt x="3593" y="2874"/>
                    </a:cubicBezTo>
                  </a:path>
                </a:pathLst>
              </a:custGeom>
              <a:grpFill/>
              <a:ln>
                <a:noFill/>
              </a:ln>
              <a:effectLst/>
              <a:extLst/>
            </p:spPr>
            <p:txBody>
              <a:bodyPr wrap="none" anchor="ctr"/>
              <a:lstStyle/>
              <a:p>
                <a:pPr defTabSz="767942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500" kern="0" dirty="0">
                  <a:solidFill>
                    <a:srgbClr val="445469"/>
                  </a:solidFill>
                  <a:latin typeface="Calibri Light"/>
                  <a:ea typeface="MS PGothic" pitchFamily="34" charset="-128"/>
                  <a:sym typeface="Arial" pitchFamily="34" charset="0"/>
                </a:endParaRPr>
              </a:p>
            </p:txBody>
          </p:sp>
          <p:sp>
            <p:nvSpPr>
              <p:cNvPr id="13" name="Freeform 2"/>
              <p:cNvSpPr>
                <a:spLocks noChangeArrowheads="1"/>
              </p:cNvSpPr>
              <p:nvPr/>
            </p:nvSpPr>
            <p:spPr bwMode="auto">
              <a:xfrm>
                <a:off x="5588307" y="1426062"/>
                <a:ext cx="130798" cy="130799"/>
              </a:xfrm>
              <a:custGeom>
                <a:avLst/>
                <a:gdLst>
                  <a:gd name="T0" fmla="*/ 750 w 1376"/>
                  <a:gd name="T1" fmla="*/ 1375 h 1376"/>
                  <a:gd name="T2" fmla="*/ 750 w 1376"/>
                  <a:gd name="T3" fmla="*/ 1375 h 1376"/>
                  <a:gd name="T4" fmla="*/ 1375 w 1376"/>
                  <a:gd name="T5" fmla="*/ 625 h 1376"/>
                  <a:gd name="T6" fmla="*/ 750 w 1376"/>
                  <a:gd name="T7" fmla="*/ 0 h 1376"/>
                  <a:gd name="T8" fmla="*/ 0 w 1376"/>
                  <a:gd name="T9" fmla="*/ 625 h 1376"/>
                  <a:gd name="T10" fmla="*/ 750 w 1376"/>
                  <a:gd name="T11" fmla="*/ 1375 h 13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376" h="1376">
                    <a:moveTo>
                      <a:pt x="750" y="1375"/>
                    </a:moveTo>
                    <a:lnTo>
                      <a:pt x="750" y="1375"/>
                    </a:lnTo>
                    <a:cubicBezTo>
                      <a:pt x="1125" y="1375"/>
                      <a:pt x="1375" y="1125"/>
                      <a:pt x="1375" y="625"/>
                    </a:cubicBezTo>
                    <a:cubicBezTo>
                      <a:pt x="1375" y="250"/>
                      <a:pt x="1125" y="0"/>
                      <a:pt x="750" y="0"/>
                    </a:cubicBezTo>
                    <a:cubicBezTo>
                      <a:pt x="250" y="0"/>
                      <a:pt x="0" y="250"/>
                      <a:pt x="0" y="625"/>
                    </a:cubicBezTo>
                    <a:cubicBezTo>
                      <a:pt x="0" y="1125"/>
                      <a:pt x="250" y="1375"/>
                      <a:pt x="750" y="1375"/>
                    </a:cubicBezTo>
                  </a:path>
                </a:pathLst>
              </a:custGeom>
              <a:grpFill/>
              <a:ln>
                <a:noFill/>
              </a:ln>
              <a:effectLst/>
              <a:extLst/>
            </p:spPr>
            <p:txBody>
              <a:bodyPr wrap="none" anchor="ctr"/>
              <a:lstStyle/>
              <a:p>
                <a:pPr defTabSz="767942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500" kern="0" dirty="0">
                  <a:solidFill>
                    <a:srgbClr val="445469"/>
                  </a:solidFill>
                  <a:latin typeface="Calibri Light"/>
                  <a:ea typeface="MS PGothic" pitchFamily="34" charset="-128"/>
                  <a:sym typeface="Arial" pitchFamily="34" charset="0"/>
                </a:endParaRPr>
              </a:p>
            </p:txBody>
          </p:sp>
        </p:grpSp>
        <p:sp>
          <p:nvSpPr>
            <p:cNvPr id="16392" name="TextBox 9"/>
            <p:cNvSpPr txBox="1">
              <a:spLocks noChangeArrowheads="1"/>
            </p:cNvSpPr>
            <p:nvPr/>
          </p:nvSpPr>
          <p:spPr bwMode="auto">
            <a:xfrm>
              <a:off x="6947708" y="4005041"/>
              <a:ext cx="1368708" cy="8413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102390" tIns="51195" rIns="102390" bIns="51195">
              <a:spAutoFit/>
            </a:bodyPr>
            <a:lstStyle>
              <a:lvl1pPr defTabSz="766763" eaLnBrk="0" hangingPunct="0">
                <a:lnSpc>
                  <a:spcPct val="110000"/>
                </a:lnSpc>
                <a:spcBef>
                  <a:spcPct val="20000"/>
                </a:spcBef>
                <a:buClr>
                  <a:srgbClr val="0095D3"/>
                </a:buClr>
                <a:buChar char="•"/>
                <a:defRPr sz="22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 pitchFamily="1" charset="-128"/>
                </a:defRPr>
              </a:lvl1pPr>
              <a:lvl2pPr marL="742950" indent="-285750" defTabSz="766763" eaLnBrk="0" hangingPunct="0">
                <a:spcBef>
                  <a:spcPct val="20000"/>
                </a:spcBef>
                <a:buClr>
                  <a:srgbClr val="1776B2"/>
                </a:buClr>
                <a:defRPr sz="2200">
                  <a:solidFill>
                    <a:srgbClr val="626464"/>
                  </a:solidFill>
                  <a:latin typeface="Arial" panose="020B0604020202020204" pitchFamily="34" charset="0"/>
                  <a:ea typeface="ヒラギノ角ゴ Pro W3" pitchFamily="1" charset="-128"/>
                </a:defRPr>
              </a:lvl2pPr>
              <a:lvl3pPr marL="1143000" indent="-228600" defTabSz="766763" eaLnBrk="0" hangingPunct="0">
                <a:spcBef>
                  <a:spcPct val="20000"/>
                </a:spcBef>
                <a:buChar char="–"/>
                <a:defRPr sz="1600">
                  <a:solidFill>
                    <a:srgbClr val="626464"/>
                  </a:solidFill>
                  <a:latin typeface="Arial" panose="020B0604020202020204" pitchFamily="34" charset="0"/>
                  <a:ea typeface="ヒラギノ角ゴ Pro W3" pitchFamily="1" charset="-128"/>
                </a:defRPr>
              </a:lvl3pPr>
              <a:lvl4pPr marL="1600200" indent="-228600" defTabSz="766763" eaLnBrk="0" hangingPunct="0">
                <a:spcBef>
                  <a:spcPct val="20000"/>
                </a:spcBef>
                <a:defRPr sz="2200">
                  <a:solidFill>
                    <a:srgbClr val="626464"/>
                  </a:solidFill>
                  <a:latin typeface="Arial" panose="020B0604020202020204" pitchFamily="34" charset="0"/>
                  <a:ea typeface="ヒラギノ角ゴ Pro W3" pitchFamily="1" charset="-128"/>
                </a:defRPr>
              </a:lvl4pPr>
              <a:lvl5pPr marL="2057400" indent="-228600" defTabSz="766763" eaLnBrk="0" hangingPunct="0">
                <a:spcBef>
                  <a:spcPct val="20000"/>
                </a:spcBef>
                <a:buChar char="»"/>
                <a:defRPr sz="2200">
                  <a:solidFill>
                    <a:srgbClr val="626464"/>
                  </a:solidFill>
                  <a:latin typeface="Arial" panose="020B0604020202020204" pitchFamily="34" charset="0"/>
                  <a:ea typeface="ヒラギノ角ゴ Pro W3" pitchFamily="1" charset="-128"/>
                </a:defRPr>
              </a:lvl5pPr>
              <a:lvl6pPr marL="2514600" indent="-228600" defTabSz="766763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200">
                  <a:solidFill>
                    <a:srgbClr val="626464"/>
                  </a:solidFill>
                  <a:latin typeface="Arial" panose="020B0604020202020204" pitchFamily="34" charset="0"/>
                  <a:ea typeface="ヒラギノ角ゴ Pro W3" pitchFamily="1" charset="-128"/>
                </a:defRPr>
              </a:lvl6pPr>
              <a:lvl7pPr marL="2971800" indent="-228600" defTabSz="766763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200">
                  <a:solidFill>
                    <a:srgbClr val="626464"/>
                  </a:solidFill>
                  <a:latin typeface="Arial" panose="020B0604020202020204" pitchFamily="34" charset="0"/>
                  <a:ea typeface="ヒラギノ角ゴ Pro W3" pitchFamily="1" charset="-128"/>
                </a:defRPr>
              </a:lvl7pPr>
              <a:lvl8pPr marL="3429000" indent="-228600" defTabSz="766763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200">
                  <a:solidFill>
                    <a:srgbClr val="626464"/>
                  </a:solidFill>
                  <a:latin typeface="Arial" panose="020B0604020202020204" pitchFamily="34" charset="0"/>
                  <a:ea typeface="ヒラギノ角ゴ Pro W3" pitchFamily="1" charset="-128"/>
                </a:defRPr>
              </a:lvl8pPr>
              <a:lvl9pPr marL="3886200" indent="-228600" defTabSz="766763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200">
                  <a:solidFill>
                    <a:srgbClr val="626464"/>
                  </a:solidFill>
                  <a:latin typeface="Arial" panose="020B0604020202020204" pitchFamily="34" charset="0"/>
                  <a:ea typeface="ヒラギノ角ゴ Pro W3" pitchFamily="1" charset="-128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ClrTx/>
                <a:buFontTx/>
                <a:buNone/>
              </a:pPr>
              <a:r>
                <a:rPr lang="en-US" altLang="en-US" sz="4800" b="1" dirty="0" smtClean="0">
                  <a:solidFill>
                    <a:srgbClr val="7030A0"/>
                  </a:solidFill>
                  <a:latin typeface="Calibri Light" panose="020F0302020204030204" pitchFamily="34" charset="0"/>
                  <a:ea typeface="ＭＳ Ｐゴシック" panose="020B0600070205080204" pitchFamily="34" charset="-128"/>
                  <a:sym typeface="Arial" panose="020B0604020202020204" pitchFamily="34" charset="0"/>
                </a:rPr>
                <a:t>44%</a:t>
              </a:r>
              <a:endParaRPr lang="en-US" altLang="en-US" sz="4800" b="1" dirty="0">
                <a:solidFill>
                  <a:srgbClr val="7030A0"/>
                </a:solidFill>
                <a:latin typeface="Calibri Light" panose="020F0302020204030204" pitchFamily="34" charset="0"/>
                <a:ea typeface="ＭＳ Ｐゴシック" panose="020B0600070205080204" pitchFamily="34" charset="-128"/>
                <a:sym typeface="Arial" panose="020B0604020202020204" pitchFamily="34" charset="0"/>
              </a:endParaRPr>
            </a:p>
          </p:txBody>
        </p:sp>
        <p:sp>
          <p:nvSpPr>
            <p:cNvPr id="16393" name="TextBox 10"/>
            <p:cNvSpPr txBox="1">
              <a:spLocks noChangeArrowheads="1"/>
            </p:cNvSpPr>
            <p:nvPr/>
          </p:nvSpPr>
          <p:spPr bwMode="auto">
            <a:xfrm>
              <a:off x="5436096" y="4005041"/>
              <a:ext cx="1368708" cy="8413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102390" tIns="51195" rIns="102390" bIns="51195">
              <a:spAutoFit/>
            </a:bodyPr>
            <a:lstStyle>
              <a:lvl1pPr defTabSz="766763" eaLnBrk="0" hangingPunct="0">
                <a:lnSpc>
                  <a:spcPct val="110000"/>
                </a:lnSpc>
                <a:spcBef>
                  <a:spcPct val="20000"/>
                </a:spcBef>
                <a:buClr>
                  <a:srgbClr val="0095D3"/>
                </a:buClr>
                <a:buChar char="•"/>
                <a:defRPr sz="22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 pitchFamily="1" charset="-128"/>
                </a:defRPr>
              </a:lvl1pPr>
              <a:lvl2pPr marL="742950" indent="-285750" defTabSz="766763" eaLnBrk="0" hangingPunct="0">
                <a:spcBef>
                  <a:spcPct val="20000"/>
                </a:spcBef>
                <a:buClr>
                  <a:srgbClr val="1776B2"/>
                </a:buClr>
                <a:defRPr sz="2200">
                  <a:solidFill>
                    <a:srgbClr val="626464"/>
                  </a:solidFill>
                  <a:latin typeface="Arial" panose="020B0604020202020204" pitchFamily="34" charset="0"/>
                  <a:ea typeface="ヒラギノ角ゴ Pro W3" pitchFamily="1" charset="-128"/>
                </a:defRPr>
              </a:lvl2pPr>
              <a:lvl3pPr marL="1143000" indent="-228600" defTabSz="766763" eaLnBrk="0" hangingPunct="0">
                <a:spcBef>
                  <a:spcPct val="20000"/>
                </a:spcBef>
                <a:buChar char="–"/>
                <a:defRPr sz="1600">
                  <a:solidFill>
                    <a:srgbClr val="626464"/>
                  </a:solidFill>
                  <a:latin typeface="Arial" panose="020B0604020202020204" pitchFamily="34" charset="0"/>
                  <a:ea typeface="ヒラギノ角ゴ Pro W3" pitchFamily="1" charset="-128"/>
                </a:defRPr>
              </a:lvl3pPr>
              <a:lvl4pPr marL="1600200" indent="-228600" defTabSz="766763" eaLnBrk="0" hangingPunct="0">
                <a:spcBef>
                  <a:spcPct val="20000"/>
                </a:spcBef>
                <a:defRPr sz="2200">
                  <a:solidFill>
                    <a:srgbClr val="626464"/>
                  </a:solidFill>
                  <a:latin typeface="Arial" panose="020B0604020202020204" pitchFamily="34" charset="0"/>
                  <a:ea typeface="ヒラギノ角ゴ Pro W3" pitchFamily="1" charset="-128"/>
                </a:defRPr>
              </a:lvl4pPr>
              <a:lvl5pPr marL="2057400" indent="-228600" defTabSz="766763" eaLnBrk="0" hangingPunct="0">
                <a:spcBef>
                  <a:spcPct val="20000"/>
                </a:spcBef>
                <a:buChar char="»"/>
                <a:defRPr sz="2200">
                  <a:solidFill>
                    <a:srgbClr val="626464"/>
                  </a:solidFill>
                  <a:latin typeface="Arial" panose="020B0604020202020204" pitchFamily="34" charset="0"/>
                  <a:ea typeface="ヒラギノ角ゴ Pro W3" pitchFamily="1" charset="-128"/>
                </a:defRPr>
              </a:lvl5pPr>
              <a:lvl6pPr marL="2514600" indent="-228600" defTabSz="766763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200">
                  <a:solidFill>
                    <a:srgbClr val="626464"/>
                  </a:solidFill>
                  <a:latin typeface="Arial" panose="020B0604020202020204" pitchFamily="34" charset="0"/>
                  <a:ea typeface="ヒラギノ角ゴ Pro W3" pitchFamily="1" charset="-128"/>
                </a:defRPr>
              </a:lvl6pPr>
              <a:lvl7pPr marL="2971800" indent="-228600" defTabSz="766763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200">
                  <a:solidFill>
                    <a:srgbClr val="626464"/>
                  </a:solidFill>
                  <a:latin typeface="Arial" panose="020B0604020202020204" pitchFamily="34" charset="0"/>
                  <a:ea typeface="ヒラギノ角ゴ Pro W3" pitchFamily="1" charset="-128"/>
                </a:defRPr>
              </a:lvl7pPr>
              <a:lvl8pPr marL="3429000" indent="-228600" defTabSz="766763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200">
                  <a:solidFill>
                    <a:srgbClr val="626464"/>
                  </a:solidFill>
                  <a:latin typeface="Arial" panose="020B0604020202020204" pitchFamily="34" charset="0"/>
                  <a:ea typeface="ヒラギノ角ゴ Pro W3" pitchFamily="1" charset="-128"/>
                </a:defRPr>
              </a:lvl8pPr>
              <a:lvl9pPr marL="3886200" indent="-228600" defTabSz="766763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200">
                  <a:solidFill>
                    <a:srgbClr val="626464"/>
                  </a:solidFill>
                  <a:latin typeface="Arial" panose="020B0604020202020204" pitchFamily="34" charset="0"/>
                  <a:ea typeface="ヒラギノ角ゴ Pro W3" pitchFamily="1" charset="-128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ClrTx/>
                <a:buFontTx/>
                <a:buNone/>
              </a:pPr>
              <a:r>
                <a:rPr lang="en-US" altLang="en-US" sz="4800" b="1" dirty="0" smtClean="0">
                  <a:solidFill>
                    <a:srgbClr val="EDBD3C"/>
                  </a:solidFill>
                  <a:latin typeface="Calibri Light" panose="020F0302020204030204" pitchFamily="34" charset="0"/>
                  <a:ea typeface="ＭＳ Ｐゴシック" panose="020B0600070205080204" pitchFamily="34" charset="-128"/>
                  <a:sym typeface="Arial" panose="020B0604020202020204" pitchFamily="34" charset="0"/>
                </a:rPr>
                <a:t>56%</a:t>
              </a:r>
              <a:endParaRPr lang="en-US" altLang="en-US" sz="4800" b="1" dirty="0">
                <a:solidFill>
                  <a:srgbClr val="EDBD3C"/>
                </a:solidFill>
                <a:latin typeface="Calibri Light" panose="020F0302020204030204" pitchFamily="34" charset="0"/>
                <a:ea typeface="ＭＳ Ｐゴシック" panose="020B0600070205080204" pitchFamily="34" charset="-128"/>
                <a:sym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680532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6948488" cy="1143000"/>
          </a:xfrm>
        </p:spPr>
        <p:txBody>
          <a:bodyPr/>
          <a:lstStyle/>
          <a:p>
            <a:pPr>
              <a:defRPr/>
            </a:pPr>
            <a:r>
              <a:rPr lang="en-GB" altLang="en-US" dirty="0" smtClean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rbel" pitchFamily="34" charset="0"/>
              </a:rPr>
              <a:t>Understanding Society </a:t>
            </a:r>
            <a:br>
              <a:rPr lang="en-GB" altLang="en-US" dirty="0" smtClean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rbel" pitchFamily="34" charset="0"/>
              </a:rPr>
            </a:br>
            <a:r>
              <a:rPr lang="en-GB" altLang="en-US" sz="2400" dirty="0" smtClean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rbel" pitchFamily="34" charset="0"/>
              </a:rPr>
              <a:t>Proteomic Data</a:t>
            </a:r>
          </a:p>
        </p:txBody>
      </p:sp>
      <p:sp>
        <p:nvSpPr>
          <p:cNvPr id="16387" name="Content Placeholder 2"/>
          <p:cNvSpPr>
            <a:spLocks noGrp="1"/>
          </p:cNvSpPr>
          <p:nvPr>
            <p:ph idx="1"/>
          </p:nvPr>
        </p:nvSpPr>
        <p:spPr>
          <a:xfrm>
            <a:off x="468313" y="1485900"/>
            <a:ext cx="8207375" cy="4822825"/>
          </a:xfrm>
        </p:spPr>
        <p:txBody>
          <a:bodyPr/>
          <a:lstStyle/>
          <a:p>
            <a:pPr algn="just">
              <a:lnSpc>
                <a:spcPct val="90000"/>
              </a:lnSpc>
            </a:pPr>
            <a:endParaRPr lang="en-GB" altLang="en-US" sz="1700" b="1" dirty="0" smtClean="0">
              <a:solidFill>
                <a:srgbClr val="262626"/>
              </a:solidFill>
              <a:latin typeface="Corbel" panose="020B0503020204020204" pitchFamily="34" charset="0"/>
            </a:endParaRPr>
          </a:p>
          <a:p>
            <a:pPr algn="just">
              <a:lnSpc>
                <a:spcPct val="90000"/>
              </a:lnSpc>
            </a:pPr>
            <a:endParaRPr lang="en-GB" altLang="en-US" sz="1700" b="1" dirty="0">
              <a:solidFill>
                <a:srgbClr val="262626"/>
              </a:solidFill>
              <a:latin typeface="Corbel" panose="020B0503020204020204" pitchFamily="34" charset="0"/>
            </a:endParaRPr>
          </a:p>
          <a:p>
            <a:pPr algn="just">
              <a:lnSpc>
                <a:spcPct val="90000"/>
              </a:lnSpc>
            </a:pPr>
            <a:r>
              <a:rPr lang="en-GB" altLang="en-US" sz="1700" b="1" dirty="0" err="1" smtClean="0">
                <a:solidFill>
                  <a:srgbClr val="262626"/>
                </a:solidFill>
                <a:latin typeface="Corbel" panose="020B0503020204020204" pitchFamily="34" charset="0"/>
              </a:rPr>
              <a:t>Cardiometabolic</a:t>
            </a:r>
            <a:r>
              <a:rPr lang="en-GB" altLang="en-US" sz="1700" b="1" dirty="0" smtClean="0">
                <a:solidFill>
                  <a:srgbClr val="262626"/>
                </a:solidFill>
                <a:latin typeface="Corbel" panose="020B0503020204020204" pitchFamily="34" charset="0"/>
              </a:rPr>
              <a:t> panel: 6169 individuals, 92 proteins</a:t>
            </a:r>
          </a:p>
          <a:p>
            <a:pPr algn="just">
              <a:lnSpc>
                <a:spcPct val="90000"/>
              </a:lnSpc>
            </a:pPr>
            <a:endParaRPr lang="en-GB" altLang="en-US" sz="1700" b="1" dirty="0" smtClean="0">
              <a:solidFill>
                <a:srgbClr val="262626"/>
              </a:solidFill>
              <a:latin typeface="Corbel" panose="020B0503020204020204" pitchFamily="34" charset="0"/>
            </a:endParaRPr>
          </a:p>
          <a:p>
            <a:pPr algn="just">
              <a:lnSpc>
                <a:spcPct val="90000"/>
              </a:lnSpc>
            </a:pPr>
            <a:r>
              <a:rPr lang="en-GB" altLang="en-US" sz="1700" b="1" dirty="0" smtClean="0">
                <a:solidFill>
                  <a:srgbClr val="262626"/>
                </a:solidFill>
                <a:latin typeface="Corbel" panose="020B0503020204020204" pitchFamily="34" charset="0"/>
              </a:rPr>
              <a:t>Neurology panel:  6077 individuals, 92 proteins </a:t>
            </a:r>
          </a:p>
          <a:p>
            <a:pPr marL="0" indent="0" algn="just">
              <a:lnSpc>
                <a:spcPct val="90000"/>
              </a:lnSpc>
              <a:buClr>
                <a:srgbClr val="262626"/>
              </a:buClr>
            </a:pPr>
            <a:endParaRPr lang="en-GB" altLang="en-US" sz="1700" b="1" dirty="0" smtClean="0">
              <a:solidFill>
                <a:srgbClr val="262626"/>
              </a:solidFill>
              <a:latin typeface="Corbel" panose="020B0503020204020204" pitchFamily="34" charset="0"/>
            </a:endParaRPr>
          </a:p>
          <a:p>
            <a:pPr marL="0" indent="0" algn="just">
              <a:lnSpc>
                <a:spcPct val="90000"/>
              </a:lnSpc>
              <a:buClr>
                <a:srgbClr val="262626"/>
              </a:buClr>
            </a:pPr>
            <a:endParaRPr lang="en-GB" altLang="en-US" sz="1700" dirty="0" smtClean="0">
              <a:solidFill>
                <a:srgbClr val="262626"/>
              </a:solidFill>
              <a:latin typeface="Corbel" panose="020B0503020204020204" pitchFamily="34" charset="0"/>
            </a:endParaRPr>
          </a:p>
          <a:p>
            <a:pPr marL="0" indent="0" algn="just">
              <a:lnSpc>
                <a:spcPct val="90000"/>
              </a:lnSpc>
              <a:buClr>
                <a:srgbClr val="262626"/>
              </a:buClr>
            </a:pPr>
            <a:endParaRPr lang="en-GB" altLang="en-US" sz="1700" dirty="0" smtClean="0">
              <a:solidFill>
                <a:srgbClr val="262626"/>
              </a:solidFill>
              <a:latin typeface="Corbel" panose="020B0503020204020204" pitchFamily="34" charset="0"/>
            </a:endParaRPr>
          </a:p>
          <a:p>
            <a:pPr marL="0" indent="0" algn="just">
              <a:lnSpc>
                <a:spcPct val="90000"/>
              </a:lnSpc>
              <a:buClr>
                <a:srgbClr val="262626"/>
              </a:buClr>
            </a:pPr>
            <a:r>
              <a:rPr lang="en-GB" altLang="en-US" sz="1700" dirty="0" smtClean="0">
                <a:solidFill>
                  <a:srgbClr val="262626"/>
                </a:solidFill>
                <a:latin typeface="Corbel" panose="020B0503020204020204" pitchFamily="34" charset="0"/>
              </a:rPr>
              <a:t> Proximity Extension Assay (PEA) methods, performed at </a:t>
            </a:r>
            <a:r>
              <a:rPr lang="en-GB" altLang="en-US" sz="1700" dirty="0" err="1" smtClean="0">
                <a:solidFill>
                  <a:srgbClr val="262626"/>
                </a:solidFill>
                <a:latin typeface="Corbel" panose="020B0503020204020204" pitchFamily="34" charset="0"/>
              </a:rPr>
              <a:t>Olink</a:t>
            </a:r>
            <a:r>
              <a:rPr lang="en-GB" altLang="en-US" sz="1700" dirty="0" smtClean="0">
                <a:solidFill>
                  <a:srgbClr val="262626"/>
                </a:solidFill>
                <a:latin typeface="Corbel" panose="020B0503020204020204" pitchFamily="34" charset="0"/>
              </a:rPr>
              <a:t>. </a:t>
            </a:r>
          </a:p>
          <a:p>
            <a:pPr marL="0" indent="0" algn="just">
              <a:lnSpc>
                <a:spcPct val="90000"/>
              </a:lnSpc>
              <a:buClr>
                <a:srgbClr val="262626"/>
              </a:buClr>
            </a:pPr>
            <a:endParaRPr lang="en-GB" altLang="en-US" sz="1700" dirty="0">
              <a:solidFill>
                <a:srgbClr val="262626"/>
              </a:solidFill>
              <a:latin typeface="Corbel" panose="020B0503020204020204" pitchFamily="34" charset="0"/>
            </a:endParaRPr>
          </a:p>
          <a:p>
            <a:pPr marL="0" indent="0" algn="just">
              <a:lnSpc>
                <a:spcPct val="90000"/>
              </a:lnSpc>
              <a:buClr>
                <a:srgbClr val="262626"/>
              </a:buClr>
              <a:buNone/>
            </a:pPr>
            <a:endParaRPr lang="en-GB" altLang="en-US" sz="1700" dirty="0">
              <a:solidFill>
                <a:srgbClr val="262626"/>
              </a:solidFill>
              <a:latin typeface="Corbel" panose="020B0503020204020204" pitchFamily="34" charset="0"/>
            </a:endParaRPr>
          </a:p>
          <a:p>
            <a:pPr marL="0" indent="0" algn="just">
              <a:lnSpc>
                <a:spcPct val="90000"/>
              </a:lnSpc>
              <a:buClr>
                <a:srgbClr val="262626"/>
              </a:buClr>
              <a:buNone/>
            </a:pPr>
            <a:endParaRPr lang="en-GB" altLang="en-US" sz="1700" dirty="0" smtClean="0">
              <a:solidFill>
                <a:srgbClr val="262626"/>
              </a:solidFill>
              <a:latin typeface="Corbel" panose="020B0503020204020204" pitchFamily="34" charset="0"/>
            </a:endParaRPr>
          </a:p>
          <a:p>
            <a:pPr marL="0" indent="0" algn="just">
              <a:lnSpc>
                <a:spcPct val="90000"/>
              </a:lnSpc>
              <a:buClr>
                <a:srgbClr val="262626"/>
              </a:buClr>
            </a:pPr>
            <a:r>
              <a:rPr lang="en-GB" altLang="en-US" sz="1700" b="1" dirty="0" smtClean="0">
                <a:solidFill>
                  <a:srgbClr val="262626"/>
                </a:solidFill>
                <a:latin typeface="Corbel" panose="020B0503020204020204" pitchFamily="34" charset="0"/>
              </a:rPr>
              <a:t>Population:</a:t>
            </a:r>
            <a:r>
              <a:rPr lang="en-GB" altLang="en-US" sz="1700" dirty="0" smtClean="0">
                <a:solidFill>
                  <a:srgbClr val="262626"/>
                </a:solidFill>
                <a:latin typeface="Corbel" panose="020B0503020204020204" pitchFamily="34" charset="0"/>
              </a:rPr>
              <a:t> England, Scotland and Wales</a:t>
            </a:r>
            <a:r>
              <a:rPr lang="en-GB" altLang="en-US" sz="1700" smtClean="0">
                <a:solidFill>
                  <a:srgbClr val="262626"/>
                </a:solidFill>
                <a:latin typeface="Corbel" panose="020B0503020204020204" pitchFamily="34" charset="0"/>
              </a:rPr>
              <a:t>, 92% white.  </a:t>
            </a:r>
            <a:endParaRPr lang="en-GB" altLang="en-US" sz="1400" dirty="0" smtClean="0">
              <a:solidFill>
                <a:srgbClr val="262626"/>
              </a:solidFill>
              <a:latin typeface="Corbel" panose="020B0503020204020204" pitchFamily="34" charset="0"/>
            </a:endParaRPr>
          </a:p>
          <a:p>
            <a:pPr marL="0" indent="0">
              <a:lnSpc>
                <a:spcPct val="90000"/>
              </a:lnSpc>
              <a:buFontTx/>
              <a:buNone/>
            </a:pPr>
            <a:endParaRPr lang="en-GB" altLang="en-US" sz="1400" dirty="0" smtClean="0">
              <a:solidFill>
                <a:srgbClr val="262626"/>
              </a:solidFill>
              <a:latin typeface="Corbel" panose="020B0503020204020204" pitchFamily="34" charset="0"/>
            </a:endParaRPr>
          </a:p>
          <a:p>
            <a:pPr marL="0" indent="0">
              <a:lnSpc>
                <a:spcPct val="90000"/>
              </a:lnSpc>
              <a:buFontTx/>
              <a:buNone/>
            </a:pPr>
            <a:endParaRPr lang="en-GB" altLang="en-US" sz="1400" dirty="0" smtClean="0">
              <a:solidFill>
                <a:srgbClr val="262626"/>
              </a:solidFill>
              <a:latin typeface="Corbel" panose="020B0503020204020204" pitchFamily="34" charset="0"/>
            </a:endParaRPr>
          </a:p>
          <a:p>
            <a:pPr marL="0" indent="0">
              <a:lnSpc>
                <a:spcPct val="90000"/>
              </a:lnSpc>
              <a:buFontTx/>
              <a:buNone/>
            </a:pPr>
            <a:endParaRPr lang="en-GB" altLang="en-US" sz="1400" dirty="0" smtClean="0">
              <a:solidFill>
                <a:srgbClr val="262626"/>
              </a:solidFill>
              <a:latin typeface="Corbel" panose="020B0503020204020204" pitchFamily="34" charset="0"/>
            </a:endParaRPr>
          </a:p>
          <a:p>
            <a:pPr marL="0" indent="0">
              <a:lnSpc>
                <a:spcPct val="90000"/>
              </a:lnSpc>
              <a:buFontTx/>
              <a:buNone/>
            </a:pPr>
            <a:endParaRPr lang="en-GB" altLang="en-US" sz="1400" dirty="0" smtClean="0">
              <a:solidFill>
                <a:srgbClr val="262626"/>
              </a:solidFill>
              <a:latin typeface="Corbel" panose="020B0503020204020204" pitchFamily="34" charset="0"/>
            </a:endParaRPr>
          </a:p>
          <a:p>
            <a:pPr marL="0" indent="0">
              <a:lnSpc>
                <a:spcPct val="90000"/>
              </a:lnSpc>
              <a:buFontTx/>
              <a:buNone/>
            </a:pPr>
            <a:endParaRPr lang="en-GB" altLang="en-US" sz="1400" dirty="0" smtClean="0">
              <a:solidFill>
                <a:srgbClr val="262626"/>
              </a:solidFill>
              <a:latin typeface="Corbel" panose="020B0503020204020204" pitchFamily="34" charset="0"/>
            </a:endParaRPr>
          </a:p>
        </p:txBody>
      </p:sp>
      <p:grpSp>
        <p:nvGrpSpPr>
          <p:cNvPr id="16388" name="Group 6"/>
          <p:cNvGrpSpPr>
            <a:grpSpLocks/>
          </p:cNvGrpSpPr>
          <p:nvPr/>
        </p:nvGrpSpPr>
        <p:grpSpPr bwMode="auto">
          <a:xfrm>
            <a:off x="5863424" y="1556792"/>
            <a:ext cx="2879725" cy="1849437"/>
            <a:chOff x="5436096" y="2996952"/>
            <a:chExt cx="2880320" cy="1849487"/>
          </a:xfrm>
        </p:grpSpPr>
        <p:grpSp>
          <p:nvGrpSpPr>
            <p:cNvPr id="8" name="Group 315"/>
            <p:cNvGrpSpPr/>
            <p:nvPr/>
          </p:nvGrpSpPr>
          <p:grpSpPr>
            <a:xfrm>
              <a:off x="7263115" y="3014917"/>
              <a:ext cx="333221" cy="918139"/>
              <a:chOff x="2323305" y="2203133"/>
              <a:chExt cx="979488" cy="2554284"/>
            </a:xfrm>
            <a:solidFill>
              <a:srgbClr val="7030A0"/>
            </a:solidFill>
          </p:grpSpPr>
          <p:sp>
            <p:nvSpPr>
              <p:cNvPr id="14" name="Freeform 3"/>
              <p:cNvSpPr>
                <a:spLocks noChangeArrowheads="1"/>
              </p:cNvSpPr>
              <p:nvPr/>
            </p:nvSpPr>
            <p:spPr bwMode="auto">
              <a:xfrm>
                <a:off x="2323305" y="2720656"/>
                <a:ext cx="979488" cy="2036761"/>
              </a:xfrm>
              <a:custGeom>
                <a:avLst/>
                <a:gdLst>
                  <a:gd name="T0" fmla="*/ 2093 w 2719"/>
                  <a:gd name="T1" fmla="*/ 0 h 5657"/>
                  <a:gd name="T2" fmla="*/ 2093 w 2719"/>
                  <a:gd name="T3" fmla="*/ 0 h 5657"/>
                  <a:gd name="T4" fmla="*/ 625 w 2719"/>
                  <a:gd name="T5" fmla="*/ 0 h 5657"/>
                  <a:gd name="T6" fmla="*/ 0 w 2719"/>
                  <a:gd name="T7" fmla="*/ 625 h 5657"/>
                  <a:gd name="T8" fmla="*/ 0 w 2719"/>
                  <a:gd name="T9" fmla="*/ 2499 h 5657"/>
                  <a:gd name="T10" fmla="*/ 250 w 2719"/>
                  <a:gd name="T11" fmla="*/ 2718 h 5657"/>
                  <a:gd name="T12" fmla="*/ 468 w 2719"/>
                  <a:gd name="T13" fmla="*/ 2499 h 5657"/>
                  <a:gd name="T14" fmla="*/ 468 w 2719"/>
                  <a:gd name="T15" fmla="*/ 1032 h 5657"/>
                  <a:gd name="T16" fmla="*/ 531 w 2719"/>
                  <a:gd name="T17" fmla="*/ 938 h 5657"/>
                  <a:gd name="T18" fmla="*/ 625 w 2719"/>
                  <a:gd name="T19" fmla="*/ 1032 h 5657"/>
                  <a:gd name="T20" fmla="*/ 625 w 2719"/>
                  <a:gd name="T21" fmla="*/ 2781 h 5657"/>
                  <a:gd name="T22" fmla="*/ 625 w 2719"/>
                  <a:gd name="T23" fmla="*/ 3093 h 5657"/>
                  <a:gd name="T24" fmla="*/ 625 w 2719"/>
                  <a:gd name="T25" fmla="*/ 5312 h 5657"/>
                  <a:gd name="T26" fmla="*/ 937 w 2719"/>
                  <a:gd name="T27" fmla="*/ 5656 h 5657"/>
                  <a:gd name="T28" fmla="*/ 937 w 2719"/>
                  <a:gd name="T29" fmla="*/ 5656 h 5657"/>
                  <a:gd name="T30" fmla="*/ 1218 w 2719"/>
                  <a:gd name="T31" fmla="*/ 5312 h 5657"/>
                  <a:gd name="T32" fmla="*/ 1218 w 2719"/>
                  <a:gd name="T33" fmla="*/ 3156 h 5657"/>
                  <a:gd name="T34" fmla="*/ 1375 w 2719"/>
                  <a:gd name="T35" fmla="*/ 3031 h 5657"/>
                  <a:gd name="T36" fmla="*/ 1531 w 2719"/>
                  <a:gd name="T37" fmla="*/ 3156 h 5657"/>
                  <a:gd name="T38" fmla="*/ 1531 w 2719"/>
                  <a:gd name="T39" fmla="*/ 5312 h 5657"/>
                  <a:gd name="T40" fmla="*/ 1781 w 2719"/>
                  <a:gd name="T41" fmla="*/ 5656 h 5657"/>
                  <a:gd name="T42" fmla="*/ 1781 w 2719"/>
                  <a:gd name="T43" fmla="*/ 5656 h 5657"/>
                  <a:gd name="T44" fmla="*/ 2093 w 2719"/>
                  <a:gd name="T45" fmla="*/ 5312 h 5657"/>
                  <a:gd name="T46" fmla="*/ 2093 w 2719"/>
                  <a:gd name="T47" fmla="*/ 3093 h 5657"/>
                  <a:gd name="T48" fmla="*/ 2093 w 2719"/>
                  <a:gd name="T49" fmla="*/ 2781 h 5657"/>
                  <a:gd name="T50" fmla="*/ 2093 w 2719"/>
                  <a:gd name="T51" fmla="*/ 1032 h 5657"/>
                  <a:gd name="T52" fmla="*/ 2218 w 2719"/>
                  <a:gd name="T53" fmla="*/ 938 h 5657"/>
                  <a:gd name="T54" fmla="*/ 2250 w 2719"/>
                  <a:gd name="T55" fmla="*/ 1032 h 5657"/>
                  <a:gd name="T56" fmla="*/ 2250 w 2719"/>
                  <a:gd name="T57" fmla="*/ 2499 h 5657"/>
                  <a:gd name="T58" fmla="*/ 2468 w 2719"/>
                  <a:gd name="T59" fmla="*/ 2718 h 5657"/>
                  <a:gd name="T60" fmla="*/ 2718 w 2719"/>
                  <a:gd name="T61" fmla="*/ 2499 h 5657"/>
                  <a:gd name="T62" fmla="*/ 2718 w 2719"/>
                  <a:gd name="T63" fmla="*/ 625 h 5657"/>
                  <a:gd name="T64" fmla="*/ 2093 w 2719"/>
                  <a:gd name="T65" fmla="*/ 0 h 56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2719" h="5657">
                    <a:moveTo>
                      <a:pt x="2093" y="0"/>
                    </a:moveTo>
                    <a:lnTo>
                      <a:pt x="2093" y="0"/>
                    </a:lnTo>
                    <a:cubicBezTo>
                      <a:pt x="625" y="0"/>
                      <a:pt x="625" y="0"/>
                      <a:pt x="625" y="0"/>
                    </a:cubicBezTo>
                    <a:cubicBezTo>
                      <a:pt x="218" y="0"/>
                      <a:pt x="0" y="188"/>
                      <a:pt x="0" y="625"/>
                    </a:cubicBezTo>
                    <a:cubicBezTo>
                      <a:pt x="0" y="2499"/>
                      <a:pt x="0" y="2499"/>
                      <a:pt x="0" y="2499"/>
                    </a:cubicBezTo>
                    <a:cubicBezTo>
                      <a:pt x="0" y="2624"/>
                      <a:pt x="93" y="2718"/>
                      <a:pt x="250" y="2718"/>
                    </a:cubicBezTo>
                    <a:cubicBezTo>
                      <a:pt x="375" y="2718"/>
                      <a:pt x="468" y="2624"/>
                      <a:pt x="468" y="2499"/>
                    </a:cubicBezTo>
                    <a:cubicBezTo>
                      <a:pt x="468" y="2499"/>
                      <a:pt x="468" y="1188"/>
                      <a:pt x="468" y="1032"/>
                    </a:cubicBezTo>
                    <a:cubicBezTo>
                      <a:pt x="468" y="938"/>
                      <a:pt x="531" y="938"/>
                      <a:pt x="531" y="938"/>
                    </a:cubicBezTo>
                    <a:cubicBezTo>
                      <a:pt x="593" y="938"/>
                      <a:pt x="625" y="938"/>
                      <a:pt x="625" y="1032"/>
                    </a:cubicBezTo>
                    <a:cubicBezTo>
                      <a:pt x="625" y="1188"/>
                      <a:pt x="625" y="2249"/>
                      <a:pt x="625" y="2781"/>
                    </a:cubicBezTo>
                    <a:cubicBezTo>
                      <a:pt x="625" y="3093"/>
                      <a:pt x="625" y="3093"/>
                      <a:pt x="625" y="3093"/>
                    </a:cubicBezTo>
                    <a:cubicBezTo>
                      <a:pt x="625" y="5312"/>
                      <a:pt x="625" y="5312"/>
                      <a:pt x="625" y="5312"/>
                    </a:cubicBezTo>
                    <a:cubicBezTo>
                      <a:pt x="625" y="5468"/>
                      <a:pt x="781" y="5656"/>
                      <a:pt x="937" y="5656"/>
                    </a:cubicBezTo>
                    <a:lnTo>
                      <a:pt x="937" y="5656"/>
                    </a:lnTo>
                    <a:cubicBezTo>
                      <a:pt x="1093" y="5656"/>
                      <a:pt x="1218" y="5468"/>
                      <a:pt x="1218" y="5312"/>
                    </a:cubicBezTo>
                    <a:cubicBezTo>
                      <a:pt x="1218" y="5312"/>
                      <a:pt x="1218" y="3249"/>
                      <a:pt x="1218" y="3156"/>
                    </a:cubicBezTo>
                    <a:cubicBezTo>
                      <a:pt x="1218" y="3031"/>
                      <a:pt x="1250" y="3031"/>
                      <a:pt x="1375" y="3031"/>
                    </a:cubicBezTo>
                    <a:cubicBezTo>
                      <a:pt x="1406" y="3031"/>
                      <a:pt x="1531" y="3031"/>
                      <a:pt x="1531" y="3156"/>
                    </a:cubicBezTo>
                    <a:cubicBezTo>
                      <a:pt x="1531" y="3249"/>
                      <a:pt x="1531" y="5312"/>
                      <a:pt x="1531" y="5312"/>
                    </a:cubicBezTo>
                    <a:cubicBezTo>
                      <a:pt x="1531" y="5468"/>
                      <a:pt x="1562" y="5656"/>
                      <a:pt x="1781" y="5656"/>
                    </a:cubicBezTo>
                    <a:lnTo>
                      <a:pt x="1781" y="5656"/>
                    </a:lnTo>
                    <a:cubicBezTo>
                      <a:pt x="1937" y="5656"/>
                      <a:pt x="2093" y="5468"/>
                      <a:pt x="2093" y="5312"/>
                    </a:cubicBezTo>
                    <a:cubicBezTo>
                      <a:pt x="2093" y="3093"/>
                      <a:pt x="2093" y="3093"/>
                      <a:pt x="2093" y="3093"/>
                    </a:cubicBezTo>
                    <a:cubicBezTo>
                      <a:pt x="2093" y="2781"/>
                      <a:pt x="2093" y="2781"/>
                      <a:pt x="2093" y="2781"/>
                    </a:cubicBezTo>
                    <a:cubicBezTo>
                      <a:pt x="2093" y="2249"/>
                      <a:pt x="2093" y="1188"/>
                      <a:pt x="2093" y="1032"/>
                    </a:cubicBezTo>
                    <a:cubicBezTo>
                      <a:pt x="2093" y="938"/>
                      <a:pt x="2156" y="938"/>
                      <a:pt x="2218" y="938"/>
                    </a:cubicBezTo>
                    <a:cubicBezTo>
                      <a:pt x="2218" y="938"/>
                      <a:pt x="2250" y="938"/>
                      <a:pt x="2250" y="1032"/>
                    </a:cubicBezTo>
                    <a:cubicBezTo>
                      <a:pt x="2250" y="1188"/>
                      <a:pt x="2250" y="2499"/>
                      <a:pt x="2250" y="2499"/>
                    </a:cubicBezTo>
                    <a:cubicBezTo>
                      <a:pt x="2250" y="2624"/>
                      <a:pt x="2375" y="2718"/>
                      <a:pt x="2468" y="2718"/>
                    </a:cubicBezTo>
                    <a:cubicBezTo>
                      <a:pt x="2562" y="2718"/>
                      <a:pt x="2718" y="2624"/>
                      <a:pt x="2718" y="2499"/>
                    </a:cubicBezTo>
                    <a:cubicBezTo>
                      <a:pt x="2718" y="625"/>
                      <a:pt x="2718" y="625"/>
                      <a:pt x="2718" y="625"/>
                    </a:cubicBezTo>
                    <a:cubicBezTo>
                      <a:pt x="2718" y="188"/>
                      <a:pt x="2531" y="0"/>
                      <a:pt x="2093" y="0"/>
                    </a:cubicBezTo>
                  </a:path>
                </a:pathLst>
              </a:custGeom>
              <a:grpFill/>
              <a:ln>
                <a:noFill/>
              </a:ln>
              <a:effectLst/>
              <a:extLst/>
            </p:spPr>
            <p:txBody>
              <a:bodyPr wrap="none" anchor="ctr"/>
              <a:lstStyle/>
              <a:p>
                <a:pPr defTabSz="767942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500" kern="0" dirty="0">
                  <a:solidFill>
                    <a:srgbClr val="445469"/>
                  </a:solidFill>
                  <a:latin typeface="Calibri Light"/>
                  <a:ea typeface="MS PGothic" pitchFamily="34" charset="-128"/>
                  <a:sym typeface="Arial" pitchFamily="34" charset="0"/>
                </a:endParaRPr>
              </a:p>
            </p:txBody>
          </p:sp>
          <p:sp>
            <p:nvSpPr>
              <p:cNvPr id="15" name="Freeform 4"/>
              <p:cNvSpPr>
                <a:spLocks noChangeArrowheads="1"/>
              </p:cNvSpPr>
              <p:nvPr/>
            </p:nvSpPr>
            <p:spPr bwMode="auto">
              <a:xfrm>
                <a:off x="2626519" y="2203133"/>
                <a:ext cx="382587" cy="360362"/>
              </a:xfrm>
              <a:custGeom>
                <a:avLst/>
                <a:gdLst>
                  <a:gd name="T0" fmla="*/ 532 w 1064"/>
                  <a:gd name="T1" fmla="*/ 0 h 1001"/>
                  <a:gd name="T2" fmla="*/ 532 w 1064"/>
                  <a:gd name="T3" fmla="*/ 0 h 1001"/>
                  <a:gd name="T4" fmla="*/ 0 w 1064"/>
                  <a:gd name="T5" fmla="*/ 531 h 1001"/>
                  <a:gd name="T6" fmla="*/ 532 w 1064"/>
                  <a:gd name="T7" fmla="*/ 1000 h 1001"/>
                  <a:gd name="T8" fmla="*/ 1063 w 1064"/>
                  <a:gd name="T9" fmla="*/ 531 h 1001"/>
                  <a:gd name="T10" fmla="*/ 532 w 1064"/>
                  <a:gd name="T11" fmla="*/ 0 h 10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064" h="1001">
                    <a:moveTo>
                      <a:pt x="532" y="0"/>
                    </a:moveTo>
                    <a:lnTo>
                      <a:pt x="532" y="0"/>
                    </a:lnTo>
                    <a:cubicBezTo>
                      <a:pt x="219" y="0"/>
                      <a:pt x="0" y="219"/>
                      <a:pt x="0" y="531"/>
                    </a:cubicBezTo>
                    <a:cubicBezTo>
                      <a:pt x="0" y="812"/>
                      <a:pt x="219" y="1000"/>
                      <a:pt x="532" y="1000"/>
                    </a:cubicBezTo>
                    <a:cubicBezTo>
                      <a:pt x="782" y="1000"/>
                      <a:pt x="1063" y="812"/>
                      <a:pt x="1063" y="531"/>
                    </a:cubicBezTo>
                    <a:cubicBezTo>
                      <a:pt x="1063" y="219"/>
                      <a:pt x="782" y="0"/>
                      <a:pt x="532" y="0"/>
                    </a:cubicBezTo>
                  </a:path>
                </a:pathLst>
              </a:custGeom>
              <a:grpFill/>
              <a:ln>
                <a:noFill/>
              </a:ln>
              <a:effectLst/>
              <a:extLst/>
            </p:spPr>
            <p:txBody>
              <a:bodyPr wrap="none" anchor="ctr"/>
              <a:lstStyle/>
              <a:p>
                <a:pPr defTabSz="767942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500" kern="0" dirty="0">
                  <a:solidFill>
                    <a:srgbClr val="445469"/>
                  </a:solidFill>
                  <a:latin typeface="Calibri Light"/>
                  <a:ea typeface="MS PGothic" pitchFamily="34" charset="-128"/>
                  <a:sym typeface="Arial" pitchFamily="34" charset="0"/>
                </a:endParaRPr>
              </a:p>
            </p:txBody>
          </p:sp>
        </p:grpSp>
        <p:grpSp>
          <p:nvGrpSpPr>
            <p:cNvPr id="9" name="Group 318"/>
            <p:cNvGrpSpPr/>
            <p:nvPr/>
          </p:nvGrpSpPr>
          <p:grpSpPr>
            <a:xfrm>
              <a:off x="5724128" y="2996952"/>
              <a:ext cx="381372" cy="918137"/>
              <a:chOff x="5481408" y="1426062"/>
              <a:chExt cx="341669" cy="778500"/>
            </a:xfrm>
            <a:solidFill>
              <a:srgbClr val="EDBD3C"/>
            </a:solidFill>
          </p:grpSpPr>
          <p:sp>
            <p:nvSpPr>
              <p:cNvPr id="12" name="Freeform 1"/>
              <p:cNvSpPr>
                <a:spLocks noChangeArrowheads="1"/>
              </p:cNvSpPr>
              <p:nvPr/>
            </p:nvSpPr>
            <p:spPr bwMode="auto">
              <a:xfrm>
                <a:off x="5481408" y="1565662"/>
                <a:ext cx="341669" cy="638900"/>
              </a:xfrm>
              <a:custGeom>
                <a:avLst/>
                <a:gdLst>
                  <a:gd name="T0" fmla="*/ 3593 w 3594"/>
                  <a:gd name="T1" fmla="*/ 2874 h 6719"/>
                  <a:gd name="T2" fmla="*/ 3593 w 3594"/>
                  <a:gd name="T3" fmla="*/ 2874 h 6719"/>
                  <a:gd name="T4" fmla="*/ 3000 w 3594"/>
                  <a:gd name="T5" fmla="*/ 625 h 6719"/>
                  <a:gd name="T6" fmla="*/ 2250 w 3594"/>
                  <a:gd name="T7" fmla="*/ 0 h 6719"/>
                  <a:gd name="T8" fmla="*/ 1375 w 3594"/>
                  <a:gd name="T9" fmla="*/ 0 h 6719"/>
                  <a:gd name="T10" fmla="*/ 625 w 3594"/>
                  <a:gd name="T11" fmla="*/ 625 h 6719"/>
                  <a:gd name="T12" fmla="*/ 0 w 3594"/>
                  <a:gd name="T13" fmla="*/ 2874 h 6719"/>
                  <a:gd name="T14" fmla="*/ 125 w 3594"/>
                  <a:gd name="T15" fmla="*/ 3249 h 6719"/>
                  <a:gd name="T16" fmla="*/ 500 w 3594"/>
                  <a:gd name="T17" fmla="*/ 2999 h 6719"/>
                  <a:gd name="T18" fmla="*/ 1000 w 3594"/>
                  <a:gd name="T19" fmla="*/ 1000 h 6719"/>
                  <a:gd name="T20" fmla="*/ 1250 w 3594"/>
                  <a:gd name="T21" fmla="*/ 1000 h 6719"/>
                  <a:gd name="T22" fmla="*/ 375 w 3594"/>
                  <a:gd name="T23" fmla="*/ 4093 h 6719"/>
                  <a:gd name="T24" fmla="*/ 1125 w 3594"/>
                  <a:gd name="T25" fmla="*/ 4093 h 6719"/>
                  <a:gd name="T26" fmla="*/ 1125 w 3594"/>
                  <a:gd name="T27" fmla="*/ 6343 h 6719"/>
                  <a:gd name="T28" fmla="*/ 1375 w 3594"/>
                  <a:gd name="T29" fmla="*/ 6718 h 6719"/>
                  <a:gd name="T30" fmla="*/ 1750 w 3594"/>
                  <a:gd name="T31" fmla="*/ 6343 h 6719"/>
                  <a:gd name="T32" fmla="*/ 1750 w 3594"/>
                  <a:gd name="T33" fmla="*/ 4093 h 6719"/>
                  <a:gd name="T34" fmla="*/ 2000 w 3594"/>
                  <a:gd name="T35" fmla="*/ 4093 h 6719"/>
                  <a:gd name="T36" fmla="*/ 2000 w 3594"/>
                  <a:gd name="T37" fmla="*/ 6343 h 6719"/>
                  <a:gd name="T38" fmla="*/ 2250 w 3594"/>
                  <a:gd name="T39" fmla="*/ 6718 h 6719"/>
                  <a:gd name="T40" fmla="*/ 2500 w 3594"/>
                  <a:gd name="T41" fmla="*/ 6343 h 6719"/>
                  <a:gd name="T42" fmla="*/ 2500 w 3594"/>
                  <a:gd name="T43" fmla="*/ 4093 h 6719"/>
                  <a:gd name="T44" fmla="*/ 3218 w 3594"/>
                  <a:gd name="T45" fmla="*/ 4093 h 6719"/>
                  <a:gd name="T46" fmla="*/ 2375 w 3594"/>
                  <a:gd name="T47" fmla="*/ 1000 h 6719"/>
                  <a:gd name="T48" fmla="*/ 2625 w 3594"/>
                  <a:gd name="T49" fmla="*/ 1000 h 6719"/>
                  <a:gd name="T50" fmla="*/ 3093 w 3594"/>
                  <a:gd name="T51" fmla="*/ 2999 h 6719"/>
                  <a:gd name="T52" fmla="*/ 3468 w 3594"/>
                  <a:gd name="T53" fmla="*/ 3249 h 6719"/>
                  <a:gd name="T54" fmla="*/ 3593 w 3594"/>
                  <a:gd name="T55" fmla="*/ 2874 h 67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3594" h="6719">
                    <a:moveTo>
                      <a:pt x="3593" y="2874"/>
                    </a:moveTo>
                    <a:lnTo>
                      <a:pt x="3593" y="2874"/>
                    </a:lnTo>
                    <a:cubicBezTo>
                      <a:pt x="3000" y="625"/>
                      <a:pt x="3000" y="625"/>
                      <a:pt x="3000" y="625"/>
                    </a:cubicBezTo>
                    <a:cubicBezTo>
                      <a:pt x="2875" y="250"/>
                      <a:pt x="2625" y="0"/>
                      <a:pt x="2250" y="0"/>
                    </a:cubicBezTo>
                    <a:cubicBezTo>
                      <a:pt x="1375" y="0"/>
                      <a:pt x="1375" y="0"/>
                      <a:pt x="1375" y="0"/>
                    </a:cubicBezTo>
                    <a:cubicBezTo>
                      <a:pt x="1000" y="0"/>
                      <a:pt x="750" y="250"/>
                      <a:pt x="625" y="625"/>
                    </a:cubicBezTo>
                    <a:cubicBezTo>
                      <a:pt x="0" y="2874"/>
                      <a:pt x="0" y="2874"/>
                      <a:pt x="0" y="2874"/>
                    </a:cubicBezTo>
                    <a:cubicBezTo>
                      <a:pt x="0" y="2999"/>
                      <a:pt x="0" y="3124"/>
                      <a:pt x="125" y="3249"/>
                    </a:cubicBezTo>
                    <a:cubicBezTo>
                      <a:pt x="250" y="3249"/>
                      <a:pt x="500" y="3124"/>
                      <a:pt x="500" y="2999"/>
                    </a:cubicBezTo>
                    <a:cubicBezTo>
                      <a:pt x="1000" y="1000"/>
                      <a:pt x="1000" y="1000"/>
                      <a:pt x="1000" y="1000"/>
                    </a:cubicBezTo>
                    <a:cubicBezTo>
                      <a:pt x="1250" y="1000"/>
                      <a:pt x="1250" y="1000"/>
                      <a:pt x="1250" y="1000"/>
                    </a:cubicBezTo>
                    <a:cubicBezTo>
                      <a:pt x="375" y="4093"/>
                      <a:pt x="375" y="4093"/>
                      <a:pt x="375" y="4093"/>
                    </a:cubicBezTo>
                    <a:cubicBezTo>
                      <a:pt x="1125" y="4093"/>
                      <a:pt x="1125" y="4093"/>
                      <a:pt x="1125" y="4093"/>
                    </a:cubicBezTo>
                    <a:cubicBezTo>
                      <a:pt x="1125" y="6343"/>
                      <a:pt x="1125" y="6343"/>
                      <a:pt x="1125" y="6343"/>
                    </a:cubicBezTo>
                    <a:cubicBezTo>
                      <a:pt x="1125" y="6468"/>
                      <a:pt x="1250" y="6718"/>
                      <a:pt x="1375" y="6718"/>
                    </a:cubicBezTo>
                    <a:cubicBezTo>
                      <a:pt x="1625" y="6718"/>
                      <a:pt x="1750" y="6468"/>
                      <a:pt x="1750" y="6343"/>
                    </a:cubicBezTo>
                    <a:cubicBezTo>
                      <a:pt x="1750" y="4093"/>
                      <a:pt x="1750" y="4093"/>
                      <a:pt x="1750" y="4093"/>
                    </a:cubicBezTo>
                    <a:cubicBezTo>
                      <a:pt x="2000" y="4093"/>
                      <a:pt x="2000" y="4093"/>
                      <a:pt x="2000" y="4093"/>
                    </a:cubicBezTo>
                    <a:cubicBezTo>
                      <a:pt x="2000" y="6343"/>
                      <a:pt x="2000" y="6343"/>
                      <a:pt x="2000" y="6343"/>
                    </a:cubicBezTo>
                    <a:cubicBezTo>
                      <a:pt x="2000" y="6468"/>
                      <a:pt x="2125" y="6718"/>
                      <a:pt x="2250" y="6718"/>
                    </a:cubicBezTo>
                    <a:cubicBezTo>
                      <a:pt x="2375" y="6718"/>
                      <a:pt x="2500" y="6468"/>
                      <a:pt x="2500" y="6343"/>
                    </a:cubicBezTo>
                    <a:cubicBezTo>
                      <a:pt x="2500" y="4093"/>
                      <a:pt x="2500" y="4093"/>
                      <a:pt x="2500" y="4093"/>
                    </a:cubicBezTo>
                    <a:cubicBezTo>
                      <a:pt x="3218" y="4093"/>
                      <a:pt x="3218" y="4093"/>
                      <a:pt x="3218" y="4093"/>
                    </a:cubicBezTo>
                    <a:cubicBezTo>
                      <a:pt x="2375" y="1000"/>
                      <a:pt x="2375" y="1000"/>
                      <a:pt x="2375" y="1000"/>
                    </a:cubicBezTo>
                    <a:cubicBezTo>
                      <a:pt x="2625" y="1000"/>
                      <a:pt x="2625" y="1000"/>
                      <a:pt x="2625" y="1000"/>
                    </a:cubicBezTo>
                    <a:cubicBezTo>
                      <a:pt x="3093" y="2999"/>
                      <a:pt x="3093" y="2999"/>
                      <a:pt x="3093" y="2999"/>
                    </a:cubicBezTo>
                    <a:cubicBezTo>
                      <a:pt x="3218" y="3124"/>
                      <a:pt x="3343" y="3249"/>
                      <a:pt x="3468" y="3249"/>
                    </a:cubicBezTo>
                    <a:cubicBezTo>
                      <a:pt x="3593" y="3124"/>
                      <a:pt x="3593" y="2999"/>
                      <a:pt x="3593" y="2874"/>
                    </a:cubicBezTo>
                  </a:path>
                </a:pathLst>
              </a:custGeom>
              <a:grpFill/>
              <a:ln>
                <a:noFill/>
              </a:ln>
              <a:effectLst/>
              <a:extLst/>
            </p:spPr>
            <p:txBody>
              <a:bodyPr wrap="none" anchor="ctr"/>
              <a:lstStyle/>
              <a:p>
                <a:pPr defTabSz="767942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500" kern="0" dirty="0">
                  <a:solidFill>
                    <a:srgbClr val="445469"/>
                  </a:solidFill>
                  <a:latin typeface="Calibri Light"/>
                  <a:ea typeface="MS PGothic" pitchFamily="34" charset="-128"/>
                  <a:sym typeface="Arial" pitchFamily="34" charset="0"/>
                </a:endParaRPr>
              </a:p>
            </p:txBody>
          </p:sp>
          <p:sp>
            <p:nvSpPr>
              <p:cNvPr id="13" name="Freeform 2"/>
              <p:cNvSpPr>
                <a:spLocks noChangeArrowheads="1"/>
              </p:cNvSpPr>
              <p:nvPr/>
            </p:nvSpPr>
            <p:spPr bwMode="auto">
              <a:xfrm>
                <a:off x="5588307" y="1426062"/>
                <a:ext cx="130798" cy="130799"/>
              </a:xfrm>
              <a:custGeom>
                <a:avLst/>
                <a:gdLst>
                  <a:gd name="T0" fmla="*/ 750 w 1376"/>
                  <a:gd name="T1" fmla="*/ 1375 h 1376"/>
                  <a:gd name="T2" fmla="*/ 750 w 1376"/>
                  <a:gd name="T3" fmla="*/ 1375 h 1376"/>
                  <a:gd name="T4" fmla="*/ 1375 w 1376"/>
                  <a:gd name="T5" fmla="*/ 625 h 1376"/>
                  <a:gd name="T6" fmla="*/ 750 w 1376"/>
                  <a:gd name="T7" fmla="*/ 0 h 1376"/>
                  <a:gd name="T8" fmla="*/ 0 w 1376"/>
                  <a:gd name="T9" fmla="*/ 625 h 1376"/>
                  <a:gd name="T10" fmla="*/ 750 w 1376"/>
                  <a:gd name="T11" fmla="*/ 1375 h 13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376" h="1376">
                    <a:moveTo>
                      <a:pt x="750" y="1375"/>
                    </a:moveTo>
                    <a:lnTo>
                      <a:pt x="750" y="1375"/>
                    </a:lnTo>
                    <a:cubicBezTo>
                      <a:pt x="1125" y="1375"/>
                      <a:pt x="1375" y="1125"/>
                      <a:pt x="1375" y="625"/>
                    </a:cubicBezTo>
                    <a:cubicBezTo>
                      <a:pt x="1375" y="250"/>
                      <a:pt x="1125" y="0"/>
                      <a:pt x="750" y="0"/>
                    </a:cubicBezTo>
                    <a:cubicBezTo>
                      <a:pt x="250" y="0"/>
                      <a:pt x="0" y="250"/>
                      <a:pt x="0" y="625"/>
                    </a:cubicBezTo>
                    <a:cubicBezTo>
                      <a:pt x="0" y="1125"/>
                      <a:pt x="250" y="1375"/>
                      <a:pt x="750" y="1375"/>
                    </a:cubicBezTo>
                  </a:path>
                </a:pathLst>
              </a:custGeom>
              <a:grpFill/>
              <a:ln>
                <a:noFill/>
              </a:ln>
              <a:effectLst/>
              <a:extLst/>
            </p:spPr>
            <p:txBody>
              <a:bodyPr wrap="none" anchor="ctr"/>
              <a:lstStyle/>
              <a:p>
                <a:pPr defTabSz="767942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500" kern="0" dirty="0">
                  <a:solidFill>
                    <a:srgbClr val="445469"/>
                  </a:solidFill>
                  <a:latin typeface="Calibri Light"/>
                  <a:ea typeface="MS PGothic" pitchFamily="34" charset="-128"/>
                  <a:sym typeface="Arial" pitchFamily="34" charset="0"/>
                </a:endParaRPr>
              </a:p>
            </p:txBody>
          </p:sp>
        </p:grpSp>
        <p:sp>
          <p:nvSpPr>
            <p:cNvPr id="16392" name="TextBox 9"/>
            <p:cNvSpPr txBox="1">
              <a:spLocks noChangeArrowheads="1"/>
            </p:cNvSpPr>
            <p:nvPr/>
          </p:nvSpPr>
          <p:spPr bwMode="auto">
            <a:xfrm>
              <a:off x="6947708" y="4005041"/>
              <a:ext cx="1368708" cy="8413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102390" tIns="51195" rIns="102390" bIns="51195">
              <a:spAutoFit/>
            </a:bodyPr>
            <a:lstStyle>
              <a:lvl1pPr defTabSz="766763" eaLnBrk="0" hangingPunct="0">
                <a:lnSpc>
                  <a:spcPct val="110000"/>
                </a:lnSpc>
                <a:spcBef>
                  <a:spcPct val="20000"/>
                </a:spcBef>
                <a:buClr>
                  <a:srgbClr val="0095D3"/>
                </a:buClr>
                <a:buChar char="•"/>
                <a:defRPr sz="22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 pitchFamily="1" charset="-128"/>
                </a:defRPr>
              </a:lvl1pPr>
              <a:lvl2pPr marL="742950" indent="-285750" defTabSz="766763" eaLnBrk="0" hangingPunct="0">
                <a:spcBef>
                  <a:spcPct val="20000"/>
                </a:spcBef>
                <a:buClr>
                  <a:srgbClr val="1776B2"/>
                </a:buClr>
                <a:defRPr sz="2200">
                  <a:solidFill>
                    <a:srgbClr val="626464"/>
                  </a:solidFill>
                  <a:latin typeface="Arial" panose="020B0604020202020204" pitchFamily="34" charset="0"/>
                  <a:ea typeface="ヒラギノ角ゴ Pro W3" pitchFamily="1" charset="-128"/>
                </a:defRPr>
              </a:lvl2pPr>
              <a:lvl3pPr marL="1143000" indent="-228600" defTabSz="766763" eaLnBrk="0" hangingPunct="0">
                <a:spcBef>
                  <a:spcPct val="20000"/>
                </a:spcBef>
                <a:buChar char="–"/>
                <a:defRPr sz="1600">
                  <a:solidFill>
                    <a:srgbClr val="626464"/>
                  </a:solidFill>
                  <a:latin typeface="Arial" panose="020B0604020202020204" pitchFamily="34" charset="0"/>
                  <a:ea typeface="ヒラギノ角ゴ Pro W3" pitchFamily="1" charset="-128"/>
                </a:defRPr>
              </a:lvl3pPr>
              <a:lvl4pPr marL="1600200" indent="-228600" defTabSz="766763" eaLnBrk="0" hangingPunct="0">
                <a:spcBef>
                  <a:spcPct val="20000"/>
                </a:spcBef>
                <a:defRPr sz="2200">
                  <a:solidFill>
                    <a:srgbClr val="626464"/>
                  </a:solidFill>
                  <a:latin typeface="Arial" panose="020B0604020202020204" pitchFamily="34" charset="0"/>
                  <a:ea typeface="ヒラギノ角ゴ Pro W3" pitchFamily="1" charset="-128"/>
                </a:defRPr>
              </a:lvl4pPr>
              <a:lvl5pPr marL="2057400" indent="-228600" defTabSz="766763" eaLnBrk="0" hangingPunct="0">
                <a:spcBef>
                  <a:spcPct val="20000"/>
                </a:spcBef>
                <a:buChar char="»"/>
                <a:defRPr sz="2200">
                  <a:solidFill>
                    <a:srgbClr val="626464"/>
                  </a:solidFill>
                  <a:latin typeface="Arial" panose="020B0604020202020204" pitchFamily="34" charset="0"/>
                  <a:ea typeface="ヒラギノ角ゴ Pro W3" pitchFamily="1" charset="-128"/>
                </a:defRPr>
              </a:lvl5pPr>
              <a:lvl6pPr marL="2514600" indent="-228600" defTabSz="766763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200">
                  <a:solidFill>
                    <a:srgbClr val="626464"/>
                  </a:solidFill>
                  <a:latin typeface="Arial" panose="020B0604020202020204" pitchFamily="34" charset="0"/>
                  <a:ea typeface="ヒラギノ角ゴ Pro W3" pitchFamily="1" charset="-128"/>
                </a:defRPr>
              </a:lvl6pPr>
              <a:lvl7pPr marL="2971800" indent="-228600" defTabSz="766763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200">
                  <a:solidFill>
                    <a:srgbClr val="626464"/>
                  </a:solidFill>
                  <a:latin typeface="Arial" panose="020B0604020202020204" pitchFamily="34" charset="0"/>
                  <a:ea typeface="ヒラギノ角ゴ Pro W3" pitchFamily="1" charset="-128"/>
                </a:defRPr>
              </a:lvl7pPr>
              <a:lvl8pPr marL="3429000" indent="-228600" defTabSz="766763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200">
                  <a:solidFill>
                    <a:srgbClr val="626464"/>
                  </a:solidFill>
                  <a:latin typeface="Arial" panose="020B0604020202020204" pitchFamily="34" charset="0"/>
                  <a:ea typeface="ヒラギノ角ゴ Pro W3" pitchFamily="1" charset="-128"/>
                </a:defRPr>
              </a:lvl8pPr>
              <a:lvl9pPr marL="3886200" indent="-228600" defTabSz="766763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200">
                  <a:solidFill>
                    <a:srgbClr val="626464"/>
                  </a:solidFill>
                  <a:latin typeface="Arial" panose="020B0604020202020204" pitchFamily="34" charset="0"/>
                  <a:ea typeface="ヒラギノ角ゴ Pro W3" pitchFamily="1" charset="-128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ClrTx/>
                <a:buFontTx/>
                <a:buNone/>
              </a:pPr>
              <a:r>
                <a:rPr lang="en-US" altLang="en-US" sz="4800" b="1" dirty="0" smtClean="0">
                  <a:solidFill>
                    <a:srgbClr val="7030A0"/>
                  </a:solidFill>
                  <a:latin typeface="Calibri Light" panose="020F0302020204030204" pitchFamily="34" charset="0"/>
                  <a:ea typeface="ＭＳ Ｐゴシック" panose="020B0600070205080204" pitchFamily="34" charset="-128"/>
                  <a:sym typeface="Arial" panose="020B0604020202020204" pitchFamily="34" charset="0"/>
                </a:rPr>
                <a:t>40%</a:t>
              </a:r>
              <a:endParaRPr lang="en-US" altLang="en-US" sz="4800" b="1" dirty="0">
                <a:solidFill>
                  <a:srgbClr val="7030A0"/>
                </a:solidFill>
                <a:latin typeface="Calibri Light" panose="020F0302020204030204" pitchFamily="34" charset="0"/>
                <a:ea typeface="ＭＳ Ｐゴシック" panose="020B0600070205080204" pitchFamily="34" charset="-128"/>
                <a:sym typeface="Arial" panose="020B0604020202020204" pitchFamily="34" charset="0"/>
              </a:endParaRPr>
            </a:p>
          </p:txBody>
        </p:sp>
        <p:sp>
          <p:nvSpPr>
            <p:cNvPr id="16393" name="TextBox 10"/>
            <p:cNvSpPr txBox="1">
              <a:spLocks noChangeArrowheads="1"/>
            </p:cNvSpPr>
            <p:nvPr/>
          </p:nvSpPr>
          <p:spPr bwMode="auto">
            <a:xfrm>
              <a:off x="5436096" y="4005041"/>
              <a:ext cx="1368708" cy="8413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102390" tIns="51195" rIns="102390" bIns="51195">
              <a:spAutoFit/>
            </a:bodyPr>
            <a:lstStyle>
              <a:lvl1pPr defTabSz="766763" eaLnBrk="0" hangingPunct="0">
                <a:lnSpc>
                  <a:spcPct val="110000"/>
                </a:lnSpc>
                <a:spcBef>
                  <a:spcPct val="20000"/>
                </a:spcBef>
                <a:buClr>
                  <a:srgbClr val="0095D3"/>
                </a:buClr>
                <a:buChar char="•"/>
                <a:defRPr sz="22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 pitchFamily="1" charset="-128"/>
                </a:defRPr>
              </a:lvl1pPr>
              <a:lvl2pPr marL="742950" indent="-285750" defTabSz="766763" eaLnBrk="0" hangingPunct="0">
                <a:spcBef>
                  <a:spcPct val="20000"/>
                </a:spcBef>
                <a:buClr>
                  <a:srgbClr val="1776B2"/>
                </a:buClr>
                <a:defRPr sz="2200">
                  <a:solidFill>
                    <a:srgbClr val="626464"/>
                  </a:solidFill>
                  <a:latin typeface="Arial" panose="020B0604020202020204" pitchFamily="34" charset="0"/>
                  <a:ea typeface="ヒラギノ角ゴ Pro W3" pitchFamily="1" charset="-128"/>
                </a:defRPr>
              </a:lvl2pPr>
              <a:lvl3pPr marL="1143000" indent="-228600" defTabSz="766763" eaLnBrk="0" hangingPunct="0">
                <a:spcBef>
                  <a:spcPct val="20000"/>
                </a:spcBef>
                <a:buChar char="–"/>
                <a:defRPr sz="1600">
                  <a:solidFill>
                    <a:srgbClr val="626464"/>
                  </a:solidFill>
                  <a:latin typeface="Arial" panose="020B0604020202020204" pitchFamily="34" charset="0"/>
                  <a:ea typeface="ヒラギノ角ゴ Pro W3" pitchFamily="1" charset="-128"/>
                </a:defRPr>
              </a:lvl3pPr>
              <a:lvl4pPr marL="1600200" indent="-228600" defTabSz="766763" eaLnBrk="0" hangingPunct="0">
                <a:spcBef>
                  <a:spcPct val="20000"/>
                </a:spcBef>
                <a:defRPr sz="2200">
                  <a:solidFill>
                    <a:srgbClr val="626464"/>
                  </a:solidFill>
                  <a:latin typeface="Arial" panose="020B0604020202020204" pitchFamily="34" charset="0"/>
                  <a:ea typeface="ヒラギノ角ゴ Pro W3" pitchFamily="1" charset="-128"/>
                </a:defRPr>
              </a:lvl4pPr>
              <a:lvl5pPr marL="2057400" indent="-228600" defTabSz="766763" eaLnBrk="0" hangingPunct="0">
                <a:spcBef>
                  <a:spcPct val="20000"/>
                </a:spcBef>
                <a:buChar char="»"/>
                <a:defRPr sz="2200">
                  <a:solidFill>
                    <a:srgbClr val="626464"/>
                  </a:solidFill>
                  <a:latin typeface="Arial" panose="020B0604020202020204" pitchFamily="34" charset="0"/>
                  <a:ea typeface="ヒラギノ角ゴ Pro W3" pitchFamily="1" charset="-128"/>
                </a:defRPr>
              </a:lvl5pPr>
              <a:lvl6pPr marL="2514600" indent="-228600" defTabSz="766763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200">
                  <a:solidFill>
                    <a:srgbClr val="626464"/>
                  </a:solidFill>
                  <a:latin typeface="Arial" panose="020B0604020202020204" pitchFamily="34" charset="0"/>
                  <a:ea typeface="ヒラギノ角ゴ Pro W3" pitchFamily="1" charset="-128"/>
                </a:defRPr>
              </a:lvl6pPr>
              <a:lvl7pPr marL="2971800" indent="-228600" defTabSz="766763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200">
                  <a:solidFill>
                    <a:srgbClr val="626464"/>
                  </a:solidFill>
                  <a:latin typeface="Arial" panose="020B0604020202020204" pitchFamily="34" charset="0"/>
                  <a:ea typeface="ヒラギノ角ゴ Pro W3" pitchFamily="1" charset="-128"/>
                </a:defRPr>
              </a:lvl7pPr>
              <a:lvl8pPr marL="3429000" indent="-228600" defTabSz="766763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200">
                  <a:solidFill>
                    <a:srgbClr val="626464"/>
                  </a:solidFill>
                  <a:latin typeface="Arial" panose="020B0604020202020204" pitchFamily="34" charset="0"/>
                  <a:ea typeface="ヒラギノ角ゴ Pro W3" pitchFamily="1" charset="-128"/>
                </a:defRPr>
              </a:lvl8pPr>
              <a:lvl9pPr marL="3886200" indent="-228600" defTabSz="766763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200">
                  <a:solidFill>
                    <a:srgbClr val="626464"/>
                  </a:solidFill>
                  <a:latin typeface="Arial" panose="020B0604020202020204" pitchFamily="34" charset="0"/>
                  <a:ea typeface="ヒラギノ角ゴ Pro W3" pitchFamily="1" charset="-128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ClrTx/>
                <a:buFontTx/>
                <a:buNone/>
              </a:pPr>
              <a:r>
                <a:rPr lang="en-US" altLang="en-US" sz="4800" b="1" dirty="0" smtClean="0">
                  <a:solidFill>
                    <a:srgbClr val="EDBD3C"/>
                  </a:solidFill>
                  <a:latin typeface="Calibri Light" panose="020F0302020204030204" pitchFamily="34" charset="0"/>
                  <a:ea typeface="ＭＳ Ｐゴシック" panose="020B0600070205080204" pitchFamily="34" charset="-128"/>
                  <a:sym typeface="Arial" panose="020B0604020202020204" pitchFamily="34" charset="0"/>
                </a:rPr>
                <a:t>60%</a:t>
              </a:r>
              <a:endParaRPr lang="en-US" altLang="en-US" sz="4800" b="1" dirty="0">
                <a:solidFill>
                  <a:srgbClr val="EDBD3C"/>
                </a:solidFill>
                <a:latin typeface="Calibri Light" panose="020F0302020204030204" pitchFamily="34" charset="0"/>
                <a:ea typeface="ＭＳ Ｐゴシック" panose="020B0600070205080204" pitchFamily="34" charset="-128"/>
                <a:sym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331095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7086600" cy="1143000"/>
          </a:xfrm>
        </p:spPr>
        <p:txBody>
          <a:bodyPr/>
          <a:lstStyle/>
          <a:p>
            <a:pPr>
              <a:defRPr/>
            </a:pPr>
            <a:r>
              <a:rPr lang="en-GB" alt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itchFamily="34" charset="0"/>
              </a:rPr>
              <a:t>Understanding Society</a:t>
            </a:r>
            <a:br>
              <a:rPr lang="en-GB" alt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itchFamily="34" charset="0"/>
              </a:rPr>
            </a:br>
            <a:r>
              <a:rPr lang="en-GB" alt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itchFamily="34" charset="0"/>
              </a:rPr>
              <a:t>Applying for the multi-</a:t>
            </a:r>
            <a:r>
              <a:rPr lang="en-GB" altLang="en-US" sz="2400" dirty="0" err="1" smtClean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itchFamily="34" charset="0"/>
              </a:rPr>
              <a:t>omic</a:t>
            </a:r>
            <a:r>
              <a:rPr lang="en-GB" alt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itchFamily="34" charset="0"/>
              </a:rPr>
              <a:t> data</a:t>
            </a:r>
          </a:p>
        </p:txBody>
      </p:sp>
      <p:sp>
        <p:nvSpPr>
          <p:cNvPr id="17411" name="Content Placeholder 2"/>
          <p:cNvSpPr txBox="1">
            <a:spLocks/>
          </p:cNvSpPr>
          <p:nvPr/>
        </p:nvSpPr>
        <p:spPr bwMode="auto">
          <a:xfrm>
            <a:off x="468313" y="1412875"/>
            <a:ext cx="8207375" cy="4679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lnSpc>
                <a:spcPct val="110000"/>
              </a:lnSpc>
              <a:spcBef>
                <a:spcPct val="20000"/>
              </a:spcBef>
              <a:buClr>
                <a:srgbClr val="0095D3"/>
              </a:buClr>
              <a:buChar char="•"/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" charset="-128"/>
              </a:defRPr>
            </a:lvl1pPr>
            <a:lvl2pPr eaLnBrk="0" hangingPunct="0">
              <a:spcBef>
                <a:spcPct val="20000"/>
              </a:spcBef>
              <a:buClr>
                <a:srgbClr val="1776B2"/>
              </a:buClr>
              <a:defRPr sz="2200">
                <a:solidFill>
                  <a:srgbClr val="626464"/>
                </a:solidFill>
                <a:latin typeface="Arial" panose="020B0604020202020204" pitchFamily="34" charset="0"/>
                <a:ea typeface="ヒラギノ角ゴ Pro W3" pitchFamily="1" charset="-128"/>
              </a:defRPr>
            </a:lvl2pPr>
            <a:lvl3pPr marL="1143000" indent="-228600" eaLnBrk="0" hangingPunct="0">
              <a:spcBef>
                <a:spcPct val="20000"/>
              </a:spcBef>
              <a:buChar char="–"/>
              <a:defRPr sz="1600">
                <a:solidFill>
                  <a:srgbClr val="626464"/>
                </a:solidFill>
                <a:latin typeface="Arial" panose="020B0604020202020204" pitchFamily="34" charset="0"/>
                <a:ea typeface="ヒラギノ角ゴ Pro W3" pitchFamily="1" charset="-128"/>
              </a:defRPr>
            </a:lvl3pPr>
            <a:lvl4pPr marL="1600200" indent="-228600" eaLnBrk="0" hangingPunct="0">
              <a:spcBef>
                <a:spcPct val="20000"/>
              </a:spcBef>
              <a:defRPr sz="2200">
                <a:solidFill>
                  <a:srgbClr val="626464"/>
                </a:solidFill>
                <a:latin typeface="Arial" panose="020B0604020202020204" pitchFamily="34" charset="0"/>
                <a:ea typeface="ヒラギノ角ゴ Pro W3" pitchFamily="1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200">
                <a:solidFill>
                  <a:srgbClr val="626464"/>
                </a:solidFill>
                <a:latin typeface="Arial" panose="020B0604020202020204" pitchFamily="34" charset="0"/>
                <a:ea typeface="ヒラギノ角ゴ Pro W3" pitchFamily="1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rgbClr val="626464"/>
                </a:solidFill>
                <a:latin typeface="Arial" panose="020B0604020202020204" pitchFamily="34" charset="0"/>
                <a:ea typeface="ヒラギノ角ゴ Pro W3" pitchFamily="1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rgbClr val="626464"/>
                </a:solidFill>
                <a:latin typeface="Arial" panose="020B0604020202020204" pitchFamily="34" charset="0"/>
                <a:ea typeface="ヒラギノ角ゴ Pro W3" pitchFamily="1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rgbClr val="626464"/>
                </a:solidFill>
                <a:latin typeface="Arial" panose="020B0604020202020204" pitchFamily="34" charset="0"/>
                <a:ea typeface="ヒラギノ角ゴ Pro W3" pitchFamily="1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rgbClr val="626464"/>
                </a:solidFill>
                <a:latin typeface="Arial" panose="020B0604020202020204" pitchFamily="34" charset="0"/>
                <a:ea typeface="ヒラギノ角ゴ Pro W3" pitchFamily="1" charset="-128"/>
              </a:defRPr>
            </a:lvl9pPr>
          </a:lstStyle>
          <a:p>
            <a:pPr>
              <a:buFontTx/>
              <a:buNone/>
            </a:pPr>
            <a:r>
              <a:rPr lang="en-GB" altLang="en-US" sz="2000" b="1" dirty="0">
                <a:solidFill>
                  <a:srgbClr val="262626"/>
                </a:solidFill>
                <a:latin typeface="Corbel" panose="020B0503020204020204" pitchFamily="34" charset="0"/>
              </a:rPr>
              <a:t>2 Avenues depending on what is required:</a:t>
            </a:r>
          </a:p>
          <a:p>
            <a:pPr>
              <a:lnSpc>
                <a:spcPct val="100000"/>
              </a:lnSpc>
              <a:buFontTx/>
              <a:buNone/>
            </a:pPr>
            <a:endParaRPr lang="en-GB" altLang="en-US" sz="800" b="1" dirty="0">
              <a:solidFill>
                <a:srgbClr val="404040"/>
              </a:solidFill>
              <a:latin typeface="Corbel" panose="020B0503020204020204" pitchFamily="34" charset="0"/>
              <a:ea typeface="Verdana" panose="020B0604030504040204" pitchFamily="34" charset="0"/>
              <a:cs typeface="Corbel" panose="020B0503020204020204" pitchFamily="34" charset="0"/>
            </a:endParaRPr>
          </a:p>
          <a:p>
            <a:pPr>
              <a:lnSpc>
                <a:spcPct val="100000"/>
              </a:lnSpc>
              <a:buFontTx/>
              <a:buNone/>
            </a:pPr>
            <a:endParaRPr lang="en-GB" altLang="en-US" sz="800" b="1" dirty="0">
              <a:solidFill>
                <a:srgbClr val="404040"/>
              </a:solidFill>
              <a:latin typeface="Corbel" panose="020B0503020204020204" pitchFamily="34" charset="0"/>
              <a:ea typeface="Verdana" panose="020B0604030504040204" pitchFamily="34" charset="0"/>
              <a:cs typeface="Corbel" panose="020B0503020204020204" pitchFamily="34" charset="0"/>
            </a:endParaRPr>
          </a:p>
          <a:p>
            <a:pPr>
              <a:lnSpc>
                <a:spcPct val="100000"/>
              </a:lnSpc>
              <a:buFontTx/>
              <a:buNone/>
            </a:pPr>
            <a:r>
              <a:rPr lang="en-GB" altLang="en-US" sz="2000" b="1" dirty="0">
                <a:solidFill>
                  <a:srgbClr val="404040"/>
                </a:solidFill>
                <a:latin typeface="Corbel" panose="020B0503020204020204" pitchFamily="34" charset="0"/>
                <a:ea typeface="Verdana" panose="020B0604030504040204" pitchFamily="34" charset="0"/>
                <a:cs typeface="Corbel" panose="020B0503020204020204" pitchFamily="34" charset="0"/>
              </a:rPr>
              <a:t>Avenue 1</a:t>
            </a:r>
          </a:p>
          <a:p>
            <a:pPr lvl="1"/>
            <a:r>
              <a:rPr lang="en-GB" altLang="en-US" sz="2000" dirty="0" smtClean="0">
                <a:solidFill>
                  <a:srgbClr val="404040"/>
                </a:solidFill>
                <a:latin typeface="Corbel" panose="020B0503020204020204" pitchFamily="34" charset="0"/>
                <a:ea typeface="Verdana" panose="020B0604030504040204" pitchFamily="34" charset="0"/>
                <a:cs typeface="Corbel" panose="020B0503020204020204" pitchFamily="34" charset="0"/>
              </a:rPr>
              <a:t>1. European </a:t>
            </a:r>
            <a:r>
              <a:rPr lang="en-GB" altLang="en-US" sz="2000" dirty="0">
                <a:solidFill>
                  <a:srgbClr val="404040"/>
                </a:solidFill>
                <a:latin typeface="Corbel" panose="020B0503020204020204" pitchFamily="34" charset="0"/>
                <a:ea typeface="Verdana" panose="020B0604030504040204" pitchFamily="34" charset="0"/>
                <a:cs typeface="Corbel" panose="020B0503020204020204" pitchFamily="34" charset="0"/>
              </a:rPr>
              <a:t>Genome-phenome Archive (EGA) </a:t>
            </a:r>
            <a:endParaRPr lang="en-GB" altLang="en-US" sz="2000" dirty="0" smtClean="0">
              <a:solidFill>
                <a:srgbClr val="404040"/>
              </a:solidFill>
              <a:latin typeface="Corbel" panose="020B0503020204020204" pitchFamily="34" charset="0"/>
              <a:ea typeface="Verdana" panose="020B0604030504040204" pitchFamily="34" charset="0"/>
              <a:cs typeface="Corbel" panose="020B0503020204020204" pitchFamily="34" charset="0"/>
            </a:endParaRPr>
          </a:p>
          <a:p>
            <a:pPr marL="1485900" lvl="2" indent="-342900">
              <a:buFont typeface="Arial" panose="020B0604020202020204" pitchFamily="34" charset="0"/>
              <a:buChar char="•"/>
            </a:pPr>
            <a:r>
              <a:rPr lang="en-GB" altLang="en-US" sz="2000" b="1" dirty="0" smtClean="0">
                <a:solidFill>
                  <a:srgbClr val="404040"/>
                </a:solidFill>
                <a:latin typeface="Corbel" panose="020B0503020204020204" pitchFamily="34" charset="0"/>
                <a:ea typeface="Verdana" panose="020B0604030504040204" pitchFamily="34" charset="0"/>
                <a:cs typeface="Corbel" panose="020B0503020204020204" pitchFamily="34" charset="0"/>
              </a:rPr>
              <a:t> Genetic data</a:t>
            </a:r>
          </a:p>
          <a:p>
            <a:pPr lvl="1"/>
            <a:r>
              <a:rPr lang="en-GB" altLang="en-US" sz="2000" b="1" dirty="0" smtClean="0">
                <a:solidFill>
                  <a:srgbClr val="404040"/>
                </a:solidFill>
                <a:latin typeface="Corbel" panose="020B0503020204020204" pitchFamily="34" charset="0"/>
                <a:ea typeface="Verdana" panose="020B0604030504040204" pitchFamily="34" charset="0"/>
                <a:cs typeface="Corbel" panose="020B0503020204020204" pitchFamily="34" charset="0"/>
                <a:hlinkClick r:id="rId2"/>
              </a:rPr>
              <a:t>https://www.ebi.ac.uk/ega/studies/EGAS00001001232</a:t>
            </a:r>
            <a:endParaRPr lang="en-GB" altLang="en-US" sz="2000" b="1" dirty="0" smtClean="0">
              <a:solidFill>
                <a:srgbClr val="404040"/>
              </a:solidFill>
              <a:latin typeface="Corbel" panose="020B0503020204020204" pitchFamily="34" charset="0"/>
              <a:ea typeface="Verdana" panose="020B0604030504040204" pitchFamily="34" charset="0"/>
              <a:cs typeface="Corbel" panose="020B0503020204020204" pitchFamily="34" charset="0"/>
            </a:endParaRPr>
          </a:p>
          <a:p>
            <a:pPr marL="1485900" lvl="2" indent="-342900">
              <a:buFont typeface="Arial" panose="020B0604020202020204" pitchFamily="34" charset="0"/>
              <a:buChar char="•"/>
            </a:pPr>
            <a:r>
              <a:rPr lang="en-GB" altLang="en-US" sz="2000" b="1" dirty="0" smtClean="0">
                <a:solidFill>
                  <a:srgbClr val="404040"/>
                </a:solidFill>
                <a:latin typeface="Corbel" panose="020B0503020204020204" pitchFamily="34" charset="0"/>
                <a:ea typeface="Verdana" panose="020B0604030504040204" pitchFamily="34" charset="0"/>
                <a:cs typeface="Corbel" panose="020B0503020204020204" pitchFamily="34" charset="0"/>
              </a:rPr>
              <a:t>Epigenetic data </a:t>
            </a:r>
          </a:p>
          <a:p>
            <a:pPr lvl="1"/>
            <a:r>
              <a:rPr lang="en-GB" altLang="en-US" sz="2000" b="1" dirty="0" smtClean="0">
                <a:solidFill>
                  <a:srgbClr val="262626"/>
                </a:solidFill>
                <a:latin typeface="Corbel" panose="020B0503020204020204" pitchFamily="34" charset="0"/>
                <a:ea typeface="Verdana" panose="020B0604030504040204" pitchFamily="34" charset="0"/>
                <a:cs typeface="Corbel" panose="020B0503020204020204" pitchFamily="34" charset="0"/>
                <a:hlinkClick r:id="rId3"/>
              </a:rPr>
              <a:t>https</a:t>
            </a:r>
            <a:r>
              <a:rPr lang="en-GB" altLang="en-US" sz="2000" b="1" dirty="0">
                <a:solidFill>
                  <a:srgbClr val="262626"/>
                </a:solidFill>
                <a:latin typeface="Corbel" panose="020B0503020204020204" pitchFamily="34" charset="0"/>
                <a:ea typeface="Verdana" panose="020B0604030504040204" pitchFamily="34" charset="0"/>
                <a:cs typeface="Corbel" panose="020B0503020204020204" pitchFamily="34" charset="0"/>
                <a:hlinkClick r:id="rId3"/>
              </a:rPr>
              <a:t>://</a:t>
            </a:r>
            <a:r>
              <a:rPr lang="en-GB" altLang="en-US" sz="2000" b="1" dirty="0" smtClean="0">
                <a:solidFill>
                  <a:srgbClr val="262626"/>
                </a:solidFill>
                <a:latin typeface="Corbel" panose="020B0503020204020204" pitchFamily="34" charset="0"/>
                <a:ea typeface="Verdana" panose="020B0604030504040204" pitchFamily="34" charset="0"/>
                <a:cs typeface="Corbel" panose="020B0503020204020204" pitchFamily="34" charset="0"/>
                <a:hlinkClick r:id="rId3"/>
              </a:rPr>
              <a:t>www.ebi.ac.uk/ega/studies/EGAS00001002836</a:t>
            </a:r>
            <a:endParaRPr lang="en-GB" altLang="en-US" sz="2000" b="1" dirty="0" smtClean="0">
              <a:solidFill>
                <a:srgbClr val="262626"/>
              </a:solidFill>
              <a:latin typeface="Corbel" panose="020B0503020204020204" pitchFamily="34" charset="0"/>
              <a:ea typeface="Verdana" panose="020B0604030504040204" pitchFamily="34" charset="0"/>
              <a:cs typeface="Corbel" panose="020B0503020204020204" pitchFamily="34" charset="0"/>
            </a:endParaRPr>
          </a:p>
          <a:p>
            <a:pPr lvl="1"/>
            <a:r>
              <a:rPr lang="en-GB" altLang="en-US" sz="2000" dirty="0" smtClean="0">
                <a:solidFill>
                  <a:srgbClr val="404040"/>
                </a:solidFill>
                <a:latin typeface="Corbel" panose="020B0503020204020204" pitchFamily="34" charset="0"/>
                <a:ea typeface="Verdana" panose="020B0604030504040204" pitchFamily="34" charset="0"/>
                <a:cs typeface="Corbel" panose="020B0503020204020204" pitchFamily="34" charset="0"/>
              </a:rPr>
              <a:t>Genetic/Epigenetic </a:t>
            </a:r>
            <a:r>
              <a:rPr lang="en-GB" altLang="en-US" sz="2000" dirty="0">
                <a:solidFill>
                  <a:srgbClr val="404040"/>
                </a:solidFill>
                <a:latin typeface="Corbel" panose="020B0503020204020204" pitchFamily="34" charset="0"/>
                <a:ea typeface="Verdana" panose="020B0604030504040204" pitchFamily="34" charset="0"/>
                <a:cs typeface="Corbel" panose="020B0503020204020204" pitchFamily="34" charset="0"/>
              </a:rPr>
              <a:t>data NOT linked to </a:t>
            </a:r>
            <a:r>
              <a:rPr lang="en-GB" altLang="en-US" sz="2000" dirty="0" smtClean="0">
                <a:solidFill>
                  <a:srgbClr val="404040"/>
                </a:solidFill>
                <a:latin typeface="Corbel" panose="020B0503020204020204" pitchFamily="34" charset="0"/>
                <a:ea typeface="Verdana" panose="020B0604030504040204" pitchFamily="34" charset="0"/>
                <a:cs typeface="Corbel" panose="020B0503020204020204" pitchFamily="34" charset="0"/>
              </a:rPr>
              <a:t>each other or any </a:t>
            </a:r>
            <a:r>
              <a:rPr lang="en-GB" altLang="en-US" sz="2000" dirty="0">
                <a:solidFill>
                  <a:srgbClr val="404040"/>
                </a:solidFill>
                <a:latin typeface="Corbel" panose="020B0503020204020204" pitchFamily="34" charset="0"/>
                <a:ea typeface="Verdana" panose="020B0604030504040204" pitchFamily="34" charset="0"/>
                <a:cs typeface="Corbel" panose="020B0503020204020204" pitchFamily="34" charset="0"/>
              </a:rPr>
              <a:t>of the main survey </a:t>
            </a:r>
            <a:r>
              <a:rPr lang="en-GB" altLang="en-US" sz="2000" dirty="0" smtClean="0">
                <a:solidFill>
                  <a:srgbClr val="404040"/>
                </a:solidFill>
                <a:latin typeface="Corbel" panose="020B0503020204020204" pitchFamily="34" charset="0"/>
                <a:ea typeface="Verdana" panose="020B0604030504040204" pitchFamily="34" charset="0"/>
                <a:cs typeface="Corbel" panose="020B0503020204020204" pitchFamily="34" charset="0"/>
              </a:rPr>
              <a:t>data</a:t>
            </a:r>
          </a:p>
          <a:p>
            <a:pPr lvl="1"/>
            <a:endParaRPr lang="en-GB" altLang="en-US" sz="2000" dirty="0" smtClean="0">
              <a:solidFill>
                <a:srgbClr val="404040"/>
              </a:solidFill>
              <a:latin typeface="Corbel" panose="020B0503020204020204" pitchFamily="34" charset="0"/>
              <a:ea typeface="Verdana" panose="020B0604030504040204" pitchFamily="34" charset="0"/>
              <a:cs typeface="Corbel" panose="020B0503020204020204" pitchFamily="34" charset="0"/>
            </a:endParaRPr>
          </a:p>
          <a:p>
            <a:pPr lvl="1"/>
            <a:r>
              <a:rPr lang="en-GB" altLang="en-US" sz="2000" dirty="0" smtClean="0">
                <a:solidFill>
                  <a:srgbClr val="404040"/>
                </a:solidFill>
                <a:latin typeface="Corbel" panose="020B0503020204020204" pitchFamily="34" charset="0"/>
                <a:ea typeface="Verdana" panose="020B0604030504040204" pitchFamily="34" charset="0"/>
                <a:cs typeface="Corbel" panose="020B0503020204020204" pitchFamily="34" charset="0"/>
              </a:rPr>
              <a:t>2. Understanding Society updated nurse visit data where proteomic and epigenetic clocks are included.  </a:t>
            </a:r>
            <a:endParaRPr lang="en-GB" altLang="en-US" sz="2000" dirty="0">
              <a:solidFill>
                <a:srgbClr val="404040"/>
              </a:solidFill>
              <a:latin typeface="Corbel" panose="020B0503020204020204" pitchFamily="34" charset="0"/>
              <a:ea typeface="Verdana" panose="020B0604030504040204" pitchFamily="34" charset="0"/>
              <a:cs typeface="Corbel" panose="020B0503020204020204" pitchFamily="34" charset="0"/>
            </a:endParaRPr>
          </a:p>
          <a:p>
            <a:pPr>
              <a:lnSpc>
                <a:spcPct val="100000"/>
              </a:lnSpc>
              <a:buFontTx/>
              <a:buNone/>
            </a:pPr>
            <a:endParaRPr lang="en-GB" altLang="en-US" sz="2000" dirty="0">
              <a:solidFill>
                <a:srgbClr val="404040"/>
              </a:solidFill>
              <a:latin typeface="Corbel" panose="020B0503020204020204" pitchFamily="34" charset="0"/>
            </a:endParaRPr>
          </a:p>
          <a:p>
            <a:pPr algn="just">
              <a:lnSpc>
                <a:spcPct val="100000"/>
              </a:lnSpc>
              <a:buClr>
                <a:srgbClr val="262626"/>
              </a:buClr>
            </a:pPr>
            <a:endParaRPr lang="en-GB" altLang="en-US" sz="1800" dirty="0">
              <a:solidFill>
                <a:srgbClr val="262626"/>
              </a:solidFill>
              <a:latin typeface="Corbel" panose="020B0503020204020204" pitchFamily="34" charset="0"/>
            </a:endParaRPr>
          </a:p>
          <a:p>
            <a:pPr algn="just">
              <a:lnSpc>
                <a:spcPct val="100000"/>
              </a:lnSpc>
              <a:buClr>
                <a:srgbClr val="262626"/>
              </a:buClr>
            </a:pPr>
            <a:endParaRPr lang="en-GB" altLang="en-US" sz="1800" dirty="0">
              <a:solidFill>
                <a:srgbClr val="262626"/>
              </a:solidFill>
              <a:latin typeface="Corbel" panose="020B0503020204020204" pitchFamily="34" charset="0"/>
            </a:endParaRPr>
          </a:p>
          <a:p>
            <a:pPr algn="just">
              <a:lnSpc>
                <a:spcPct val="100000"/>
              </a:lnSpc>
              <a:buClr>
                <a:srgbClr val="262626"/>
              </a:buClr>
            </a:pPr>
            <a:endParaRPr lang="en-GB" altLang="en-US" sz="1800" dirty="0">
              <a:solidFill>
                <a:srgbClr val="262626"/>
              </a:solidFill>
              <a:latin typeface="Corbel" panose="020B0503020204020204" pitchFamily="34" charset="0"/>
            </a:endParaRPr>
          </a:p>
          <a:p>
            <a:pPr>
              <a:buFontTx/>
              <a:buNone/>
            </a:pPr>
            <a:endParaRPr lang="en-GB" altLang="en-US" sz="2400" b="1" dirty="0">
              <a:solidFill>
                <a:srgbClr val="002060"/>
              </a:solidFill>
              <a:latin typeface="Corbel" panose="020B0503020204020204" pitchFamily="34" charset="0"/>
            </a:endParaRPr>
          </a:p>
          <a:p>
            <a:pPr>
              <a:buFontTx/>
              <a:buNone/>
            </a:pPr>
            <a:endParaRPr lang="en-GB" altLang="en-US" sz="2400" b="1" dirty="0">
              <a:solidFill>
                <a:srgbClr val="002060"/>
              </a:solidFill>
              <a:latin typeface="Corbel" panose="020B0503020204020204" pitchFamily="34" charset="0"/>
            </a:endParaRPr>
          </a:p>
          <a:p>
            <a:pPr>
              <a:buFontTx/>
              <a:buNone/>
            </a:pPr>
            <a:endParaRPr lang="en-GB" altLang="en-US" sz="2400" b="1" dirty="0">
              <a:solidFill>
                <a:srgbClr val="002060"/>
              </a:solidFill>
              <a:latin typeface="Corbel" panose="020B0503020204020204" pitchFamily="34" charset="0"/>
            </a:endParaRPr>
          </a:p>
          <a:p>
            <a:pPr>
              <a:buFontTx/>
              <a:buNone/>
            </a:pPr>
            <a:endParaRPr lang="en-GB" altLang="en-US" sz="2400" b="1" dirty="0">
              <a:solidFill>
                <a:srgbClr val="002060"/>
              </a:solidFill>
              <a:latin typeface="Corbel" panose="020B0503020204020204" pitchFamily="34" charset="0"/>
            </a:endParaRPr>
          </a:p>
          <a:p>
            <a:pPr>
              <a:buFontTx/>
              <a:buNone/>
            </a:pPr>
            <a:endParaRPr lang="en-GB" altLang="en-US" sz="2400" b="1" dirty="0">
              <a:solidFill>
                <a:srgbClr val="002060"/>
              </a:solidFill>
              <a:latin typeface="Corbel" panose="020B0503020204020204" pitchFamily="34" charset="0"/>
            </a:endParaRPr>
          </a:p>
          <a:p>
            <a:pPr>
              <a:buFontTx/>
              <a:buNone/>
            </a:pPr>
            <a:endParaRPr lang="en-GB" altLang="en-US" sz="2400" b="1" dirty="0">
              <a:solidFill>
                <a:srgbClr val="002060"/>
              </a:solidFill>
              <a:latin typeface="Corbel" panose="020B0503020204020204" pitchFamily="34" charset="0"/>
            </a:endParaRPr>
          </a:p>
          <a:p>
            <a:pPr>
              <a:buFontTx/>
              <a:buNone/>
            </a:pPr>
            <a:endParaRPr lang="en-GB" altLang="en-US" sz="2400" b="1" dirty="0">
              <a:solidFill>
                <a:srgbClr val="002060"/>
              </a:solidFill>
              <a:latin typeface="Corbel" panose="020B0503020204020204" pitchFamily="34" charset="0"/>
            </a:endParaRPr>
          </a:p>
          <a:p>
            <a:pPr>
              <a:buFontTx/>
              <a:buNone/>
            </a:pPr>
            <a:endParaRPr lang="en-GB" altLang="en-US" sz="2400" b="1" dirty="0">
              <a:solidFill>
                <a:srgbClr val="002060"/>
              </a:solidFill>
              <a:latin typeface="Corbel" panose="020B0503020204020204" pitchFamily="34" charset="0"/>
            </a:endParaRPr>
          </a:p>
        </p:txBody>
      </p:sp>
      <p:sp>
        <p:nvSpPr>
          <p:cNvPr id="8" name="Text Box 9"/>
          <p:cNvSpPr txBox="1">
            <a:spLocks noChangeArrowheads="1"/>
          </p:cNvSpPr>
          <p:nvPr/>
        </p:nvSpPr>
        <p:spPr bwMode="auto">
          <a:xfrm>
            <a:off x="2773363" y="28676600"/>
            <a:ext cx="12030075" cy="792163"/>
          </a:xfrm>
          <a:prstGeom prst="rect">
            <a:avLst/>
          </a:prstGeom>
          <a:solidFill>
            <a:srgbClr val="CECEEF">
              <a:alpha val="50195"/>
            </a:srgbClr>
          </a:solidFill>
          <a:ln w="9525">
            <a:solidFill>
              <a:srgbClr val="606060"/>
            </a:solidFill>
            <a:miter lim="800000"/>
            <a:headEnd/>
            <a:tailEnd/>
          </a:ln>
          <a:effectLst>
            <a:outerShdw blurRad="50800" dist="38100" dir="2700000" algn="tl" rotWithShape="0">
              <a:srgbClr val="808080">
                <a:alpha val="42998"/>
              </a:srgbClr>
            </a:outerShdw>
          </a:effectLst>
        </p:spPr>
        <p:txBody>
          <a:bodyPr lIns="144000" tIns="180000" rIns="144000" bIns="648000"/>
          <a:lstStyle/>
          <a:p>
            <a:pPr algn="ctr">
              <a:spcBef>
                <a:spcPct val="20000"/>
              </a:spcBef>
              <a:defRPr/>
            </a:pPr>
            <a:r>
              <a:rPr lang="en-GB" sz="3600" b="1" dirty="0">
                <a:solidFill>
                  <a:schemeClr val="bg2">
                    <a:lumMod val="50000"/>
                  </a:schemeClr>
                </a:solidFill>
                <a:latin typeface="Chevin Pro Light" pitchFamily="34" charset="0"/>
                <a:ea typeface="ＭＳ Ｐゴシック" charset="0"/>
                <a:cs typeface="ＭＳ Ｐゴシック" charset="0"/>
              </a:rPr>
              <a:t>https://www.ebi.ac.uk/ega/studies/EGAS00001001232</a:t>
            </a:r>
          </a:p>
        </p:txBody>
      </p:sp>
    </p:spTree>
    <p:extLst>
      <p:ext uri="{BB962C8B-B14F-4D97-AF65-F5344CB8AC3E}">
        <p14:creationId xmlns:p14="http://schemas.microsoft.com/office/powerpoint/2010/main" val="19970107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7086600" cy="1143000"/>
          </a:xfrm>
        </p:spPr>
        <p:txBody>
          <a:bodyPr/>
          <a:lstStyle/>
          <a:p>
            <a:pPr>
              <a:defRPr/>
            </a:pPr>
            <a:r>
              <a:rPr lang="en-GB" alt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itchFamily="34" charset="0"/>
              </a:rPr>
              <a:t>Understanding Society</a:t>
            </a:r>
            <a:br>
              <a:rPr lang="en-GB" alt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itchFamily="34" charset="0"/>
              </a:rPr>
            </a:br>
            <a:r>
              <a:rPr lang="en-GB" alt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itchFamily="34" charset="0"/>
              </a:rPr>
              <a:t>Applying for the multi-</a:t>
            </a:r>
            <a:r>
              <a:rPr lang="en-GB" altLang="en-US" sz="2400" dirty="0" err="1" smtClean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itchFamily="34" charset="0"/>
              </a:rPr>
              <a:t>omic</a:t>
            </a:r>
            <a:r>
              <a:rPr lang="en-GB" alt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itchFamily="34" charset="0"/>
              </a:rPr>
              <a:t> data</a:t>
            </a:r>
          </a:p>
        </p:txBody>
      </p:sp>
      <p:sp>
        <p:nvSpPr>
          <p:cNvPr id="17411" name="Content Placeholder 2"/>
          <p:cNvSpPr txBox="1">
            <a:spLocks/>
          </p:cNvSpPr>
          <p:nvPr/>
        </p:nvSpPr>
        <p:spPr bwMode="auto">
          <a:xfrm>
            <a:off x="468313" y="1412875"/>
            <a:ext cx="8207375" cy="4679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lnSpc>
                <a:spcPct val="110000"/>
              </a:lnSpc>
              <a:spcBef>
                <a:spcPct val="20000"/>
              </a:spcBef>
              <a:buClr>
                <a:srgbClr val="0095D3"/>
              </a:buClr>
              <a:buChar char="•"/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" charset="-128"/>
              </a:defRPr>
            </a:lvl1pPr>
            <a:lvl2pPr eaLnBrk="0" hangingPunct="0">
              <a:spcBef>
                <a:spcPct val="20000"/>
              </a:spcBef>
              <a:buClr>
                <a:srgbClr val="1776B2"/>
              </a:buClr>
              <a:defRPr sz="2200">
                <a:solidFill>
                  <a:srgbClr val="626464"/>
                </a:solidFill>
                <a:latin typeface="Arial" panose="020B0604020202020204" pitchFamily="34" charset="0"/>
                <a:ea typeface="ヒラギノ角ゴ Pro W3" pitchFamily="1" charset="-128"/>
              </a:defRPr>
            </a:lvl2pPr>
            <a:lvl3pPr marL="1143000" indent="-228600" eaLnBrk="0" hangingPunct="0">
              <a:spcBef>
                <a:spcPct val="20000"/>
              </a:spcBef>
              <a:buChar char="–"/>
              <a:defRPr sz="1600">
                <a:solidFill>
                  <a:srgbClr val="626464"/>
                </a:solidFill>
                <a:latin typeface="Arial" panose="020B0604020202020204" pitchFamily="34" charset="0"/>
                <a:ea typeface="ヒラギノ角ゴ Pro W3" pitchFamily="1" charset="-128"/>
              </a:defRPr>
            </a:lvl3pPr>
            <a:lvl4pPr marL="1600200" indent="-228600" eaLnBrk="0" hangingPunct="0">
              <a:spcBef>
                <a:spcPct val="20000"/>
              </a:spcBef>
              <a:defRPr sz="2200">
                <a:solidFill>
                  <a:srgbClr val="626464"/>
                </a:solidFill>
                <a:latin typeface="Arial" panose="020B0604020202020204" pitchFamily="34" charset="0"/>
                <a:ea typeface="ヒラギノ角ゴ Pro W3" pitchFamily="1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200">
                <a:solidFill>
                  <a:srgbClr val="626464"/>
                </a:solidFill>
                <a:latin typeface="Arial" panose="020B0604020202020204" pitchFamily="34" charset="0"/>
                <a:ea typeface="ヒラギノ角ゴ Pro W3" pitchFamily="1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rgbClr val="626464"/>
                </a:solidFill>
                <a:latin typeface="Arial" panose="020B0604020202020204" pitchFamily="34" charset="0"/>
                <a:ea typeface="ヒラギノ角ゴ Pro W3" pitchFamily="1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rgbClr val="626464"/>
                </a:solidFill>
                <a:latin typeface="Arial" panose="020B0604020202020204" pitchFamily="34" charset="0"/>
                <a:ea typeface="ヒラギノ角ゴ Pro W3" pitchFamily="1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rgbClr val="626464"/>
                </a:solidFill>
                <a:latin typeface="Arial" panose="020B0604020202020204" pitchFamily="34" charset="0"/>
                <a:ea typeface="ヒラギノ角ゴ Pro W3" pitchFamily="1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rgbClr val="626464"/>
                </a:solidFill>
                <a:latin typeface="Arial" panose="020B0604020202020204" pitchFamily="34" charset="0"/>
                <a:ea typeface="ヒラギノ角ゴ Pro W3" pitchFamily="1" charset="-128"/>
              </a:defRPr>
            </a:lvl9pPr>
          </a:lstStyle>
          <a:p>
            <a:pPr>
              <a:buFontTx/>
              <a:buNone/>
            </a:pPr>
            <a:r>
              <a:rPr lang="en-GB" altLang="en-US" sz="2000" b="1" dirty="0">
                <a:solidFill>
                  <a:srgbClr val="262626"/>
                </a:solidFill>
                <a:latin typeface="Corbel" panose="020B0503020204020204" pitchFamily="34" charset="0"/>
              </a:rPr>
              <a:t>2 Avenues depending on what is required:</a:t>
            </a:r>
          </a:p>
          <a:p>
            <a:pPr>
              <a:lnSpc>
                <a:spcPct val="100000"/>
              </a:lnSpc>
              <a:buFontTx/>
              <a:buNone/>
            </a:pPr>
            <a:endParaRPr lang="en-GB" altLang="en-US" sz="800" b="1" dirty="0">
              <a:solidFill>
                <a:srgbClr val="404040"/>
              </a:solidFill>
              <a:latin typeface="Corbel" panose="020B0503020204020204" pitchFamily="34" charset="0"/>
              <a:ea typeface="Verdana" panose="020B0604030504040204" pitchFamily="34" charset="0"/>
              <a:cs typeface="Corbel" panose="020B0503020204020204" pitchFamily="34" charset="0"/>
            </a:endParaRPr>
          </a:p>
          <a:p>
            <a:pPr>
              <a:lnSpc>
                <a:spcPct val="100000"/>
              </a:lnSpc>
              <a:buFontTx/>
              <a:buNone/>
            </a:pPr>
            <a:endParaRPr lang="en-GB" altLang="en-US" sz="800" b="1" dirty="0">
              <a:solidFill>
                <a:srgbClr val="404040"/>
              </a:solidFill>
              <a:latin typeface="Corbel" panose="020B0503020204020204" pitchFamily="34" charset="0"/>
              <a:ea typeface="Verdana" panose="020B0604030504040204" pitchFamily="34" charset="0"/>
              <a:cs typeface="Corbel" panose="020B0503020204020204" pitchFamily="34" charset="0"/>
            </a:endParaRPr>
          </a:p>
          <a:p>
            <a:pPr>
              <a:lnSpc>
                <a:spcPct val="100000"/>
              </a:lnSpc>
              <a:buFontTx/>
              <a:buNone/>
            </a:pPr>
            <a:r>
              <a:rPr lang="en-GB" altLang="en-US" sz="2000" b="1" dirty="0" smtClean="0">
                <a:solidFill>
                  <a:srgbClr val="404040"/>
                </a:solidFill>
                <a:latin typeface="Corbel" panose="020B0503020204020204" pitchFamily="34" charset="0"/>
                <a:ea typeface="Verdana" panose="020B0604030504040204" pitchFamily="34" charset="0"/>
                <a:cs typeface="Corbel" panose="020B0503020204020204" pitchFamily="34" charset="0"/>
              </a:rPr>
              <a:t>Avenue </a:t>
            </a:r>
            <a:r>
              <a:rPr lang="en-GB" altLang="en-US" sz="2000" b="1" dirty="0">
                <a:solidFill>
                  <a:srgbClr val="404040"/>
                </a:solidFill>
                <a:latin typeface="Corbel" panose="020B0503020204020204" pitchFamily="34" charset="0"/>
                <a:ea typeface="Verdana" panose="020B0604030504040204" pitchFamily="34" charset="0"/>
                <a:cs typeface="Corbel" panose="020B0503020204020204" pitchFamily="34" charset="0"/>
              </a:rPr>
              <a:t>2</a:t>
            </a:r>
          </a:p>
          <a:p>
            <a:pPr lvl="1"/>
            <a:r>
              <a:rPr lang="en-GB" altLang="en-US" sz="2000" dirty="0" smtClean="0">
                <a:solidFill>
                  <a:srgbClr val="404040"/>
                </a:solidFill>
                <a:latin typeface="Corbel" panose="020B0503020204020204" pitchFamily="34" charset="0"/>
                <a:ea typeface="Verdana" panose="020B0604030504040204" pitchFamily="34" charset="0"/>
                <a:cs typeface="Corbel" panose="020B0503020204020204" pitchFamily="34" charset="0"/>
              </a:rPr>
              <a:t>Understanding Society </a:t>
            </a:r>
            <a:endParaRPr lang="en-GB" altLang="en-US" sz="2000" dirty="0">
              <a:solidFill>
                <a:srgbClr val="404040"/>
              </a:solidFill>
              <a:latin typeface="Corbel" panose="020B0503020204020204" pitchFamily="34" charset="0"/>
              <a:ea typeface="Verdana" panose="020B0604030504040204" pitchFamily="34" charset="0"/>
              <a:cs typeface="Corbel" panose="020B0503020204020204" pitchFamily="34" charset="0"/>
            </a:endParaRPr>
          </a:p>
          <a:p>
            <a:pPr lvl="1"/>
            <a:r>
              <a:rPr lang="en-GB" altLang="en-US" sz="2000" b="1" dirty="0" smtClean="0">
                <a:solidFill>
                  <a:srgbClr val="404040"/>
                </a:solidFill>
                <a:latin typeface="Corbel" panose="020B0503020204020204" pitchFamily="34" charset="0"/>
                <a:hlinkClick r:id="rId2"/>
              </a:rPr>
              <a:t>https://www.understandingsociety.ac.uk/documentation/health-assessment/accessing-data/genetics-application</a:t>
            </a:r>
            <a:endParaRPr lang="en-GB" altLang="en-US" sz="2000" b="1" dirty="0" smtClean="0">
              <a:solidFill>
                <a:srgbClr val="404040"/>
              </a:solidFill>
              <a:latin typeface="Corbel" panose="020B0503020204020204" pitchFamily="34" charset="0"/>
            </a:endParaRPr>
          </a:p>
          <a:p>
            <a:pPr lvl="1"/>
            <a:r>
              <a:rPr lang="en-GB" altLang="en-US" sz="2000" dirty="0" smtClean="0">
                <a:solidFill>
                  <a:srgbClr val="404040"/>
                </a:solidFill>
                <a:latin typeface="Corbel" panose="020B0503020204020204" pitchFamily="34" charset="0"/>
              </a:rPr>
              <a:t>Genetic or/and Epigenetic data linked to any of our main survey data, plus linking to proteomic data or/and epigenetic clocks. </a:t>
            </a:r>
            <a:endParaRPr lang="en-GB" altLang="en-US" sz="2000" dirty="0">
              <a:solidFill>
                <a:srgbClr val="404040"/>
              </a:solidFill>
              <a:latin typeface="Corbel" panose="020B0503020204020204" pitchFamily="34" charset="0"/>
            </a:endParaRPr>
          </a:p>
          <a:p>
            <a:pPr>
              <a:lnSpc>
                <a:spcPct val="100000"/>
              </a:lnSpc>
              <a:buFontTx/>
              <a:buNone/>
            </a:pPr>
            <a:endParaRPr lang="en-GB" altLang="en-US" sz="2000" dirty="0">
              <a:solidFill>
                <a:srgbClr val="404040"/>
              </a:solidFill>
              <a:latin typeface="Corbel" panose="020B0503020204020204" pitchFamily="34" charset="0"/>
            </a:endParaRPr>
          </a:p>
          <a:p>
            <a:pPr algn="just">
              <a:lnSpc>
                <a:spcPct val="100000"/>
              </a:lnSpc>
              <a:buClr>
                <a:srgbClr val="262626"/>
              </a:buClr>
            </a:pPr>
            <a:endParaRPr lang="en-GB" altLang="en-US" sz="1800" dirty="0">
              <a:solidFill>
                <a:srgbClr val="262626"/>
              </a:solidFill>
              <a:latin typeface="Corbel" panose="020B0503020204020204" pitchFamily="34" charset="0"/>
            </a:endParaRPr>
          </a:p>
          <a:p>
            <a:pPr algn="just">
              <a:lnSpc>
                <a:spcPct val="100000"/>
              </a:lnSpc>
              <a:buClr>
                <a:srgbClr val="262626"/>
              </a:buClr>
            </a:pPr>
            <a:endParaRPr lang="en-GB" altLang="en-US" sz="1800" dirty="0">
              <a:solidFill>
                <a:srgbClr val="262626"/>
              </a:solidFill>
              <a:latin typeface="Corbel" panose="020B0503020204020204" pitchFamily="34" charset="0"/>
            </a:endParaRPr>
          </a:p>
          <a:p>
            <a:pPr algn="just">
              <a:lnSpc>
                <a:spcPct val="100000"/>
              </a:lnSpc>
              <a:buClr>
                <a:srgbClr val="262626"/>
              </a:buClr>
            </a:pPr>
            <a:endParaRPr lang="en-GB" altLang="en-US" sz="1800" dirty="0">
              <a:solidFill>
                <a:srgbClr val="262626"/>
              </a:solidFill>
              <a:latin typeface="Corbel" panose="020B0503020204020204" pitchFamily="34" charset="0"/>
            </a:endParaRPr>
          </a:p>
          <a:p>
            <a:pPr>
              <a:buFontTx/>
              <a:buNone/>
            </a:pPr>
            <a:endParaRPr lang="en-GB" altLang="en-US" sz="2400" b="1" dirty="0">
              <a:solidFill>
                <a:srgbClr val="002060"/>
              </a:solidFill>
              <a:latin typeface="Corbel" panose="020B0503020204020204" pitchFamily="34" charset="0"/>
            </a:endParaRPr>
          </a:p>
          <a:p>
            <a:pPr>
              <a:buFontTx/>
              <a:buNone/>
            </a:pPr>
            <a:endParaRPr lang="en-GB" altLang="en-US" sz="2400" b="1" dirty="0">
              <a:solidFill>
                <a:srgbClr val="002060"/>
              </a:solidFill>
              <a:latin typeface="Corbel" panose="020B0503020204020204" pitchFamily="34" charset="0"/>
            </a:endParaRPr>
          </a:p>
          <a:p>
            <a:pPr>
              <a:buFontTx/>
              <a:buNone/>
            </a:pPr>
            <a:endParaRPr lang="en-GB" altLang="en-US" sz="2400" b="1" dirty="0">
              <a:solidFill>
                <a:srgbClr val="002060"/>
              </a:solidFill>
              <a:latin typeface="Corbel" panose="020B0503020204020204" pitchFamily="34" charset="0"/>
            </a:endParaRPr>
          </a:p>
          <a:p>
            <a:pPr>
              <a:buFontTx/>
              <a:buNone/>
            </a:pPr>
            <a:endParaRPr lang="en-GB" altLang="en-US" sz="2400" b="1" dirty="0">
              <a:solidFill>
                <a:srgbClr val="002060"/>
              </a:solidFill>
              <a:latin typeface="Corbel" panose="020B0503020204020204" pitchFamily="34" charset="0"/>
            </a:endParaRPr>
          </a:p>
          <a:p>
            <a:pPr>
              <a:buFontTx/>
              <a:buNone/>
            </a:pPr>
            <a:endParaRPr lang="en-GB" altLang="en-US" sz="2400" b="1" dirty="0">
              <a:solidFill>
                <a:srgbClr val="002060"/>
              </a:solidFill>
              <a:latin typeface="Corbel" panose="020B0503020204020204" pitchFamily="34" charset="0"/>
            </a:endParaRPr>
          </a:p>
          <a:p>
            <a:pPr>
              <a:buFontTx/>
              <a:buNone/>
            </a:pPr>
            <a:endParaRPr lang="en-GB" altLang="en-US" sz="2400" b="1" dirty="0">
              <a:solidFill>
                <a:srgbClr val="002060"/>
              </a:solidFill>
              <a:latin typeface="Corbel" panose="020B0503020204020204" pitchFamily="34" charset="0"/>
            </a:endParaRPr>
          </a:p>
          <a:p>
            <a:pPr>
              <a:buFontTx/>
              <a:buNone/>
            </a:pPr>
            <a:endParaRPr lang="en-GB" altLang="en-US" sz="2400" b="1" dirty="0">
              <a:solidFill>
                <a:srgbClr val="002060"/>
              </a:solidFill>
              <a:latin typeface="Corbel" panose="020B0503020204020204" pitchFamily="34" charset="0"/>
            </a:endParaRPr>
          </a:p>
          <a:p>
            <a:pPr>
              <a:buFontTx/>
              <a:buNone/>
            </a:pPr>
            <a:endParaRPr lang="en-GB" altLang="en-US" sz="2400" b="1" dirty="0">
              <a:solidFill>
                <a:srgbClr val="002060"/>
              </a:solidFill>
              <a:latin typeface="Corbel" panose="020B0503020204020204" pitchFamily="34" charset="0"/>
            </a:endParaRPr>
          </a:p>
        </p:txBody>
      </p:sp>
      <p:sp>
        <p:nvSpPr>
          <p:cNvPr id="8" name="Text Box 9"/>
          <p:cNvSpPr txBox="1">
            <a:spLocks noChangeArrowheads="1"/>
          </p:cNvSpPr>
          <p:nvPr/>
        </p:nvSpPr>
        <p:spPr bwMode="auto">
          <a:xfrm>
            <a:off x="2773363" y="28676600"/>
            <a:ext cx="12030075" cy="792163"/>
          </a:xfrm>
          <a:prstGeom prst="rect">
            <a:avLst/>
          </a:prstGeom>
          <a:solidFill>
            <a:srgbClr val="CECEEF">
              <a:alpha val="50195"/>
            </a:srgbClr>
          </a:solidFill>
          <a:ln w="9525">
            <a:solidFill>
              <a:srgbClr val="606060"/>
            </a:solidFill>
            <a:miter lim="800000"/>
            <a:headEnd/>
            <a:tailEnd/>
          </a:ln>
          <a:effectLst>
            <a:outerShdw blurRad="50800" dist="38100" dir="2700000" algn="tl" rotWithShape="0">
              <a:srgbClr val="808080">
                <a:alpha val="42998"/>
              </a:srgbClr>
            </a:outerShdw>
          </a:effectLst>
        </p:spPr>
        <p:txBody>
          <a:bodyPr lIns="144000" tIns="180000" rIns="144000" bIns="648000"/>
          <a:lstStyle/>
          <a:p>
            <a:pPr algn="ctr">
              <a:spcBef>
                <a:spcPct val="20000"/>
              </a:spcBef>
              <a:defRPr/>
            </a:pPr>
            <a:r>
              <a:rPr lang="en-GB" sz="3600" b="1" dirty="0">
                <a:solidFill>
                  <a:schemeClr val="bg2">
                    <a:lumMod val="50000"/>
                  </a:schemeClr>
                </a:solidFill>
                <a:latin typeface="Chevin Pro Light" pitchFamily="34" charset="0"/>
                <a:ea typeface="ＭＳ Ｐゴシック" charset="0"/>
                <a:cs typeface="ＭＳ Ｐゴシック" charset="0"/>
              </a:rPr>
              <a:t>https://www.ebi.ac.uk/ega/studies/EGAS00001001232</a:t>
            </a:r>
          </a:p>
        </p:txBody>
      </p:sp>
    </p:spTree>
    <p:extLst>
      <p:ext uri="{BB962C8B-B14F-4D97-AF65-F5344CB8AC3E}">
        <p14:creationId xmlns:p14="http://schemas.microsoft.com/office/powerpoint/2010/main" val="22871042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5" name="Title 1"/>
          <p:cNvSpPr>
            <a:spLocks noGrp="1"/>
          </p:cNvSpPr>
          <p:nvPr>
            <p:ph type="title"/>
          </p:nvPr>
        </p:nvSpPr>
        <p:spPr>
          <a:xfrm>
            <a:off x="22225" y="14288"/>
            <a:ext cx="7086600" cy="1143000"/>
          </a:xfrm>
        </p:spPr>
        <p:txBody>
          <a:bodyPr/>
          <a:lstStyle/>
          <a:p>
            <a:pPr>
              <a:defRPr/>
            </a:pPr>
            <a:r>
              <a:rPr lang="en-US" altLang="en-US" dirty="0" smtClean="0">
                <a:solidFill>
                  <a:srgbClr val="40404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rbel" pitchFamily="34" charset="0"/>
              </a:rPr>
              <a:t>Understanding Society</a:t>
            </a:r>
            <a:br>
              <a:rPr lang="en-US" altLang="en-US" dirty="0" smtClean="0">
                <a:solidFill>
                  <a:srgbClr val="40404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rbel" pitchFamily="34" charset="0"/>
              </a:rPr>
            </a:br>
            <a:r>
              <a:rPr lang="en-US" altLang="en-US" sz="2400" dirty="0">
                <a:solidFill>
                  <a:srgbClr val="40404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rbel" pitchFamily="34" charset="0"/>
              </a:rPr>
              <a:t>A</a:t>
            </a:r>
            <a:r>
              <a:rPr lang="en-US" altLang="en-US" sz="2400" dirty="0" smtClean="0">
                <a:solidFill>
                  <a:srgbClr val="40404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rbel" pitchFamily="34" charset="0"/>
              </a:rPr>
              <a:t>pplication form </a:t>
            </a:r>
            <a:endParaRPr lang="en-GB" altLang="en-US" sz="2400" dirty="0" smtClean="0">
              <a:solidFill>
                <a:srgbClr val="40404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orbel" pitchFamily="34" charset="0"/>
            </a:endParaRPr>
          </a:p>
        </p:txBody>
      </p:sp>
      <p:sp>
        <p:nvSpPr>
          <p:cNvPr id="20484" name="Rectangle 5"/>
          <p:cNvSpPr>
            <a:spLocks noChangeArrowheads="1"/>
          </p:cNvSpPr>
          <p:nvPr/>
        </p:nvSpPr>
        <p:spPr bwMode="auto">
          <a:xfrm>
            <a:off x="611560" y="1157288"/>
            <a:ext cx="8424936" cy="45243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lnSpc>
                <a:spcPct val="110000"/>
              </a:lnSpc>
              <a:spcBef>
                <a:spcPct val="20000"/>
              </a:spcBef>
              <a:buClr>
                <a:srgbClr val="0095D3"/>
              </a:buClr>
              <a:buChar char="•"/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" charset="-128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1776B2"/>
              </a:buClr>
              <a:defRPr sz="2200">
                <a:solidFill>
                  <a:srgbClr val="626464"/>
                </a:solidFill>
                <a:latin typeface="Arial" panose="020B0604020202020204" pitchFamily="34" charset="0"/>
                <a:ea typeface="ヒラギノ角ゴ Pro W3" pitchFamily="1" charset="-128"/>
              </a:defRPr>
            </a:lvl2pPr>
            <a:lvl3pPr marL="1143000" indent="-228600" eaLnBrk="0" hangingPunct="0">
              <a:spcBef>
                <a:spcPct val="20000"/>
              </a:spcBef>
              <a:buChar char="–"/>
              <a:defRPr sz="1600">
                <a:solidFill>
                  <a:srgbClr val="626464"/>
                </a:solidFill>
                <a:latin typeface="Arial" panose="020B0604020202020204" pitchFamily="34" charset="0"/>
                <a:ea typeface="ヒラギノ角ゴ Pro W3" pitchFamily="1" charset="-128"/>
              </a:defRPr>
            </a:lvl3pPr>
            <a:lvl4pPr marL="1600200" indent="-228600" eaLnBrk="0" hangingPunct="0">
              <a:spcBef>
                <a:spcPct val="20000"/>
              </a:spcBef>
              <a:defRPr sz="2200">
                <a:solidFill>
                  <a:srgbClr val="626464"/>
                </a:solidFill>
                <a:latin typeface="Arial" panose="020B0604020202020204" pitchFamily="34" charset="0"/>
                <a:ea typeface="ヒラギノ角ゴ Pro W3" pitchFamily="1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200">
                <a:solidFill>
                  <a:srgbClr val="626464"/>
                </a:solidFill>
                <a:latin typeface="Arial" panose="020B0604020202020204" pitchFamily="34" charset="0"/>
                <a:ea typeface="ヒラギノ角ゴ Pro W3" pitchFamily="1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rgbClr val="626464"/>
                </a:solidFill>
                <a:latin typeface="Arial" panose="020B0604020202020204" pitchFamily="34" charset="0"/>
                <a:ea typeface="ヒラギノ角ゴ Pro W3" pitchFamily="1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rgbClr val="626464"/>
                </a:solidFill>
                <a:latin typeface="Arial" panose="020B0604020202020204" pitchFamily="34" charset="0"/>
                <a:ea typeface="ヒラギノ角ゴ Pro W3" pitchFamily="1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rgbClr val="626464"/>
                </a:solidFill>
                <a:latin typeface="Arial" panose="020B0604020202020204" pitchFamily="34" charset="0"/>
                <a:ea typeface="ヒラギノ角ゴ Pro W3" pitchFamily="1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rgbClr val="626464"/>
                </a:solidFill>
                <a:latin typeface="Arial" panose="020B0604020202020204" pitchFamily="34" charset="0"/>
                <a:ea typeface="ヒラギノ角ゴ Pro W3" pitchFamily="1" charset="-128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r>
              <a:rPr lang="en-GB" altLang="en-US" sz="1800" dirty="0" smtClean="0">
                <a:latin typeface="Corbel" panose="020B0503020204020204" pitchFamily="34" charset="0"/>
                <a:ea typeface="ＭＳ Ｐゴシック" panose="020B0600070205080204" pitchFamily="34" charset="-128"/>
                <a:hlinkClick r:id="rId2"/>
              </a:rPr>
              <a:t>https://www.understandingsociety.ac.uk/sites/default/files/downloads/documentation/health/ukhls-omics-application-form.docx</a:t>
            </a:r>
            <a:endParaRPr lang="en-GB" altLang="en-US" sz="1800" dirty="0" smtClean="0">
              <a:latin typeface="Corbel" panose="020B0503020204020204" pitchFamily="34" charset="0"/>
              <a:ea typeface="ＭＳ Ｐゴシック" panose="020B0600070205080204" pitchFamily="34" charset="-128"/>
            </a:endParaRP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endParaRPr lang="en-GB" altLang="en-US" sz="1800" dirty="0">
              <a:latin typeface="Corbel" panose="020B0503020204020204" pitchFamily="34" charset="0"/>
              <a:ea typeface="ＭＳ Ｐゴシック" panose="020B0600070205080204" pitchFamily="34" charset="-128"/>
            </a:endParaRP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endParaRPr lang="en-GB" altLang="en-US" sz="1800" dirty="0" smtClean="0">
              <a:latin typeface="Corbel" panose="020B0503020204020204" pitchFamily="34" charset="0"/>
              <a:ea typeface="ＭＳ Ｐゴシック" panose="020B0600070205080204" pitchFamily="34" charset="-128"/>
            </a:endParaRP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endParaRPr lang="en-GB" altLang="en-US" sz="1800" dirty="0">
              <a:latin typeface="Corbel" panose="020B0503020204020204" pitchFamily="34" charset="0"/>
              <a:ea typeface="ＭＳ Ｐゴシック" panose="020B0600070205080204" pitchFamily="34" charset="-128"/>
            </a:endParaRP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endParaRPr lang="en-GB" altLang="en-US" sz="1800" dirty="0" smtClean="0">
              <a:latin typeface="Corbel" panose="020B0503020204020204" pitchFamily="34" charset="0"/>
              <a:ea typeface="ＭＳ Ｐゴシック" panose="020B0600070205080204" pitchFamily="34" charset="-128"/>
            </a:endParaRP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endParaRPr lang="en-GB" altLang="en-US" sz="1800" dirty="0">
              <a:latin typeface="Corbel" panose="020B0503020204020204" pitchFamily="34" charset="0"/>
              <a:ea typeface="ＭＳ Ｐゴシック" panose="020B0600070205080204" pitchFamily="34" charset="-128"/>
            </a:endParaRP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endParaRPr lang="en-GB" altLang="en-US" sz="1800" dirty="0" smtClean="0">
              <a:latin typeface="Corbel" panose="020B0503020204020204" pitchFamily="34" charset="0"/>
              <a:ea typeface="ＭＳ Ｐゴシック" panose="020B0600070205080204" pitchFamily="34" charset="-128"/>
            </a:endParaRP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endParaRPr lang="en-GB" altLang="en-US" sz="1800" dirty="0">
              <a:latin typeface="Corbel" panose="020B0503020204020204" pitchFamily="34" charset="0"/>
              <a:ea typeface="ＭＳ Ｐゴシック" panose="020B0600070205080204" pitchFamily="34" charset="-128"/>
            </a:endParaRP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endParaRPr lang="en-GB" altLang="en-US" sz="1800" dirty="0" smtClean="0">
              <a:latin typeface="Corbel" panose="020B0503020204020204" pitchFamily="34" charset="0"/>
              <a:ea typeface="ＭＳ Ｐゴシック" panose="020B0600070205080204" pitchFamily="34" charset="-128"/>
            </a:endParaRP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endParaRPr lang="en-GB" altLang="en-US" sz="1800" dirty="0">
              <a:latin typeface="Corbel" panose="020B0503020204020204" pitchFamily="34" charset="0"/>
              <a:ea typeface="ＭＳ Ｐゴシック" panose="020B0600070205080204" pitchFamily="34" charset="-128"/>
            </a:endParaRP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endParaRPr lang="en-GB" altLang="en-US" sz="1800" dirty="0" smtClean="0">
              <a:latin typeface="Corbel" panose="020B0503020204020204" pitchFamily="34" charset="0"/>
              <a:ea typeface="ＭＳ Ｐゴシック" panose="020B0600070205080204" pitchFamily="34" charset="-128"/>
            </a:endParaRP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endParaRPr lang="en-GB" altLang="en-US" sz="1800" dirty="0">
              <a:latin typeface="Corbel" panose="020B0503020204020204" pitchFamily="34" charset="0"/>
              <a:ea typeface="ＭＳ Ｐゴシック" panose="020B0600070205080204" pitchFamily="34" charset="-128"/>
            </a:endParaRP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endParaRPr lang="en-GB" altLang="en-US" sz="1800" dirty="0" smtClean="0">
              <a:latin typeface="Corbel" panose="020B0503020204020204" pitchFamily="34" charset="0"/>
              <a:ea typeface="ＭＳ Ｐゴシック" panose="020B0600070205080204" pitchFamily="34" charset="-128"/>
            </a:endParaRP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endParaRPr lang="en-GB" altLang="en-US" sz="1800" dirty="0">
              <a:latin typeface="Corbel" panose="020B0503020204020204" pitchFamily="34" charset="0"/>
              <a:ea typeface="ＭＳ Ｐゴシック" panose="020B0600070205080204" pitchFamily="34" charset="-128"/>
            </a:endParaRP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endParaRPr lang="en-GB" altLang="en-US" sz="1800" dirty="0">
              <a:latin typeface="Corbel" panose="020B0503020204020204" pitchFamily="34" charset="0"/>
              <a:ea typeface="ＭＳ Ｐゴシック" panose="020B0600070205080204" pitchFamily="34" charset="-128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/>
          <a:srcRect l="9050" t="21301" r="37006" b="11500"/>
          <a:stretch/>
        </p:blipFill>
        <p:spPr>
          <a:xfrm>
            <a:off x="0" y="908720"/>
            <a:ext cx="9144000" cy="594928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5232400" y="2882900"/>
            <a:ext cx="3588072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buClr>
                <a:schemeClr val="tx1">
                  <a:lumMod val="85000"/>
                  <a:lumOff val="15000"/>
                </a:schemeClr>
              </a:buClr>
              <a:defRPr/>
            </a:pPr>
            <a:r>
              <a:rPr lang="en-GB" b="1" dirty="0">
                <a:solidFill>
                  <a:srgbClr val="00B050"/>
                </a:solidFill>
                <a:latin typeface="Corbel" panose="020B0503020204020204" pitchFamily="34" charset="0"/>
              </a:rPr>
              <a:t>Application forms need to be accompanied by a list a of variables, specifying which file they are from and which waves are required.</a:t>
            </a:r>
          </a:p>
        </p:txBody>
      </p:sp>
    </p:spTree>
    <p:extLst>
      <p:ext uri="{BB962C8B-B14F-4D97-AF65-F5344CB8AC3E}">
        <p14:creationId xmlns:p14="http://schemas.microsoft.com/office/powerpoint/2010/main" val="2670634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5" name="Title 1"/>
          <p:cNvSpPr>
            <a:spLocks noGrp="1"/>
          </p:cNvSpPr>
          <p:nvPr>
            <p:ph type="title"/>
          </p:nvPr>
        </p:nvSpPr>
        <p:spPr>
          <a:xfrm>
            <a:off x="22225" y="14288"/>
            <a:ext cx="7086600" cy="1143000"/>
          </a:xfrm>
        </p:spPr>
        <p:txBody>
          <a:bodyPr/>
          <a:lstStyle/>
          <a:p>
            <a:pPr>
              <a:defRPr/>
            </a:pPr>
            <a:r>
              <a:rPr lang="en-US" altLang="en-US" dirty="0" smtClean="0">
                <a:solidFill>
                  <a:srgbClr val="40404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rbel" pitchFamily="34" charset="0"/>
              </a:rPr>
              <a:t>Understanding Society</a:t>
            </a:r>
            <a:br>
              <a:rPr lang="en-US" altLang="en-US" dirty="0" smtClean="0">
                <a:solidFill>
                  <a:srgbClr val="40404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rbel" pitchFamily="34" charset="0"/>
              </a:rPr>
            </a:br>
            <a:r>
              <a:rPr lang="en-US" altLang="en-US" sz="2400" dirty="0" smtClean="0">
                <a:solidFill>
                  <a:srgbClr val="40404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rbel" pitchFamily="34" charset="0"/>
              </a:rPr>
              <a:t>Variable list form </a:t>
            </a:r>
            <a:endParaRPr lang="en-GB" altLang="en-US" sz="2400" dirty="0" smtClean="0">
              <a:solidFill>
                <a:srgbClr val="40404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orbel" pitchFamily="34" charset="0"/>
            </a:endParaRPr>
          </a:p>
        </p:txBody>
      </p:sp>
      <p:sp>
        <p:nvSpPr>
          <p:cNvPr id="20484" name="Rectangle 5"/>
          <p:cNvSpPr>
            <a:spLocks noChangeArrowheads="1"/>
          </p:cNvSpPr>
          <p:nvPr/>
        </p:nvSpPr>
        <p:spPr bwMode="auto">
          <a:xfrm>
            <a:off x="611560" y="1157288"/>
            <a:ext cx="8424936" cy="39703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lnSpc>
                <a:spcPct val="110000"/>
              </a:lnSpc>
              <a:spcBef>
                <a:spcPct val="20000"/>
              </a:spcBef>
              <a:buClr>
                <a:srgbClr val="0095D3"/>
              </a:buClr>
              <a:buChar char="•"/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" charset="-128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1776B2"/>
              </a:buClr>
              <a:defRPr sz="2200">
                <a:solidFill>
                  <a:srgbClr val="626464"/>
                </a:solidFill>
                <a:latin typeface="Arial" panose="020B0604020202020204" pitchFamily="34" charset="0"/>
                <a:ea typeface="ヒラギノ角ゴ Pro W3" pitchFamily="1" charset="-128"/>
              </a:defRPr>
            </a:lvl2pPr>
            <a:lvl3pPr marL="1143000" indent="-228600" eaLnBrk="0" hangingPunct="0">
              <a:spcBef>
                <a:spcPct val="20000"/>
              </a:spcBef>
              <a:buChar char="–"/>
              <a:defRPr sz="1600">
                <a:solidFill>
                  <a:srgbClr val="626464"/>
                </a:solidFill>
                <a:latin typeface="Arial" panose="020B0604020202020204" pitchFamily="34" charset="0"/>
                <a:ea typeface="ヒラギノ角ゴ Pro W3" pitchFamily="1" charset="-128"/>
              </a:defRPr>
            </a:lvl3pPr>
            <a:lvl4pPr marL="1600200" indent="-228600" eaLnBrk="0" hangingPunct="0">
              <a:spcBef>
                <a:spcPct val="20000"/>
              </a:spcBef>
              <a:defRPr sz="2200">
                <a:solidFill>
                  <a:srgbClr val="626464"/>
                </a:solidFill>
                <a:latin typeface="Arial" panose="020B0604020202020204" pitchFamily="34" charset="0"/>
                <a:ea typeface="ヒラギノ角ゴ Pro W3" pitchFamily="1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200">
                <a:solidFill>
                  <a:srgbClr val="626464"/>
                </a:solidFill>
                <a:latin typeface="Arial" panose="020B0604020202020204" pitchFamily="34" charset="0"/>
                <a:ea typeface="ヒラギノ角ゴ Pro W3" pitchFamily="1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rgbClr val="626464"/>
                </a:solidFill>
                <a:latin typeface="Arial" panose="020B0604020202020204" pitchFamily="34" charset="0"/>
                <a:ea typeface="ヒラギノ角ゴ Pro W3" pitchFamily="1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rgbClr val="626464"/>
                </a:solidFill>
                <a:latin typeface="Arial" panose="020B0604020202020204" pitchFamily="34" charset="0"/>
                <a:ea typeface="ヒラギノ角ゴ Pro W3" pitchFamily="1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rgbClr val="626464"/>
                </a:solidFill>
                <a:latin typeface="Arial" panose="020B0604020202020204" pitchFamily="34" charset="0"/>
                <a:ea typeface="ヒラギノ角ゴ Pro W3" pitchFamily="1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rgbClr val="626464"/>
                </a:solidFill>
                <a:latin typeface="Arial" panose="020B0604020202020204" pitchFamily="34" charset="0"/>
                <a:ea typeface="ヒラギノ角ゴ Pro W3" pitchFamily="1" charset="-128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endParaRPr lang="en-GB" altLang="en-US" sz="1800" dirty="0">
              <a:latin typeface="Corbel" panose="020B0503020204020204" pitchFamily="34" charset="0"/>
              <a:ea typeface="ＭＳ Ｐゴシック" panose="020B0600070205080204" pitchFamily="34" charset="-128"/>
            </a:endParaRP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endParaRPr lang="en-GB" altLang="en-US" sz="1800" dirty="0" smtClean="0">
              <a:latin typeface="Corbel" panose="020B0503020204020204" pitchFamily="34" charset="0"/>
              <a:ea typeface="ＭＳ Ｐゴシック" panose="020B0600070205080204" pitchFamily="34" charset="-128"/>
            </a:endParaRP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endParaRPr lang="en-GB" altLang="en-US" sz="1800" dirty="0">
              <a:latin typeface="Corbel" panose="020B0503020204020204" pitchFamily="34" charset="0"/>
              <a:ea typeface="ＭＳ Ｐゴシック" panose="020B0600070205080204" pitchFamily="34" charset="-128"/>
            </a:endParaRP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endParaRPr lang="en-GB" altLang="en-US" sz="1800" dirty="0" smtClean="0">
              <a:latin typeface="Corbel" panose="020B0503020204020204" pitchFamily="34" charset="0"/>
              <a:ea typeface="ＭＳ Ｐゴシック" panose="020B0600070205080204" pitchFamily="34" charset="-128"/>
            </a:endParaRP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endParaRPr lang="en-GB" altLang="en-US" sz="1800" dirty="0">
              <a:latin typeface="Corbel" panose="020B0503020204020204" pitchFamily="34" charset="0"/>
              <a:ea typeface="ＭＳ Ｐゴシック" panose="020B0600070205080204" pitchFamily="34" charset="-128"/>
            </a:endParaRP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endParaRPr lang="en-GB" altLang="en-US" sz="1800" dirty="0" smtClean="0">
              <a:latin typeface="Corbel" panose="020B0503020204020204" pitchFamily="34" charset="0"/>
              <a:ea typeface="ＭＳ Ｐゴシック" panose="020B0600070205080204" pitchFamily="34" charset="-128"/>
            </a:endParaRP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endParaRPr lang="en-GB" altLang="en-US" sz="1800" dirty="0">
              <a:latin typeface="Corbel" panose="020B0503020204020204" pitchFamily="34" charset="0"/>
              <a:ea typeface="ＭＳ Ｐゴシック" panose="020B0600070205080204" pitchFamily="34" charset="-128"/>
            </a:endParaRP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endParaRPr lang="en-GB" altLang="en-US" sz="1800" dirty="0" smtClean="0">
              <a:latin typeface="Corbel" panose="020B0503020204020204" pitchFamily="34" charset="0"/>
              <a:ea typeface="ＭＳ Ｐゴシック" panose="020B0600070205080204" pitchFamily="34" charset="-128"/>
            </a:endParaRP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endParaRPr lang="en-GB" altLang="en-US" sz="1800" dirty="0">
              <a:latin typeface="Corbel" panose="020B0503020204020204" pitchFamily="34" charset="0"/>
              <a:ea typeface="ＭＳ Ｐゴシック" panose="020B0600070205080204" pitchFamily="34" charset="-128"/>
            </a:endParaRP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endParaRPr lang="en-GB" altLang="en-US" sz="1800" dirty="0" smtClean="0">
              <a:latin typeface="Corbel" panose="020B0503020204020204" pitchFamily="34" charset="0"/>
              <a:ea typeface="ＭＳ Ｐゴシック" panose="020B0600070205080204" pitchFamily="34" charset="-128"/>
            </a:endParaRP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endParaRPr lang="en-GB" altLang="en-US" sz="1800" dirty="0">
              <a:latin typeface="Corbel" panose="020B0503020204020204" pitchFamily="34" charset="0"/>
              <a:ea typeface="ＭＳ Ｐゴシック" panose="020B0600070205080204" pitchFamily="34" charset="-128"/>
            </a:endParaRP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endParaRPr lang="en-GB" altLang="en-US" sz="1800" dirty="0" smtClean="0">
              <a:latin typeface="Corbel" panose="020B0503020204020204" pitchFamily="34" charset="0"/>
              <a:ea typeface="ＭＳ Ｐゴシック" panose="020B0600070205080204" pitchFamily="34" charset="-128"/>
            </a:endParaRP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endParaRPr lang="en-GB" altLang="en-US" sz="1800" dirty="0">
              <a:latin typeface="Corbel" panose="020B0503020204020204" pitchFamily="34" charset="0"/>
              <a:ea typeface="ＭＳ Ｐゴシック" panose="020B0600070205080204" pitchFamily="34" charset="-128"/>
            </a:endParaRP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endParaRPr lang="en-GB" altLang="en-US" sz="1800" dirty="0">
              <a:latin typeface="Corbel" panose="020B0503020204020204" pitchFamily="34" charset="0"/>
              <a:ea typeface="ＭＳ Ｐゴシック" panose="020B0600070205080204" pitchFamily="34" charset="-128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b="8777"/>
          <a:stretch/>
        </p:blipFill>
        <p:spPr>
          <a:xfrm>
            <a:off x="0" y="1157288"/>
            <a:ext cx="9144000" cy="58001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81958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ustom Design">
  <a:themeElements>
    <a:clrScheme name="Custom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Custom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Understanding_Society_v2_tagline">
  <a:themeElements>
    <a:clrScheme name="Understanding_Society_v2_taglin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Understanding_Society_v2_tagline">
      <a:majorFont>
        <a:latin typeface="Arial"/>
        <a:ea typeface="ヒラギノ角ゴ Pro W3"/>
        <a:cs typeface=""/>
      </a:majorFont>
      <a:minorFont>
        <a:latin typeface="Arial"/>
        <a:ea typeface="ヒラギノ角ゴ Pro W3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ヒラギノ角ゴ Pro W3" pitchFamily="1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ヒラギノ角ゴ Pro W3" pitchFamily="1" charset="-128"/>
          </a:defRPr>
        </a:defPPr>
      </a:lstStyle>
    </a:lnDef>
  </a:objectDefaults>
  <a:extraClrSchemeLst>
    <a:extraClrScheme>
      <a:clrScheme name="Understanding_Society_v2_taglin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Understanding_Society_v2_taglin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Understanding_Society_v2_taglin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Understanding_Society_v2_taglin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Understanding_Society_v2_taglin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Understanding_Society_v2_taglin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Understanding_Society_v2_taglin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Understanding_Society_v2_taglin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Understanding_Society_v2_taglin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Understanding_Society_v2_taglin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Understanding_Society_v2_taglin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Understanding_Society_v2_taglin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9734</TotalTime>
  <Words>677</Words>
  <Application>Microsoft Office PowerPoint</Application>
  <PresentationFormat>On-screen Show (4:3)</PresentationFormat>
  <Paragraphs>183</Paragraphs>
  <Slides>12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12</vt:i4>
      </vt:variant>
    </vt:vector>
  </HeadingPairs>
  <TitlesOfParts>
    <vt:vector size="23" baseType="lpstr">
      <vt:lpstr>MS PGothic</vt:lpstr>
      <vt:lpstr>MS PGothic</vt:lpstr>
      <vt:lpstr>Arial</vt:lpstr>
      <vt:lpstr>Calibri</vt:lpstr>
      <vt:lpstr>Calibri Light</vt:lpstr>
      <vt:lpstr>Chevin Pro Light</vt:lpstr>
      <vt:lpstr>Corbel</vt:lpstr>
      <vt:lpstr>Verdana</vt:lpstr>
      <vt:lpstr>ヒラギノ角ゴ Pro W3</vt:lpstr>
      <vt:lpstr>Custom Design</vt:lpstr>
      <vt:lpstr>Understanding_Society_v2_tagline</vt:lpstr>
      <vt:lpstr>A guide to accessing the multi-omic data in Understanding Society</vt:lpstr>
      <vt:lpstr>Overview Accessing the data</vt:lpstr>
      <vt:lpstr>Understanding Society  Genetic Data : Single Nucleotide Polymorphism (SNP)</vt:lpstr>
      <vt:lpstr>Understanding Society  Epigenetic Data : DNA methylation</vt:lpstr>
      <vt:lpstr>Understanding Society  Proteomic Data</vt:lpstr>
      <vt:lpstr>Understanding Society Applying for the multi-omic data</vt:lpstr>
      <vt:lpstr>Understanding Society Applying for the multi-omic data</vt:lpstr>
      <vt:lpstr>Understanding Society Application form </vt:lpstr>
      <vt:lpstr>Understanding Society Variable list form </vt:lpstr>
      <vt:lpstr>The Data You Receive</vt:lpstr>
      <vt:lpstr>User guides</vt:lpstr>
      <vt:lpstr>Questions??? Useful email address</vt:lpstr>
    </vt:vector>
  </TitlesOfParts>
  <Company>QMUL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Barts and The London Presentation</dc:title>
  <dc:creator>Dan Foster</dc:creator>
  <cp:lastModifiedBy>Bao, Yanchun</cp:lastModifiedBy>
  <cp:revision>288</cp:revision>
  <dcterms:created xsi:type="dcterms:W3CDTF">2007-11-30T12:17:12Z</dcterms:created>
  <dcterms:modified xsi:type="dcterms:W3CDTF">2021-10-28T10:28:20Z</dcterms:modified>
</cp:coreProperties>
</file>