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4" r:id="rId2"/>
    <p:sldId id="307" r:id="rId3"/>
    <p:sldId id="308" r:id="rId4"/>
    <p:sldId id="310" r:id="rId5"/>
    <p:sldId id="311" r:id="rId6"/>
    <p:sldId id="321" r:id="rId7"/>
    <p:sldId id="320" r:id="rId8"/>
    <p:sldId id="322" r:id="rId9"/>
    <p:sldId id="282" r:id="rId10"/>
    <p:sldId id="312" r:id="rId11"/>
    <p:sldId id="313" r:id="rId12"/>
    <p:sldId id="314" r:id="rId13"/>
    <p:sldId id="315" r:id="rId14"/>
    <p:sldId id="323" r:id="rId15"/>
    <p:sldId id="324" r:id="rId16"/>
    <p:sldId id="325" r:id="rId17"/>
    <p:sldId id="316" r:id="rId18"/>
    <p:sldId id="317" r:id="rId19"/>
    <p:sldId id="319" r:id="rId20"/>
    <p:sldId id="318" r:id="rId21"/>
    <p:sldId id="309" r:id="rId22"/>
    <p:sldId id="326" r:id="rId23"/>
    <p:sldId id="327" r:id="rId24"/>
    <p:sldId id="328" r:id="rId25"/>
    <p:sldId id="329" r:id="rId26"/>
    <p:sldId id="330" r:id="rId27"/>
    <p:sldId id="286" r:id="rId28"/>
    <p:sldId id="287" r:id="rId29"/>
    <p:sldId id="288" r:id="rId30"/>
    <p:sldId id="289" r:id="rId31"/>
    <p:sldId id="331" r:id="rId32"/>
    <p:sldId id="333" r:id="rId33"/>
    <p:sldId id="290" r:id="rId34"/>
    <p:sldId id="291" r:id="rId35"/>
    <p:sldId id="292" r:id="rId36"/>
    <p:sldId id="293" r:id="rId37"/>
    <p:sldId id="334" r:id="rId38"/>
    <p:sldId id="3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8E37E-5F00-4E70-AE95-C59E3CAAA864}" v="1" dt="2022-04-07T15:11:0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EA12A-2A53-4283-B2BD-CA2AD5DA5575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BA2A5B6B-03C3-4AA3-93E1-2A23AED7637C}">
      <dgm:prSet phldrT="[Text]"/>
      <dgm:spPr/>
      <dgm:t>
        <a:bodyPr/>
        <a:lstStyle/>
        <a:p>
          <a:r>
            <a:rPr lang="en-GB" dirty="0"/>
            <a:t>Consumer Data</a:t>
          </a:r>
        </a:p>
      </dgm:t>
    </dgm:pt>
    <dgm:pt modelId="{05AF1597-EAF1-4CF0-9DD0-522075875187}" type="parTrans" cxnId="{B802F317-4545-4583-8170-95BAB45F0266}">
      <dgm:prSet/>
      <dgm:spPr/>
      <dgm:t>
        <a:bodyPr/>
        <a:lstStyle/>
        <a:p>
          <a:endParaRPr lang="en-GB"/>
        </a:p>
      </dgm:t>
    </dgm:pt>
    <dgm:pt modelId="{9F41C872-6C1E-42FB-BA62-3E34D12999A6}" type="sibTrans" cxnId="{B802F317-4545-4583-8170-95BAB45F0266}">
      <dgm:prSet/>
      <dgm:spPr/>
      <dgm:t>
        <a:bodyPr/>
        <a:lstStyle/>
        <a:p>
          <a:endParaRPr lang="en-GB"/>
        </a:p>
      </dgm:t>
    </dgm:pt>
    <dgm:pt modelId="{832229DD-0CBD-43BF-A58D-5C083C1624D2}">
      <dgm:prSet phldrT="[Text]"/>
      <dgm:spPr/>
      <dgm:t>
        <a:bodyPr/>
        <a:lstStyle/>
        <a:p>
          <a:r>
            <a:rPr lang="en-GB" dirty="0"/>
            <a:t>Geospatial Data</a:t>
          </a:r>
        </a:p>
      </dgm:t>
    </dgm:pt>
    <dgm:pt modelId="{E9CD07D0-091D-4C93-9812-ABB7854870D3}" type="parTrans" cxnId="{7988BDF6-79DD-428D-B8EE-25970A18C506}">
      <dgm:prSet/>
      <dgm:spPr/>
      <dgm:t>
        <a:bodyPr/>
        <a:lstStyle/>
        <a:p>
          <a:endParaRPr lang="en-GB"/>
        </a:p>
      </dgm:t>
    </dgm:pt>
    <dgm:pt modelId="{7E79A6C4-19DB-4DC1-98AB-9D7F97AA027A}" type="sibTrans" cxnId="{7988BDF6-79DD-428D-B8EE-25970A18C506}">
      <dgm:prSet/>
      <dgm:spPr/>
      <dgm:t>
        <a:bodyPr/>
        <a:lstStyle/>
        <a:p>
          <a:endParaRPr lang="en-GB"/>
        </a:p>
      </dgm:t>
    </dgm:pt>
    <dgm:pt modelId="{FBF803A6-D824-4B78-8894-B856304148EB}">
      <dgm:prSet phldrT="[Text]"/>
      <dgm:spPr/>
      <dgm:t>
        <a:bodyPr/>
        <a:lstStyle/>
        <a:p>
          <a:r>
            <a:rPr lang="en-GB" dirty="0"/>
            <a:t>Big Data</a:t>
          </a:r>
        </a:p>
      </dgm:t>
    </dgm:pt>
    <dgm:pt modelId="{4061911A-8A67-4E11-81D9-038EE540EB77}" type="parTrans" cxnId="{9B526A1D-6CD8-4936-8084-BF5B80EC1597}">
      <dgm:prSet/>
      <dgm:spPr/>
      <dgm:t>
        <a:bodyPr/>
        <a:lstStyle/>
        <a:p>
          <a:endParaRPr lang="en-GB"/>
        </a:p>
      </dgm:t>
    </dgm:pt>
    <dgm:pt modelId="{00772395-3E83-482B-83F7-3104F938B874}" type="sibTrans" cxnId="{9B526A1D-6CD8-4936-8084-BF5B80EC1597}">
      <dgm:prSet/>
      <dgm:spPr/>
      <dgm:t>
        <a:bodyPr/>
        <a:lstStyle/>
        <a:p>
          <a:endParaRPr lang="en-GB"/>
        </a:p>
      </dgm:t>
    </dgm:pt>
    <dgm:pt modelId="{6D12297C-4E45-464B-A4B1-7119C53E9CC4}" type="pres">
      <dgm:prSet presAssocID="{DC2EA12A-2A53-4283-B2BD-CA2AD5DA5575}" presName="compositeShape" presStyleCnt="0">
        <dgm:presLayoutVars>
          <dgm:chMax val="7"/>
          <dgm:dir/>
          <dgm:resizeHandles val="exact"/>
        </dgm:presLayoutVars>
      </dgm:prSet>
      <dgm:spPr/>
    </dgm:pt>
    <dgm:pt modelId="{096EA249-53B4-42ED-8423-AAA747C024E1}" type="pres">
      <dgm:prSet presAssocID="{BA2A5B6B-03C3-4AA3-93E1-2A23AED7637C}" presName="circ1" presStyleLbl="vennNode1" presStyleIdx="0" presStyleCnt="3"/>
      <dgm:spPr/>
    </dgm:pt>
    <dgm:pt modelId="{5440318D-9913-4E7D-96A2-8A883A4C6F0D}" type="pres">
      <dgm:prSet presAssocID="{BA2A5B6B-03C3-4AA3-93E1-2A23AED763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4473A3-E8D0-40F1-8061-5C8EEDD0AB2E}" type="pres">
      <dgm:prSet presAssocID="{832229DD-0CBD-43BF-A58D-5C083C1624D2}" presName="circ2" presStyleLbl="vennNode1" presStyleIdx="1" presStyleCnt="3"/>
      <dgm:spPr/>
    </dgm:pt>
    <dgm:pt modelId="{C5BEE54B-1F95-4A7A-B951-29C18BADEB46}" type="pres">
      <dgm:prSet presAssocID="{832229DD-0CBD-43BF-A58D-5C083C162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083A00-A6C4-4405-8337-DF6FC5A77E18}" type="pres">
      <dgm:prSet presAssocID="{FBF803A6-D824-4B78-8894-B856304148EB}" presName="circ3" presStyleLbl="vennNode1" presStyleIdx="2" presStyleCnt="3"/>
      <dgm:spPr/>
    </dgm:pt>
    <dgm:pt modelId="{7BFE6E33-9858-4E5C-8BAD-3F159DFDEBDB}" type="pres">
      <dgm:prSet presAssocID="{FBF803A6-D824-4B78-8894-B856304148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83ED03-0524-439F-8E05-37752A3C4D2F}" type="presOf" srcId="{832229DD-0CBD-43BF-A58D-5C083C1624D2}" destId="{D34473A3-E8D0-40F1-8061-5C8EEDD0AB2E}" srcOrd="0" destOrd="0" presId="urn:microsoft.com/office/officeart/2005/8/layout/venn1"/>
    <dgm:cxn modelId="{B802F317-4545-4583-8170-95BAB45F0266}" srcId="{DC2EA12A-2A53-4283-B2BD-CA2AD5DA5575}" destId="{BA2A5B6B-03C3-4AA3-93E1-2A23AED7637C}" srcOrd="0" destOrd="0" parTransId="{05AF1597-EAF1-4CF0-9DD0-522075875187}" sibTransId="{9F41C872-6C1E-42FB-BA62-3E34D12999A6}"/>
    <dgm:cxn modelId="{DEFF181D-2B07-41C9-9334-053C1E133DA2}" type="presOf" srcId="{FBF803A6-D824-4B78-8894-B856304148EB}" destId="{A9083A00-A6C4-4405-8337-DF6FC5A77E18}" srcOrd="0" destOrd="0" presId="urn:microsoft.com/office/officeart/2005/8/layout/venn1"/>
    <dgm:cxn modelId="{9B526A1D-6CD8-4936-8084-BF5B80EC1597}" srcId="{DC2EA12A-2A53-4283-B2BD-CA2AD5DA5575}" destId="{FBF803A6-D824-4B78-8894-B856304148EB}" srcOrd="2" destOrd="0" parTransId="{4061911A-8A67-4E11-81D9-038EE540EB77}" sibTransId="{00772395-3E83-482B-83F7-3104F938B874}"/>
    <dgm:cxn modelId="{CE6C582B-7BA2-4F2C-B674-16BCCC5891CF}" type="presOf" srcId="{BA2A5B6B-03C3-4AA3-93E1-2A23AED7637C}" destId="{5440318D-9913-4E7D-96A2-8A883A4C6F0D}" srcOrd="1" destOrd="0" presId="urn:microsoft.com/office/officeart/2005/8/layout/venn1"/>
    <dgm:cxn modelId="{2A20F567-0157-47E1-A06B-FB58934877EE}" type="presOf" srcId="{832229DD-0CBD-43BF-A58D-5C083C1624D2}" destId="{C5BEE54B-1F95-4A7A-B951-29C18BADEB46}" srcOrd="1" destOrd="0" presId="urn:microsoft.com/office/officeart/2005/8/layout/venn1"/>
    <dgm:cxn modelId="{2B13659C-DB48-491F-AF5E-F162E6D945C0}" type="presOf" srcId="{DC2EA12A-2A53-4283-B2BD-CA2AD5DA5575}" destId="{6D12297C-4E45-464B-A4B1-7119C53E9CC4}" srcOrd="0" destOrd="0" presId="urn:microsoft.com/office/officeart/2005/8/layout/venn1"/>
    <dgm:cxn modelId="{FE4021CB-9760-4596-9228-90174AA70DE8}" type="presOf" srcId="{FBF803A6-D824-4B78-8894-B856304148EB}" destId="{7BFE6E33-9858-4E5C-8BAD-3F159DFDEBDB}" srcOrd="1" destOrd="0" presId="urn:microsoft.com/office/officeart/2005/8/layout/venn1"/>
    <dgm:cxn modelId="{078297EA-6ADD-4EB4-BA69-9D4FF4F40B2D}" type="presOf" srcId="{BA2A5B6B-03C3-4AA3-93E1-2A23AED7637C}" destId="{096EA249-53B4-42ED-8423-AAA747C024E1}" srcOrd="0" destOrd="0" presId="urn:microsoft.com/office/officeart/2005/8/layout/venn1"/>
    <dgm:cxn modelId="{7988BDF6-79DD-428D-B8EE-25970A18C506}" srcId="{DC2EA12A-2A53-4283-B2BD-CA2AD5DA5575}" destId="{832229DD-0CBD-43BF-A58D-5C083C1624D2}" srcOrd="1" destOrd="0" parTransId="{E9CD07D0-091D-4C93-9812-ABB7854870D3}" sibTransId="{7E79A6C4-19DB-4DC1-98AB-9D7F97AA027A}"/>
    <dgm:cxn modelId="{C85EDED1-7BBC-483D-ACF6-567700C09AAA}" type="presParOf" srcId="{6D12297C-4E45-464B-A4B1-7119C53E9CC4}" destId="{096EA249-53B4-42ED-8423-AAA747C024E1}" srcOrd="0" destOrd="0" presId="urn:microsoft.com/office/officeart/2005/8/layout/venn1"/>
    <dgm:cxn modelId="{ACB14951-E1C6-4819-AA7A-0598F7E06B22}" type="presParOf" srcId="{6D12297C-4E45-464B-A4B1-7119C53E9CC4}" destId="{5440318D-9913-4E7D-96A2-8A883A4C6F0D}" srcOrd="1" destOrd="0" presId="urn:microsoft.com/office/officeart/2005/8/layout/venn1"/>
    <dgm:cxn modelId="{A68C3673-F15C-489F-9AD1-12B23BEB60FB}" type="presParOf" srcId="{6D12297C-4E45-464B-A4B1-7119C53E9CC4}" destId="{D34473A3-E8D0-40F1-8061-5C8EEDD0AB2E}" srcOrd="2" destOrd="0" presId="urn:microsoft.com/office/officeart/2005/8/layout/venn1"/>
    <dgm:cxn modelId="{DF28B14C-101F-4D87-BCAC-E20A95F3AB76}" type="presParOf" srcId="{6D12297C-4E45-464B-A4B1-7119C53E9CC4}" destId="{C5BEE54B-1F95-4A7A-B951-29C18BADEB46}" srcOrd="3" destOrd="0" presId="urn:microsoft.com/office/officeart/2005/8/layout/venn1"/>
    <dgm:cxn modelId="{30F510F2-3552-4E03-A9FE-9F9C5A0477C7}" type="presParOf" srcId="{6D12297C-4E45-464B-A4B1-7119C53E9CC4}" destId="{A9083A00-A6C4-4405-8337-DF6FC5A77E18}" srcOrd="4" destOrd="0" presId="urn:microsoft.com/office/officeart/2005/8/layout/venn1"/>
    <dgm:cxn modelId="{E61CA811-4AC7-474F-930C-D1914081F84D}" type="presParOf" srcId="{6D12297C-4E45-464B-A4B1-7119C53E9CC4}" destId="{7BFE6E33-9858-4E5C-8BAD-3F159DFDEB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A249-53B4-42ED-8423-AAA747C024E1}">
      <dsp:nvSpPr>
        <dsp:cNvPr id="0" name=""/>
        <dsp:cNvSpPr/>
      </dsp:nvSpPr>
      <dsp:spPr>
        <a:xfrm>
          <a:off x="1039323" y="28802"/>
          <a:ext cx="1382538" cy="13825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Consumer Data</a:t>
          </a:r>
        </a:p>
      </dsp:txBody>
      <dsp:txXfrm>
        <a:off x="1223662" y="270747"/>
        <a:ext cx="1013861" cy="622142"/>
      </dsp:txXfrm>
    </dsp:sp>
    <dsp:sp modelId="{D34473A3-E8D0-40F1-8061-5C8EEDD0AB2E}">
      <dsp:nvSpPr>
        <dsp:cNvPr id="0" name=""/>
        <dsp:cNvSpPr/>
      </dsp:nvSpPr>
      <dsp:spPr>
        <a:xfrm>
          <a:off x="1538189" y="892889"/>
          <a:ext cx="1382538" cy="1382538"/>
        </a:xfrm>
        <a:prstGeom prst="ellipse">
          <a:avLst/>
        </a:prstGeom>
        <a:solidFill>
          <a:schemeClr val="accent2">
            <a:alpha val="50000"/>
            <a:hueOff val="-5674366"/>
            <a:satOff val="24066"/>
            <a:lumOff val="95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Geospatial Data</a:t>
          </a:r>
        </a:p>
      </dsp:txBody>
      <dsp:txXfrm>
        <a:off x="1961016" y="1250045"/>
        <a:ext cx="829523" cy="760396"/>
      </dsp:txXfrm>
    </dsp:sp>
    <dsp:sp modelId="{A9083A00-A6C4-4405-8337-DF6FC5A77E18}">
      <dsp:nvSpPr>
        <dsp:cNvPr id="0" name=""/>
        <dsp:cNvSpPr/>
      </dsp:nvSpPr>
      <dsp:spPr>
        <a:xfrm>
          <a:off x="540457" y="892889"/>
          <a:ext cx="1382538" cy="1382538"/>
        </a:xfrm>
        <a:prstGeom prst="ellipse">
          <a:avLst/>
        </a:prstGeom>
        <a:solidFill>
          <a:schemeClr val="accent2">
            <a:alpha val="50000"/>
            <a:hueOff val="-11348732"/>
            <a:satOff val="48132"/>
            <a:lumOff val="19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Big Data</a:t>
          </a:r>
        </a:p>
      </dsp:txBody>
      <dsp:txXfrm>
        <a:off x="670646" y="1250045"/>
        <a:ext cx="829523" cy="76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EB8AE-73E4-4A39-B035-4CDB581FA96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A32C-510F-4FF2-8CDF-F30CC1399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3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short videos and reading list</a:t>
            </a:r>
          </a:p>
          <a:p>
            <a:r>
              <a:rPr lang="en-GB" dirty="0"/>
              <a:t>1 – What is consumer data?</a:t>
            </a:r>
          </a:p>
          <a:p>
            <a:r>
              <a:rPr lang="en-GB" dirty="0"/>
              <a:t>2 – What can we do with consumer data? -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– </a:t>
            </a:r>
            <a:r>
              <a:rPr lang="en-US" dirty="0"/>
              <a:t>What skills do we need to work with Consumer Data?</a:t>
            </a:r>
            <a:r>
              <a:rPr lang="en-GB" dirty="0"/>
              <a:t> -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8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not geographically representative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1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effectLst/>
              </a:rPr>
              <a:t>Flanagan et al. (2019) proof of concept</a:t>
            </a:r>
          </a:p>
          <a:p>
            <a:pPr lvl="1"/>
            <a:r>
              <a:rPr lang="en-US" dirty="0">
                <a:effectLst/>
              </a:rPr>
              <a:t>- Pain and indigestion medication</a:t>
            </a:r>
          </a:p>
          <a:p>
            <a:pPr lvl="1"/>
            <a:r>
              <a:rPr lang="en-US" dirty="0"/>
              <a:t>Brewer et al. (2020) protocol</a:t>
            </a:r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Work on a way to derive and publish a set or range of economic health indicators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Look at the effect of politics on indebtedness – what relationships are there between Government, national political representation, local representation and indebtedness?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A3A3A"/>
                </a:solidFill>
                <a:effectLst/>
                <a:latin typeface="Segoe UI" panose="020B0502040204020203" pitchFamily="34" charset="0"/>
              </a:rPr>
              <a:t>Develop the Financial Stress Tracker produced by Registry Trust, to include the self-employed, those on low income, those who have been impacted by COVID and other factors.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data can be hard to </a:t>
            </a:r>
            <a:r>
              <a:rPr lang="en-US" dirty="0" err="1"/>
              <a:t>analyse</a:t>
            </a:r>
            <a:r>
              <a:rPr lang="en-US" dirty="0"/>
              <a:t>, particularly in ‘raw’ format</a:t>
            </a:r>
          </a:p>
          <a:p>
            <a:r>
              <a:rPr lang="en-US" dirty="0"/>
              <a:t>Some data is already prepared CDRC ARD (Analysis Ready Data), some is not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need to represent the results fairly, and in a way that can be understood (both what you found, and the limitations)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4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3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2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short videos and reading list</a:t>
            </a:r>
          </a:p>
          <a:p>
            <a:r>
              <a:rPr lang="en-GB" dirty="0"/>
              <a:t>1 – What is consumer data?</a:t>
            </a:r>
          </a:p>
          <a:p>
            <a:r>
              <a:rPr lang="en-GB" dirty="0"/>
              <a:t>2 – What can we do with consumer data? -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– </a:t>
            </a:r>
            <a:r>
              <a:rPr lang="en-US" dirty="0"/>
              <a:t>What skills do we need to work with Consumer Data?</a:t>
            </a:r>
            <a:r>
              <a:rPr lang="en-GB" dirty="0"/>
              <a:t> -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53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approaches you can take to working with Consumer Data:</a:t>
            </a:r>
          </a:p>
          <a:p>
            <a:r>
              <a:rPr lang="en-US" dirty="0"/>
              <a:t>- focus on substantive findings</a:t>
            </a:r>
          </a:p>
          <a:p>
            <a:r>
              <a:rPr lang="en-US" dirty="0"/>
              <a:t>- focus on methodological advances</a:t>
            </a:r>
          </a:p>
          <a:p>
            <a:r>
              <a:rPr lang="en-US" dirty="0"/>
              <a:t>Either is fine - but doing a good job on both is a lot of work!</a:t>
            </a:r>
          </a:p>
          <a:p>
            <a:r>
              <a:rPr lang="en-US" dirty="0"/>
              <a:t>- focusing on substantive findings - then the analysis ready forms of consumer data are they way to do</a:t>
            </a:r>
          </a:p>
          <a:p>
            <a:r>
              <a:rPr lang="en-US" dirty="0"/>
              <a:t>- focus on methodological advances - </a:t>
            </a:r>
            <a:r>
              <a:rPr lang="en-US" dirty="0" err="1"/>
              <a:t>analysing</a:t>
            </a:r>
            <a:r>
              <a:rPr lang="en-US" dirty="0"/>
              <a:t> raw data to create new methods and analysis ready data is a fertile area of geographic data science. </a:t>
            </a:r>
          </a:p>
          <a:p>
            <a:r>
              <a:rPr lang="en-US" dirty="0"/>
              <a:t>Ultimately you need to focus on one or the other - or work in a team where different people are focusing on different aspects.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845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going to look at each of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the findings from your consumer data match more traditional data sources?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9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'Consumer data' is an umbrella term</a:t>
            </a:r>
          </a:p>
          <a:p>
            <a:r>
              <a:rPr lang="en-US" dirty="0"/>
              <a:t>- Lots of potential data out there, today we leave digital traces from nearly everything that we do in our lives. </a:t>
            </a:r>
          </a:p>
          <a:p>
            <a:r>
              <a:rPr lang="en-US" dirty="0"/>
              <a:t>- Included in this video are a few examples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most frequent way of linking Consumer Data to other data is by location</a:t>
            </a:r>
          </a:p>
          <a:p>
            <a:r>
              <a:rPr lang="en-US" dirty="0"/>
              <a:t>- by address, by presence/absence, by </a:t>
            </a:r>
            <a:r>
              <a:rPr lang="en-US" dirty="0" err="1"/>
              <a:t>geodeomgraphic</a:t>
            </a:r>
            <a:endParaRPr lang="en-US" dirty="0"/>
          </a:p>
          <a:p>
            <a:r>
              <a:rPr lang="en-US" dirty="0"/>
              <a:t>- some areas this is key, e.g. migration, footfall, retail (who shops where?)</a:t>
            </a:r>
          </a:p>
          <a:p>
            <a:r>
              <a:rPr lang="en-US" dirty="0"/>
              <a:t>- others less so, but still important (hospital admissions, access)</a:t>
            </a:r>
          </a:p>
          <a:p>
            <a:r>
              <a:rPr lang="en-US" dirty="0"/>
              <a:t>- some much less so (energy use)</a:t>
            </a:r>
          </a:p>
          <a:p>
            <a:r>
              <a:rPr lang="en-US" dirty="0"/>
              <a:t>- GIS training is available. </a:t>
            </a:r>
          </a:p>
          <a:p>
            <a:r>
              <a:rPr lang="en-US" dirty="0"/>
              <a:t>- sometimes need to be combined with some big data, database or GDS 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940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7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also a key element – </a:t>
            </a:r>
          </a:p>
          <a:p>
            <a:pPr lvl="1"/>
            <a:r>
              <a:rPr lang="en-US" dirty="0"/>
              <a:t>sometimes very detailed, sometimes not</a:t>
            </a:r>
          </a:p>
          <a:p>
            <a:r>
              <a:rPr lang="en-GB" dirty="0"/>
              <a:t>Descriptive Stats, correlation, PCA, spatial stats, GWR,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47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GDPR requires us to handle this data responsibly and there are rules and processes in-place for this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7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secure data / safeguarded data - offered by UKDS, UK Data Archive, ONS, CDRC, etc. </a:t>
            </a:r>
          </a:p>
          <a:p>
            <a:r>
              <a:rPr lang="en-US" dirty="0"/>
              <a:t>- usually an application process - can take time. </a:t>
            </a:r>
          </a:p>
          <a:p>
            <a:r>
              <a:rPr lang="en-US" dirty="0"/>
              <a:t>- sometimes you get data, sometimes you work in a secure environment (VPN or physical)</a:t>
            </a:r>
          </a:p>
          <a:p>
            <a:r>
              <a:rPr lang="en-US" dirty="0"/>
              <a:t>- it takes time!</a:t>
            </a:r>
          </a:p>
          <a:p>
            <a:r>
              <a:rPr lang="en-US" dirty="0"/>
              <a:t>- output checks when removing data from the secure environment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71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Good science is reproducible research</a:t>
            </a:r>
          </a:p>
          <a:p>
            <a:r>
              <a:rPr lang="en-US" dirty="0"/>
              <a:t>- Ideally post the data and code with your paper so others can replicate it. </a:t>
            </a:r>
          </a:p>
          <a:p>
            <a:r>
              <a:rPr lang="en-US" dirty="0"/>
              <a:t>- In direct conflict with keeping secure data secure. </a:t>
            </a:r>
          </a:p>
          <a:p>
            <a:r>
              <a:rPr lang="en-US" dirty="0"/>
              <a:t>- Have to balance this. </a:t>
            </a:r>
          </a:p>
          <a:p>
            <a:r>
              <a:rPr lang="en-US" dirty="0"/>
              <a:t>- Still easy to document methods / code - much the same process. </a:t>
            </a:r>
          </a:p>
          <a:p>
            <a:r>
              <a:rPr lang="en-US" dirty="0"/>
              <a:t>- Reference which data you are using - ideally using a Data DOI, which references a specific snapshot of the data</a:t>
            </a:r>
          </a:p>
          <a:p>
            <a:r>
              <a:rPr lang="en-US" dirty="0"/>
              <a:t>- May also be appropriate to provide sample data - depending on the situation</a:t>
            </a:r>
          </a:p>
          <a:p>
            <a:r>
              <a:rPr lang="en-US" dirty="0"/>
              <a:t>- and/or publish your output data / analysis ready data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6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consumer data often needs a variety of different skills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  <a:endParaRPr lang="en-GB" dirty="0"/>
          </a:p>
          <a:p>
            <a:endParaRPr lang="en-GB" dirty="0"/>
          </a:p>
          <a:p>
            <a:r>
              <a:rPr lang="en-US" dirty="0"/>
              <a:t>Scripting | Databases | HPC / GPUs / cloud processing</a:t>
            </a:r>
          </a:p>
          <a:p>
            <a:r>
              <a:rPr lang="en-US" dirty="0"/>
              <a:t>Secure data / environments | </a:t>
            </a:r>
            <a:r>
              <a:rPr lang="en-GB" dirty="0"/>
              <a:t>Presentation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8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this is the most restricted data because it can contain personal information</a:t>
            </a:r>
          </a:p>
          <a:p>
            <a:r>
              <a:rPr lang="en-US" dirty="0"/>
              <a:t>Often transaction based, which is a great data source</a:t>
            </a:r>
          </a:p>
          <a:p>
            <a:r>
              <a:rPr lang="en-US" dirty="0"/>
              <a:t>Is always secondary data - so not collected with research in mind</a:t>
            </a:r>
          </a:p>
          <a:p>
            <a:r>
              <a:rPr lang="en-US" dirty="0"/>
              <a:t>Related - also administrative data, can be really useful </a:t>
            </a:r>
            <a:r>
              <a:rPr lang="en-US" sz="2200" dirty="0"/>
              <a:t>(Sexton et al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6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 err="1"/>
              <a:t>Andriod</a:t>
            </a:r>
            <a:r>
              <a:rPr lang="en-US" dirty="0"/>
              <a:t> phones were fine, but Apple were not. </a:t>
            </a:r>
          </a:p>
          <a:p>
            <a:pPr lvl="1"/>
            <a:r>
              <a:rPr lang="en-US" dirty="0"/>
              <a:t>Lose half the data, -- are iPhones and android phones equally representative? (I would argue no, because of who buys which phone)</a:t>
            </a:r>
          </a:p>
          <a:p>
            <a:r>
              <a:rPr lang="en-US" dirty="0"/>
              <a:t>Constantly changing - - how comparable are these data?</a:t>
            </a:r>
          </a:p>
          <a:p>
            <a:pPr lvl="1"/>
            <a:r>
              <a:rPr lang="en-US" dirty="0"/>
              <a:t>- how do they compare to the real world?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1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e.g. Zoopla sales data tells us about house sales. </a:t>
            </a:r>
          </a:p>
          <a:p>
            <a:pPr marL="0" indent="0">
              <a:buFontTx/>
              <a:buNone/>
            </a:pPr>
            <a:r>
              <a:rPr lang="en-US" dirty="0"/>
              <a:t>- combined with Zoopla renting data allows us to look at the hosing market more broadly.</a:t>
            </a:r>
          </a:p>
          <a:p>
            <a:pPr marL="0" indent="0">
              <a:buFontTx/>
              <a:buNone/>
            </a:pPr>
            <a:r>
              <a:rPr lang="en-US" dirty="0"/>
              <a:t>- and linked with EPC and electoral roll allows us to look at the wider migration. </a:t>
            </a:r>
            <a:endParaRPr lang="en-GB" dirty="0"/>
          </a:p>
          <a:p>
            <a:endParaRPr lang="en-GB" dirty="0"/>
          </a:p>
          <a:p>
            <a:r>
              <a:rPr lang="en-GB" dirty="0"/>
              <a:t>Shows the housing market as a whole, and wider migration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Loyalty card data can generate some really useful insights</a:t>
            </a:r>
          </a:p>
          <a:p>
            <a:r>
              <a:rPr lang="en-GB" dirty="0"/>
              <a:t>- About customers, purchases, travel,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data is not representative: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Variation between loyalty card population and census data#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over represented (semi detached suburbia) and some under represented (rural tenants)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230F0-8B93-9541-A11C-5C07D4A256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6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8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56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0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7" name="Picture 6" descr="R:\CENTRES\NCRM\Publicity\Logos\University of Southampton\university logo copy.jpg">
            <a:extLst>
              <a:ext uri="{FF2B5EF4-FFF2-40B4-BE49-F238E27FC236}">
                <a16:creationId xmlns:a16="http://schemas.microsoft.com/office/drawing/2014/main" id="{D6D25CB6-1CAE-8B46-9C96-79D98998C5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0" y="6297320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4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23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2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3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699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drc.ac.uk/stories/could-wind-farms-power-every-uk-home-20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over-the-counter-medication?utm_source=unsplash&amp;utm_medium=referral&amp;utm_content=creditCopyText" TargetMode="External"/><Relationship Id="rId4" Type="http://schemas.openxmlformats.org/officeDocument/2006/relationships/hyperlink" Target="https://unsplash.com/@jamesyarema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stry-trust.org.uk/blog/welcome-to-registry-trusts-new-data-analyst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card-payment?utm_source=unsplash&amp;utm_medium=referral&amp;utm_content=creditCopyText" TargetMode="External"/><Relationship Id="rId4" Type="http://schemas.openxmlformats.org/officeDocument/2006/relationships/hyperlink" Target="https://unsplash.com/@claybanks?utm_source=unsplash&amp;utm_medium=referral&amp;utm_content=creditCopyTex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642-5437-43EF-93A8-B1DB2FE4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20" y="1326997"/>
            <a:ext cx="11225560" cy="22525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0" dirty="0"/>
              <a:t>Using Consumer Data in Research</a:t>
            </a:r>
            <a:br>
              <a:rPr lang="en-US" dirty="0"/>
            </a:br>
            <a:r>
              <a:rPr lang="en-US" sz="4900" dirty="0"/>
              <a:t>2. What can we do with Consumer Data?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513A3-25E4-4385-A2CD-5DAB277CB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Dr Nick Bearman</a:t>
            </a:r>
          </a:p>
          <a:p>
            <a:r>
              <a:rPr lang="en-GB" dirty="0"/>
              <a:t>@nickbearmanuk | github.com/nickbearman</a:t>
            </a:r>
          </a:p>
          <a:p>
            <a:r>
              <a:rPr lang="en-GB" dirty="0"/>
              <a:t>geospatialtrainingsolutions.co.uk</a:t>
            </a:r>
          </a:p>
          <a:p>
            <a:r>
              <a:rPr lang="en-GB" dirty="0"/>
              <a:t>ucl.ac.uk/geospatial-analytics/people/nick-bearman</a:t>
            </a:r>
          </a:p>
        </p:txBody>
      </p:sp>
    </p:spTree>
    <p:extLst>
      <p:ext uri="{BB962C8B-B14F-4D97-AF65-F5344CB8AC3E}">
        <p14:creationId xmlns:p14="http://schemas.microsoft.com/office/powerpoint/2010/main" val="189131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D419-1FBB-4061-9E7F-60D190A6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B8A0-6BA7-40FA-A729-1B1144B6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034541"/>
            <a:ext cx="11465492" cy="41833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Interested in housing and migration </a:t>
            </a:r>
          </a:p>
          <a:p>
            <a:pPr lvl="1"/>
            <a:r>
              <a:rPr lang="en-US" dirty="0"/>
              <a:t>where to people move to?</a:t>
            </a:r>
          </a:p>
          <a:p>
            <a:r>
              <a:rPr lang="en-US" dirty="0"/>
              <a:t>Zoopla data shows sales and rentals</a:t>
            </a:r>
          </a:p>
          <a:p>
            <a:pPr lvl="1"/>
            <a:r>
              <a:rPr lang="en-US" dirty="0"/>
              <a:t>Kuleszo et al., 2021</a:t>
            </a:r>
          </a:p>
          <a:p>
            <a:pPr lvl="1"/>
            <a:r>
              <a:rPr lang="en-US" dirty="0"/>
              <a:t>tells us about the property, not the people</a:t>
            </a:r>
          </a:p>
          <a:p>
            <a:r>
              <a:rPr lang="en-US" dirty="0"/>
              <a:t>We know someone moved into here, but where did they move from?</a:t>
            </a:r>
          </a:p>
          <a:p>
            <a:pPr lvl="1"/>
            <a:r>
              <a:rPr lang="en-US" dirty="0"/>
              <a:t>Linked Consumer Register (Lansley et al., 2019, van Dijk et al., 2021)</a:t>
            </a:r>
          </a:p>
          <a:p>
            <a:pPr lvl="1"/>
            <a:r>
              <a:rPr lang="en-US" dirty="0"/>
              <a:t>Electoral Roll data - names and addresses</a:t>
            </a:r>
          </a:p>
          <a:p>
            <a:pPr lvl="1"/>
            <a:r>
              <a:rPr lang="en-US" dirty="0"/>
              <a:t>EPC Energy Performance Certificates</a:t>
            </a:r>
          </a:p>
          <a:p>
            <a:r>
              <a:rPr lang="en-US" dirty="0"/>
              <a:t>Can link these movements and look at housing and migration as a whole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95F87-255D-4AE4-950D-71E318FE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191624"/>
            <a:ext cx="5813673" cy="3521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EFC8B-F15A-4DDF-AD3F-06111665E872}"/>
              </a:ext>
            </a:extLst>
          </p:cNvPr>
          <p:cNvSpPr txBox="1"/>
          <p:nvPr/>
        </p:nvSpPr>
        <p:spPr>
          <a:xfrm>
            <a:off x="7286417" y="366162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1, Kuleszo et al., 2021</a:t>
            </a:r>
          </a:p>
        </p:txBody>
      </p:sp>
    </p:spTree>
    <p:extLst>
      <p:ext uri="{BB962C8B-B14F-4D97-AF65-F5344CB8AC3E}">
        <p14:creationId xmlns:p14="http://schemas.microsoft.com/office/powerpoint/2010/main" val="322444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125F-19A9-44F0-A8ED-262CA5C5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Admission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94C3-5F8E-47F7-BD5F-8F5CC9A7E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HES Hospital Episode Statistics </a:t>
            </a:r>
          </a:p>
          <a:p>
            <a:r>
              <a:rPr lang="en-US" dirty="0"/>
              <a:t>NHS Hospital Admission Rates by Ethnic Group and other Characteristics</a:t>
            </a:r>
          </a:p>
          <a:p>
            <a:pPr lvl="1"/>
            <a:r>
              <a:rPr lang="en-US" dirty="0"/>
              <a:t>HES + Ethnicity (NHS, missing 9.7%) </a:t>
            </a:r>
          </a:p>
          <a:p>
            <a:pPr lvl="1"/>
            <a:r>
              <a:rPr lang="en-US" dirty="0"/>
              <a:t>+ Ethnicity Estimator (NHS missing now 0.3%)</a:t>
            </a:r>
          </a:p>
          <a:p>
            <a:r>
              <a:rPr lang="en-US" dirty="0"/>
              <a:t>Petersen et al. (2021) – Ethnic inequalities in hospital admissions</a:t>
            </a:r>
          </a:p>
          <a:p>
            <a:r>
              <a:rPr lang="en-US" dirty="0"/>
              <a:t>Large scale health data analysis key to this work</a:t>
            </a:r>
            <a:endParaRPr lang="en-GB" dirty="0"/>
          </a:p>
        </p:txBody>
      </p:sp>
      <p:pic>
        <p:nvPicPr>
          <p:cNvPr id="2050" name="Picture 2" descr="The NHS website - NHS">
            <a:extLst>
              <a:ext uri="{FF2B5EF4-FFF2-40B4-BE49-F238E27FC236}">
                <a16:creationId xmlns:a16="http://schemas.microsoft.com/office/drawing/2014/main" id="{ECEDC7AF-33BA-44B4-BB17-E552C0A31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7006" r="26122" b="16985"/>
          <a:stretch/>
        </p:blipFill>
        <p:spPr bwMode="auto">
          <a:xfrm>
            <a:off x="9250018" y="371061"/>
            <a:ext cx="2385392" cy="17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5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14D9-B994-4440-B755-E3BAA447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04987"/>
            <a:ext cx="11465492" cy="1325563"/>
          </a:xfrm>
        </p:spPr>
        <p:txBody>
          <a:bodyPr/>
          <a:lstStyle/>
          <a:p>
            <a:r>
              <a:rPr lang="en-GB" dirty="0"/>
              <a:t>Smart Energy Meter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031D1-4186-4227-A34D-56F7F0E8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84917"/>
            <a:ext cx="11465492" cy="4233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Smart meters</a:t>
            </a:r>
          </a:p>
          <a:p>
            <a:r>
              <a:rPr lang="en-US" dirty="0"/>
              <a:t>Energy usage information at 30 min intervals</a:t>
            </a:r>
          </a:p>
          <a:p>
            <a:r>
              <a:rPr lang="en-US" dirty="0"/>
              <a:t>Clustering methods can group this information into typical 'user profiles' which can help us understand the patterns of usage seen</a:t>
            </a:r>
          </a:p>
          <a:p>
            <a:pPr lvl="1"/>
            <a:r>
              <a:rPr lang="fi-FI" dirty="0"/>
              <a:t>Ushakova and Mikhaylov (2020)</a:t>
            </a:r>
          </a:p>
          <a:p>
            <a:r>
              <a:rPr lang="en-US" dirty="0"/>
              <a:t>This can help target initiatives to improve efficiency, and provide new insights into the temporal nature of energy usage</a:t>
            </a:r>
          </a:p>
          <a:p>
            <a:r>
              <a:rPr lang="en-US" dirty="0"/>
              <a:t>Evaluation of the feasibility of using wind farms to generate power for every UK home and the storage challenges</a:t>
            </a:r>
          </a:p>
          <a:p>
            <a:pPr lvl="1"/>
            <a:r>
              <a:rPr lang="fi-FI" dirty="0">
                <a:hlinkClick r:id="rId3"/>
              </a:rPr>
              <a:t>https://data.cdrc.ac.uk/stories/could-wind-farms-power-every-uk-home-2030</a:t>
            </a:r>
            <a:endParaRPr lang="fi-FI" dirty="0"/>
          </a:p>
          <a:p>
            <a:r>
              <a:rPr lang="en-US" dirty="0"/>
              <a:t>Even more important with the recent increases in gas prices</a:t>
            </a:r>
          </a:p>
          <a:p>
            <a:endParaRPr lang="fi-FI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430BB-C699-4A22-920A-C06699CAF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831" y="112948"/>
            <a:ext cx="4292915" cy="25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5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2.4, Longley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C53DC-CD3C-403D-A28F-69616D32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91" y="119268"/>
            <a:ext cx="8085755" cy="63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E7CE0-97B6-4CF2-B5AC-BBE76EA5B8D8}"/>
              </a:ext>
            </a:extLst>
          </p:cNvPr>
          <p:cNvSpPr txBox="1"/>
          <p:nvPr/>
        </p:nvSpPr>
        <p:spPr>
          <a:xfrm>
            <a:off x="636104" y="57055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4, Rains and Longley,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F5190-B232-451C-BC79-E4BEE9AE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4" y="0"/>
            <a:ext cx="556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1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0DD5-787E-4770-9D50-DF9A56E3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Street Retailer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3D7A-2E72-4C52-85A4-7C8FE469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Loyalty card data can generate some really useful insights</a:t>
            </a:r>
          </a:p>
          <a:p>
            <a:r>
              <a:rPr lang="en-US" dirty="0"/>
              <a:t>But data is not representative</a:t>
            </a:r>
          </a:p>
          <a:p>
            <a:r>
              <a:rPr lang="en-US" dirty="0"/>
              <a:t>Many useful analysis can still be done</a:t>
            </a:r>
          </a:p>
          <a:p>
            <a:pPr lvl="1"/>
            <a:r>
              <a:rPr lang="en-US" dirty="0"/>
              <a:t>Behavior Purchase of Ovarian Cancer Patients before Diagnosis</a:t>
            </a:r>
          </a:p>
          <a:p>
            <a:pPr lvl="1"/>
            <a:r>
              <a:rPr lang="en-US" dirty="0">
                <a:effectLst/>
              </a:rPr>
              <a:t>Flanagan et al. (2019), </a:t>
            </a:r>
            <a:r>
              <a:rPr lang="en-US" dirty="0"/>
              <a:t>Brewer et al. (2020)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icture containing keyboard, indoor, mouse, close&#10;&#10;Description automatically generated">
            <a:extLst>
              <a:ext uri="{FF2B5EF4-FFF2-40B4-BE49-F238E27FC236}">
                <a16:creationId xmlns:a16="http://schemas.microsoft.com/office/drawing/2014/main" id="{BF5FDC99-AA67-4459-BA70-3E21FAC8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526" y="304799"/>
            <a:ext cx="2982800" cy="1988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E526AC-E34A-432D-9A57-E436CA4213DE}"/>
              </a:ext>
            </a:extLst>
          </p:cNvPr>
          <p:cNvSpPr txBox="1"/>
          <p:nvPr/>
        </p:nvSpPr>
        <p:spPr>
          <a:xfrm>
            <a:off x="8004313" y="5890231"/>
            <a:ext cx="4035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James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Yarema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7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2EF1-9186-4F94-B0BE-2BA333D5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County Court Judgements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9775-22DC-4A27-9589-E73B1223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key measure of financial health, including bankruptcies</a:t>
            </a:r>
          </a:p>
          <a:p>
            <a:r>
              <a:rPr lang="en-US" dirty="0"/>
              <a:t>Links between health and financial wellbeing (Coreless, 2020)</a:t>
            </a:r>
          </a:p>
          <a:p>
            <a:pPr lvl="1"/>
            <a:r>
              <a:rPr lang="en-US" dirty="0"/>
              <a:t>Who is impacted the most?</a:t>
            </a:r>
          </a:p>
          <a:p>
            <a:r>
              <a:rPr lang="en-US" dirty="0"/>
              <a:t>Economic Health Indicators</a:t>
            </a:r>
          </a:p>
          <a:p>
            <a:r>
              <a:rPr lang="en-US" dirty="0"/>
              <a:t>Research on politics of indebtedness</a:t>
            </a:r>
          </a:p>
          <a:p>
            <a:r>
              <a:rPr lang="en-US" dirty="0"/>
              <a:t>Develop work on Financial Stress Tracker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7EDBF-6A8B-47F1-A17B-F7DB7845C72A}"/>
              </a:ext>
            </a:extLst>
          </p:cNvPr>
          <p:cNvSpPr txBox="1"/>
          <p:nvPr/>
        </p:nvSpPr>
        <p:spPr>
          <a:xfrm>
            <a:off x="681306" y="6061531"/>
            <a:ext cx="10583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https://www.cdrc.ac.uk/data-news-county-court-judgements-new-dataset-available/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E7A45-511C-409D-9AB7-1A7BD8DA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816" y="63914"/>
            <a:ext cx="2596184" cy="25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2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435-6CA3-4C3F-A5C3-D6B0FCA7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5B65-1C84-48C4-BB7F-C0C0EF38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‘Raw’ consumer data can be hard to </a:t>
            </a:r>
            <a:r>
              <a:rPr lang="en-US" dirty="0" err="1"/>
              <a:t>analyse</a:t>
            </a:r>
            <a:endParaRPr lang="en-US" dirty="0"/>
          </a:p>
          <a:p>
            <a:r>
              <a:rPr lang="en-US" dirty="0"/>
              <a:t>Some data already prepared: CDRC ARD (Analysis Ready Data)</a:t>
            </a:r>
          </a:p>
          <a:p>
            <a:r>
              <a:rPr lang="en-US" dirty="0"/>
              <a:t>Need to represent results fairly</a:t>
            </a:r>
          </a:p>
          <a:p>
            <a:endParaRPr lang="en-US" dirty="0"/>
          </a:p>
          <a:p>
            <a:r>
              <a:rPr lang="en-US" sz="2200" dirty="0"/>
              <a:t>Singleton, A. and Arribas-Bel, D. (2019)</a:t>
            </a:r>
          </a:p>
          <a:p>
            <a:r>
              <a:rPr lang="en-US" sz="2200" dirty="0"/>
              <a:t>Spatial Data Science Conference? Keynote by Dani Arribas-Bel: What is spatial data science? https://darribas.org/gds_course/content/bA/concepts_A.html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4362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355604"/>
            <a:ext cx="11465492" cy="1325563"/>
          </a:xfrm>
        </p:spPr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908313"/>
            <a:ext cx="11465492" cy="430960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Travel data – bike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Footfall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Housing data –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Hospital Admission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Smart Meter Energy Readings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Street Retailer Loyalty Card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County Court Judgments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Many other potential sources</a:t>
            </a:r>
          </a:p>
          <a:p>
            <a:r>
              <a:rPr lang="en-US" dirty="0"/>
              <a:t>Plus some of the limitations and potentials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7E0F4-C3E8-4BF4-9746-2D886CF8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A45F-20A9-41DC-B9F2-A0BB932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46-7DBE-4DF0-A45F-EF72BB8E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506275"/>
            <a:ext cx="8479663" cy="3711645"/>
          </a:xfrm>
        </p:spPr>
        <p:txBody>
          <a:bodyPr>
            <a:normAutofit/>
          </a:bodyPr>
          <a:lstStyle/>
          <a:p>
            <a:r>
              <a:rPr lang="en-GB" dirty="0"/>
              <a:t>‘arise out of every-day transactions for goods and services, carried out between individuals and organisations’ </a:t>
            </a:r>
            <a:r>
              <a:rPr lang="en-GB" sz="2400" dirty="0"/>
              <a:t>(Longley et al. 2018, p8)</a:t>
            </a:r>
          </a:p>
          <a:p>
            <a:r>
              <a:rPr lang="en-GB" sz="2400" dirty="0"/>
              <a:t>What type of analysis can we do with consumer data?</a:t>
            </a:r>
          </a:p>
          <a:p>
            <a:r>
              <a:rPr lang="en-US" sz="2400" dirty="0"/>
              <a:t>'Consumer data' is an umbrella term</a:t>
            </a:r>
          </a:p>
          <a:p>
            <a:r>
              <a:rPr lang="en-US" sz="2400" dirty="0"/>
              <a:t>Lots of potential data out there, today we leave digital traces from nearly everything that we do in our lives.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4BD14-69E9-437A-9F0A-7EB5D9E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do with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skills do we need to work with Consumer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7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effectLst/>
              </a:rPr>
              <a:t>Brewer, H.R., Hirst, Y., Sundar, S., </a:t>
            </a:r>
            <a:r>
              <a:rPr lang="en-GB" dirty="0" err="1">
                <a:effectLst/>
              </a:rPr>
              <a:t>Chadeau-Hyam</a:t>
            </a:r>
            <a:r>
              <a:rPr lang="en-GB" dirty="0">
                <a:effectLst/>
              </a:rPr>
              <a:t>, M. and Flanagan, J.M. (2020), “Cancer Loyalty Card Study (CLOCS): protocol for an observational case–control study focusing on the patient interval in ovarian cancer diagnosis”, </a:t>
            </a:r>
            <a:r>
              <a:rPr lang="en-GB" i="1" dirty="0">
                <a:effectLst/>
              </a:rPr>
              <a:t>BMJ Open</a:t>
            </a:r>
            <a:r>
              <a:rPr lang="en-GB" dirty="0">
                <a:effectLst/>
              </a:rPr>
              <a:t>, British Medical Journal Publishing Group, Vol. 10 No. 9, p. e037459.</a:t>
            </a:r>
          </a:p>
          <a:p>
            <a:r>
              <a:rPr lang="en-US" dirty="0">
                <a:effectLst/>
              </a:rPr>
              <a:t>Corless, M. (2020), </a:t>
            </a:r>
            <a:r>
              <a:rPr lang="en-US" i="1" dirty="0">
                <a:effectLst/>
              </a:rPr>
              <a:t>A </a:t>
            </a:r>
            <a:r>
              <a:rPr lang="en-US" i="1" dirty="0" err="1">
                <a:effectLst/>
              </a:rPr>
              <a:t>Spatio</a:t>
            </a:r>
            <a:r>
              <a:rPr lang="en-US" i="1" dirty="0">
                <a:effectLst/>
              </a:rPr>
              <a:t>-Temporal Investigation into the Effect of General Health on Consumer Financial Vulnerability, through the Indicator of County Court Judgements (CCJs)</a:t>
            </a:r>
            <a:r>
              <a:rPr lang="en-US" dirty="0">
                <a:effectLst/>
              </a:rPr>
              <a:t>, Geographic Data Science MSc, University of Liverpool, available at: </a:t>
            </a:r>
            <a:r>
              <a:rPr lang="en-US" dirty="0">
                <a:effectLst/>
                <a:hlinkClick r:id="rId2"/>
              </a:rPr>
              <a:t>https://www.registry-trust.org.uk/blog/welcome-to-registry-trusts-new-data-analyst/</a:t>
            </a:r>
            <a:r>
              <a:rPr lang="en-US" dirty="0">
                <a:effectLst/>
              </a:rPr>
              <a:t> (accessed 1 April 2022).</a:t>
            </a:r>
          </a:p>
          <a:p>
            <a:r>
              <a:rPr lang="en-US" dirty="0">
                <a:effectLst/>
              </a:rPr>
              <a:t>Flanagan, J.M., </a:t>
            </a:r>
            <a:r>
              <a:rPr lang="en-US" dirty="0" err="1">
                <a:effectLst/>
              </a:rPr>
              <a:t>Skrobanski</a:t>
            </a:r>
            <a:r>
              <a:rPr lang="en-US" dirty="0">
                <a:effectLst/>
              </a:rPr>
              <a:t>, H., Shi, X. and Hirst, Y. (2019), “Self-Care Behaviors of Ovarian Cancer Patients Before Their Diagnosis: Proof-of-Concept Study”, </a:t>
            </a:r>
            <a:r>
              <a:rPr lang="en-US" i="1" dirty="0">
                <a:effectLst/>
              </a:rPr>
              <a:t>JMIR Cancer</a:t>
            </a:r>
            <a:r>
              <a:rPr lang="en-US" dirty="0">
                <a:effectLst/>
              </a:rPr>
              <a:t>, Vol. 5 No. 1, p. e10447.</a:t>
            </a:r>
          </a:p>
          <a:p>
            <a:r>
              <a:rPr lang="en-US" dirty="0"/>
              <a:t>Kuleszo, J., Coulter, R., van Dijk, J. and Longley, P. (2021), “Linking consumer datasets to chart residential moves in private rental housing in England and Wales”, In:  Proceedings of the 29th Annual GIS Research UK Conference (GISRUK).    </a:t>
            </a:r>
            <a:r>
              <a:rPr lang="en-US" dirty="0" err="1"/>
              <a:t>Zenodo</a:t>
            </a:r>
            <a:r>
              <a:rPr lang="en-US" dirty="0"/>
              <a:t> (2021), Proceedings paper presented at the 29th Annual GIS Research UK Conference (GISRUK), </a:t>
            </a:r>
            <a:r>
              <a:rPr lang="en-US" dirty="0" err="1"/>
              <a:t>Zenodo</a:t>
            </a:r>
            <a:r>
              <a:rPr lang="en-US" dirty="0"/>
              <a:t>, 6 April, available </a:t>
            </a:r>
            <a:r>
              <a:rPr lang="en-US" dirty="0" err="1"/>
              <a:t>at:https</a:t>
            </a:r>
            <a:r>
              <a:rPr lang="en-US" dirty="0"/>
              <a:t>://doi.org/10/1/GISRUK2021_paper_50.pdf.</a:t>
            </a:r>
          </a:p>
          <a:p>
            <a:r>
              <a:rPr lang="en-US" dirty="0"/>
              <a:t>Lansley, G., Li, W. and Longley, P.A. (2019), “Creating a linked consumer register for granular demographic analysis”, Journal of the Royal Statistical Society: Series A (Statistics in Society), Vol. 182 No. 4, pp. 1587–1605.</a:t>
            </a:r>
          </a:p>
          <a:p>
            <a:r>
              <a:rPr lang="en-US" dirty="0">
                <a:effectLst/>
              </a:rPr>
              <a:t>Lloyd, A. and Cheshire, J. (2019), “Detecting Address Uncertainty in Loyalty Card Data”, </a:t>
            </a:r>
            <a:r>
              <a:rPr lang="en-US" i="1" dirty="0">
                <a:effectLst/>
              </a:rPr>
              <a:t>Applied Spatial Analysis and Policy</a:t>
            </a:r>
            <a:r>
              <a:rPr lang="en-US" dirty="0">
                <a:effectLst/>
              </a:rPr>
              <a:t>, Vol. 12 No. 2, pp. 445–465.</a:t>
            </a:r>
          </a:p>
          <a:p>
            <a:r>
              <a:rPr lang="en-US" dirty="0"/>
              <a:t>Longley, P.A., Cheshire, J. and Singleton, A.D. (2018), “Consumer Data Research”, UCL Press, available at: https://www.uclpress.co.uk/products/114094 (accessed 24 September 2021).</a:t>
            </a:r>
          </a:p>
        </p:txBody>
      </p:sp>
    </p:spTree>
    <p:extLst>
      <p:ext uri="{BB962C8B-B14F-4D97-AF65-F5344CB8AC3E}">
        <p14:creationId xmlns:p14="http://schemas.microsoft.com/office/powerpoint/2010/main" val="1261033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D074-601D-4AFB-8872-9985ED62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176033"/>
            <a:ext cx="11465492" cy="132556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8A58B-79CB-454F-AC06-FF2D2C55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1338146"/>
            <a:ext cx="11465492" cy="487977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Petersen, J., Kandt, J. and Longley, P.A. (2021), “Ethnic inequalities in hospital admissions in England: an observational study”, BMC Public Health, Vol. 21 No. 1, p. 862.</a:t>
            </a:r>
          </a:p>
          <a:p>
            <a:r>
              <a:rPr lang="en-US" dirty="0">
                <a:effectLst/>
              </a:rPr>
              <a:t>Rains, T. and Longley, P. (2021), “The provenance of loyalty card data for urban and retail analytics”, </a:t>
            </a:r>
            <a:r>
              <a:rPr lang="en-US" i="1" dirty="0">
                <a:effectLst/>
              </a:rPr>
              <a:t>Journal of Retailing and Consumer Services</a:t>
            </a:r>
            <a:r>
              <a:rPr lang="en-US" dirty="0">
                <a:effectLst/>
              </a:rPr>
              <a:t>, Vol. 63, p. 102650.</a:t>
            </a:r>
          </a:p>
          <a:p>
            <a:r>
              <a:rPr lang="en-US" dirty="0"/>
              <a:t>Sexton, A., Shepherd, E., Duke-Williams, O. and Eveleigh, A. (2017), “A balance of trust in the use of government administrative data”, Archival Science, Vol. 17 No. 4, pp. 305–330.</a:t>
            </a:r>
          </a:p>
          <a:p>
            <a:r>
              <a:rPr lang="en-US" dirty="0"/>
              <a:t>Singleton, A. and Arribas-Bel, D. (2019), “Geographic Data Science”, Geographical Analysis, Vol. 53 No. 1, pp. 61–75.</a:t>
            </a:r>
          </a:p>
          <a:p>
            <a:r>
              <a:rPr lang="en-GB" dirty="0" err="1"/>
              <a:t>Soundararaj</a:t>
            </a:r>
            <a:r>
              <a:rPr lang="en-GB" dirty="0"/>
              <a:t>, B., Cheshire, J. and Longley, P. (2020), “Estimating real-time high-street footfall from Wi-Fi probe requests”, International Journal of Geographical Information Science, Taylor &amp; Francis, Vol. 34 No. 2, pp. 325–343.</a:t>
            </a:r>
          </a:p>
          <a:p>
            <a:r>
              <a:rPr lang="en-US" dirty="0"/>
              <a:t>Todd, J., O’Brien, O. and Cheshire, J. (2021), “A global comparison of bicycle sharing systems”, Journal of Transport Geography, Vol. 94, p. 103-119.</a:t>
            </a:r>
          </a:p>
          <a:p>
            <a:r>
              <a:rPr lang="en-GB" dirty="0"/>
              <a:t>Trasberg, T. and Cheshire, J. (2021), “Spatial and social disparities in the decline of activities during the COVID-19 lockdown in Greater London”, Urban Studies, SAGE Publications Ltd, p. 00420980211040409.</a:t>
            </a:r>
          </a:p>
          <a:p>
            <a:r>
              <a:rPr lang="en-US" dirty="0"/>
              <a:t>van Dijk, J.T., Lansley, G. and Longley, P.A. (2021), “Using linked consumer registers to estimate residential moves in the United Kingdom”, Journal of the Royal Statistical Society: Series A (Statistics in Society), Vol. 184 No. 4, pp. 1452–1474.</a:t>
            </a:r>
          </a:p>
        </p:txBody>
      </p:sp>
    </p:spTree>
    <p:extLst>
      <p:ext uri="{BB962C8B-B14F-4D97-AF65-F5344CB8AC3E}">
        <p14:creationId xmlns:p14="http://schemas.microsoft.com/office/powerpoint/2010/main" val="419154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3EFA-42FF-4A8D-92EE-2A989726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3529-FB33-4A6D-B8CD-928B88869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6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0703-F9CE-3F4E-BE12-6F35386AA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400752"/>
            <a:ext cx="11465492" cy="2294172"/>
          </a:xfrm>
        </p:spPr>
        <p:txBody>
          <a:bodyPr>
            <a:normAutofit/>
          </a:bodyPr>
          <a:lstStyle/>
          <a:p>
            <a:r>
              <a:rPr lang="en-GB" sz="4000" dirty="0"/>
              <a:t>comprehensive training in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76BF5-7496-0D4E-9A68-D9C03E9A0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891896"/>
            <a:ext cx="11465492" cy="1860632"/>
          </a:xfrm>
        </p:spPr>
        <p:txBody>
          <a:bodyPr>
            <a:normAutofit/>
          </a:bodyPr>
          <a:lstStyle/>
          <a:p>
            <a:r>
              <a:rPr lang="en-GB" sz="3200" dirty="0"/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736023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642-5437-43EF-93A8-B1DB2FE4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20" y="1326997"/>
            <a:ext cx="11225560" cy="2252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0" dirty="0"/>
              <a:t>Using Consumer Data in Research</a:t>
            </a:r>
            <a:br>
              <a:rPr lang="en-US" sz="3600" dirty="0"/>
            </a:br>
            <a:r>
              <a:rPr lang="en-US" sz="4400" dirty="0"/>
              <a:t>3. What skills do we need? </a:t>
            </a:r>
            <a:endParaRPr lang="en-GB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513A3-25E4-4385-A2CD-5DAB277CB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Dr Nick Bearman</a:t>
            </a:r>
          </a:p>
          <a:p>
            <a:r>
              <a:rPr lang="en-GB" dirty="0"/>
              <a:t>@nickbearmanuk | github.com/nickbearman</a:t>
            </a:r>
          </a:p>
          <a:p>
            <a:r>
              <a:rPr lang="en-GB" dirty="0"/>
              <a:t>geospatialtrainingsolutions.co.uk</a:t>
            </a:r>
          </a:p>
          <a:p>
            <a:r>
              <a:rPr lang="en-GB" dirty="0"/>
              <a:t>ucl.ac.uk/geospatial-analytics/people/nick-bearman</a:t>
            </a:r>
          </a:p>
        </p:txBody>
      </p:sp>
    </p:spTree>
    <p:extLst>
      <p:ext uri="{BB962C8B-B14F-4D97-AF65-F5344CB8AC3E}">
        <p14:creationId xmlns:p14="http://schemas.microsoft.com/office/powerpoint/2010/main" val="391202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A45F-20A9-41DC-B9F2-A0BB932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skills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4D546-7DBE-4DF0-A45F-EF72BB8E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506275"/>
            <a:ext cx="8939772" cy="3711645"/>
          </a:xfrm>
        </p:spPr>
        <p:txBody>
          <a:bodyPr>
            <a:normAutofit/>
          </a:bodyPr>
          <a:lstStyle/>
          <a:p>
            <a:r>
              <a:rPr lang="en-GB" dirty="0"/>
              <a:t>‘arise out of every-day transactions for goods and services, carried out between individuals and organisations’ </a:t>
            </a:r>
            <a:r>
              <a:rPr lang="en-GB" sz="2400" dirty="0"/>
              <a:t>(Longley et al. 2018, p8)</a:t>
            </a:r>
          </a:p>
          <a:p>
            <a:r>
              <a:rPr lang="en-GB" sz="2400" dirty="0"/>
              <a:t>What skills to we need for analysis? </a:t>
            </a:r>
          </a:p>
          <a:p>
            <a:r>
              <a:rPr lang="en-GB" sz="2400" dirty="0"/>
              <a:t>Can focus on </a:t>
            </a:r>
            <a:r>
              <a:rPr lang="en-GB" sz="2400" b="1" dirty="0"/>
              <a:t>substantiative </a:t>
            </a:r>
            <a:r>
              <a:rPr lang="en-GB" sz="2400" dirty="0"/>
              <a:t>findings</a:t>
            </a:r>
            <a:r>
              <a:rPr lang="en-GB" sz="2400" b="1" dirty="0"/>
              <a:t> </a:t>
            </a:r>
            <a:r>
              <a:rPr lang="en-GB" sz="2400" dirty="0"/>
              <a:t>or </a:t>
            </a:r>
            <a:r>
              <a:rPr lang="en-GB" sz="2400" b="1" dirty="0"/>
              <a:t>methodical</a:t>
            </a:r>
            <a:r>
              <a:rPr lang="en-GB" sz="2400" dirty="0"/>
              <a:t> advances</a:t>
            </a:r>
          </a:p>
          <a:p>
            <a:r>
              <a:rPr lang="en-GB" sz="2400" dirty="0"/>
              <a:t>Either is fine – both is very hard work!</a:t>
            </a:r>
          </a:p>
          <a:p>
            <a:r>
              <a:rPr lang="en-GB" sz="2400" dirty="0"/>
              <a:t>Working in a team can give you the best of both worlds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4BD14-69E9-437A-9F0A-7EB5D9EA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68" y="288983"/>
            <a:ext cx="2712379" cy="32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7048-B36E-4E02-982B-A55C9BA2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0F56B-8490-4EED-8D1B-021E3A1C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working with consumer data often needs a variety of different methods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1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C83-D84B-4A6F-B782-6097F32C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Triangulation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A90C1-097C-44AC-84B1-CE146E38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triangulation is also important</a:t>
            </a:r>
          </a:p>
          <a:p>
            <a:r>
              <a:rPr lang="en-US" dirty="0"/>
              <a:t>Do the findings from your consumer data match traditional data sources?</a:t>
            </a:r>
          </a:p>
          <a:p>
            <a:pPr lvl="1"/>
            <a:r>
              <a:rPr lang="en-US" dirty="0"/>
              <a:t>is the consumer data representative? | who is missing?</a:t>
            </a:r>
          </a:p>
          <a:p>
            <a:r>
              <a:rPr lang="en-US" dirty="0"/>
              <a:t>E.g. housing data, covers 2014 onwards. What about people who haven't moved in 12+ years? How many of them are there? </a:t>
            </a:r>
          </a:p>
          <a:p>
            <a:r>
              <a:rPr lang="en-US" dirty="0"/>
              <a:t>What is the bias? Think about who is missing</a:t>
            </a:r>
          </a:p>
        </p:txBody>
      </p:sp>
    </p:spTree>
    <p:extLst>
      <p:ext uri="{BB962C8B-B14F-4D97-AF65-F5344CB8AC3E}">
        <p14:creationId xmlns:p14="http://schemas.microsoft.com/office/powerpoint/2010/main" val="488388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7550-5417-4355-A2B1-72FC9717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450575"/>
            <a:ext cx="5971285" cy="1842758"/>
          </a:xfrm>
        </p:spPr>
        <p:txBody>
          <a:bodyPr/>
          <a:lstStyle/>
          <a:p>
            <a:r>
              <a:rPr lang="en-US" dirty="0"/>
              <a:t>GIS is often a key element of Consumer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04C3-4A18-4BF3-BD97-F48BA25CB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Location is most frequent way of linking Consumer Data</a:t>
            </a:r>
          </a:p>
          <a:p>
            <a:pPr lvl="1"/>
            <a:r>
              <a:rPr lang="en-US" dirty="0"/>
              <a:t>by address, by presence/absence, by geodemographic</a:t>
            </a:r>
          </a:p>
          <a:p>
            <a:r>
              <a:rPr lang="en-US" dirty="0"/>
              <a:t>Some areas this is key (migration, footfall, retail)</a:t>
            </a:r>
          </a:p>
          <a:p>
            <a:r>
              <a:rPr lang="en-US" dirty="0"/>
              <a:t>Others less so, but still important (hospital admissions, access)</a:t>
            </a:r>
          </a:p>
          <a:p>
            <a:r>
              <a:rPr lang="en-US" dirty="0"/>
              <a:t>Some much less so (energy use)</a:t>
            </a:r>
          </a:p>
          <a:p>
            <a:r>
              <a:rPr lang="en-US" dirty="0"/>
              <a:t>GIS training is available</a:t>
            </a:r>
          </a:p>
          <a:p>
            <a:r>
              <a:rPr lang="en-US" dirty="0"/>
              <a:t>Sometimes combined with some big data, database or GDS tools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AB6775-B794-403B-8C28-8F2BE7DBDD13}"/>
              </a:ext>
            </a:extLst>
          </p:cNvPr>
          <p:cNvGraphicFramePr/>
          <p:nvPr/>
        </p:nvGraphicFramePr>
        <p:xfrm>
          <a:off x="8468139" y="202044"/>
          <a:ext cx="3461186" cy="230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82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B47B-DD3B-4A4A-9998-72E6700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consumer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20D7-053D-4453-B9D3-A77DABB6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Mostly data about people (consumers) </a:t>
            </a:r>
          </a:p>
          <a:p>
            <a:pPr lvl="1"/>
            <a:r>
              <a:rPr lang="en-US" dirty="0"/>
              <a:t>Often restricted because it contains personal information</a:t>
            </a:r>
          </a:p>
          <a:p>
            <a:r>
              <a:rPr lang="en-US" dirty="0"/>
              <a:t>Transaction based</a:t>
            </a:r>
          </a:p>
          <a:p>
            <a:r>
              <a:rPr lang="en-US" dirty="0"/>
              <a:t>Always secondary data </a:t>
            </a:r>
          </a:p>
          <a:p>
            <a:pPr lvl="1"/>
            <a:r>
              <a:rPr lang="en-US" dirty="0"/>
              <a:t>so not collected with research in mind</a:t>
            </a:r>
          </a:p>
          <a:p>
            <a:r>
              <a:rPr lang="en-US" dirty="0"/>
              <a:t>Administrative data, can be really useful </a:t>
            </a:r>
            <a:r>
              <a:rPr lang="en-US" sz="2200" dirty="0"/>
              <a:t>(Sexton et al. 2017)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sometimes included as consumer data, sometimes not</a:t>
            </a:r>
            <a:endParaRPr lang="en-GB" dirty="0"/>
          </a:p>
        </p:txBody>
      </p:sp>
      <p:pic>
        <p:nvPicPr>
          <p:cNvPr id="4" name="Picture 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E81EDD6E-27C5-460A-89D6-A70A02826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5" t="26829" r="7047" b="31870"/>
          <a:stretch/>
        </p:blipFill>
        <p:spPr>
          <a:xfrm>
            <a:off x="9098548" y="276866"/>
            <a:ext cx="2730197" cy="186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0A7A0-A71A-4958-A2DD-BAE985C34AFA}"/>
              </a:ext>
            </a:extLst>
          </p:cNvPr>
          <p:cNvSpPr txBox="1"/>
          <p:nvPr/>
        </p:nvSpPr>
        <p:spPr>
          <a:xfrm>
            <a:off x="8176632" y="605767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Clay Banks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Unsplash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53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4A18-1240-46B6-83AB-E7EB3A8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/ Data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9269-8FC1-4CF1-A2D5-9B3BAC4C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consumer data are big data (</a:t>
            </a:r>
            <a:r>
              <a:rPr lang="en-GB" dirty="0"/>
              <a:t>&gt;~ 1m rows)</a:t>
            </a:r>
            <a:endParaRPr lang="en-US" dirty="0"/>
          </a:p>
          <a:p>
            <a:r>
              <a:rPr lang="en-US" dirty="0"/>
              <a:t>Specific tools for working with this size of data</a:t>
            </a:r>
          </a:p>
          <a:p>
            <a:r>
              <a:rPr lang="en-US" dirty="0"/>
              <a:t>HPC / MapReduce / cloud processing</a:t>
            </a:r>
          </a:p>
          <a:p>
            <a:r>
              <a:rPr lang="en-US" dirty="0"/>
              <a:t>Databases</a:t>
            </a:r>
          </a:p>
          <a:p>
            <a:r>
              <a:rPr lang="en-US" dirty="0"/>
              <a:t>Scripting / coding (R, Python)</a:t>
            </a:r>
          </a:p>
          <a:p>
            <a:r>
              <a:rPr lang="en-US" dirty="0"/>
              <a:t>Often termed data science</a:t>
            </a:r>
            <a:endParaRPr lang="en-GB" dirty="0"/>
          </a:p>
        </p:txBody>
      </p:sp>
      <p:pic>
        <p:nvPicPr>
          <p:cNvPr id="1026" name="Picture 2" descr="Python (programming language) - Wikipedia">
            <a:extLst>
              <a:ext uri="{FF2B5EF4-FFF2-40B4-BE49-F238E27FC236}">
                <a16:creationId xmlns:a16="http://schemas.microsoft.com/office/drawing/2014/main" id="{BAF321FD-DA1C-49F6-89BF-28CD3A02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911" y="329301"/>
            <a:ext cx="2335697" cy="23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1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4A18-1240-46B6-83AB-E7EB3A8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Modelling / Statistical Modelling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9269-8FC1-4CF1-A2D5-9B3BAC4C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make sense of this large data set?</a:t>
            </a:r>
          </a:p>
          <a:p>
            <a:r>
              <a:rPr lang="en-US" dirty="0"/>
              <a:t>Stats also a key element </a:t>
            </a:r>
          </a:p>
          <a:p>
            <a:r>
              <a:rPr lang="en-US" dirty="0"/>
              <a:t>Sometimes very detailed, sometimes not</a:t>
            </a:r>
          </a:p>
          <a:p>
            <a:r>
              <a:rPr lang="en-US" dirty="0"/>
              <a:t>Modelling can fill gaps in raw data (</a:t>
            </a:r>
            <a:r>
              <a:rPr lang="en-US" dirty="0">
                <a:effectLst/>
              </a:rPr>
              <a:t>van Dijk, J.T. et al. 2021)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8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3AFE-97E7-4870-8297-3FFBB8F7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7ABC-D488-437E-B51A-6D19750E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Mix of GIS, Data Science and Modelling</a:t>
            </a:r>
          </a:p>
          <a:p>
            <a:pPr lvl="1"/>
            <a:r>
              <a:rPr lang="en-US" dirty="0"/>
              <a:t>All of the above!</a:t>
            </a:r>
          </a:p>
          <a:p>
            <a:r>
              <a:rPr lang="en-US" dirty="0"/>
              <a:t>Combing methods, creating new methods</a:t>
            </a:r>
          </a:p>
          <a:p>
            <a:r>
              <a:rPr lang="en-US" dirty="0"/>
              <a:t>Scripting tools</a:t>
            </a:r>
          </a:p>
          <a:p>
            <a:r>
              <a:rPr lang="en-US" dirty="0"/>
              <a:t>Most novel applications combine one or more of the above</a:t>
            </a:r>
          </a:p>
          <a:p>
            <a:pPr lvl="1"/>
            <a:r>
              <a:rPr lang="en-US" dirty="0"/>
              <a:t>not to be under-estimated!</a:t>
            </a:r>
          </a:p>
          <a:p>
            <a:pPr lvl="1"/>
            <a:r>
              <a:rPr lang="en-US" dirty="0"/>
              <a:t>new methods being developed all the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959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FA0E-4C79-42E6-8D18-761D1023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Governance is also important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A94F-4656-4465-A20E-BD8AC7B6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working with individual level, personal and/or confidential data</a:t>
            </a:r>
          </a:p>
          <a:p>
            <a:r>
              <a:rPr lang="en-US" dirty="0"/>
              <a:t>Varies a lot by area</a:t>
            </a:r>
          </a:p>
          <a:p>
            <a:pPr lvl="1"/>
            <a:r>
              <a:rPr lang="en-US" dirty="0"/>
              <a:t>Need to consider the individuals who provided this data</a:t>
            </a:r>
          </a:p>
          <a:p>
            <a:r>
              <a:rPr lang="en-US" dirty="0"/>
              <a:t>GDPR requires us to handle this data responsibly </a:t>
            </a:r>
          </a:p>
          <a:p>
            <a:r>
              <a:rPr lang="en-US" dirty="0"/>
              <a:t>Data minimization – what data do we actually need?</a:t>
            </a:r>
          </a:p>
          <a:p>
            <a:r>
              <a:rPr lang="en-US" dirty="0"/>
              <a:t>Training is key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7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A962D-3D65-4468-988E-8DF0FC010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58" y="1988834"/>
            <a:ext cx="6660142" cy="3924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39855-B3A6-474A-8BAD-0F2C7FE4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data infrastructure – Trusted Research Environments (TRE)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49DE-5856-4959-807A-8B737399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Secure / Safeguarded data</a:t>
            </a:r>
          </a:p>
          <a:p>
            <a:pPr lvl="1"/>
            <a:r>
              <a:rPr lang="en-US" dirty="0"/>
              <a:t>UKDS, UK Data Archive, ONS, CDRC </a:t>
            </a:r>
          </a:p>
          <a:p>
            <a:r>
              <a:rPr lang="en-US" dirty="0"/>
              <a:t>An application process - time</a:t>
            </a:r>
          </a:p>
          <a:p>
            <a:r>
              <a:rPr lang="en-US" dirty="0"/>
              <a:t>Sometimes you get the data</a:t>
            </a:r>
          </a:p>
          <a:p>
            <a:r>
              <a:rPr lang="en-US" dirty="0"/>
              <a:t>Sometimes you work in a secure environment </a:t>
            </a:r>
          </a:p>
          <a:p>
            <a:r>
              <a:rPr lang="en-US" dirty="0"/>
              <a:t>It takes time!</a:t>
            </a:r>
          </a:p>
          <a:p>
            <a:r>
              <a:rPr lang="en-US" dirty="0"/>
              <a:t>Output checks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0E61D-C168-4224-B701-0DE401367E53}"/>
              </a:ext>
            </a:extLst>
          </p:cNvPr>
          <p:cNvSpPr txBox="1"/>
          <p:nvPr/>
        </p:nvSpPr>
        <p:spPr>
          <a:xfrm>
            <a:off x="7769677" y="5941699"/>
            <a:ext cx="424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Figure 1. Singleton &amp; Longley (2019)</a:t>
            </a:r>
          </a:p>
        </p:txBody>
      </p:sp>
    </p:spTree>
    <p:extLst>
      <p:ext uri="{BB962C8B-B14F-4D97-AF65-F5344CB8AC3E}">
        <p14:creationId xmlns:p14="http://schemas.microsoft.com/office/powerpoint/2010/main" val="236264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274B-2A34-4CAF-B931-DD5C7DE9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Reproducible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B72E-77AD-48BD-A5BF-DDE4F319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Good science is reproducible research</a:t>
            </a:r>
          </a:p>
          <a:p>
            <a:pPr lvl="1"/>
            <a:r>
              <a:rPr lang="en-US" dirty="0"/>
              <a:t>Post data and code with your paper </a:t>
            </a:r>
          </a:p>
          <a:p>
            <a:pPr lvl="1"/>
            <a:r>
              <a:rPr lang="en-US" dirty="0"/>
              <a:t>Scripting / version control</a:t>
            </a:r>
          </a:p>
          <a:p>
            <a:r>
              <a:rPr lang="en-US" dirty="0"/>
              <a:t>In direct conflict with keeping secure data secure</a:t>
            </a:r>
          </a:p>
          <a:p>
            <a:pPr lvl="1"/>
            <a:r>
              <a:rPr lang="en-US" dirty="0"/>
              <a:t>Still easy to document methods / code - much the same process</a:t>
            </a:r>
          </a:p>
          <a:p>
            <a:pPr lvl="1"/>
            <a:r>
              <a:rPr lang="en-US" dirty="0"/>
              <a:t>Reference which data you are using - ideally using a Data DOI</a:t>
            </a:r>
          </a:p>
          <a:p>
            <a:r>
              <a:rPr lang="en-US" dirty="0"/>
              <a:t>May also be appropriate to provide sample data - depending on the situation</a:t>
            </a:r>
          </a:p>
          <a:p>
            <a:r>
              <a:rPr lang="en-US" dirty="0"/>
              <a:t>And/or publish your output data / analysis ready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439693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EDED-74BB-4A18-BC25-10F0AD2E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skills do we need?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CA1C-5DDE-4329-A6AA-1DFC527E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with consumer data often needs a variety of different skills</a:t>
            </a:r>
          </a:p>
          <a:p>
            <a:r>
              <a:rPr lang="en-US" dirty="0"/>
              <a:t>some big data / data science methods</a:t>
            </a:r>
          </a:p>
          <a:p>
            <a:r>
              <a:rPr lang="en-US" dirty="0"/>
              <a:t>some GIS / geographical information science methods</a:t>
            </a:r>
          </a:p>
          <a:p>
            <a:r>
              <a:rPr lang="en-US" dirty="0"/>
              <a:t>some data modelling methods (big or small data)</a:t>
            </a:r>
          </a:p>
          <a:p>
            <a:r>
              <a:rPr lang="en-US" dirty="0"/>
              <a:t>some GDS / geographic data science methods</a:t>
            </a:r>
          </a:p>
          <a:p>
            <a:r>
              <a:rPr lang="en-US" dirty="0"/>
              <a:t>some secure data methods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49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2553-ED13-46BE-921D-781157B2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AE55-ADBC-4FF9-835E-555FFB61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can we do with Consumer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skills do we need to work with Consumer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719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3B2B-D8FD-47DC-A50B-E70A006A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24C9-7640-432E-AC9C-063A1AD96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Singleton, A.D. and Longley, P.A. (2019), “Data infrastructure requirements for new geodemographic classifications: The example of London’s workplace zones”, </a:t>
            </a:r>
            <a:r>
              <a:rPr lang="en-US" i="1" dirty="0">
                <a:effectLst/>
              </a:rPr>
              <a:t>Applied Geography</a:t>
            </a:r>
            <a:r>
              <a:rPr lang="en-US" dirty="0">
                <a:effectLst/>
              </a:rPr>
              <a:t>, Vol. 109, p. 102038.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van Dijk, J.T., Lansley, G. and Longley, P.A. (2021), “Using linked consumer registers to estimate residential moves in the United Kingdom”, </a:t>
            </a:r>
            <a:r>
              <a:rPr lang="en-US" i="1" dirty="0">
                <a:effectLst/>
              </a:rPr>
              <a:t>Journal of the Royal Statistical Society: Series A (Statistics in Society)</a:t>
            </a:r>
            <a:r>
              <a:rPr lang="en-US" dirty="0">
                <a:effectLst/>
              </a:rPr>
              <a:t>, Vol. 184 No. 4, pp. 1452–1474.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8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30F-1A09-4498-8D28-2AAA273D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433334"/>
            <a:ext cx="11465492" cy="1325563"/>
          </a:xfrm>
        </p:spPr>
        <p:txBody>
          <a:bodyPr/>
          <a:lstStyle/>
          <a:p>
            <a:r>
              <a:rPr lang="en-GB" dirty="0"/>
              <a:t>Travel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C764-04ED-4B34-A00F-9DB6F5194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4" y="2196791"/>
            <a:ext cx="11465492" cy="4021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Transaction based </a:t>
            </a:r>
            <a:br>
              <a:rPr lang="en-US" dirty="0"/>
            </a:br>
            <a:r>
              <a:rPr lang="en-US" dirty="0"/>
              <a:t>travel data</a:t>
            </a:r>
          </a:p>
          <a:p>
            <a:r>
              <a:rPr lang="en-US" dirty="0"/>
              <a:t>Bike data</a:t>
            </a:r>
          </a:p>
          <a:p>
            <a:r>
              <a:rPr lang="en-US" dirty="0"/>
              <a:t>Often need large amount of analysis</a:t>
            </a:r>
          </a:p>
          <a:p>
            <a:pPr lvl="1"/>
            <a:r>
              <a:rPr lang="en-US" dirty="0"/>
              <a:t>e.g. bike data have departure and arrival stand, but nothing about journey or route</a:t>
            </a:r>
          </a:p>
          <a:p>
            <a:pPr lvl="1"/>
            <a:r>
              <a:rPr lang="en-US" dirty="0"/>
              <a:t>journey can work out (know start and end, date and time)</a:t>
            </a:r>
          </a:p>
          <a:p>
            <a:pPr lvl="1"/>
            <a:r>
              <a:rPr lang="en-US" dirty="0"/>
              <a:t>don't know about route</a:t>
            </a:r>
          </a:p>
          <a:p>
            <a:r>
              <a:rPr lang="en-US" dirty="0"/>
              <a:t>Sometimes someone else has done the heavy lifting, and the data is available as an analysis ready product</a:t>
            </a:r>
          </a:p>
          <a:p>
            <a:r>
              <a:rPr lang="en-US" dirty="0"/>
              <a:t>Todd et al. (2021)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1DAD5-B86F-4220-8AFE-FA6A861B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0" y="190239"/>
            <a:ext cx="7745727" cy="2939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EB686-98C1-4288-858D-43F4CD0D04BB}"/>
              </a:ext>
            </a:extLst>
          </p:cNvPr>
          <p:cNvSpPr txBox="1"/>
          <p:nvPr/>
        </p:nvSpPr>
        <p:spPr>
          <a:xfrm>
            <a:off x="5820719" y="307257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7. (Todd et al., 2021)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6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0D026-4EA3-4B24-B8D2-5EC6D7C65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36"/>
          <a:stretch/>
        </p:blipFill>
        <p:spPr>
          <a:xfrm>
            <a:off x="7725193" y="96113"/>
            <a:ext cx="3830538" cy="4820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970077" y="5285475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6a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58433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  <a:p>
            <a:r>
              <a:rPr lang="en-GB" dirty="0"/>
              <a:t>Trasberg &amp; Cheshire (2021)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E7E31-4A2D-41FD-B034-90D7E976BB18}"/>
              </a:ext>
            </a:extLst>
          </p:cNvPr>
          <p:cNvSpPr txBox="1"/>
          <p:nvPr/>
        </p:nvSpPr>
        <p:spPr>
          <a:xfrm>
            <a:off x="7159849" y="5086479"/>
            <a:ext cx="370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6.2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Longley et al., 2018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D7780-600E-49D1-81DE-2455DA1D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36" y="1351048"/>
            <a:ext cx="6479926" cy="35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101083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73FE-ECAD-49C1-80A2-4291F39A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CD14-0E24-4AF9-94A2-733FDF8C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of people at any one point in time</a:t>
            </a:r>
          </a:p>
          <a:p>
            <a:r>
              <a:rPr lang="en-US" dirty="0"/>
              <a:t>Footfall in Shopping Centers</a:t>
            </a:r>
          </a:p>
          <a:p>
            <a:pPr lvl="1"/>
            <a:r>
              <a:rPr lang="en-US" dirty="0"/>
              <a:t>busy times of day, days of week</a:t>
            </a:r>
          </a:p>
          <a:p>
            <a:r>
              <a:rPr lang="en-US" dirty="0"/>
              <a:t>Covid - Google Trends graphs</a:t>
            </a:r>
          </a:p>
        </p:txBody>
      </p:sp>
      <p:pic>
        <p:nvPicPr>
          <p:cNvPr id="4" name="Picture 2" descr="fig1">
            <a:extLst>
              <a:ext uri="{FF2B5EF4-FFF2-40B4-BE49-F238E27FC236}">
                <a16:creationId xmlns:a16="http://schemas.microsoft.com/office/drawing/2014/main" id="{ABEAEE26-3F8E-4108-8012-18AE08AA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23" y="115538"/>
            <a:ext cx="9004523" cy="3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F6C31-478A-4DA5-AA17-8C7F0527DE64}"/>
              </a:ext>
            </a:extLst>
          </p:cNvPr>
          <p:cNvSpPr txBox="1"/>
          <p:nvPr/>
        </p:nvSpPr>
        <p:spPr>
          <a:xfrm>
            <a:off x="6949998" y="399011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3a (Trasberg and Cheshire, 2021)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DC396-EE4E-432B-A87A-C1B67D3C3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80" y="96632"/>
            <a:ext cx="9250066" cy="5506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2A6748-0124-45C0-B616-CC17F081A9F6}"/>
              </a:ext>
            </a:extLst>
          </p:cNvPr>
          <p:cNvSpPr txBox="1"/>
          <p:nvPr/>
        </p:nvSpPr>
        <p:spPr>
          <a:xfrm>
            <a:off x="6581537" y="581748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 1a (Trasberg and Cheshire, 2021)</a:t>
            </a:r>
          </a:p>
        </p:txBody>
      </p:sp>
    </p:spTree>
    <p:extLst>
      <p:ext uri="{BB962C8B-B14F-4D97-AF65-F5344CB8AC3E}">
        <p14:creationId xmlns:p14="http://schemas.microsoft.com/office/powerpoint/2010/main" val="340985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1194-0428-44DA-A173-6060068A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Footfall Data: Counting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D75CC-5DBF-4627-81A4-F8C99F8B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Technology constantly evolving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&amp; MAC addresses to count/identify phones and filter out long stayers </a:t>
            </a:r>
          </a:p>
          <a:p>
            <a:pPr lvl="1"/>
            <a:r>
              <a:rPr lang="en-US" dirty="0"/>
              <a:t>Issue iOS update and move to dynamic MAC addresses – to address privacy concerns</a:t>
            </a:r>
          </a:p>
          <a:p>
            <a:pPr lvl="1"/>
            <a:r>
              <a:rPr lang="en-US" dirty="0"/>
              <a:t>Android phones were fine, but Apple were not. </a:t>
            </a:r>
          </a:p>
          <a:p>
            <a:pPr lvl="1"/>
            <a:r>
              <a:rPr lang="en-US" dirty="0"/>
              <a:t>Lose half the data, are iPhones and Android phones equally representative? </a:t>
            </a:r>
          </a:p>
          <a:p>
            <a:r>
              <a:rPr lang="en-US" dirty="0"/>
              <a:t>Now moved on to in app GPS locations (HUQ)</a:t>
            </a:r>
          </a:p>
          <a:p>
            <a:pPr lvl="1"/>
            <a:r>
              <a:rPr lang="en-US" dirty="0"/>
              <a:t>Different technology, same output</a:t>
            </a:r>
          </a:p>
          <a:p>
            <a:r>
              <a:rPr lang="en-US" dirty="0"/>
              <a:t>Constantly changing – comparable?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D307D-6C36-4230-81CA-88FBE96A8357}"/>
              </a:ext>
            </a:extLst>
          </p:cNvPr>
          <p:cNvSpPr txBox="1"/>
          <p:nvPr/>
        </p:nvSpPr>
        <p:spPr>
          <a:xfrm>
            <a:off x="5865541" y="6033254"/>
            <a:ext cx="7557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6 in Longley et al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(2018),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Soundararaj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45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(2020)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45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3775</Words>
  <Application>Microsoft Office PowerPoint</Application>
  <PresentationFormat>Widescreen</PresentationFormat>
  <Paragraphs>368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Segoe UI</vt:lpstr>
      <vt:lpstr>1_Office Theme</vt:lpstr>
      <vt:lpstr>Using Consumer Data in Research 2. What can we do with Consumer Data?</vt:lpstr>
      <vt:lpstr>What can we do with consumer data?</vt:lpstr>
      <vt:lpstr>What can we do with consumer data?</vt:lpstr>
      <vt:lpstr>Travel Data</vt:lpstr>
      <vt:lpstr>Footfall Data: Counting People</vt:lpstr>
      <vt:lpstr>Footfall Data: Counting People</vt:lpstr>
      <vt:lpstr>Footfall Data: Counting People</vt:lpstr>
      <vt:lpstr>Footfall Data: Counting People</vt:lpstr>
      <vt:lpstr>Footfall Data: Counting People</vt:lpstr>
      <vt:lpstr>Housing</vt:lpstr>
      <vt:lpstr>Hospital Admission Rates</vt:lpstr>
      <vt:lpstr>Smart Energy Meter Readings</vt:lpstr>
      <vt:lpstr>High Street Retailer</vt:lpstr>
      <vt:lpstr>High Street Retailer</vt:lpstr>
      <vt:lpstr>High Street Retailer</vt:lpstr>
      <vt:lpstr>High Street Retailer</vt:lpstr>
      <vt:lpstr>County Court Judgements</vt:lpstr>
      <vt:lpstr>Limitations</vt:lpstr>
      <vt:lpstr>What can we do with consumer data?</vt:lpstr>
      <vt:lpstr>Next videos</vt:lpstr>
      <vt:lpstr>References</vt:lpstr>
      <vt:lpstr>References</vt:lpstr>
      <vt:lpstr>PowerPoint Presentation</vt:lpstr>
      <vt:lpstr>comprehensive training in research methods</vt:lpstr>
      <vt:lpstr>Using Consumer Data in Research 3. What skills do we need? </vt:lpstr>
      <vt:lpstr>What skills do we need?</vt:lpstr>
      <vt:lpstr>Methods</vt:lpstr>
      <vt:lpstr>Data Triangulation</vt:lpstr>
      <vt:lpstr>GIS is often a key element of Consumer Data</vt:lpstr>
      <vt:lpstr>Big Data / Data Science</vt:lpstr>
      <vt:lpstr>Data Modelling / Statistical Modelling</vt:lpstr>
      <vt:lpstr>Geographic Data Science</vt:lpstr>
      <vt:lpstr>Data Governance is also important</vt:lpstr>
      <vt:lpstr>Secure data infrastructure – Trusted Research Environments (TRE)</vt:lpstr>
      <vt:lpstr>Reproducible Research</vt:lpstr>
      <vt:lpstr>What skills do we need?</vt:lpstr>
      <vt:lpstr>Videos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Consumer Data in Research 1. What is Consumer Data?</dc:title>
  <dc:creator>Stephen Forster</dc:creator>
  <cp:lastModifiedBy>Stephen Forster</cp:lastModifiedBy>
  <cp:revision>3</cp:revision>
  <dcterms:created xsi:type="dcterms:W3CDTF">2022-04-07T15:09:08Z</dcterms:created>
  <dcterms:modified xsi:type="dcterms:W3CDTF">2022-04-07T15:11:18Z</dcterms:modified>
</cp:coreProperties>
</file>