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4"/>
  </p:notesMasterIdLst>
  <p:sldIdLst>
    <p:sldId id="304" r:id="rId2"/>
    <p:sldId id="307" r:id="rId3"/>
    <p:sldId id="308" r:id="rId4"/>
    <p:sldId id="310" r:id="rId5"/>
    <p:sldId id="311" r:id="rId6"/>
    <p:sldId id="321" r:id="rId7"/>
    <p:sldId id="320" r:id="rId8"/>
    <p:sldId id="322" r:id="rId9"/>
    <p:sldId id="282" r:id="rId10"/>
    <p:sldId id="312" r:id="rId11"/>
    <p:sldId id="313" r:id="rId12"/>
    <p:sldId id="314" r:id="rId13"/>
    <p:sldId id="315" r:id="rId14"/>
    <p:sldId id="323" r:id="rId15"/>
    <p:sldId id="324" r:id="rId16"/>
    <p:sldId id="325" r:id="rId17"/>
    <p:sldId id="316" r:id="rId18"/>
    <p:sldId id="317" r:id="rId19"/>
    <p:sldId id="319" r:id="rId20"/>
    <p:sldId id="318" r:id="rId21"/>
    <p:sldId id="309" r:id="rId22"/>
    <p:sldId id="326" r:id="rId2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B02B7811-253B-4464-A8FE-BC9B3CAD5176}" v="1" dt="2022-04-07T15:10:34.282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14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microsoft.com/office/2016/11/relationships/changesInfo" Target="changesInfos/changesInfo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Relationship Id="rId30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tephen Forster" userId="149febe0-2dd3-462d-b2b3-4f9ddb7c8fd8" providerId="ADAL" clId="{B02B7811-253B-4464-A8FE-BC9B3CAD5176}"/>
    <pc:docChg chg="delSld">
      <pc:chgData name="Stephen Forster" userId="149febe0-2dd3-462d-b2b3-4f9ddb7c8fd8" providerId="ADAL" clId="{B02B7811-253B-4464-A8FE-BC9B3CAD5176}" dt="2022-04-07T15:10:30.750" v="0" actId="47"/>
      <pc:docMkLst>
        <pc:docMk/>
      </pc:docMkLst>
      <pc:sldChg chg="del">
        <pc:chgData name="Stephen Forster" userId="149febe0-2dd3-462d-b2b3-4f9ddb7c8fd8" providerId="ADAL" clId="{B02B7811-253B-4464-A8FE-BC9B3CAD5176}" dt="2022-04-07T15:10:30.750" v="0" actId="47"/>
        <pc:sldMkLst>
          <pc:docMk/>
          <pc:sldMk cId="1901283898" sldId="266"/>
        </pc:sldMkLst>
      </pc:sldChg>
      <pc:sldChg chg="del">
        <pc:chgData name="Stephen Forster" userId="149febe0-2dd3-462d-b2b3-4f9ddb7c8fd8" providerId="ADAL" clId="{B02B7811-253B-4464-A8FE-BC9B3CAD5176}" dt="2022-04-07T15:10:30.750" v="0" actId="47"/>
        <pc:sldMkLst>
          <pc:docMk/>
          <pc:sldMk cId="1552087422" sldId="269"/>
        </pc:sldMkLst>
      </pc:sldChg>
      <pc:sldChg chg="del">
        <pc:chgData name="Stephen Forster" userId="149febe0-2dd3-462d-b2b3-4f9ddb7c8fd8" providerId="ADAL" clId="{B02B7811-253B-4464-A8FE-BC9B3CAD5176}" dt="2022-04-07T15:10:30.750" v="0" actId="47"/>
        <pc:sldMkLst>
          <pc:docMk/>
          <pc:sldMk cId="2736561374" sldId="271"/>
        </pc:sldMkLst>
      </pc:sldChg>
      <pc:sldChg chg="del">
        <pc:chgData name="Stephen Forster" userId="149febe0-2dd3-462d-b2b3-4f9ddb7c8fd8" providerId="ADAL" clId="{B02B7811-253B-4464-A8FE-BC9B3CAD5176}" dt="2022-04-07T15:10:30.750" v="0" actId="47"/>
        <pc:sldMkLst>
          <pc:docMk/>
          <pc:sldMk cId="703400522" sldId="295"/>
        </pc:sldMkLst>
      </pc:sldChg>
      <pc:sldChg chg="del">
        <pc:chgData name="Stephen Forster" userId="149febe0-2dd3-462d-b2b3-4f9ddb7c8fd8" providerId="ADAL" clId="{B02B7811-253B-4464-A8FE-BC9B3CAD5176}" dt="2022-04-07T15:10:30.750" v="0" actId="47"/>
        <pc:sldMkLst>
          <pc:docMk/>
          <pc:sldMk cId="2260970662" sldId="296"/>
        </pc:sldMkLst>
      </pc:sldChg>
      <pc:sldChg chg="del">
        <pc:chgData name="Stephen Forster" userId="149febe0-2dd3-462d-b2b3-4f9ddb7c8fd8" providerId="ADAL" clId="{B02B7811-253B-4464-A8FE-BC9B3CAD5176}" dt="2022-04-07T15:10:30.750" v="0" actId="47"/>
        <pc:sldMkLst>
          <pc:docMk/>
          <pc:sldMk cId="3414283700" sldId="297"/>
        </pc:sldMkLst>
      </pc:sldChg>
      <pc:sldChg chg="del">
        <pc:chgData name="Stephen Forster" userId="149febe0-2dd3-462d-b2b3-4f9ddb7c8fd8" providerId="ADAL" clId="{B02B7811-253B-4464-A8FE-BC9B3CAD5176}" dt="2022-04-07T15:10:30.750" v="0" actId="47"/>
        <pc:sldMkLst>
          <pc:docMk/>
          <pc:sldMk cId="4151115856" sldId="298"/>
        </pc:sldMkLst>
      </pc:sldChg>
      <pc:sldChg chg="del">
        <pc:chgData name="Stephen Forster" userId="149febe0-2dd3-462d-b2b3-4f9ddb7c8fd8" providerId="ADAL" clId="{B02B7811-253B-4464-A8FE-BC9B3CAD5176}" dt="2022-04-07T15:10:30.750" v="0" actId="47"/>
        <pc:sldMkLst>
          <pc:docMk/>
          <pc:sldMk cId="2692655574" sldId="299"/>
        </pc:sldMkLst>
      </pc:sldChg>
      <pc:sldChg chg="del">
        <pc:chgData name="Stephen Forster" userId="149febe0-2dd3-462d-b2b3-4f9ddb7c8fd8" providerId="ADAL" clId="{B02B7811-253B-4464-A8FE-BC9B3CAD5176}" dt="2022-04-07T15:10:30.750" v="0" actId="47"/>
        <pc:sldMkLst>
          <pc:docMk/>
          <pc:sldMk cId="286998826" sldId="300"/>
        </pc:sldMkLst>
      </pc:sldChg>
      <pc:sldChg chg="del">
        <pc:chgData name="Stephen Forster" userId="149febe0-2dd3-462d-b2b3-4f9ddb7c8fd8" providerId="ADAL" clId="{B02B7811-253B-4464-A8FE-BC9B3CAD5176}" dt="2022-04-07T15:10:30.750" v="0" actId="47"/>
        <pc:sldMkLst>
          <pc:docMk/>
          <pc:sldMk cId="4148004782" sldId="301"/>
        </pc:sldMkLst>
      </pc:sldChg>
      <pc:sldChg chg="del">
        <pc:chgData name="Stephen Forster" userId="149febe0-2dd3-462d-b2b3-4f9ddb7c8fd8" providerId="ADAL" clId="{B02B7811-253B-4464-A8FE-BC9B3CAD5176}" dt="2022-04-07T15:10:30.750" v="0" actId="47"/>
        <pc:sldMkLst>
          <pc:docMk/>
          <pc:sldMk cId="2862966223" sldId="302"/>
        </pc:sldMkLst>
      </pc:sldChg>
      <pc:sldChg chg="del">
        <pc:chgData name="Stephen Forster" userId="149febe0-2dd3-462d-b2b3-4f9ddb7c8fd8" providerId="ADAL" clId="{B02B7811-253B-4464-A8FE-BC9B3CAD5176}" dt="2022-04-07T15:10:30.750" v="0" actId="47"/>
        <pc:sldMkLst>
          <pc:docMk/>
          <pc:sldMk cId="2343222299" sldId="306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C5EB8AE-73E4-4A39-B035-4CDB581FA968}" type="datetimeFigureOut">
              <a:rPr lang="en-GB" smtClean="0"/>
              <a:t>07/04/2022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7C4A32C-510F-4FF2-8CDF-F30CC13998F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0233650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Three short videos and reading list</a:t>
            </a:r>
          </a:p>
          <a:p>
            <a:r>
              <a:rPr lang="en-GB" dirty="0"/>
              <a:t>1 – What is consumer data?</a:t>
            </a:r>
          </a:p>
          <a:p>
            <a:r>
              <a:rPr lang="en-GB" dirty="0"/>
              <a:t>2 – What can we do with consumer data? - Examples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/>
              <a:t>3 – </a:t>
            </a:r>
            <a:r>
              <a:rPr lang="en-US" dirty="0"/>
              <a:t>What skills do we need to work with Consumer Data?</a:t>
            </a:r>
            <a:r>
              <a:rPr lang="en-GB" dirty="0"/>
              <a:t> - Methods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7F230F0-8B93-9541-A11C-5C07D4A256AD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4838657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It is not geographically representative either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7F230F0-8B93-9541-A11C-5C07D4A256AD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6981593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1"/>
            <a:r>
              <a:rPr lang="en-US" dirty="0">
                <a:effectLst/>
              </a:rPr>
              <a:t>Flanagan et al. (2019) proof of concept</a:t>
            </a:r>
          </a:p>
          <a:p>
            <a:pPr lvl="1"/>
            <a:r>
              <a:rPr lang="en-US" dirty="0">
                <a:effectLst/>
              </a:rPr>
              <a:t>- Pain and indigestion medication</a:t>
            </a:r>
          </a:p>
          <a:p>
            <a:pPr lvl="1"/>
            <a:r>
              <a:rPr lang="en-US" dirty="0"/>
              <a:t>Brewer et al. (2020) protocol</a:t>
            </a:r>
            <a:endParaRPr lang="en-US" dirty="0">
              <a:effectLst/>
            </a:endParaRP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7F230F0-8B93-9541-A11C-5C07D4A256AD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580350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b="0" i="0" dirty="0">
                <a:solidFill>
                  <a:srgbClr val="3A3A3A"/>
                </a:solidFill>
                <a:effectLst/>
                <a:latin typeface="Segoe UI" panose="020B0502040204020203" pitchFamily="34" charset="0"/>
              </a:rPr>
              <a:t>Work on a way to derive and publish a set or range of economic health indicators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US" b="0" i="0" dirty="0">
                <a:solidFill>
                  <a:srgbClr val="3A3A3A"/>
                </a:solidFill>
                <a:effectLst/>
                <a:latin typeface="Segoe UI" panose="020B0502040204020203" pitchFamily="34" charset="0"/>
              </a:rPr>
              <a:t>Look at the effect of politics on indebtedness – what relationships are there between Government, national political representation, local representation and indebtedness?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US" b="0" i="0" dirty="0">
                <a:solidFill>
                  <a:srgbClr val="3A3A3A"/>
                </a:solidFill>
                <a:effectLst/>
                <a:latin typeface="Segoe UI" panose="020B0502040204020203" pitchFamily="34" charset="0"/>
              </a:rPr>
              <a:t>Develop the Financial Stress Tracker produced by Registry Trust, to include the self-employed, those on low income, those who have been impacted by COVID and other factors.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7F230F0-8B93-9541-A11C-5C07D4A256AD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9552852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Consumer data can be hard to </a:t>
            </a:r>
            <a:r>
              <a:rPr lang="en-US" dirty="0" err="1"/>
              <a:t>analyse</a:t>
            </a:r>
            <a:r>
              <a:rPr lang="en-US" dirty="0"/>
              <a:t>, particularly in ‘raw’ format</a:t>
            </a:r>
          </a:p>
          <a:p>
            <a:r>
              <a:rPr lang="en-US" dirty="0"/>
              <a:t>Some data is already prepared CDRC ARD (Analysis Ready Data), some is not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You need to represent the results fairly, and in a way that can be understood (both what you found, and the limitations)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7F230F0-8B93-9541-A11C-5C07D4A256AD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4554155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7F230F0-8B93-9541-A11C-5C07D4A256AD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7643927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7F230F0-8B93-9541-A11C-5C07D4A256AD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22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6802737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- 'Consumer data' is an umbrella term</a:t>
            </a:r>
          </a:p>
          <a:p>
            <a:r>
              <a:rPr lang="en-US" dirty="0"/>
              <a:t>- Lots of potential data out there, today we leave digital traces from nearly everything that we do in our lives. </a:t>
            </a:r>
          </a:p>
          <a:p>
            <a:r>
              <a:rPr lang="en-US" dirty="0"/>
              <a:t>- Included in this video are a few examples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7F230F0-8B93-9541-A11C-5C07D4A256AD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2469796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Mostly data about people (consumers) </a:t>
            </a:r>
          </a:p>
          <a:p>
            <a:pPr lvl="1"/>
            <a:r>
              <a:rPr lang="en-US" dirty="0"/>
              <a:t>Often this is the most restricted data because it can contain personal information</a:t>
            </a:r>
          </a:p>
          <a:p>
            <a:r>
              <a:rPr lang="en-US" dirty="0"/>
              <a:t>Often transaction based, which is a great data source</a:t>
            </a:r>
          </a:p>
          <a:p>
            <a:r>
              <a:rPr lang="en-US" dirty="0"/>
              <a:t>Is always secondary data - so not collected with research in mind</a:t>
            </a:r>
          </a:p>
          <a:p>
            <a:r>
              <a:rPr lang="en-US" dirty="0"/>
              <a:t>Related - also administrative data, can be really useful </a:t>
            </a:r>
            <a:r>
              <a:rPr lang="en-US" sz="2200" dirty="0"/>
              <a:t>(Sexton et al 2017)</a:t>
            </a:r>
            <a:r>
              <a:rPr lang="en-US" dirty="0"/>
              <a:t>. </a:t>
            </a:r>
          </a:p>
          <a:p>
            <a:pPr lvl="1"/>
            <a:r>
              <a:rPr lang="en-US" dirty="0"/>
              <a:t>sometimes included as consumer data, sometimes not</a:t>
            </a:r>
            <a:endParaRPr lang="en-GB" dirty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7F230F0-8B93-9541-A11C-5C07D4A256AD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3940828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7F230F0-8B93-9541-A11C-5C07D4A256AD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3016314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Technology constantly evolving</a:t>
            </a:r>
          </a:p>
          <a:p>
            <a:pPr lvl="1"/>
            <a:r>
              <a:rPr lang="en-US" dirty="0" err="1"/>
              <a:t>WiFi</a:t>
            </a:r>
            <a:r>
              <a:rPr lang="en-US" dirty="0"/>
              <a:t> &amp; MAC addresses to count/identify phones and filter out long stayers </a:t>
            </a:r>
          </a:p>
          <a:p>
            <a:pPr lvl="1"/>
            <a:r>
              <a:rPr lang="en-US" dirty="0"/>
              <a:t>Issue iOS update and move to dynamic MAC addresses – to address privacy concerns</a:t>
            </a:r>
          </a:p>
          <a:p>
            <a:pPr lvl="1"/>
            <a:r>
              <a:rPr lang="en-US" dirty="0" err="1"/>
              <a:t>Andriod</a:t>
            </a:r>
            <a:r>
              <a:rPr lang="en-US" dirty="0"/>
              <a:t> phones were fine, but Apple were not. </a:t>
            </a:r>
          </a:p>
          <a:p>
            <a:pPr lvl="1"/>
            <a:r>
              <a:rPr lang="en-US" dirty="0"/>
              <a:t>Lose half the data, -- are iPhones and android phones equally representative? (I would argue no, because of who buys which phone)</a:t>
            </a:r>
          </a:p>
          <a:p>
            <a:r>
              <a:rPr lang="en-US" dirty="0"/>
              <a:t>Constantly changing - - how comparable are these data?</a:t>
            </a:r>
          </a:p>
          <a:p>
            <a:pPr lvl="1"/>
            <a:r>
              <a:rPr lang="en-US" dirty="0"/>
              <a:t>- how do they compare to the real world?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7F230F0-8B93-9541-A11C-5C07D4A256AD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1121654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r>
              <a:rPr lang="en-US" dirty="0"/>
              <a:t>- e.g. Zoopla sales data tells us about house sales. </a:t>
            </a:r>
          </a:p>
          <a:p>
            <a:pPr marL="0" indent="0">
              <a:buFontTx/>
              <a:buNone/>
            </a:pPr>
            <a:r>
              <a:rPr lang="en-US" dirty="0"/>
              <a:t>- combined with Zoopla renting data allows us to look at the hosing market more broadly.</a:t>
            </a:r>
          </a:p>
          <a:p>
            <a:pPr marL="0" indent="0">
              <a:buFontTx/>
              <a:buNone/>
            </a:pPr>
            <a:r>
              <a:rPr lang="en-US" dirty="0"/>
              <a:t>- and linked with EPC and electoral roll allows us to look at the wider migration. </a:t>
            </a:r>
            <a:endParaRPr lang="en-GB" dirty="0"/>
          </a:p>
          <a:p>
            <a:endParaRPr lang="en-GB" dirty="0"/>
          </a:p>
          <a:p>
            <a:r>
              <a:rPr lang="en-GB" dirty="0"/>
              <a:t>Shows the housing market as a whole, and wider migration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7F230F0-8B93-9541-A11C-5C07D4A256AD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4211470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7F230F0-8B93-9541-A11C-5C07D4A256AD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770843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Loyalty card data can generate some really useful insights</a:t>
            </a:r>
          </a:p>
          <a:p>
            <a:r>
              <a:rPr lang="en-GB" dirty="0"/>
              <a:t>- About customers, purchases, travel, etc.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7F230F0-8B93-9541-A11C-5C07D4A256AD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302229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But data is not representative:</a:t>
            </a:r>
          </a:p>
          <a:p>
            <a:pPr marL="171450" indent="-171450">
              <a:buFontTx/>
              <a:buChar char="-"/>
            </a:pPr>
            <a:r>
              <a:rPr lang="en-US" dirty="0"/>
              <a:t>Variation between loyalty card population and census data#</a:t>
            </a:r>
          </a:p>
          <a:p>
            <a:pPr marL="171450" indent="-171450">
              <a:buFontTx/>
              <a:buChar char="-"/>
            </a:pPr>
            <a:r>
              <a:rPr lang="en-US" dirty="0"/>
              <a:t>Some over represented (semi detached suburbia) and some under represented (rural tenants)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7F230F0-8B93-9541-A11C-5C07D4A256AD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4086840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257628E6-B12D-5448-844A-4D0654447B37}"/>
              </a:ext>
            </a:extLst>
          </p:cNvPr>
          <p:cNvSpPr/>
          <p:nvPr userDrawn="1"/>
        </p:nvSpPr>
        <p:spPr>
          <a:xfrm>
            <a:off x="0" y="1267297"/>
            <a:ext cx="12192000" cy="483886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063748C-7BF2-404A-AC72-C23BCD2F8F7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63254" y="1564640"/>
            <a:ext cx="11465492" cy="2294172"/>
          </a:xfrm>
          <a:prstGeom prst="rect">
            <a:avLst/>
          </a:prstGeom>
        </p:spPr>
        <p:txBody>
          <a:bodyPr anchor="b"/>
          <a:lstStyle>
            <a:lvl1pPr algn="ctr"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A51F9B3-6AC9-AF47-819F-942053CCBC8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63254" y="3950888"/>
            <a:ext cx="11465492" cy="1860632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77384B1B-FB67-3945-8684-91BF0AE0DEC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63254" y="388306"/>
            <a:ext cx="5172814" cy="478159"/>
          </a:xfrm>
          <a:prstGeom prst="rect">
            <a:avLst/>
          </a:prstGeom>
        </p:spPr>
      </p:pic>
      <p:pic>
        <p:nvPicPr>
          <p:cNvPr id="7" name="Picture 6" descr="R:\CENTRES\NCRM\Publicity\Logos\University of Southampton\university logo copy.jpg">
            <a:extLst>
              <a:ext uri="{FF2B5EF4-FFF2-40B4-BE49-F238E27FC236}">
                <a16:creationId xmlns:a16="http://schemas.microsoft.com/office/drawing/2014/main" id="{D6D25CB6-1CAE-8B46-9C96-79D98998C5BD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3960" y="6297320"/>
            <a:ext cx="1944216" cy="4222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7" descr="R:\CENTRES\NCRM\Publicity\Logos\Other\TAB_col_white_background.png">
            <a:extLst>
              <a:ext uri="{FF2B5EF4-FFF2-40B4-BE49-F238E27FC236}">
                <a16:creationId xmlns:a16="http://schemas.microsoft.com/office/drawing/2014/main" id="{81AE495C-B492-4C4D-9AF6-92DDCC336583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44477" y="6249432"/>
            <a:ext cx="1181829" cy="5008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8" descr="R:\CENTRES\NCRM\Publicity\Logos\Other\298px-University_of_Edinburgh_logo.svg.png">
            <a:extLst>
              <a:ext uri="{FF2B5EF4-FFF2-40B4-BE49-F238E27FC236}">
                <a16:creationId xmlns:a16="http://schemas.microsoft.com/office/drawing/2014/main" id="{E6688575-48E5-7B4A-B014-D341528E139C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62607" y="6224270"/>
            <a:ext cx="504056" cy="5074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A picture containing drawing&#10;&#10;Description automatically generated">
            <a:extLst>
              <a:ext uri="{FF2B5EF4-FFF2-40B4-BE49-F238E27FC236}">
                <a16:creationId xmlns:a16="http://schemas.microsoft.com/office/drawing/2014/main" id="{7F18DE1A-82E0-6541-9A23-838A0F31412E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1874637" y="6252596"/>
            <a:ext cx="1853022" cy="4670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65773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134849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8D75CF-FE81-4D4E-AE17-2E92796891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3254" y="967769"/>
            <a:ext cx="4408771" cy="1048147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865C69E-D9E2-4945-8D10-0A69C219A1E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67768"/>
            <a:ext cx="6645558" cy="5189191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4EFAA12-1017-D24F-BA1C-92103FDAEFC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363254" y="2146178"/>
            <a:ext cx="4408771" cy="4010781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90656947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2B756D8-B8E7-9243-A2BE-A2440AAEBEF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67770"/>
            <a:ext cx="6645558" cy="518919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0617FF34-4298-D249-9A85-19BC767418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3254" y="967769"/>
            <a:ext cx="4408771" cy="1048147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13" name="Text Placeholder 3">
            <a:extLst>
              <a:ext uri="{FF2B5EF4-FFF2-40B4-BE49-F238E27FC236}">
                <a16:creationId xmlns:a16="http://schemas.microsoft.com/office/drawing/2014/main" id="{4F544FF3-EE4A-8745-81B6-51F48CC57D5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363254" y="2146178"/>
            <a:ext cx="4408771" cy="4010781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42201256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losing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257628E6-B12D-5448-844A-4D0654447B37}"/>
              </a:ext>
            </a:extLst>
          </p:cNvPr>
          <p:cNvSpPr/>
          <p:nvPr userDrawn="1"/>
        </p:nvSpPr>
        <p:spPr>
          <a:xfrm>
            <a:off x="0" y="1267297"/>
            <a:ext cx="12192000" cy="483886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A51F9B3-6AC9-AF47-819F-942053CCBC8B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363254" y="3950888"/>
            <a:ext cx="11465492" cy="1860632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dirty="0"/>
              <a:t>www.ncrm.ac.uk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77384B1B-FB67-3945-8684-91BF0AE0DEC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63254" y="388306"/>
            <a:ext cx="5172814" cy="478159"/>
          </a:xfrm>
          <a:prstGeom prst="rect">
            <a:avLst/>
          </a:prstGeom>
        </p:spPr>
      </p:pic>
      <p:pic>
        <p:nvPicPr>
          <p:cNvPr id="7" name="Picture 6" descr="R:\CENTRES\NCRM\Publicity\Logos\University of Southampton\university logo copy.jpg">
            <a:extLst>
              <a:ext uri="{FF2B5EF4-FFF2-40B4-BE49-F238E27FC236}">
                <a16:creationId xmlns:a16="http://schemas.microsoft.com/office/drawing/2014/main" id="{D6D25CB6-1CAE-8B46-9C96-79D98998C5BD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3960" y="6297320"/>
            <a:ext cx="1944216" cy="4222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7" descr="R:\CENTRES\NCRM\Publicity\Logos\Other\TAB_col_white_background.png">
            <a:extLst>
              <a:ext uri="{FF2B5EF4-FFF2-40B4-BE49-F238E27FC236}">
                <a16:creationId xmlns:a16="http://schemas.microsoft.com/office/drawing/2014/main" id="{81AE495C-B492-4C4D-9AF6-92DDCC336583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44477" y="6249432"/>
            <a:ext cx="1181829" cy="5008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8" descr="R:\CENTRES\NCRM\Publicity\Logos\Other\298px-University_of_Edinburgh_logo.svg.png">
            <a:extLst>
              <a:ext uri="{FF2B5EF4-FFF2-40B4-BE49-F238E27FC236}">
                <a16:creationId xmlns:a16="http://schemas.microsoft.com/office/drawing/2014/main" id="{E6688575-48E5-7B4A-B014-D341528E139C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62607" y="6224270"/>
            <a:ext cx="504056" cy="5074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A picture containing drawing&#10;&#10;Description automatically generated">
            <a:extLst>
              <a:ext uri="{FF2B5EF4-FFF2-40B4-BE49-F238E27FC236}">
                <a16:creationId xmlns:a16="http://schemas.microsoft.com/office/drawing/2014/main" id="{7F18DE1A-82E0-6541-9A23-838A0F31412E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1874637" y="6252596"/>
            <a:ext cx="1853022" cy="4670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322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257628E6-B12D-5448-844A-4D0654447B37}"/>
              </a:ext>
            </a:extLst>
          </p:cNvPr>
          <p:cNvSpPr/>
          <p:nvPr userDrawn="1"/>
        </p:nvSpPr>
        <p:spPr>
          <a:xfrm>
            <a:off x="0" y="1267297"/>
            <a:ext cx="12192000" cy="483886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063748C-7BF2-404A-AC72-C23BCD2F8F7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63254" y="1564640"/>
            <a:ext cx="11465492" cy="2294172"/>
          </a:xfrm>
          <a:prstGeom prst="rect">
            <a:avLst/>
          </a:prstGeom>
        </p:spPr>
        <p:txBody>
          <a:bodyPr anchor="b"/>
          <a:lstStyle>
            <a:lvl1pPr algn="ctr"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A51F9B3-6AC9-AF47-819F-942053CCBC8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63254" y="3950888"/>
            <a:ext cx="11465492" cy="1860632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77384B1B-FB67-3945-8684-91BF0AE0DEC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63254" y="388306"/>
            <a:ext cx="5172814" cy="478159"/>
          </a:xfrm>
          <a:prstGeom prst="rect">
            <a:avLst/>
          </a:prstGeom>
        </p:spPr>
      </p:pic>
      <p:pic>
        <p:nvPicPr>
          <p:cNvPr id="7" name="Picture 6" descr="R:\CENTRES\NCRM\Publicity\Logos\University of Southampton\university logo copy.jpg">
            <a:extLst>
              <a:ext uri="{FF2B5EF4-FFF2-40B4-BE49-F238E27FC236}">
                <a16:creationId xmlns:a16="http://schemas.microsoft.com/office/drawing/2014/main" id="{D6D25CB6-1CAE-8B46-9C96-79D98998C5BD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3960" y="6297320"/>
            <a:ext cx="1944216" cy="4222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7" descr="R:\CENTRES\NCRM\Publicity\Logos\Other\TAB_col_white_background.png">
            <a:extLst>
              <a:ext uri="{FF2B5EF4-FFF2-40B4-BE49-F238E27FC236}">
                <a16:creationId xmlns:a16="http://schemas.microsoft.com/office/drawing/2014/main" id="{81AE495C-B492-4C4D-9AF6-92DDCC336583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44477" y="6249432"/>
            <a:ext cx="1181829" cy="5008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8" descr="R:\CENTRES\NCRM\Publicity\Logos\Other\298px-University_of_Edinburgh_logo.svg.png">
            <a:extLst>
              <a:ext uri="{FF2B5EF4-FFF2-40B4-BE49-F238E27FC236}">
                <a16:creationId xmlns:a16="http://schemas.microsoft.com/office/drawing/2014/main" id="{E6688575-48E5-7B4A-B014-D341528E139C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62607" y="6224270"/>
            <a:ext cx="504056" cy="5074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A picture containing drawing&#10;&#10;Description automatically generated">
            <a:extLst>
              <a:ext uri="{FF2B5EF4-FFF2-40B4-BE49-F238E27FC236}">
                <a16:creationId xmlns:a16="http://schemas.microsoft.com/office/drawing/2014/main" id="{7F18DE1A-82E0-6541-9A23-838A0F31412E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1874637" y="6252596"/>
            <a:ext cx="1853022" cy="4670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08955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257628E6-B12D-5448-844A-4D0654447B37}"/>
              </a:ext>
            </a:extLst>
          </p:cNvPr>
          <p:cNvSpPr/>
          <p:nvPr userDrawn="1"/>
        </p:nvSpPr>
        <p:spPr>
          <a:xfrm>
            <a:off x="0" y="1267297"/>
            <a:ext cx="12192000" cy="4838863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063748C-7BF2-404A-AC72-C23BCD2F8F7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63254" y="1564640"/>
            <a:ext cx="11465492" cy="2294172"/>
          </a:xfrm>
          <a:prstGeom prst="rect">
            <a:avLst/>
          </a:prstGeom>
        </p:spPr>
        <p:txBody>
          <a:bodyPr anchor="b"/>
          <a:lstStyle>
            <a:lvl1pPr algn="ctr">
              <a:defRPr sz="6000">
                <a:solidFill>
                  <a:schemeClr val="accent5"/>
                </a:solidFill>
              </a:defRPr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A51F9B3-6AC9-AF47-819F-942053CCBC8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63254" y="3950888"/>
            <a:ext cx="11465492" cy="1860632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accent5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77384B1B-FB67-3945-8684-91BF0AE0DEC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63254" y="388306"/>
            <a:ext cx="5172814" cy="478159"/>
          </a:xfrm>
          <a:prstGeom prst="rect">
            <a:avLst/>
          </a:prstGeom>
        </p:spPr>
      </p:pic>
      <p:pic>
        <p:nvPicPr>
          <p:cNvPr id="7" name="Picture 6" descr="R:\CENTRES\NCRM\Publicity\Logos\University of Southampton\university logo copy.jpg">
            <a:extLst>
              <a:ext uri="{FF2B5EF4-FFF2-40B4-BE49-F238E27FC236}">
                <a16:creationId xmlns:a16="http://schemas.microsoft.com/office/drawing/2014/main" id="{D6D25CB6-1CAE-8B46-9C96-79D98998C5BD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3960" y="6297320"/>
            <a:ext cx="1944216" cy="4222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7" descr="R:\CENTRES\NCRM\Publicity\Logos\Other\TAB_col_white_background.png">
            <a:extLst>
              <a:ext uri="{FF2B5EF4-FFF2-40B4-BE49-F238E27FC236}">
                <a16:creationId xmlns:a16="http://schemas.microsoft.com/office/drawing/2014/main" id="{81AE495C-B492-4C4D-9AF6-92DDCC336583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44477" y="6249432"/>
            <a:ext cx="1181829" cy="5008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8" descr="R:\CENTRES\NCRM\Publicity\Logos\Other\298px-University_of_Edinburgh_logo.svg.png">
            <a:extLst>
              <a:ext uri="{FF2B5EF4-FFF2-40B4-BE49-F238E27FC236}">
                <a16:creationId xmlns:a16="http://schemas.microsoft.com/office/drawing/2014/main" id="{E6688575-48E5-7B4A-B014-D341528E139C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62607" y="6224270"/>
            <a:ext cx="504056" cy="5074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A picture containing drawing&#10;&#10;Description automatically generated">
            <a:extLst>
              <a:ext uri="{FF2B5EF4-FFF2-40B4-BE49-F238E27FC236}">
                <a16:creationId xmlns:a16="http://schemas.microsoft.com/office/drawing/2014/main" id="{7F18DE1A-82E0-6541-9A23-838A0F31412E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1874637" y="6252596"/>
            <a:ext cx="1853022" cy="4670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37302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257628E6-B12D-5448-844A-4D0654447B37}"/>
              </a:ext>
            </a:extLst>
          </p:cNvPr>
          <p:cNvSpPr/>
          <p:nvPr userDrawn="1"/>
        </p:nvSpPr>
        <p:spPr>
          <a:xfrm>
            <a:off x="0" y="1267297"/>
            <a:ext cx="12192000" cy="4838863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063748C-7BF2-404A-AC72-C23BCD2F8F7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63254" y="1564640"/>
            <a:ext cx="11465492" cy="2294172"/>
          </a:xfrm>
          <a:prstGeom prst="rect">
            <a:avLst/>
          </a:prstGeom>
        </p:spPr>
        <p:txBody>
          <a:bodyPr anchor="b"/>
          <a:lstStyle>
            <a:lvl1pPr algn="ctr"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A51F9B3-6AC9-AF47-819F-942053CCBC8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63254" y="3950888"/>
            <a:ext cx="11465492" cy="1860632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77384B1B-FB67-3945-8684-91BF0AE0DEC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63254" y="388306"/>
            <a:ext cx="5172814" cy="478159"/>
          </a:xfrm>
          <a:prstGeom prst="rect">
            <a:avLst/>
          </a:prstGeom>
        </p:spPr>
      </p:pic>
      <p:pic>
        <p:nvPicPr>
          <p:cNvPr id="7" name="Picture 6" descr="R:\CENTRES\NCRM\Publicity\Logos\University of Southampton\university logo copy.jpg">
            <a:extLst>
              <a:ext uri="{FF2B5EF4-FFF2-40B4-BE49-F238E27FC236}">
                <a16:creationId xmlns:a16="http://schemas.microsoft.com/office/drawing/2014/main" id="{D6D25CB6-1CAE-8B46-9C96-79D98998C5BD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3960" y="6297320"/>
            <a:ext cx="1944216" cy="4222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7" descr="R:\CENTRES\NCRM\Publicity\Logos\Other\TAB_col_white_background.png">
            <a:extLst>
              <a:ext uri="{FF2B5EF4-FFF2-40B4-BE49-F238E27FC236}">
                <a16:creationId xmlns:a16="http://schemas.microsoft.com/office/drawing/2014/main" id="{81AE495C-B492-4C4D-9AF6-92DDCC336583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44477" y="6249432"/>
            <a:ext cx="1181829" cy="5008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8" descr="R:\CENTRES\NCRM\Publicity\Logos\Other\298px-University_of_Edinburgh_logo.svg.png">
            <a:extLst>
              <a:ext uri="{FF2B5EF4-FFF2-40B4-BE49-F238E27FC236}">
                <a16:creationId xmlns:a16="http://schemas.microsoft.com/office/drawing/2014/main" id="{E6688575-48E5-7B4A-B014-D341528E139C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62607" y="6224270"/>
            <a:ext cx="504056" cy="5074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A picture containing drawing&#10;&#10;Description automatically generated">
            <a:extLst>
              <a:ext uri="{FF2B5EF4-FFF2-40B4-BE49-F238E27FC236}">
                <a16:creationId xmlns:a16="http://schemas.microsoft.com/office/drawing/2014/main" id="{7F18DE1A-82E0-6541-9A23-838A0F31412E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1874637" y="6252596"/>
            <a:ext cx="1853022" cy="4670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78478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028D7D-7D49-6149-85A9-790F6302B6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3254" y="967769"/>
            <a:ext cx="11452792" cy="3320230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CEC164E-B923-E240-9549-3665C48CF81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63254" y="4314986"/>
            <a:ext cx="11452792" cy="1892774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3480919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C270E3-D185-C543-A176-FE39E08259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3254" y="967769"/>
            <a:ext cx="11465492" cy="1325563"/>
          </a:xfrm>
          <a:prstGeom prst="rect">
            <a:avLst/>
          </a:prstGeom>
        </p:spPr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A0CB8F3-4A2C-DA4D-A16E-D94E7874353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lnSpc>
                <a:spcPct val="110000"/>
              </a:lnSpc>
              <a:defRPr/>
            </a:lvl1pPr>
            <a:lvl2pPr>
              <a:lnSpc>
                <a:spcPct val="110000"/>
              </a:lnSpc>
              <a:defRPr/>
            </a:lvl2pPr>
            <a:lvl3pPr>
              <a:lnSpc>
                <a:spcPct val="110000"/>
              </a:lnSpc>
              <a:defRPr/>
            </a:lvl3pPr>
            <a:lvl4pPr>
              <a:lnSpc>
                <a:spcPct val="110000"/>
              </a:lnSpc>
              <a:defRPr/>
            </a:lvl4pPr>
            <a:lvl5pPr>
              <a:lnSpc>
                <a:spcPct val="110000"/>
              </a:lnSpc>
              <a:defRPr/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4952397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A997A0-490A-784A-A385-F0CA6C7678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3254" y="967769"/>
            <a:ext cx="11465492" cy="972992"/>
          </a:xfrm>
          <a:prstGeom prst="rect">
            <a:avLst/>
          </a:prstGeom>
        </p:spPr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20E3A61-4AAF-E649-B9B9-0ED494C8F01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63254" y="2178754"/>
            <a:ext cx="5618968" cy="4049326"/>
          </a:xfrm>
        </p:spPr>
        <p:txBody>
          <a:bodyPr/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907FADD-BF12-F941-A7FA-DA0D0D943A6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97252" y="2178754"/>
            <a:ext cx="5631494" cy="4049326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0572222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70B68ED-93B3-CA48-BD14-08002B653C6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60078" y="2178754"/>
            <a:ext cx="5612445" cy="686258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ECB3630-FA56-C944-829B-CDE5800343E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360078" y="3002666"/>
            <a:ext cx="5612445" cy="3225414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FF61A93-23B8-BE4F-B7AB-D0733A8FA51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97252" y="2178754"/>
            <a:ext cx="5634670" cy="686258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5FF97EC-EC9C-4542-AD36-17998146D92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97252" y="3002666"/>
            <a:ext cx="5634670" cy="3225414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7B4DD1CF-364C-6F46-BCE5-2169AE16F1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3254" y="967769"/>
            <a:ext cx="11465492" cy="972992"/>
          </a:xfrm>
          <a:prstGeom prst="rect">
            <a:avLst/>
          </a:prstGeom>
        </p:spPr>
        <p:txBody>
          <a:bodyPr/>
          <a:lstStyle/>
          <a:p>
            <a:r>
              <a:rPr lang="en-GB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6003500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>
            <a:extLst>
              <a:ext uri="{FF2B5EF4-FFF2-40B4-BE49-F238E27FC236}">
                <a16:creationId xmlns:a16="http://schemas.microsoft.com/office/drawing/2014/main" id="{5B45BDD3-1A9E-F648-95FA-6F2F7556B7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3254" y="967769"/>
            <a:ext cx="11465492" cy="972992"/>
          </a:xfrm>
          <a:prstGeom prst="rect">
            <a:avLst/>
          </a:prstGeom>
        </p:spPr>
        <p:txBody>
          <a:bodyPr/>
          <a:lstStyle/>
          <a:p>
            <a:r>
              <a:rPr lang="en-GB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6969912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ADCABCB-53D2-2848-96D0-2209714C467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63254" y="2506275"/>
            <a:ext cx="11465492" cy="371164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10" name="Title Placeholder 9">
            <a:extLst>
              <a:ext uri="{FF2B5EF4-FFF2-40B4-BE49-F238E27FC236}">
                <a16:creationId xmlns:a16="http://schemas.microsoft.com/office/drawing/2014/main" id="{AC2D8B6F-598E-8249-89D1-C6BBA7F3BA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3254" y="967769"/>
            <a:ext cx="11465492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 dirty="0"/>
              <a:t>Click to edit Master title style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7EF70C31-5F59-4D46-8052-4E0D39FFBD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15"/>
          <a:stretch>
            <a:fillRect/>
          </a:stretch>
        </p:blipFill>
        <p:spPr>
          <a:xfrm>
            <a:off x="0" y="6469694"/>
            <a:ext cx="12192000" cy="3883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90594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b="1" kern="1200">
          <a:solidFill>
            <a:schemeClr val="accent2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data.cdrc.ac.uk/stories/could-wind-farms-power-every-uk-home-2030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6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Relationship Id="rId5" Type="http://schemas.openxmlformats.org/officeDocument/2006/relationships/hyperlink" Target="https://unsplash.com/s/photos/over-the-counter-medication?utm_source=unsplash&amp;utm_medium=referral&amp;utm_content=creditCopyText" TargetMode="External"/><Relationship Id="rId4" Type="http://schemas.openxmlformats.org/officeDocument/2006/relationships/hyperlink" Target="https://unsplash.com/@jamesyarema?utm_source=unsplash&amp;utm_medium=referral&amp;utm_content=creditCopyText" TargetMode="Externa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registry-trust.org.uk/blog/welcome-to-registry-trusts-new-data-analyst/" TargetMode="External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5" Type="http://schemas.openxmlformats.org/officeDocument/2006/relationships/hyperlink" Target="https://unsplash.com/s/photos/card-payment?utm_source=unsplash&amp;utm_medium=referral&amp;utm_content=creditCopyText" TargetMode="External"/><Relationship Id="rId4" Type="http://schemas.openxmlformats.org/officeDocument/2006/relationships/hyperlink" Target="https://unsplash.com/@claybanks?utm_source=unsplash&amp;utm_medium=referral&amp;utm_content=creditCopyText" TargetMode="Externa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867642-5437-43EF-93A8-B1DB2FE4D27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83220" y="1326997"/>
            <a:ext cx="11225560" cy="2252546"/>
          </a:xfrm>
        </p:spPr>
        <p:txBody>
          <a:bodyPr>
            <a:normAutofit fontScale="90000"/>
          </a:bodyPr>
          <a:lstStyle/>
          <a:p>
            <a:pPr>
              <a:lnSpc>
                <a:spcPct val="150000"/>
              </a:lnSpc>
            </a:pPr>
            <a:r>
              <a:rPr lang="en-US" b="0" dirty="0"/>
              <a:t>Using Consumer Data in Research</a:t>
            </a:r>
            <a:br>
              <a:rPr lang="en-US" dirty="0"/>
            </a:br>
            <a:r>
              <a:rPr lang="en-US" sz="4900" dirty="0"/>
              <a:t>2. What can we do with Consumer Data?</a:t>
            </a:r>
            <a:endParaRPr lang="en-GB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0A513A3-25E4-4385-A2CD-5DAB277CBFDD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b="1" dirty="0"/>
              <a:t>Dr Nick Bearman</a:t>
            </a:r>
          </a:p>
          <a:p>
            <a:r>
              <a:rPr lang="en-GB" dirty="0"/>
              <a:t>@nickbearmanuk | github.com/nickbearman</a:t>
            </a:r>
          </a:p>
          <a:p>
            <a:r>
              <a:rPr lang="en-GB" dirty="0"/>
              <a:t>geospatialtrainingsolutions.co.uk</a:t>
            </a:r>
          </a:p>
          <a:p>
            <a:r>
              <a:rPr lang="en-GB" dirty="0"/>
              <a:t>ucl.ac.uk/geospatial-analytics/people/nick-bearman</a:t>
            </a:r>
          </a:p>
        </p:txBody>
      </p:sp>
    </p:spTree>
    <p:extLst>
      <p:ext uri="{BB962C8B-B14F-4D97-AF65-F5344CB8AC3E}">
        <p14:creationId xmlns:p14="http://schemas.microsoft.com/office/powerpoint/2010/main" val="189131597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D9D419-1FBB-4061-9E7F-60D190A6E1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Housing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E7CB8A0-6BA7-40FA-A729-1B1144B61C1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3254" y="2034541"/>
            <a:ext cx="11465492" cy="4183380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Interested in housing and migration </a:t>
            </a:r>
          </a:p>
          <a:p>
            <a:pPr lvl="1"/>
            <a:r>
              <a:rPr lang="en-US" dirty="0"/>
              <a:t>where to people move to?</a:t>
            </a:r>
          </a:p>
          <a:p>
            <a:r>
              <a:rPr lang="en-US" dirty="0"/>
              <a:t>Zoopla data shows sales and rentals</a:t>
            </a:r>
          </a:p>
          <a:p>
            <a:pPr lvl="1"/>
            <a:r>
              <a:rPr lang="en-US" dirty="0"/>
              <a:t>Kuleszo et al., 2021</a:t>
            </a:r>
          </a:p>
          <a:p>
            <a:pPr lvl="1"/>
            <a:r>
              <a:rPr lang="en-US" dirty="0"/>
              <a:t>tells us about the property, not the people</a:t>
            </a:r>
          </a:p>
          <a:p>
            <a:r>
              <a:rPr lang="en-US" dirty="0"/>
              <a:t>We know someone moved into here, but where did they move from?</a:t>
            </a:r>
          </a:p>
          <a:p>
            <a:pPr lvl="1"/>
            <a:r>
              <a:rPr lang="en-US" dirty="0"/>
              <a:t>Linked Consumer Register (Lansley et al., 2019, van Dijk et al., 2021)</a:t>
            </a:r>
          </a:p>
          <a:p>
            <a:pPr lvl="1"/>
            <a:r>
              <a:rPr lang="en-US" dirty="0"/>
              <a:t>Electoral Roll data - names and addresses</a:t>
            </a:r>
          </a:p>
          <a:p>
            <a:pPr lvl="1"/>
            <a:r>
              <a:rPr lang="en-US" dirty="0"/>
              <a:t>EPC Energy Performance Certificates</a:t>
            </a:r>
          </a:p>
          <a:p>
            <a:r>
              <a:rPr lang="en-US" dirty="0"/>
              <a:t>Can link these movements and look at housing and migration as a whole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F095F87-255D-4AE4-950D-71E318FE86B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90310" y="191624"/>
            <a:ext cx="5813673" cy="3521043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6A1EFC8B-F15A-4DDF-AD3F-06111665E872}"/>
              </a:ext>
            </a:extLst>
          </p:cNvPr>
          <p:cNvSpPr txBox="1"/>
          <p:nvPr/>
        </p:nvSpPr>
        <p:spPr>
          <a:xfrm>
            <a:off x="7286417" y="3661626"/>
            <a:ext cx="609790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54586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Figure 1, Kuleszo et al., 2021</a:t>
            </a:r>
          </a:p>
        </p:txBody>
      </p:sp>
    </p:spTree>
    <p:extLst>
      <p:ext uri="{BB962C8B-B14F-4D97-AF65-F5344CB8AC3E}">
        <p14:creationId xmlns:p14="http://schemas.microsoft.com/office/powerpoint/2010/main" val="322444813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4A125F-19A9-44F0-A8ED-262CA5C505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Hospital Admission Rates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D4E94C3-5F8E-47F7-BD5F-8F5CC9A7E60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HES Hospital Episode Statistics </a:t>
            </a:r>
          </a:p>
          <a:p>
            <a:r>
              <a:rPr lang="en-US" dirty="0"/>
              <a:t>NHS Hospital Admission Rates by Ethnic Group and other Characteristics</a:t>
            </a:r>
          </a:p>
          <a:p>
            <a:pPr lvl="1"/>
            <a:r>
              <a:rPr lang="en-US" dirty="0"/>
              <a:t>HES + Ethnicity (NHS, missing 9.7%) </a:t>
            </a:r>
          </a:p>
          <a:p>
            <a:pPr lvl="1"/>
            <a:r>
              <a:rPr lang="en-US" dirty="0"/>
              <a:t>+ Ethnicity Estimator (NHS missing now 0.3%)</a:t>
            </a:r>
          </a:p>
          <a:p>
            <a:r>
              <a:rPr lang="en-US" dirty="0"/>
              <a:t>Petersen et al. (2021) – Ethnic inequalities in hospital admissions</a:t>
            </a:r>
          </a:p>
          <a:p>
            <a:r>
              <a:rPr lang="en-US" dirty="0"/>
              <a:t>Large scale health data analysis key to this work</a:t>
            </a:r>
            <a:endParaRPr lang="en-GB" dirty="0"/>
          </a:p>
        </p:txBody>
      </p:sp>
      <p:pic>
        <p:nvPicPr>
          <p:cNvPr id="2050" name="Picture 2" descr="The NHS website - NHS">
            <a:extLst>
              <a:ext uri="{FF2B5EF4-FFF2-40B4-BE49-F238E27FC236}">
                <a16:creationId xmlns:a16="http://schemas.microsoft.com/office/drawing/2014/main" id="{ECEDC7AF-33BA-44B4-BB17-E552C0A318B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665" t="17006" r="26122" b="16985"/>
          <a:stretch/>
        </p:blipFill>
        <p:spPr bwMode="auto">
          <a:xfrm>
            <a:off x="9250018" y="371061"/>
            <a:ext cx="2385392" cy="17509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8785884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2314D9-B994-4440-B755-E3BAA4475C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3254" y="304987"/>
            <a:ext cx="11465492" cy="1325563"/>
          </a:xfrm>
        </p:spPr>
        <p:txBody>
          <a:bodyPr/>
          <a:lstStyle/>
          <a:p>
            <a:r>
              <a:rPr lang="en-GB" dirty="0"/>
              <a:t>Smart Energy Meter Readings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7F031D1-4186-4227-A34D-56F7F0E8BAD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3254" y="1984917"/>
            <a:ext cx="11465492" cy="4233004"/>
          </a:xfrm>
        </p:spPr>
        <p:txBody>
          <a:bodyPr>
            <a:normAutofit fontScale="77500" lnSpcReduction="20000"/>
          </a:bodyPr>
          <a:lstStyle/>
          <a:p>
            <a:r>
              <a:rPr lang="en-US" dirty="0"/>
              <a:t>Smart meters</a:t>
            </a:r>
          </a:p>
          <a:p>
            <a:r>
              <a:rPr lang="en-US" dirty="0"/>
              <a:t>Energy usage information at 30 min intervals</a:t>
            </a:r>
          </a:p>
          <a:p>
            <a:r>
              <a:rPr lang="en-US" dirty="0"/>
              <a:t>Clustering methods can group this information into typical 'user profiles' which can help us understand the patterns of usage seen</a:t>
            </a:r>
          </a:p>
          <a:p>
            <a:pPr lvl="1"/>
            <a:r>
              <a:rPr lang="fi-FI" dirty="0"/>
              <a:t>Ushakova and Mikhaylov (2020)</a:t>
            </a:r>
          </a:p>
          <a:p>
            <a:r>
              <a:rPr lang="en-US" dirty="0"/>
              <a:t>This can help target initiatives to improve efficiency, and provide new insights into the temporal nature of energy usage</a:t>
            </a:r>
          </a:p>
          <a:p>
            <a:r>
              <a:rPr lang="en-US" dirty="0"/>
              <a:t>Evaluation of the feasibility of using wind farms to generate power for every UK home and the storage challenges</a:t>
            </a:r>
          </a:p>
          <a:p>
            <a:pPr lvl="1"/>
            <a:r>
              <a:rPr lang="fi-FI" dirty="0">
                <a:hlinkClick r:id="rId3"/>
              </a:rPr>
              <a:t>https://data.cdrc.ac.uk/stories/could-wind-farms-power-every-uk-home-2030</a:t>
            </a:r>
            <a:endParaRPr lang="fi-FI" dirty="0"/>
          </a:p>
          <a:p>
            <a:r>
              <a:rPr lang="en-US" dirty="0"/>
              <a:t>Even more important with the recent increases in gas prices</a:t>
            </a:r>
          </a:p>
          <a:p>
            <a:endParaRPr lang="fi-FI" dirty="0"/>
          </a:p>
          <a:p>
            <a:endParaRPr lang="en-GB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31430BB-C699-4A22-920A-C06699CAFF8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35831" y="112948"/>
            <a:ext cx="4292915" cy="25419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4807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000DD5-787E-4770-9D50-DF9A56E39C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High Street Retailer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B523D7A-2E72-4C52-85A4-7C8FE4691A0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Loyalty card data can generate some really useful insights</a:t>
            </a:r>
          </a:p>
          <a:p>
            <a:r>
              <a:rPr lang="en-US" dirty="0"/>
              <a:t>But data is not representative: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3815675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000DD5-787E-4770-9D50-DF9A56E39C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High Street Retailer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B523D7A-2E72-4C52-85A4-7C8FE4691A0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Loyalty card data can generate some really useful insights</a:t>
            </a:r>
          </a:p>
          <a:p>
            <a:r>
              <a:rPr lang="en-US" dirty="0"/>
              <a:t>But data is not representative:</a:t>
            </a:r>
          </a:p>
          <a:p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ECE7CE0-97B6-4CF2-B5AC-BBE76EA5B8D8}"/>
              </a:ext>
            </a:extLst>
          </p:cNvPr>
          <p:cNvSpPr txBox="1"/>
          <p:nvPr/>
        </p:nvSpPr>
        <p:spPr>
          <a:xfrm>
            <a:off x="636104" y="5705565"/>
            <a:ext cx="6096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54586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Fig 2.4, Longley </a:t>
            </a:r>
            <a:r>
              <a:rPr kumimoji="0" lang="en-GB" sz="1800" b="0" i="1" u="none" strike="noStrike" kern="1200" cap="none" spc="0" normalizeH="0" baseline="0" noProof="0" dirty="0">
                <a:ln>
                  <a:noFill/>
                </a:ln>
                <a:solidFill>
                  <a:srgbClr val="54586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et al.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54586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, 2018)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900C53DC-CD3C-403D-A28F-69616D32C04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42991" y="119268"/>
            <a:ext cx="8085755" cy="63146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496380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000DD5-787E-4770-9D50-DF9A56E39C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High Street Retailer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B523D7A-2E72-4C52-85A4-7C8FE4691A0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Loyalty card data can generate some really useful insights</a:t>
            </a:r>
          </a:p>
          <a:p>
            <a:r>
              <a:rPr lang="en-US" dirty="0"/>
              <a:t>But data is not representative</a:t>
            </a:r>
          </a:p>
          <a:p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ECE7CE0-97B6-4CF2-B5AC-BBE76EA5B8D8}"/>
              </a:ext>
            </a:extLst>
          </p:cNvPr>
          <p:cNvSpPr txBox="1"/>
          <p:nvPr/>
        </p:nvSpPr>
        <p:spPr>
          <a:xfrm>
            <a:off x="636104" y="5705565"/>
            <a:ext cx="6096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54586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Fig 4, Rains and Longley, 2021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50F5190-B232-451C-BC79-E4BEE9AE684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32104" y="0"/>
            <a:ext cx="556934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761687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000DD5-787E-4770-9D50-DF9A56E39C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High Street Retailer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B523D7A-2E72-4C52-85A4-7C8FE4691A0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Loyalty card data can generate some really useful insights</a:t>
            </a:r>
          </a:p>
          <a:p>
            <a:r>
              <a:rPr lang="en-US" dirty="0"/>
              <a:t>But data is not representative</a:t>
            </a:r>
          </a:p>
          <a:p>
            <a:r>
              <a:rPr lang="en-US" dirty="0"/>
              <a:t>Many useful analysis can still be done</a:t>
            </a:r>
          </a:p>
          <a:p>
            <a:pPr lvl="1"/>
            <a:r>
              <a:rPr lang="en-US" dirty="0"/>
              <a:t>Behavior Purchase of Ovarian Cancer Patients before Diagnosis</a:t>
            </a:r>
          </a:p>
          <a:p>
            <a:pPr lvl="1"/>
            <a:r>
              <a:rPr lang="en-US" dirty="0">
                <a:effectLst/>
              </a:rPr>
              <a:t>Flanagan et al. (2019), </a:t>
            </a:r>
            <a:r>
              <a:rPr lang="en-US" dirty="0"/>
              <a:t>Brewer et al. (2020)</a:t>
            </a:r>
            <a:endParaRPr lang="en-US" dirty="0">
              <a:effectLst/>
            </a:endParaRPr>
          </a:p>
          <a:p>
            <a:pPr lvl="1"/>
            <a:endParaRPr lang="en-US" dirty="0">
              <a:effectLst/>
            </a:endParaRPr>
          </a:p>
          <a:p>
            <a:pPr lvl="1"/>
            <a:endParaRPr lang="en-US" dirty="0"/>
          </a:p>
          <a:p>
            <a:endParaRPr lang="en-US" dirty="0"/>
          </a:p>
        </p:txBody>
      </p:sp>
      <p:pic>
        <p:nvPicPr>
          <p:cNvPr id="7" name="Picture 6" descr="A picture containing keyboard, indoor, mouse, close&#10;&#10;Description automatically generated">
            <a:extLst>
              <a:ext uri="{FF2B5EF4-FFF2-40B4-BE49-F238E27FC236}">
                <a16:creationId xmlns:a16="http://schemas.microsoft.com/office/drawing/2014/main" id="{BF5FDC99-AA67-4459-BA70-3E21FAC8EC3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20526" y="304799"/>
            <a:ext cx="2982800" cy="1988533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2EE526AC-E34A-432D-9A57-E436CA4213DE}"/>
              </a:ext>
            </a:extLst>
          </p:cNvPr>
          <p:cNvSpPr txBox="1"/>
          <p:nvPr/>
        </p:nvSpPr>
        <p:spPr>
          <a:xfrm>
            <a:off x="8004313" y="5890231"/>
            <a:ext cx="4035287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54586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Photo by 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54586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  <a:hlinkClick r:id="rId4"/>
              </a:rPr>
              <a:t>James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54586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  <a:hlinkClick r:id="rId4"/>
              </a:rPr>
              <a:t>Yarema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54586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on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54586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  <a:hlinkClick r:id="rId5"/>
              </a:rPr>
              <a:t>Unsplash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54586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</a:t>
            </a: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srgbClr val="545860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0757828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362EF1-9186-4F94-B0BE-2BA333D507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County Court Judgements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8519775-22DC-4A27-9589-E73B12237DE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A key measure of financial health, including bankruptcies</a:t>
            </a:r>
          </a:p>
          <a:p>
            <a:r>
              <a:rPr lang="en-US" dirty="0"/>
              <a:t>Links between health and financial wellbeing (Coreless, 2020)</a:t>
            </a:r>
          </a:p>
          <a:p>
            <a:pPr lvl="1"/>
            <a:r>
              <a:rPr lang="en-US" dirty="0"/>
              <a:t>Who is impacted the most?</a:t>
            </a:r>
          </a:p>
          <a:p>
            <a:r>
              <a:rPr lang="en-US" dirty="0"/>
              <a:t>Economic Health Indicators</a:t>
            </a:r>
          </a:p>
          <a:p>
            <a:r>
              <a:rPr lang="en-US" dirty="0"/>
              <a:t>Research on politics of indebtedness</a:t>
            </a:r>
          </a:p>
          <a:p>
            <a:r>
              <a:rPr lang="en-US" dirty="0"/>
              <a:t>Develop work on Financial Stress Tracker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B07EDBF-6A8B-47F1-A17B-F7DB7845C72A}"/>
              </a:ext>
            </a:extLst>
          </p:cNvPr>
          <p:cNvSpPr txBox="1"/>
          <p:nvPr/>
        </p:nvSpPr>
        <p:spPr>
          <a:xfrm>
            <a:off x="681306" y="6061531"/>
            <a:ext cx="1058304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54586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https://www.cdrc.ac.uk/data-news-county-court-judgements-new-dataset-available/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CCE7A45-511C-409D-9AB7-1A7BD8DA204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95816" y="63914"/>
            <a:ext cx="2596184" cy="25961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732399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77A435-6CA3-4C3F-A5C3-D6B0FCA7F6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Limitations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1605B65-1C84-48C4-BB7F-C0C0EF38EE2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‘Raw’ consumer data can be hard to </a:t>
            </a:r>
            <a:r>
              <a:rPr lang="en-US" dirty="0" err="1"/>
              <a:t>analyse</a:t>
            </a:r>
            <a:endParaRPr lang="en-US" dirty="0"/>
          </a:p>
          <a:p>
            <a:r>
              <a:rPr lang="en-US" dirty="0"/>
              <a:t>Some data already prepared: CDRC ARD (Analysis Ready Data)</a:t>
            </a:r>
          </a:p>
          <a:p>
            <a:r>
              <a:rPr lang="en-US" dirty="0"/>
              <a:t>Need to represent results fairly</a:t>
            </a:r>
          </a:p>
          <a:p>
            <a:endParaRPr lang="en-US" dirty="0"/>
          </a:p>
          <a:p>
            <a:r>
              <a:rPr lang="en-US" sz="2200" dirty="0"/>
              <a:t>Singleton, A. and Arribas-Bel, D. (2019)</a:t>
            </a:r>
          </a:p>
          <a:p>
            <a:r>
              <a:rPr lang="en-US" sz="2200" dirty="0"/>
              <a:t>Spatial Data Science Conference? Keynote by Dani Arribas-Bel: What is spatial data science? https://darribas.org/gds_course/content/bA/concepts_A.html</a:t>
            </a:r>
            <a:endParaRPr lang="en-GB" sz="2200" dirty="0"/>
          </a:p>
        </p:txBody>
      </p:sp>
    </p:spTree>
    <p:extLst>
      <p:ext uri="{BB962C8B-B14F-4D97-AF65-F5344CB8AC3E}">
        <p14:creationId xmlns:p14="http://schemas.microsoft.com/office/powerpoint/2010/main" val="424362960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872553-ED13-46BE-921D-781157B2A5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3254" y="355604"/>
            <a:ext cx="11465492" cy="1325563"/>
          </a:xfrm>
        </p:spPr>
        <p:txBody>
          <a:bodyPr/>
          <a:lstStyle/>
          <a:p>
            <a:r>
              <a:rPr lang="en-GB" dirty="0"/>
              <a:t>What can we do with consumer data?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BA9AE55-ADBC-4FF9-835E-555FFB613CA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3254" y="1908313"/>
            <a:ext cx="11465492" cy="4309607"/>
          </a:xfrm>
        </p:spPr>
        <p:txBody>
          <a:bodyPr>
            <a:normAutofit fontScale="85000" lnSpcReduction="2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dirty="0"/>
              <a:t>Travel data – bike data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Footfall data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Housing data – migration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Hospital Admission Rates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Smart Meter Energy Readings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High Street Retailer Loyalty Card Data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County Court Judgments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Many other potential sources</a:t>
            </a:r>
          </a:p>
          <a:p>
            <a:r>
              <a:rPr lang="en-US" dirty="0"/>
              <a:t>Plus some of the limitations and potentials</a:t>
            </a:r>
            <a:endParaRPr lang="en-GB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C67E0F4-C3E8-4BF4-9746-2D886CF8C72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27268" y="288983"/>
            <a:ext cx="2712379" cy="32837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462184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9CA45F-20A9-41DC-B9F2-A0BB93201F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What can we do with consumer data?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184D546-7DBE-4DF0-A45F-EF72BB8EB01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3254" y="2506275"/>
            <a:ext cx="8479663" cy="3711645"/>
          </a:xfrm>
        </p:spPr>
        <p:txBody>
          <a:bodyPr>
            <a:normAutofit/>
          </a:bodyPr>
          <a:lstStyle/>
          <a:p>
            <a:r>
              <a:rPr lang="en-GB" dirty="0"/>
              <a:t>‘arise out of every-day transactions for goods and services, carried out between individuals and organisations’ </a:t>
            </a:r>
            <a:r>
              <a:rPr lang="en-GB" sz="2400" dirty="0"/>
              <a:t>(Longley et al. 2018, p8)</a:t>
            </a:r>
          </a:p>
          <a:p>
            <a:r>
              <a:rPr lang="en-GB" sz="2400" dirty="0"/>
              <a:t>What type of analysis can we do with consumer data?</a:t>
            </a:r>
          </a:p>
          <a:p>
            <a:r>
              <a:rPr lang="en-US" sz="2400" dirty="0"/>
              <a:t>'Consumer data' is an umbrella term</a:t>
            </a:r>
          </a:p>
          <a:p>
            <a:r>
              <a:rPr lang="en-US" sz="2400" dirty="0"/>
              <a:t>Lots of potential data out there, today we leave digital traces from nearly everything that we do in our lives. </a:t>
            </a:r>
          </a:p>
          <a:p>
            <a:endParaRPr lang="en-GB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5E4BD14-69E9-437A-9F0A-7EB5D9EA6AE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27268" y="288983"/>
            <a:ext cx="2712379" cy="32837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512364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872553-ED13-46BE-921D-781157B2A5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Next videos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BA9AE55-ADBC-4FF9-835E-555FFB613CA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dirty="0"/>
              <a:t>What is Consumer Data?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What can we do with Consumer Data?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What skills do we need to work with Consumer Data?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2327668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09D074-601D-4AFB-8872-9985ED62B4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3254" y="176033"/>
            <a:ext cx="11465492" cy="1325563"/>
          </a:xfrm>
        </p:spPr>
        <p:txBody>
          <a:bodyPr/>
          <a:lstStyle/>
          <a:p>
            <a:r>
              <a:rPr lang="en-GB" dirty="0"/>
              <a:t>References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ED8A58B-79CB-454F-AC06-FF2D2C55E91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3254" y="1338146"/>
            <a:ext cx="11465492" cy="4879775"/>
          </a:xfrm>
        </p:spPr>
        <p:txBody>
          <a:bodyPr>
            <a:normAutofit fontScale="55000" lnSpcReduction="20000"/>
          </a:bodyPr>
          <a:lstStyle/>
          <a:p>
            <a:r>
              <a:rPr lang="en-GB" dirty="0">
                <a:effectLst/>
              </a:rPr>
              <a:t>Brewer, H.R., Hirst, Y., Sundar, S., </a:t>
            </a:r>
            <a:r>
              <a:rPr lang="en-GB" dirty="0" err="1">
                <a:effectLst/>
              </a:rPr>
              <a:t>Chadeau-Hyam</a:t>
            </a:r>
            <a:r>
              <a:rPr lang="en-GB" dirty="0">
                <a:effectLst/>
              </a:rPr>
              <a:t>, M. and Flanagan, J.M. (2020), “Cancer Loyalty Card Study (CLOCS): protocol for an observational case–control study focusing on the patient interval in ovarian cancer diagnosis”, </a:t>
            </a:r>
            <a:r>
              <a:rPr lang="en-GB" i="1" dirty="0">
                <a:effectLst/>
              </a:rPr>
              <a:t>BMJ Open</a:t>
            </a:r>
            <a:r>
              <a:rPr lang="en-GB" dirty="0">
                <a:effectLst/>
              </a:rPr>
              <a:t>, British Medical Journal Publishing Group, Vol. 10 No. 9, p. e037459.</a:t>
            </a:r>
          </a:p>
          <a:p>
            <a:r>
              <a:rPr lang="en-US" dirty="0">
                <a:effectLst/>
              </a:rPr>
              <a:t>Corless, M. (2020), </a:t>
            </a:r>
            <a:r>
              <a:rPr lang="en-US" i="1" dirty="0">
                <a:effectLst/>
              </a:rPr>
              <a:t>A </a:t>
            </a:r>
            <a:r>
              <a:rPr lang="en-US" i="1" dirty="0" err="1">
                <a:effectLst/>
              </a:rPr>
              <a:t>Spatio</a:t>
            </a:r>
            <a:r>
              <a:rPr lang="en-US" i="1" dirty="0">
                <a:effectLst/>
              </a:rPr>
              <a:t>-Temporal Investigation into the Effect of General Health on Consumer Financial Vulnerability, through the Indicator of County Court Judgements (CCJs)</a:t>
            </a:r>
            <a:r>
              <a:rPr lang="en-US" dirty="0">
                <a:effectLst/>
              </a:rPr>
              <a:t>, Geographic Data Science MSc, University of Liverpool, available at: </a:t>
            </a:r>
            <a:r>
              <a:rPr lang="en-US" dirty="0">
                <a:effectLst/>
                <a:hlinkClick r:id="rId2"/>
              </a:rPr>
              <a:t>https://www.registry-trust.org.uk/blog/welcome-to-registry-trusts-new-data-analyst/</a:t>
            </a:r>
            <a:r>
              <a:rPr lang="en-US" dirty="0">
                <a:effectLst/>
              </a:rPr>
              <a:t> (accessed 1 April 2022).</a:t>
            </a:r>
          </a:p>
          <a:p>
            <a:r>
              <a:rPr lang="en-US" dirty="0">
                <a:effectLst/>
              </a:rPr>
              <a:t>Flanagan, J.M., </a:t>
            </a:r>
            <a:r>
              <a:rPr lang="en-US" dirty="0" err="1">
                <a:effectLst/>
              </a:rPr>
              <a:t>Skrobanski</a:t>
            </a:r>
            <a:r>
              <a:rPr lang="en-US" dirty="0">
                <a:effectLst/>
              </a:rPr>
              <a:t>, H., Shi, X. and Hirst, Y. (2019), “Self-Care Behaviors of Ovarian Cancer Patients Before Their Diagnosis: Proof-of-Concept Study”, </a:t>
            </a:r>
            <a:r>
              <a:rPr lang="en-US" i="1" dirty="0">
                <a:effectLst/>
              </a:rPr>
              <a:t>JMIR Cancer</a:t>
            </a:r>
            <a:r>
              <a:rPr lang="en-US" dirty="0">
                <a:effectLst/>
              </a:rPr>
              <a:t>, Vol. 5 No. 1, p. e10447.</a:t>
            </a:r>
          </a:p>
          <a:p>
            <a:r>
              <a:rPr lang="en-US" dirty="0"/>
              <a:t>Kuleszo, J., Coulter, R., van Dijk, J. and Longley, P. (2021), “Linking consumer datasets to chart residential moves in private rental housing in England and Wales”, In:  Proceedings of the 29th Annual GIS Research UK Conference (GISRUK).    </a:t>
            </a:r>
            <a:r>
              <a:rPr lang="en-US" dirty="0" err="1"/>
              <a:t>Zenodo</a:t>
            </a:r>
            <a:r>
              <a:rPr lang="en-US" dirty="0"/>
              <a:t> (2021), Proceedings paper presented at the 29th Annual GIS Research UK Conference (GISRUK), </a:t>
            </a:r>
            <a:r>
              <a:rPr lang="en-US" dirty="0" err="1"/>
              <a:t>Zenodo</a:t>
            </a:r>
            <a:r>
              <a:rPr lang="en-US" dirty="0"/>
              <a:t>, 6 April, available </a:t>
            </a:r>
            <a:r>
              <a:rPr lang="en-US" dirty="0" err="1"/>
              <a:t>at:https</a:t>
            </a:r>
            <a:r>
              <a:rPr lang="en-US" dirty="0"/>
              <a:t>://doi.org/10/1/GISRUK2021_paper_50.pdf.</a:t>
            </a:r>
          </a:p>
          <a:p>
            <a:r>
              <a:rPr lang="en-US" dirty="0"/>
              <a:t>Lansley, G., Li, W. and Longley, P.A. (2019), “Creating a linked consumer register for granular demographic analysis”, Journal of the Royal Statistical Society: Series A (Statistics in Society), Vol. 182 No. 4, pp. 1587–1605.</a:t>
            </a:r>
          </a:p>
          <a:p>
            <a:r>
              <a:rPr lang="en-US" dirty="0">
                <a:effectLst/>
              </a:rPr>
              <a:t>Lloyd, A. and Cheshire, J. (2019), “Detecting Address Uncertainty in Loyalty Card Data”, </a:t>
            </a:r>
            <a:r>
              <a:rPr lang="en-US" i="1" dirty="0">
                <a:effectLst/>
              </a:rPr>
              <a:t>Applied Spatial Analysis and Policy</a:t>
            </a:r>
            <a:r>
              <a:rPr lang="en-US" dirty="0">
                <a:effectLst/>
              </a:rPr>
              <a:t>, Vol. 12 No. 2, pp. 445–465.</a:t>
            </a:r>
          </a:p>
          <a:p>
            <a:r>
              <a:rPr lang="en-US" dirty="0"/>
              <a:t>Longley, P.A., Cheshire, J. and Singleton, A.D. (2018), “Consumer Data Research”, UCL Press, available at: https://www.uclpress.co.uk/products/114094 (accessed 24 September 2021).</a:t>
            </a:r>
          </a:p>
        </p:txBody>
      </p:sp>
    </p:spTree>
    <p:extLst>
      <p:ext uri="{BB962C8B-B14F-4D97-AF65-F5344CB8AC3E}">
        <p14:creationId xmlns:p14="http://schemas.microsoft.com/office/powerpoint/2010/main" val="126103382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09D074-601D-4AFB-8872-9985ED62B4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3254" y="176033"/>
            <a:ext cx="11465492" cy="1325563"/>
          </a:xfrm>
        </p:spPr>
        <p:txBody>
          <a:bodyPr/>
          <a:lstStyle/>
          <a:p>
            <a:r>
              <a:rPr lang="en-GB" dirty="0"/>
              <a:t>References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ED8A58B-79CB-454F-AC06-FF2D2C55E91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3254" y="1338146"/>
            <a:ext cx="11465492" cy="4879775"/>
          </a:xfrm>
        </p:spPr>
        <p:txBody>
          <a:bodyPr>
            <a:normAutofit fontScale="55000" lnSpcReduction="20000"/>
          </a:bodyPr>
          <a:lstStyle/>
          <a:p>
            <a:r>
              <a:rPr lang="en-US" dirty="0"/>
              <a:t>Petersen, J., Kandt, J. and Longley, P.A. (2021), “Ethnic inequalities in hospital admissions in England: an observational study”, BMC Public Health, Vol. 21 No. 1, p. 862.</a:t>
            </a:r>
          </a:p>
          <a:p>
            <a:r>
              <a:rPr lang="en-US" dirty="0">
                <a:effectLst/>
              </a:rPr>
              <a:t>Rains, T. and Longley, P. (2021), “The provenance of loyalty card data for urban and retail analytics”, </a:t>
            </a:r>
            <a:r>
              <a:rPr lang="en-US" i="1" dirty="0">
                <a:effectLst/>
              </a:rPr>
              <a:t>Journal of Retailing and Consumer Services</a:t>
            </a:r>
            <a:r>
              <a:rPr lang="en-US" dirty="0">
                <a:effectLst/>
              </a:rPr>
              <a:t>, Vol. 63, p. 102650.</a:t>
            </a:r>
          </a:p>
          <a:p>
            <a:r>
              <a:rPr lang="en-US" dirty="0"/>
              <a:t>Sexton, A., Shepherd, E., Duke-Williams, O. and Eveleigh, A. (2017), “A balance of trust in the use of government administrative data”, Archival Science, Vol. 17 No. 4, pp. 305–330.</a:t>
            </a:r>
          </a:p>
          <a:p>
            <a:r>
              <a:rPr lang="en-US" dirty="0"/>
              <a:t>Singleton, A. and Arribas-Bel, D. (2019), “Geographic Data Science”, Geographical Analysis, Vol. 53 No. 1, pp. 61–75.</a:t>
            </a:r>
          </a:p>
          <a:p>
            <a:r>
              <a:rPr lang="en-GB" dirty="0" err="1"/>
              <a:t>Soundararaj</a:t>
            </a:r>
            <a:r>
              <a:rPr lang="en-GB" dirty="0"/>
              <a:t>, B., Cheshire, J. and Longley, P. (2020), “Estimating real-time high-street footfall from Wi-Fi probe requests”, International Journal of Geographical Information Science, Taylor &amp; Francis, Vol. 34 No. 2, pp. 325–343.</a:t>
            </a:r>
          </a:p>
          <a:p>
            <a:r>
              <a:rPr lang="en-US" dirty="0"/>
              <a:t>Todd, J., O’Brien, O. and Cheshire, J. (2021), “A global comparison of bicycle sharing systems”, Journal of Transport Geography, Vol. 94, p. 103-119.</a:t>
            </a:r>
          </a:p>
          <a:p>
            <a:r>
              <a:rPr lang="en-GB" dirty="0"/>
              <a:t>Trasberg, T. and Cheshire, J. (2021), “Spatial and social disparities in the decline of activities during the COVID-19 lockdown in Greater London”, Urban Studies, SAGE Publications Ltd, p. 00420980211040409.</a:t>
            </a:r>
          </a:p>
          <a:p>
            <a:r>
              <a:rPr lang="en-US" dirty="0"/>
              <a:t>van Dijk, J.T., Lansley, G. and Longley, P.A. (2021), “Using linked consumer registers to estimate residential moves in the United Kingdom”, Journal of the Royal Statistical Society: Series A (Statistics in Society), Vol. 184 No. 4, pp. 1452–1474.</a:t>
            </a:r>
          </a:p>
        </p:txBody>
      </p:sp>
    </p:spTree>
    <p:extLst>
      <p:ext uri="{BB962C8B-B14F-4D97-AF65-F5344CB8AC3E}">
        <p14:creationId xmlns:p14="http://schemas.microsoft.com/office/powerpoint/2010/main" val="419154487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E5B47B-DD3B-4A4A-9998-72E67007CA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What can we do with consumer data?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97320D7-053D-4453-B9D3-A77DABB6ADF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Mostly data about people (consumers) </a:t>
            </a:r>
          </a:p>
          <a:p>
            <a:pPr lvl="1"/>
            <a:r>
              <a:rPr lang="en-US" dirty="0"/>
              <a:t>Often restricted because it contains personal information</a:t>
            </a:r>
          </a:p>
          <a:p>
            <a:r>
              <a:rPr lang="en-US" dirty="0"/>
              <a:t>Transaction based</a:t>
            </a:r>
          </a:p>
          <a:p>
            <a:r>
              <a:rPr lang="en-US" dirty="0"/>
              <a:t>Always secondary data </a:t>
            </a:r>
          </a:p>
          <a:p>
            <a:pPr lvl="1"/>
            <a:r>
              <a:rPr lang="en-US" dirty="0"/>
              <a:t>so not collected with research in mind</a:t>
            </a:r>
          </a:p>
          <a:p>
            <a:r>
              <a:rPr lang="en-US" dirty="0"/>
              <a:t>Administrative data, can be really useful </a:t>
            </a:r>
            <a:r>
              <a:rPr lang="en-US" sz="2200" dirty="0"/>
              <a:t>(Sexton et al. 2017)</a:t>
            </a:r>
            <a:r>
              <a:rPr lang="en-US" dirty="0"/>
              <a:t>. </a:t>
            </a:r>
          </a:p>
          <a:p>
            <a:pPr lvl="1"/>
            <a:r>
              <a:rPr lang="en-US" dirty="0"/>
              <a:t>sometimes included as consumer data, sometimes not</a:t>
            </a:r>
            <a:endParaRPr lang="en-GB" dirty="0"/>
          </a:p>
        </p:txBody>
      </p:sp>
      <p:pic>
        <p:nvPicPr>
          <p:cNvPr id="4" name="Picture 3" descr="A person holding a phone&#10;&#10;Description automatically generated with low confidence">
            <a:extLst>
              <a:ext uri="{FF2B5EF4-FFF2-40B4-BE49-F238E27FC236}">
                <a16:creationId xmlns:a16="http://schemas.microsoft.com/office/drawing/2014/main" id="{E81EDD6E-27C5-460A-89D6-A70A0282686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7345" t="26829" r="7047" b="31870"/>
          <a:stretch/>
        </p:blipFill>
        <p:spPr>
          <a:xfrm>
            <a:off x="9098548" y="276866"/>
            <a:ext cx="2730197" cy="1864168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18D0A7A0-A71A-4958-A2DD-BAE985C34AFA}"/>
              </a:ext>
            </a:extLst>
          </p:cNvPr>
          <p:cNvSpPr txBox="1"/>
          <p:nvPr/>
        </p:nvSpPr>
        <p:spPr>
          <a:xfrm>
            <a:off x="8176632" y="6057676"/>
            <a:ext cx="609414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54586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Photo by 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54586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  <a:hlinkClick r:id="rId4"/>
              </a:rPr>
              <a:t>Clay Banks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54586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on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54586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  <a:hlinkClick r:id="rId5"/>
              </a:rPr>
              <a:t>Unsplash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54586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</a:t>
            </a: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srgbClr val="545860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4635378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3D530F-1A09-4498-8D28-2AAA273D4C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3254" y="433334"/>
            <a:ext cx="11465492" cy="1325563"/>
          </a:xfrm>
        </p:spPr>
        <p:txBody>
          <a:bodyPr/>
          <a:lstStyle/>
          <a:p>
            <a:r>
              <a:rPr lang="en-GB" dirty="0"/>
              <a:t>Travel Data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C27C764-04ED-4B34-A00F-9DB6F519457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3254" y="2196791"/>
            <a:ext cx="11465492" cy="4021130"/>
          </a:xfrm>
        </p:spPr>
        <p:txBody>
          <a:bodyPr>
            <a:normAutofit fontScale="85000" lnSpcReduction="20000"/>
          </a:bodyPr>
          <a:lstStyle/>
          <a:p>
            <a:r>
              <a:rPr lang="en-US" dirty="0"/>
              <a:t>Transaction based </a:t>
            </a:r>
            <a:br>
              <a:rPr lang="en-US" dirty="0"/>
            </a:br>
            <a:r>
              <a:rPr lang="en-US" dirty="0"/>
              <a:t>travel data</a:t>
            </a:r>
          </a:p>
          <a:p>
            <a:r>
              <a:rPr lang="en-US" dirty="0"/>
              <a:t>Bike data</a:t>
            </a:r>
          </a:p>
          <a:p>
            <a:r>
              <a:rPr lang="en-US" dirty="0"/>
              <a:t>Often need large amount of analysis</a:t>
            </a:r>
          </a:p>
          <a:p>
            <a:pPr lvl="1"/>
            <a:r>
              <a:rPr lang="en-US" dirty="0"/>
              <a:t>e.g. bike data have departure and arrival stand, but nothing about journey or route</a:t>
            </a:r>
          </a:p>
          <a:p>
            <a:pPr lvl="1"/>
            <a:r>
              <a:rPr lang="en-US" dirty="0"/>
              <a:t>journey can work out (know start and end, date and time)</a:t>
            </a:r>
          </a:p>
          <a:p>
            <a:pPr lvl="1"/>
            <a:r>
              <a:rPr lang="en-US" dirty="0"/>
              <a:t>don't know about route</a:t>
            </a:r>
          </a:p>
          <a:p>
            <a:r>
              <a:rPr lang="en-US" dirty="0"/>
              <a:t>Sometimes someone else has done the heavy lifting, and the data is available as an analysis ready product</a:t>
            </a:r>
          </a:p>
          <a:p>
            <a:r>
              <a:rPr lang="en-US" dirty="0"/>
              <a:t>Todd et al. (2021)</a:t>
            </a:r>
            <a:endParaRPr lang="en-GB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271DAD5-B86F-4220-8AFE-FA6A861B7A9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63080" y="190239"/>
            <a:ext cx="7745727" cy="2939327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712EB686-98C1-4288-858D-43F4CD0D04BB}"/>
              </a:ext>
            </a:extLst>
          </p:cNvPr>
          <p:cNvSpPr txBox="1"/>
          <p:nvPr/>
        </p:nvSpPr>
        <p:spPr>
          <a:xfrm>
            <a:off x="5820719" y="3072578"/>
            <a:ext cx="609805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54586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Fig 7. (Todd et al., 2021)</a:t>
            </a: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srgbClr val="545860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3646939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D373FE-ECAD-49C1-80A2-4291F39AC6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Footfall Data: Counting People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A60CD14-0E24-4AF9-94A2-733FDF8C652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Numbers of people at any one point in time</a:t>
            </a:r>
          </a:p>
          <a:p>
            <a:r>
              <a:rPr lang="en-US" dirty="0"/>
              <a:t>Footfall in Shopping Centers</a:t>
            </a:r>
          </a:p>
          <a:p>
            <a:pPr lvl="1"/>
            <a:r>
              <a:rPr lang="en-US" dirty="0"/>
              <a:t>busy times of day, days of week</a:t>
            </a:r>
          </a:p>
          <a:p>
            <a:r>
              <a:rPr lang="en-US" dirty="0"/>
              <a:t>Covid - Google Trends graphs</a:t>
            </a:r>
          </a:p>
          <a:p>
            <a:r>
              <a:rPr lang="en-GB" dirty="0"/>
              <a:t>Trasberg &amp; Cheshire (2021)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1150D026-4EA3-4B24-B8D2-5EC6D7C65DB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11236"/>
          <a:stretch/>
        </p:blipFill>
        <p:spPr>
          <a:xfrm>
            <a:off x="7725193" y="96113"/>
            <a:ext cx="3830538" cy="4820323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ADEE7E31-4A2D-41FD-B034-90D7E976BB18}"/>
              </a:ext>
            </a:extLst>
          </p:cNvPr>
          <p:cNvSpPr txBox="1"/>
          <p:nvPr/>
        </p:nvSpPr>
        <p:spPr>
          <a:xfrm>
            <a:off x="7970077" y="5285475"/>
            <a:ext cx="370809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54586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Fig 6a (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54586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Soundararaj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54586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et al., 2020)</a:t>
            </a:r>
          </a:p>
        </p:txBody>
      </p:sp>
    </p:spTree>
    <p:extLst>
      <p:ext uri="{BB962C8B-B14F-4D97-AF65-F5344CB8AC3E}">
        <p14:creationId xmlns:p14="http://schemas.microsoft.com/office/powerpoint/2010/main" val="358433616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D373FE-ECAD-49C1-80A2-4291F39AC6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Footfall Data: Counting People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A60CD14-0E24-4AF9-94A2-733FDF8C652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Numbers of people at any one point in time</a:t>
            </a:r>
          </a:p>
          <a:p>
            <a:r>
              <a:rPr lang="en-US" dirty="0"/>
              <a:t>Footfall in Shopping Centers</a:t>
            </a:r>
          </a:p>
          <a:p>
            <a:pPr lvl="1"/>
            <a:r>
              <a:rPr lang="en-US" dirty="0"/>
              <a:t>busy times of day, days of week</a:t>
            </a:r>
          </a:p>
          <a:p>
            <a:r>
              <a:rPr lang="en-US" dirty="0"/>
              <a:t>Covid - Google Trends graphs</a:t>
            </a:r>
          </a:p>
          <a:p>
            <a:r>
              <a:rPr lang="en-GB" dirty="0"/>
              <a:t>Trasberg &amp; Cheshire (2021)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DEE7E31-4A2D-41FD-B034-90D7E976BB18}"/>
              </a:ext>
            </a:extLst>
          </p:cNvPr>
          <p:cNvSpPr txBox="1"/>
          <p:nvPr/>
        </p:nvSpPr>
        <p:spPr>
          <a:xfrm>
            <a:off x="7159849" y="5086479"/>
            <a:ext cx="370809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54586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Fig 6.2 (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54586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Longley et al., 2018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54586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)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17D7780-600E-49D1-81DE-2455DA1D8E9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49936" y="1351048"/>
            <a:ext cx="6479926" cy="35368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619004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D373FE-ECAD-49C1-80A2-4291F39AC6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Footfall Data: Counting People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A60CD14-0E24-4AF9-94A2-733FDF8C652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Numbers of people at any one point in time</a:t>
            </a:r>
          </a:p>
          <a:p>
            <a:r>
              <a:rPr lang="en-US" dirty="0"/>
              <a:t>Footfall in Shopping Centers</a:t>
            </a:r>
          </a:p>
          <a:p>
            <a:pPr lvl="1"/>
            <a:r>
              <a:rPr lang="en-US" dirty="0"/>
              <a:t>busy times of day, days of week</a:t>
            </a:r>
          </a:p>
          <a:p>
            <a:r>
              <a:rPr lang="en-US" dirty="0"/>
              <a:t>Covid - Google Trends graphs</a:t>
            </a:r>
          </a:p>
        </p:txBody>
      </p:sp>
      <p:pic>
        <p:nvPicPr>
          <p:cNvPr id="4" name="Picture 2" descr="fig1">
            <a:extLst>
              <a:ext uri="{FF2B5EF4-FFF2-40B4-BE49-F238E27FC236}">
                <a16:creationId xmlns:a16="http://schemas.microsoft.com/office/drawing/2014/main" id="{ABEAEE26-3F8E-4108-8012-18AE08AA2B1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24223" y="115538"/>
            <a:ext cx="9004523" cy="38463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6BBF6C31-478A-4DA5-AA17-8C7F0527DE64}"/>
              </a:ext>
            </a:extLst>
          </p:cNvPr>
          <p:cNvSpPr txBox="1"/>
          <p:nvPr/>
        </p:nvSpPr>
        <p:spPr>
          <a:xfrm>
            <a:off x="6949998" y="3990117"/>
            <a:ext cx="609414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54586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Fig 3a (Trasberg and Cheshire, 2021)</a:t>
            </a:r>
          </a:p>
        </p:txBody>
      </p:sp>
    </p:spTree>
    <p:extLst>
      <p:ext uri="{BB962C8B-B14F-4D97-AF65-F5344CB8AC3E}">
        <p14:creationId xmlns:p14="http://schemas.microsoft.com/office/powerpoint/2010/main" val="101083812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D373FE-ECAD-49C1-80A2-4291F39AC6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Footfall Data: Counting People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A60CD14-0E24-4AF9-94A2-733FDF8C652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Numbers of people at any one point in time</a:t>
            </a:r>
          </a:p>
          <a:p>
            <a:r>
              <a:rPr lang="en-US" dirty="0"/>
              <a:t>Footfall in Shopping Centers</a:t>
            </a:r>
          </a:p>
          <a:p>
            <a:pPr lvl="1"/>
            <a:r>
              <a:rPr lang="en-US" dirty="0"/>
              <a:t>busy times of day, days of week</a:t>
            </a:r>
          </a:p>
          <a:p>
            <a:r>
              <a:rPr lang="en-US" dirty="0"/>
              <a:t>Covid - Google Trends graphs</a:t>
            </a:r>
          </a:p>
        </p:txBody>
      </p:sp>
      <p:pic>
        <p:nvPicPr>
          <p:cNvPr id="4" name="Picture 2" descr="fig1">
            <a:extLst>
              <a:ext uri="{FF2B5EF4-FFF2-40B4-BE49-F238E27FC236}">
                <a16:creationId xmlns:a16="http://schemas.microsoft.com/office/drawing/2014/main" id="{ABEAEE26-3F8E-4108-8012-18AE08AA2B1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24223" y="115538"/>
            <a:ext cx="9004523" cy="38463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6BBF6C31-478A-4DA5-AA17-8C7F0527DE64}"/>
              </a:ext>
            </a:extLst>
          </p:cNvPr>
          <p:cNvSpPr txBox="1"/>
          <p:nvPr/>
        </p:nvSpPr>
        <p:spPr>
          <a:xfrm>
            <a:off x="6949998" y="3990117"/>
            <a:ext cx="609414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54586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Fig 3a (Trasberg and Cheshire, 2021)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5BDDC396-EE4E-432B-A87A-C1B67D3C37E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78680" y="96632"/>
            <a:ext cx="9250066" cy="5506218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EE2A6748-0124-45C0-B616-CC17F081A9F6}"/>
              </a:ext>
            </a:extLst>
          </p:cNvPr>
          <p:cNvSpPr txBox="1"/>
          <p:nvPr/>
        </p:nvSpPr>
        <p:spPr>
          <a:xfrm>
            <a:off x="6581537" y="5817485"/>
            <a:ext cx="609414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54586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Fig 1a (Trasberg and Cheshire, 2021)</a:t>
            </a:r>
          </a:p>
        </p:txBody>
      </p:sp>
    </p:spTree>
    <p:extLst>
      <p:ext uri="{BB962C8B-B14F-4D97-AF65-F5344CB8AC3E}">
        <p14:creationId xmlns:p14="http://schemas.microsoft.com/office/powerpoint/2010/main" val="340985931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7E1194-0428-44DA-A173-6060068AEB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Footfall Data: Counting People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68D75CC-5DBF-4627-81A4-F8C99F8B570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Technology constantly evolving</a:t>
            </a:r>
          </a:p>
          <a:p>
            <a:pPr lvl="1"/>
            <a:r>
              <a:rPr lang="en-US" dirty="0" err="1"/>
              <a:t>WiFi</a:t>
            </a:r>
            <a:r>
              <a:rPr lang="en-US" dirty="0"/>
              <a:t> &amp; MAC addresses to count/identify phones and filter out long stayers </a:t>
            </a:r>
          </a:p>
          <a:p>
            <a:pPr lvl="1"/>
            <a:r>
              <a:rPr lang="en-US" dirty="0"/>
              <a:t>Issue iOS update and move to dynamic MAC addresses – to address privacy concerns</a:t>
            </a:r>
          </a:p>
          <a:p>
            <a:pPr lvl="1"/>
            <a:r>
              <a:rPr lang="en-US" dirty="0"/>
              <a:t>Android phones were fine, but Apple were not. </a:t>
            </a:r>
          </a:p>
          <a:p>
            <a:pPr lvl="1"/>
            <a:r>
              <a:rPr lang="en-US" dirty="0"/>
              <a:t>Lose half the data, are iPhones and Android phones equally representative? </a:t>
            </a:r>
          </a:p>
          <a:p>
            <a:r>
              <a:rPr lang="en-US" dirty="0"/>
              <a:t>Now moved on to in app GPS locations (HUQ)</a:t>
            </a:r>
          </a:p>
          <a:p>
            <a:pPr lvl="1"/>
            <a:r>
              <a:rPr lang="en-US" dirty="0"/>
              <a:t>Different technology, same output</a:t>
            </a:r>
          </a:p>
          <a:p>
            <a:r>
              <a:rPr lang="en-US" dirty="0"/>
              <a:t>Constantly changing – comparable?</a:t>
            </a:r>
          </a:p>
          <a:p>
            <a:endParaRPr lang="en-GB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3BD307D-6C36-4230-81CA-88FBE96A8357}"/>
              </a:ext>
            </a:extLst>
          </p:cNvPr>
          <p:cNvSpPr txBox="1"/>
          <p:nvPr/>
        </p:nvSpPr>
        <p:spPr>
          <a:xfrm>
            <a:off x="5865541" y="6033254"/>
            <a:ext cx="755773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54586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Chapter 6 in Longley et al</a:t>
            </a:r>
            <a:r>
              <a:rPr kumimoji="0" lang="en-GB" sz="1800" b="0" i="1" u="none" strike="noStrike" kern="1200" cap="none" spc="0" normalizeH="0" baseline="0" noProof="0" dirty="0">
                <a:ln>
                  <a:noFill/>
                </a:ln>
                <a:solidFill>
                  <a:srgbClr val="54586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.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54586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, (2018),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54586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Soundararaj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54586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et al. (2020)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545860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29745584"/>
      </p:ext>
    </p:extLst>
  </p:cSld>
  <p:clrMapOvr>
    <a:masterClrMapping/>
  </p:clrMapOvr>
</p:sld>
</file>

<file path=ppt/theme/theme1.xml><?xml version="1.0" encoding="utf-8"?>
<a:theme xmlns:a="http://schemas.openxmlformats.org/drawingml/2006/main" name="1_Office Theme">
  <a:themeElements>
    <a:clrScheme name="NCRM">
      <a:dk1>
        <a:srgbClr val="545860"/>
      </a:dk1>
      <a:lt1>
        <a:srgbClr val="FFFFFF"/>
      </a:lt1>
      <a:dk2>
        <a:srgbClr val="545860"/>
      </a:dk2>
      <a:lt2>
        <a:srgbClr val="E7E6E6"/>
      </a:lt2>
      <a:accent1>
        <a:srgbClr val="5BC3F5"/>
      </a:accent1>
      <a:accent2>
        <a:srgbClr val="3A5CB7"/>
      </a:accent2>
      <a:accent3>
        <a:srgbClr val="FFB653"/>
      </a:accent3>
      <a:accent4>
        <a:srgbClr val="E56B59"/>
      </a:accent4>
      <a:accent5>
        <a:srgbClr val="545860"/>
      </a:accent5>
      <a:accent6>
        <a:srgbClr val="E7E6E6"/>
      </a:accent6>
      <a:hlink>
        <a:srgbClr val="3A5CB7"/>
      </a:hlink>
      <a:folHlink>
        <a:srgbClr val="E56B59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" id="{CA600451-2323-8640-8B92-977B474FAEB6}" vid="{1B9421E0-F233-9642-B89D-3A95E4A52F8B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2413</Words>
  <Application>Microsoft Office PowerPoint</Application>
  <PresentationFormat>Widescreen</PresentationFormat>
  <Paragraphs>214</Paragraphs>
  <Slides>22</Slides>
  <Notes>15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6" baseType="lpstr">
      <vt:lpstr>Arial</vt:lpstr>
      <vt:lpstr>Calibri</vt:lpstr>
      <vt:lpstr>Segoe UI</vt:lpstr>
      <vt:lpstr>1_Office Theme</vt:lpstr>
      <vt:lpstr>Using Consumer Data in Research 2. What can we do with Consumer Data?</vt:lpstr>
      <vt:lpstr>What can we do with consumer data?</vt:lpstr>
      <vt:lpstr>What can we do with consumer data?</vt:lpstr>
      <vt:lpstr>Travel Data</vt:lpstr>
      <vt:lpstr>Footfall Data: Counting People</vt:lpstr>
      <vt:lpstr>Footfall Data: Counting People</vt:lpstr>
      <vt:lpstr>Footfall Data: Counting People</vt:lpstr>
      <vt:lpstr>Footfall Data: Counting People</vt:lpstr>
      <vt:lpstr>Footfall Data: Counting People</vt:lpstr>
      <vt:lpstr>Housing</vt:lpstr>
      <vt:lpstr>Hospital Admission Rates</vt:lpstr>
      <vt:lpstr>Smart Energy Meter Readings</vt:lpstr>
      <vt:lpstr>High Street Retailer</vt:lpstr>
      <vt:lpstr>High Street Retailer</vt:lpstr>
      <vt:lpstr>High Street Retailer</vt:lpstr>
      <vt:lpstr>High Street Retailer</vt:lpstr>
      <vt:lpstr>County Court Judgements</vt:lpstr>
      <vt:lpstr>Limitations</vt:lpstr>
      <vt:lpstr>What can we do with consumer data?</vt:lpstr>
      <vt:lpstr>Next videos</vt:lpstr>
      <vt:lpstr>References</vt:lpstr>
      <vt:lpstr>References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Using Consumer Data in Research 1. What is Consumer Data?</dc:title>
  <dc:creator>Stephen Forster</dc:creator>
  <cp:lastModifiedBy>Stephen Forster</cp:lastModifiedBy>
  <cp:revision>1</cp:revision>
  <dcterms:created xsi:type="dcterms:W3CDTF">2022-04-07T15:09:08Z</dcterms:created>
  <dcterms:modified xsi:type="dcterms:W3CDTF">2022-04-07T15:10:39Z</dcterms:modified>
</cp:coreProperties>
</file>