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89" r:id="rId4"/>
    <p:sldId id="283" r:id="rId5"/>
    <p:sldId id="290" r:id="rId6"/>
    <p:sldId id="292" r:id="rId7"/>
    <p:sldId id="293" r:id="rId8"/>
    <p:sldId id="282" r:id="rId9"/>
    <p:sldId id="284" r:id="rId10"/>
    <p:sldId id="285" r:id="rId11"/>
    <p:sldId id="286" r:id="rId12"/>
    <p:sldId id="288" r:id="rId13"/>
    <p:sldId id="273" r:id="rId14"/>
  </p:sldIdLst>
  <p:sldSz cx="12192000" cy="6858000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ＭＳ Ｐゴシック" panose="020B060007020508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86395"/>
  </p:normalViewPr>
  <p:slideViewPr>
    <p:cSldViewPr snapToGrid="0" snapToObjects="1">
      <p:cViewPr varScale="1">
        <p:scale>
          <a:sx n="101" d="100"/>
          <a:sy n="101" d="100"/>
        </p:scale>
        <p:origin x="13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2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908" y="868636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A46E7F3-8F1C-4699-B5EA-F0BDC9D6D885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dirty="0" smtClean="0">
                <a:latin typeface="Arial" panose="020B0604020202020204" pitchFamily="34" charset="0"/>
              </a:rPr>
              <a:t>How</a:t>
            </a:r>
            <a:r>
              <a:rPr lang="en-US" altLang="en-US" sz="1000" baseline="0" dirty="0" smtClean="0">
                <a:latin typeface="Arial" panose="020B0604020202020204" pitchFamily="34" charset="0"/>
              </a:rPr>
              <a:t> would you interpret the interaction?</a:t>
            </a:r>
          </a:p>
          <a:p>
            <a:pPr eaLnBrk="1" hangingPunct="1"/>
            <a:r>
              <a:rPr lang="en-US" altLang="en-US" sz="1000" baseline="0" dirty="0" smtClean="0">
                <a:latin typeface="Arial" panose="020B0604020202020204" pitchFamily="34" charset="0"/>
              </a:rPr>
              <a:t>A: The probability of having access to a car depends on gender if not in </a:t>
            </a:r>
            <a:r>
              <a:rPr lang="en-US" altLang="en-US" sz="1000" baseline="0" dirty="0" err="1" smtClean="0">
                <a:latin typeface="Arial" panose="020B0604020202020204" pitchFamily="34" charset="0"/>
              </a:rPr>
              <a:t>rship</a:t>
            </a:r>
            <a:r>
              <a:rPr lang="en-US" altLang="en-US" sz="1000" baseline="0" dirty="0" smtClean="0">
                <a:latin typeface="Arial" panose="020B0604020202020204" pitchFamily="34" charset="0"/>
              </a:rPr>
              <a:t>, but not much difference among individuals with partners.</a:t>
            </a:r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0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5D40-EA08-4B05-A13D-4A02A79406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8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5D40-EA08-4B05-A13D-4A02A79406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6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ED6813-747C-8D4B-8EC3-CEF15AE94B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7297"/>
            <a:ext cx="12192000" cy="4838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9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0E7F1A-7635-AB4E-B5BF-063DD21C197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3254" y="388307"/>
            <a:ext cx="3599146" cy="332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3035CF-44FC-2545-A262-AADD9284B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Binary logistic regression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B30DA9C-523E-B840-B4B5-38451AE0D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Part </a:t>
            </a:r>
            <a:r>
              <a:rPr lang="en-GB" b="1" dirty="0" smtClean="0"/>
              <a:t>3: Interactions</a:t>
            </a:r>
            <a:endParaRPr lang="en-GB" b="1" dirty="0" smtClean="0"/>
          </a:p>
          <a:p>
            <a:endParaRPr lang="en-GB" dirty="0"/>
          </a:p>
          <a:p>
            <a:r>
              <a:rPr lang="en-GB" dirty="0" smtClean="0"/>
              <a:t>Dr Heini Väisänen</a:t>
            </a:r>
          </a:p>
          <a:p>
            <a:r>
              <a:rPr lang="en-GB" dirty="0" smtClean="0"/>
              <a:t>University of Southampton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5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Interpretation using odds ratios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254" y="1885864"/>
            <a:ext cx="8496300" cy="50465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are the odds that a </a:t>
            </a:r>
            <a:r>
              <a:rPr lang="en-GB" sz="2400" dirty="0"/>
              <a:t>woman </a:t>
            </a:r>
            <a:r>
              <a:rPr lang="en-GB" sz="2400" dirty="0"/>
              <a:t>has access to a car?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19536" y="2371725"/>
          <a:ext cx="3480048" cy="3937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Man (ref.)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Woman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0.97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Alone (ref.)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Married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4.99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Cohabiting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1.63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Woman*married</a:t>
                      </a:r>
                      <a:endParaRPr lang="en-GB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1.61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Woman*cohabiting</a:t>
                      </a:r>
                      <a:endParaRPr lang="en-GB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2.00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Intercept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10.33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91944" y="2659181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odds for a single woman to have access to a car are 0.54 times the odds of a single man (controlling for age).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314825" y="3140967"/>
            <a:ext cx="1084759" cy="4118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34" charset="0"/>
              <a:ea typeface="ＭＳ Ｐゴシック" pitchFamily="34" charset="-128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991544" y="5157192"/>
            <a:ext cx="3168352" cy="7920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991544" y="5085184"/>
            <a:ext cx="3168352" cy="8640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29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Interpretation using odds ratios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254" y="1890214"/>
            <a:ext cx="8496300" cy="504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What are the odds that a woman has access to a car?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19536" y="2371725"/>
          <a:ext cx="3480048" cy="3937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Man (ref.)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Woman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0.97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Alone (ref.)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Married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4.99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Cohabiting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1.63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Woman*married</a:t>
                      </a:r>
                      <a:endParaRPr lang="en-GB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1.61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Woman*cohabiting</a:t>
                      </a:r>
                      <a:endParaRPr lang="en-GB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2.00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Intercept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10.33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91944" y="2659182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odds for a married woman to have access to a car are 4.33 times higher than the odds of single man (controlling for age).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356943" y="3166574"/>
            <a:ext cx="885825" cy="32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4618348" y="3632647"/>
            <a:ext cx="334416" cy="534884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19" name="Multiply 18"/>
          <p:cNvSpPr/>
          <p:nvPr/>
        </p:nvSpPr>
        <p:spPr bwMode="auto">
          <a:xfrm>
            <a:off x="4618348" y="4713912"/>
            <a:ext cx="334416" cy="45699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12" name="Line Callout 1 11"/>
          <p:cNvSpPr/>
          <p:nvPr/>
        </p:nvSpPr>
        <p:spPr bwMode="auto">
          <a:xfrm>
            <a:off x="6922519" y="4403172"/>
            <a:ext cx="3172663" cy="415498"/>
          </a:xfrm>
          <a:prstGeom prst="borderCallout1">
            <a:avLst>
              <a:gd name="adj1" fmla="val 2277"/>
              <a:gd name="adj2" fmla="val 49093"/>
              <a:gd name="adj3" fmla="val -267194"/>
              <a:gd name="adj4" fmla="val 5767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0.54*4.99*1.61 </a:t>
            </a:r>
            <a:r>
              <a:rPr lang="en-GB" sz="2400" dirty="0"/>
              <a:t>= </a:t>
            </a:r>
            <a:r>
              <a:rPr lang="en-GB" sz="2400" dirty="0"/>
              <a:t>4.33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508851" y="3051158"/>
            <a:ext cx="504056" cy="2308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356942" y="4359897"/>
            <a:ext cx="885825" cy="32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56941" y="5170902"/>
            <a:ext cx="885825" cy="32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8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52" y="1160748"/>
            <a:ext cx="8064896" cy="936104"/>
          </a:xfrm>
        </p:spPr>
        <p:txBody>
          <a:bodyPr/>
          <a:lstStyle/>
          <a:p>
            <a:r>
              <a:rPr lang="en-GB" b="1" dirty="0" smtClean="0"/>
              <a:t>Table of odds ratios (interaction)</a:t>
            </a:r>
            <a:endParaRPr lang="en-GB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433491"/>
              </p:ext>
            </p:extLst>
          </p:nvPr>
        </p:nvGraphicFramePr>
        <p:xfrm>
          <a:off x="2596716" y="2504331"/>
          <a:ext cx="5760318" cy="194421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20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Alone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1.00 (ref.)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Married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4.99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4.33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Cohabiting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1.63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1.76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dirty="0"/>
              <a:t>Interactions</a:t>
            </a:r>
          </a:p>
          <a:p>
            <a:pPr lvl="1">
              <a:lnSpc>
                <a:spcPct val="100000"/>
              </a:lnSpc>
            </a:pPr>
            <a:r>
              <a:rPr lang="en-GB" altLang="en-US" sz="2600" dirty="0"/>
              <a:t>Interpretation using predicted probabilities</a:t>
            </a:r>
          </a:p>
          <a:p>
            <a:pPr lvl="1">
              <a:lnSpc>
                <a:spcPct val="100000"/>
              </a:lnSpc>
            </a:pPr>
            <a:r>
              <a:rPr lang="en-GB" altLang="en-US" sz="2600" dirty="0"/>
              <a:t>Interpretation using odds </a:t>
            </a:r>
            <a:r>
              <a:rPr lang="en-GB" altLang="en-US" sz="2600" dirty="0" smtClean="0"/>
              <a:t>ratios</a:t>
            </a: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6367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Access to a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380CF4"/>
                </a:solidFill>
              </a:rPr>
              <a:t>Does the probability of </a:t>
            </a:r>
            <a:r>
              <a:rPr lang="en-GB" altLang="en-US" b="1">
                <a:solidFill>
                  <a:srgbClr val="380CF4"/>
                </a:solidFill>
              </a:rPr>
              <a:t>normally </a:t>
            </a:r>
            <a:r>
              <a:rPr lang="en-GB" altLang="en-US" b="1" smtClean="0">
                <a:solidFill>
                  <a:srgbClr val="380CF4"/>
                </a:solidFill>
              </a:rPr>
              <a:t>having access </a:t>
            </a:r>
            <a:r>
              <a:rPr lang="en-GB" altLang="en-US" b="1" dirty="0" smtClean="0">
                <a:solidFill>
                  <a:srgbClr val="380CF4"/>
                </a:solidFill>
              </a:rPr>
              <a:t>to a car vary by gender?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323D43"/>
                </a:solidFill>
              </a:rPr>
              <a:t>  </a:t>
            </a:r>
            <a:r>
              <a:rPr lang="en-GB" altLang="en-US" b="1" dirty="0">
                <a:solidFill>
                  <a:srgbClr val="F00F2C"/>
                </a:solidFill>
              </a:rPr>
              <a:t>Response</a:t>
            </a:r>
            <a:r>
              <a:rPr lang="en-GB" altLang="en-US" dirty="0">
                <a:solidFill>
                  <a:srgbClr val="323D43"/>
                </a:solidFill>
              </a:rPr>
              <a:t>: Normally having access to a </a:t>
            </a:r>
            <a:r>
              <a:rPr lang="en-GB" altLang="en-US" dirty="0" smtClean="0">
                <a:solidFill>
                  <a:srgbClr val="323D43"/>
                </a:solidFill>
              </a:rPr>
              <a:t>car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80000"/>
              </a:spcAft>
              <a:buNone/>
            </a:pPr>
            <a:r>
              <a:rPr lang="en-GB" altLang="en-US" dirty="0" smtClean="0">
                <a:solidFill>
                  <a:srgbClr val="323D43"/>
                </a:solidFill>
              </a:rPr>
              <a:t>    (ACAR: 1 = yes, 0 = no).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D43"/>
              </a:buClr>
            </a:pPr>
            <a:r>
              <a:rPr lang="en-GB" altLang="en-US" b="1" dirty="0" smtClean="0">
                <a:solidFill>
                  <a:srgbClr val="F00F2C"/>
                </a:solidFill>
              </a:rPr>
              <a:t>  </a:t>
            </a:r>
            <a:r>
              <a:rPr lang="en-GB" altLang="en-US" b="1" dirty="0">
                <a:solidFill>
                  <a:srgbClr val="F00F2C"/>
                </a:solidFill>
              </a:rPr>
              <a:t>Explanatory</a:t>
            </a:r>
            <a:r>
              <a:rPr lang="en-GB" altLang="en-US" dirty="0">
                <a:solidFill>
                  <a:srgbClr val="323D43"/>
                </a:solidFill>
              </a:rPr>
              <a:t>:	Gender (1 = woman</a:t>
            </a:r>
            <a:r>
              <a:rPr lang="en-GB" altLang="en-US" dirty="0" smtClean="0">
                <a:solidFill>
                  <a:srgbClr val="323D43"/>
                </a:solidFill>
              </a:rPr>
              <a:t>, </a:t>
            </a:r>
            <a:r>
              <a:rPr lang="en-GB" altLang="en-US" dirty="0">
                <a:solidFill>
                  <a:srgbClr val="323D43"/>
                </a:solidFill>
              </a:rPr>
              <a:t>0 = man); marital status (</a:t>
            </a:r>
            <a:r>
              <a:rPr lang="en-GB" altLang="en-US" dirty="0" smtClean="0">
                <a:solidFill>
                  <a:srgbClr val="323D43"/>
                </a:solidFill>
              </a:rPr>
              <a:t>MSTAT: 1 </a:t>
            </a:r>
            <a:r>
              <a:rPr lang="en-GB" altLang="en-US" dirty="0">
                <a:solidFill>
                  <a:srgbClr val="323D43"/>
                </a:solidFill>
              </a:rPr>
              <a:t>= alone</a:t>
            </a:r>
            <a:r>
              <a:rPr lang="en-GB" altLang="en-US" dirty="0" smtClean="0">
                <a:solidFill>
                  <a:srgbClr val="323D43"/>
                </a:solidFill>
              </a:rPr>
              <a:t>, </a:t>
            </a:r>
            <a:r>
              <a:rPr lang="en-GB" altLang="en-US" dirty="0">
                <a:solidFill>
                  <a:srgbClr val="323D43"/>
                </a:solidFill>
              </a:rPr>
              <a:t>2 = married, 3 = cohabiting); respondent’s </a:t>
            </a:r>
            <a:r>
              <a:rPr lang="en-GB" altLang="en-US" dirty="0" smtClean="0">
                <a:solidFill>
                  <a:srgbClr val="323D43"/>
                </a:solidFill>
              </a:rPr>
              <a:t>age (AGE).</a:t>
            </a:r>
            <a:endParaRPr lang="en-US" altLang="en-US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Model results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254" y="2396137"/>
            <a:ext cx="5304121" cy="382178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results of ‘access to a car’ </a:t>
            </a:r>
            <a:r>
              <a:rPr lang="en-GB" sz="2400" dirty="0" smtClean="0"/>
              <a:t>example: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47735"/>
              </p:ext>
            </p:extLst>
          </p:nvPr>
        </p:nvGraphicFramePr>
        <p:xfrm>
          <a:off x="5967661" y="2396137"/>
          <a:ext cx="4896000" cy="3931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62668230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Variable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Log odds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Man (ref.)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Woman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-0.621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0.54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0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Age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-0.035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0.97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Alone (ref.)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Married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1.608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4.99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Cohabiting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0.489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1.63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Woman*married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0.476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1.61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Woman*cohabiting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0.693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Intercept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2.335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10.33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3779168" y="5038725"/>
            <a:ext cx="2038350" cy="95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equation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323D43"/>
                </a:solidFill>
              </a:rPr>
              <a:t>The equation of our model is:</a:t>
            </a:r>
            <a:endParaRPr lang="en-US" altLang="en-US" dirty="0">
              <a:solidFill>
                <a:srgbClr val="323D43"/>
              </a:solidFill>
            </a:endParaRPr>
          </a:p>
          <a:p>
            <a:pPr lvl="5">
              <a:spcAft>
                <a:spcPct val="60000"/>
              </a:spcAft>
              <a:buFontTx/>
              <a:buNone/>
            </a:pPr>
            <a:r>
              <a:rPr lang="en-GB" altLang="en-US" sz="2800" dirty="0">
                <a:solidFill>
                  <a:schemeClr val="accent6">
                    <a:lumMod val="10000"/>
                  </a:schemeClr>
                </a:solidFill>
              </a:rPr>
              <a:t>= 2.335 – 0.621×WOMAN – 0.035×AGE</a:t>
            </a:r>
          </a:p>
          <a:p>
            <a:pPr lvl="5">
              <a:spcAft>
                <a:spcPct val="60000"/>
              </a:spcAft>
              <a:buFontTx/>
              <a:buNone/>
            </a:pPr>
            <a:r>
              <a:rPr lang="en-GB" altLang="en-US" sz="2800" dirty="0">
                <a:solidFill>
                  <a:schemeClr val="accent6">
                    <a:lumMod val="10000"/>
                  </a:schemeClr>
                </a:solidFill>
              </a:rPr>
              <a:t>       + 1.608×MARRIED + 0.489×COHAB</a:t>
            </a:r>
          </a:p>
          <a:p>
            <a:pPr lvl="5">
              <a:spcAft>
                <a:spcPct val="60000"/>
              </a:spcAft>
              <a:buFontTx/>
              <a:buNone/>
            </a:pPr>
            <a:r>
              <a:rPr lang="en-GB" altLang="en-US" sz="2800" dirty="0">
                <a:solidFill>
                  <a:schemeClr val="accent6">
                    <a:lumMod val="10000"/>
                  </a:schemeClr>
                </a:solidFill>
              </a:rPr>
              <a:t>       + 0.476×WOMAN×MARRIED</a:t>
            </a:r>
          </a:p>
          <a:p>
            <a:pPr lvl="5">
              <a:buFontTx/>
              <a:buNone/>
            </a:pPr>
            <a:r>
              <a:rPr lang="en-GB" altLang="en-US" sz="2800" dirty="0">
                <a:solidFill>
                  <a:schemeClr val="accent6">
                    <a:lumMod val="10000"/>
                  </a:schemeClr>
                </a:solidFill>
              </a:rPr>
              <a:t>       + 0.693×WOMAN×COHAB</a:t>
            </a:r>
          </a:p>
          <a:p>
            <a:endParaRPr lang="en-GB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55661"/>
              </p:ext>
            </p:extLst>
          </p:nvPr>
        </p:nvGraphicFramePr>
        <p:xfrm>
          <a:off x="1236664" y="2935288"/>
          <a:ext cx="13684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520474" imgH="203112" progId="Equation.3">
                  <p:embed/>
                </p:oleObj>
              </mc:Choice>
              <mc:Fallback>
                <p:oleObj name="Equation" r:id="rId3" imgW="520474" imgH="203112" progId="Equation.3">
                  <p:embed/>
                  <p:pic>
                    <p:nvPicPr>
                      <p:cNvPr id="491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4" y="2935288"/>
                        <a:ext cx="13684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1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Interpretation of gender and marital status variables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323D43"/>
                </a:solidFill>
              </a:rPr>
              <a:t>The probability of normally having access to a car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323D43"/>
                </a:solidFill>
              </a:rPr>
              <a:t>    for a </a:t>
            </a:r>
            <a:r>
              <a:rPr lang="en-GB" altLang="en-US" b="1" dirty="0">
                <a:solidFill>
                  <a:srgbClr val="F00F2C"/>
                </a:solidFill>
              </a:rPr>
              <a:t>man</a:t>
            </a:r>
            <a:r>
              <a:rPr lang="en-GB" altLang="en-US" dirty="0">
                <a:solidFill>
                  <a:srgbClr val="323D43"/>
                </a:solidFill>
              </a:rPr>
              <a:t> </a:t>
            </a:r>
            <a:r>
              <a:rPr lang="en-GB" altLang="en-US" b="1" dirty="0">
                <a:solidFill>
                  <a:srgbClr val="380CF4"/>
                </a:solidFill>
              </a:rPr>
              <a:t>living alone</a:t>
            </a:r>
            <a:r>
              <a:rPr lang="en-GB" altLang="en-US" dirty="0">
                <a:solidFill>
                  <a:srgbClr val="323D43"/>
                </a:solidFill>
              </a:rPr>
              <a:t> of </a:t>
            </a:r>
            <a:r>
              <a:rPr lang="en-GB" altLang="en-US" b="1" dirty="0">
                <a:solidFill>
                  <a:srgbClr val="8A412B"/>
                </a:solidFill>
              </a:rPr>
              <a:t>average age</a:t>
            </a:r>
            <a:r>
              <a:rPr lang="en-GB" altLang="en-US" dirty="0">
                <a:solidFill>
                  <a:srgbClr val="323D43"/>
                </a:solidFill>
              </a:rPr>
              <a:t> is</a:t>
            </a:r>
            <a:endParaRPr lang="en-US" altLang="en-US" dirty="0">
              <a:solidFill>
                <a:srgbClr val="323D43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3386967"/>
            <a:ext cx="6381750" cy="168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Interpretation of gender and marital status variables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323D43"/>
                </a:solidFill>
              </a:rPr>
              <a:t>The probability for a </a:t>
            </a:r>
            <a:r>
              <a:rPr lang="en-GB" altLang="en-US" b="1" dirty="0">
                <a:solidFill>
                  <a:srgbClr val="380CF4"/>
                </a:solidFill>
              </a:rPr>
              <a:t>married</a:t>
            </a:r>
            <a:r>
              <a:rPr lang="en-GB" altLang="en-US" dirty="0">
                <a:solidFill>
                  <a:srgbClr val="323D43"/>
                </a:solidFill>
              </a:rPr>
              <a:t> </a:t>
            </a:r>
            <a:r>
              <a:rPr lang="en-GB" altLang="en-US" b="1" dirty="0">
                <a:solidFill>
                  <a:srgbClr val="F00F2C"/>
                </a:solidFill>
              </a:rPr>
              <a:t>man</a:t>
            </a:r>
            <a:r>
              <a:rPr lang="en-GB" altLang="en-US" dirty="0">
                <a:solidFill>
                  <a:srgbClr val="323D43"/>
                </a:solidFill>
              </a:rPr>
              <a:t> of </a:t>
            </a:r>
            <a:r>
              <a:rPr lang="en-GB" altLang="en-US" b="1" dirty="0" smtClean="0">
                <a:solidFill>
                  <a:srgbClr val="8A412B"/>
                </a:solidFill>
              </a:rPr>
              <a:t>average age</a:t>
            </a:r>
            <a:r>
              <a:rPr lang="en-GB" altLang="en-US" dirty="0" smtClean="0">
                <a:solidFill>
                  <a:srgbClr val="323D43"/>
                </a:solidFill>
              </a:rPr>
              <a:t> is</a:t>
            </a:r>
            <a:endParaRPr lang="en-US" altLang="en-US" dirty="0" smtClean="0">
              <a:solidFill>
                <a:srgbClr val="323D43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461" y="3429000"/>
            <a:ext cx="8078327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6003635" y="3218334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6003635" y="3169122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6003635" y="3218334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6003635" y="3184997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6003635" y="3184997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6003635" y="3080222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1774826" y="1052513"/>
            <a:ext cx="83534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323D43"/>
                </a:solidFill>
              </a:rPr>
              <a:t>  The </a:t>
            </a:r>
            <a:r>
              <a:rPr lang="en-GB" altLang="en-US" sz="2800" b="1" dirty="0">
                <a:solidFill>
                  <a:srgbClr val="F00F2C"/>
                </a:solidFill>
              </a:rPr>
              <a:t>probabilities</a:t>
            </a:r>
            <a:r>
              <a:rPr lang="en-GB" altLang="en-US" sz="2800" dirty="0">
                <a:solidFill>
                  <a:srgbClr val="323D43"/>
                </a:solidFill>
              </a:rPr>
              <a:t> for individuals of </a:t>
            </a:r>
            <a:r>
              <a:rPr lang="en-GB" altLang="en-US" sz="2800" b="1" dirty="0">
                <a:solidFill>
                  <a:srgbClr val="8A412B"/>
                </a:solidFill>
              </a:rPr>
              <a:t>average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 dirty="0">
                <a:solidFill>
                  <a:srgbClr val="8A412B"/>
                </a:solidFill>
              </a:rPr>
              <a:t>    age</a:t>
            </a:r>
            <a:r>
              <a:rPr lang="en-GB" altLang="en-US" sz="2800" dirty="0">
                <a:solidFill>
                  <a:srgbClr val="323D43"/>
                </a:solidFill>
              </a:rPr>
              <a:t> are:</a:t>
            </a:r>
            <a:r>
              <a:rPr lang="en-US" altLang="en-US" sz="2800" dirty="0">
                <a:solidFill>
                  <a:srgbClr val="323D43"/>
                </a:solidFill>
              </a:rPr>
              <a:t> </a:t>
            </a:r>
          </a:p>
        </p:txBody>
      </p:sp>
      <p:sp>
        <p:nvSpPr>
          <p:cNvPr id="52234" name="Rectangle 9"/>
          <p:cNvSpPr>
            <a:spLocks noChangeArrowheads="1"/>
          </p:cNvSpPr>
          <p:nvPr/>
        </p:nvSpPr>
        <p:spPr bwMode="auto">
          <a:xfrm>
            <a:off x="6003635" y="3077047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35" name="Rectangle 10"/>
          <p:cNvSpPr>
            <a:spLocks noChangeArrowheads="1"/>
          </p:cNvSpPr>
          <p:nvPr/>
        </p:nvSpPr>
        <p:spPr bwMode="auto">
          <a:xfrm>
            <a:off x="6003635" y="3077047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36" name="Rectangle 11"/>
          <p:cNvSpPr>
            <a:spLocks noChangeArrowheads="1"/>
          </p:cNvSpPr>
          <p:nvPr/>
        </p:nvSpPr>
        <p:spPr bwMode="auto">
          <a:xfrm>
            <a:off x="6003635" y="3104034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37" name="Rectangle 12"/>
          <p:cNvSpPr>
            <a:spLocks noChangeArrowheads="1"/>
          </p:cNvSpPr>
          <p:nvPr/>
        </p:nvSpPr>
        <p:spPr bwMode="auto">
          <a:xfrm>
            <a:off x="6003635" y="3115147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38" name="Rectangle 13"/>
          <p:cNvSpPr>
            <a:spLocks noChangeArrowheads="1"/>
          </p:cNvSpPr>
          <p:nvPr/>
        </p:nvSpPr>
        <p:spPr bwMode="auto">
          <a:xfrm>
            <a:off x="6003635" y="3115147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39" name="Rectangle 14"/>
          <p:cNvSpPr>
            <a:spLocks noChangeArrowheads="1"/>
          </p:cNvSpPr>
          <p:nvPr/>
        </p:nvSpPr>
        <p:spPr bwMode="auto">
          <a:xfrm>
            <a:off x="6003635" y="3115147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40" name="Rectangle 15"/>
          <p:cNvSpPr>
            <a:spLocks noChangeArrowheads="1"/>
          </p:cNvSpPr>
          <p:nvPr/>
        </p:nvSpPr>
        <p:spPr bwMode="auto">
          <a:xfrm>
            <a:off x="6003635" y="3115147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41" name="Rectangle 16"/>
          <p:cNvSpPr>
            <a:spLocks noChangeArrowheads="1"/>
          </p:cNvSpPr>
          <p:nvPr/>
        </p:nvSpPr>
        <p:spPr bwMode="auto">
          <a:xfrm>
            <a:off x="6003635" y="3096097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42" name="Rectangle 17"/>
          <p:cNvSpPr>
            <a:spLocks noChangeArrowheads="1"/>
          </p:cNvSpPr>
          <p:nvPr/>
        </p:nvSpPr>
        <p:spPr bwMode="auto">
          <a:xfrm>
            <a:off x="6003635" y="3104034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sp>
        <p:nvSpPr>
          <p:cNvPr id="52243" name="Rectangle 21"/>
          <p:cNvSpPr>
            <a:spLocks noChangeArrowheads="1"/>
          </p:cNvSpPr>
          <p:nvPr/>
        </p:nvSpPr>
        <p:spPr bwMode="auto">
          <a:xfrm>
            <a:off x="6003635" y="3104034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339005" name="Group 61"/>
          <p:cNvGraphicFramePr>
            <a:graphicFrameLocks noGrp="1"/>
          </p:cNvGraphicFramePr>
          <p:nvPr/>
        </p:nvGraphicFramePr>
        <p:xfrm>
          <a:off x="3000376" y="2349500"/>
          <a:ext cx="6119813" cy="2495552"/>
        </p:xfrm>
        <a:graphic>
          <a:graphicData uri="http://schemas.openxmlformats.org/drawingml/2006/table">
            <a:tbl>
              <a:tblPr/>
              <a:tblGrid>
                <a:gridCol w="246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Man</a:t>
                      </a:r>
                    </a:p>
                  </a:txBody>
                  <a:tcPr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7538" algn="dec"/>
                        </a:tabLst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Woman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Alone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0F2C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0.67</a:t>
                      </a:r>
                    </a:p>
                  </a:txBody>
                  <a:tcPr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7538" algn="dec"/>
                        </a:tabLst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 0.52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Married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0F2C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0.91</a:t>
                      </a:r>
                    </a:p>
                  </a:txBody>
                  <a:tcPr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7538" algn="dec"/>
                        </a:tabLst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 0.90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Cohabiting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 0.77</a:t>
                      </a:r>
                    </a:p>
                  </a:txBody>
                  <a:tcPr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7538" algn="dec"/>
                        </a:tabLst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 0.78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9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Interpretation using odds ratios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254" y="1889247"/>
            <a:ext cx="8612744" cy="50465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are the odds that a man has access to a car?</a:t>
            </a:r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19536" y="2371725"/>
          <a:ext cx="3480048" cy="3937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Man (ref.)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Woman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0.97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Alone (ref.)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Married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4.99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Cohabiting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1.63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Woman*married</a:t>
                      </a:r>
                      <a:endParaRPr lang="en-GB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1.61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Woman*cohabiting</a:t>
                      </a:r>
                      <a:endParaRPr lang="en-GB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2.00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Intercept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10.33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91944" y="2659182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odds for a married man to have access to a car are five times higher than the odds of single man (controlling for age).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20122" y="4460871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odds for a cohabiting man to have access to a car are 1.63 times higher than the odds of a single man </a:t>
            </a:r>
            <a:r>
              <a:rPr lang="en-GB" sz="2000" dirty="0"/>
              <a:t>(controlling for age)</a:t>
            </a:r>
            <a:r>
              <a:rPr lang="en-GB" sz="2000" dirty="0"/>
              <a:t>.</a:t>
            </a:r>
            <a:endParaRPr lang="en-GB" sz="20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991544" y="5157192"/>
            <a:ext cx="3168352" cy="7920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991544" y="5085184"/>
            <a:ext cx="3168352" cy="8640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4257674" y="4340225"/>
            <a:ext cx="974229" cy="324594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34" charset="0"/>
              <a:ea typeface="ＭＳ Ｐゴシック" pitchFamily="34" charset="-128"/>
            </a:endParaRPr>
          </a:p>
        </p:txBody>
      </p:sp>
      <p:cxnSp>
        <p:nvCxnSpPr>
          <p:cNvPr id="16" name="Straight Arrow Connector 15"/>
          <p:cNvCxnSpPr>
            <a:stCxn id="14" idx="7"/>
          </p:cNvCxnSpPr>
          <p:nvPr/>
        </p:nvCxnSpPr>
        <p:spPr bwMode="auto">
          <a:xfrm flipV="1">
            <a:off x="5084270" y="3789040"/>
            <a:ext cx="651691" cy="618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4381500" y="4797152"/>
            <a:ext cx="778396" cy="32459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34" charset="0"/>
              <a:ea typeface="ＭＳ Ｐゴシック" pitchFamily="34" charset="-128"/>
            </a:endParaRPr>
          </a:p>
        </p:txBody>
      </p:sp>
      <p:cxnSp>
        <p:nvCxnSpPr>
          <p:cNvPr id="20" name="Straight Arrow Connector 19"/>
          <p:cNvCxnSpPr>
            <a:stCxn id="18" idx="6"/>
          </p:cNvCxnSpPr>
          <p:nvPr/>
        </p:nvCxnSpPr>
        <p:spPr bwMode="auto">
          <a:xfrm flipV="1">
            <a:off x="5231904" y="4958326"/>
            <a:ext cx="388218" cy="188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2229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46c1f08-92fe-44c5-89a6-1410a5e88857"/>
</p:tagLst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555</Words>
  <Application>Microsoft Office PowerPoint</Application>
  <PresentationFormat>Widescreen</PresentationFormat>
  <Paragraphs>161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Lucida Sans</vt:lpstr>
      <vt:lpstr>Georgia</vt:lpstr>
      <vt:lpstr>Arial</vt:lpstr>
      <vt:lpstr>ＭＳ Ｐゴシック</vt:lpstr>
      <vt:lpstr>Calibri</vt:lpstr>
      <vt:lpstr>Office Theme</vt:lpstr>
      <vt:lpstr>Equation</vt:lpstr>
      <vt:lpstr>Binary logistic regression</vt:lpstr>
      <vt:lpstr>Outline</vt:lpstr>
      <vt:lpstr>Example: Access to a Car</vt:lpstr>
      <vt:lpstr>Model results</vt:lpstr>
      <vt:lpstr>Model equation</vt:lpstr>
      <vt:lpstr>Interpretation of gender and marital status variables?</vt:lpstr>
      <vt:lpstr>Interpretation of gender and marital status variables?</vt:lpstr>
      <vt:lpstr>PowerPoint Presentation</vt:lpstr>
      <vt:lpstr>Interpretation using odds ratios</vt:lpstr>
      <vt:lpstr>Interpretation using odds ratios</vt:lpstr>
      <vt:lpstr>Interpretation using odds ratios</vt:lpstr>
      <vt:lpstr>Table of odds ratios (interaction)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Heini Vaisanen</cp:lastModifiedBy>
  <cp:revision>106</cp:revision>
  <dcterms:created xsi:type="dcterms:W3CDTF">2020-05-12T14:44:09Z</dcterms:created>
  <dcterms:modified xsi:type="dcterms:W3CDTF">2020-10-08T15:24:16Z</dcterms:modified>
</cp:coreProperties>
</file>