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9" r:id="rId3"/>
    <p:sldId id="258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79"/>
    <p:restoredTop sz="86395"/>
  </p:normalViewPr>
  <p:slideViewPr>
    <p:cSldViewPr snapToGrid="0" snapToObjects="1">
      <p:cViewPr varScale="1">
        <p:scale>
          <a:sx n="101" d="100"/>
          <a:sy n="101" d="100"/>
        </p:scale>
        <p:origin x="1320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DD8AA-EFCD-4049-B290-2AD84D79EB78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230F0-8B93-9541-A11C-5C07D4A25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97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526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1200" dirty="0" smtClean="0">
                <a:latin typeface="Arial" panose="020B0604020202020204" pitchFamily="34" charset="0"/>
              </a:rPr>
              <a:t>We want to find a transformation of phi (the probability of success) such that we can express it as a linear function of the explanatory variables.</a:t>
            </a:r>
          </a:p>
          <a:p>
            <a:pPr eaLnBrk="1" hangingPunct="1"/>
            <a:endParaRPr lang="en-US" altLang="en-US" sz="1200" dirty="0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sz="1200" dirty="0" smtClean="0">
                <a:latin typeface="Arial" panose="020B0604020202020204" pitchFamily="34" charset="0"/>
              </a:rPr>
              <a:t>In other words, in the equation of the model, we want to keep the part on the right-hand-side of the equality sign as it is in the linear regression, and we want to find an expression for what is on the left-hand side which allows us to write the model in this way.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F230F0-8B93-9541-A11C-5C07D4A256A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04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1. Thus when the probability of an event happening is equal to the probability of the event</a:t>
            </a:r>
            <a:r>
              <a:rPr lang="en-GB" baseline="0" dirty="0" smtClean="0"/>
              <a:t> </a:t>
            </a:r>
            <a:r>
              <a:rPr lang="en-GB" dirty="0" smtClean="0"/>
              <a:t>not happening, the odds are one and the logit is zero.</a:t>
            </a:r>
          </a:p>
          <a:p>
            <a:endParaRPr lang="en-GB" dirty="0" smtClean="0"/>
          </a:p>
          <a:p>
            <a:r>
              <a:rPr lang="en-GB" dirty="0" smtClean="0"/>
              <a:t>2. Thus the logit is positive when the probability of an event happening is greater than the probability of the event not happening.</a:t>
            </a:r>
          </a:p>
          <a:p>
            <a:endParaRPr lang="en-GB" dirty="0" smtClean="0"/>
          </a:p>
          <a:p>
            <a:r>
              <a:rPr lang="en-GB" dirty="0" smtClean="0"/>
              <a:t>3. Thus the logit is negative when the probability of an event happening is smaller than the probability of the </a:t>
            </a:r>
            <a:r>
              <a:rPr lang="en-GB" baseline="0" dirty="0" smtClean="0"/>
              <a:t> </a:t>
            </a:r>
            <a:r>
              <a:rPr lang="en-GB" dirty="0" smtClean="0"/>
              <a:t>event not happening.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DE257-6F86-47C4-A76B-031367594FA0}" type="slidenum">
              <a:rPr lang="en-GB" altLang="en-US" smtClean="0">
                <a:solidFill>
                  <a:prstClr val="black"/>
                </a:solidFill>
              </a:rPr>
              <a:pPr/>
              <a:t>9</a:t>
            </a:fld>
            <a:endParaRPr lang="en-GB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0705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 this</a:t>
            </a:r>
            <a:r>
              <a:rPr lang="en-GB" baseline="0" dirty="0" smtClean="0"/>
              <a:t> table, the probability (pi) that a given individual in the dataset has Y=1 is equal to their proportion in the dataset. That’s what we want to model in logistic regression. The probability of Y=0 is 1-(p | y=1), </a:t>
            </a:r>
            <a:r>
              <a:rPr lang="en-GB" baseline="0" dirty="0" err="1" smtClean="0"/>
              <a:t>bc</a:t>
            </a:r>
            <a:r>
              <a:rPr lang="en-GB" baseline="0" dirty="0" smtClean="0"/>
              <a:t> Y can only be 0 or 1. Suppose we want to model the association between </a:t>
            </a:r>
            <a:r>
              <a:rPr lang="en-GB" baseline="0" dirty="0" err="1" smtClean="0"/>
              <a:t>bw</a:t>
            </a:r>
            <a:r>
              <a:rPr lang="en-GB" baseline="0" dirty="0" smtClean="0"/>
              <a:t> and gestational age. What should we do?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DE257-6F86-47C4-A76B-031367594FA0}" type="slidenum">
              <a:rPr lang="en-GB" altLang="en-US" smtClean="0">
                <a:solidFill>
                  <a:prstClr val="black"/>
                </a:solidFill>
              </a:rPr>
              <a:pPr/>
              <a:t>11</a:t>
            </a:fld>
            <a:endParaRPr lang="en-GB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526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CED6813-747C-8D4B-8EC3-CEF15AE94B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267297"/>
            <a:ext cx="12192000" cy="483886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063748C-7BF2-404A-AC72-C23BCD2F8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254" y="1564640"/>
            <a:ext cx="11465492" cy="2294172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51F9B3-6AC9-AF47-819F-942053CCB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254" y="3950888"/>
            <a:ext cx="11465492" cy="186063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7384B1B-FB67-3945-8684-91BF0AE0DEC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63254" y="388306"/>
            <a:ext cx="5172814" cy="478159"/>
          </a:xfrm>
          <a:prstGeom prst="rect">
            <a:avLst/>
          </a:prstGeom>
        </p:spPr>
      </p:pic>
      <p:pic>
        <p:nvPicPr>
          <p:cNvPr id="7" name="Picture 6" descr="R:\CENTRES\NCRM\Publicity\Logos\University of Southampton\university logo copy.jpg">
            <a:extLst>
              <a:ext uri="{FF2B5EF4-FFF2-40B4-BE49-F238E27FC236}">
                <a16:creationId xmlns:a16="http://schemas.microsoft.com/office/drawing/2014/main" id="{D6D25CB6-1CAE-8B46-9C96-79D98998C5B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3960" y="6297320"/>
            <a:ext cx="1944216" cy="422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7" descr="R:\CENTRES\NCRM\Publicity\Logos\Other\TAB_col_white_background.png">
            <a:extLst>
              <a:ext uri="{FF2B5EF4-FFF2-40B4-BE49-F238E27FC236}">
                <a16:creationId xmlns:a16="http://schemas.microsoft.com/office/drawing/2014/main" id="{81AE495C-B492-4C4D-9AF6-92DDCC3365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477" y="6249432"/>
            <a:ext cx="1181829" cy="500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R:\CENTRES\NCRM\Publicity\Logos\Other\298px-University_of_Edinburgh_logo.svg.png">
            <a:extLst>
              <a:ext uri="{FF2B5EF4-FFF2-40B4-BE49-F238E27FC236}">
                <a16:creationId xmlns:a16="http://schemas.microsoft.com/office/drawing/2014/main" id="{E6688575-48E5-7B4A-B014-D341528E13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2607" y="6224270"/>
            <a:ext cx="504056" cy="50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18DE1A-82E0-6541-9A23-838A0F31412E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874637" y="6252596"/>
            <a:ext cx="1853022" cy="467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364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439305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000"/>
            </a:lvl1pPr>
            <a:lvl2pPr>
              <a:spcBef>
                <a:spcPts val="0"/>
              </a:spcBef>
              <a:spcAft>
                <a:spcPts val="1200"/>
              </a:spcAft>
              <a:defRPr sz="1800"/>
            </a:lvl2pPr>
            <a:lvl3pPr>
              <a:spcBef>
                <a:spcPts val="0"/>
              </a:spcBef>
              <a:spcAft>
                <a:spcPts val="1200"/>
              </a:spcAft>
              <a:defRPr/>
            </a:lvl3pPr>
            <a:lvl4pPr>
              <a:spcBef>
                <a:spcPts val="0"/>
              </a:spcBef>
              <a:spcAft>
                <a:spcPts val="1200"/>
              </a:spcAft>
              <a:defRPr/>
            </a:lvl4pPr>
            <a:lvl5pPr>
              <a:spcBef>
                <a:spcPts val="0"/>
              </a:spcBef>
              <a:spcAft>
                <a:spcPts val="120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596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23393" y="1844825"/>
            <a:ext cx="10847916" cy="439305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000"/>
            </a:lvl1pPr>
            <a:lvl2pPr>
              <a:spcBef>
                <a:spcPts val="0"/>
              </a:spcBef>
              <a:spcAft>
                <a:spcPts val="1200"/>
              </a:spcAft>
              <a:defRPr sz="1800"/>
            </a:lvl2pPr>
            <a:lvl3pPr>
              <a:spcBef>
                <a:spcPts val="0"/>
              </a:spcBef>
              <a:spcAft>
                <a:spcPts val="1200"/>
              </a:spcAft>
              <a:defRPr/>
            </a:lvl3pPr>
            <a:lvl4pPr>
              <a:spcBef>
                <a:spcPts val="0"/>
              </a:spcBef>
              <a:spcAft>
                <a:spcPts val="1200"/>
              </a:spcAft>
              <a:defRPr/>
            </a:lvl4pPr>
            <a:lvl5pPr>
              <a:spcBef>
                <a:spcPts val="0"/>
              </a:spcBef>
              <a:spcAft>
                <a:spcPts val="120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620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28D7D-7D49-6149-85A9-790F6302B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52792" cy="332023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EC164E-B923-E240-9549-3665C48CF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3254" y="4314986"/>
            <a:ext cx="11452792" cy="189277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4841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270E3-D185-C543-A176-FE39E0825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CB8F3-4A2C-DA4D-A16E-D94E78743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7635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997A0-490A-784A-A385-F0CA6C767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97299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E3A61-4AAF-E649-B9B9-0ED494C8F0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3254" y="2178754"/>
            <a:ext cx="5618968" cy="4049326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07FADD-BF12-F941-A7FA-DA0D0D943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252" y="2178754"/>
            <a:ext cx="5631494" cy="404932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2001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0B68ED-93B3-CA48-BD14-08002B653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0078" y="2178754"/>
            <a:ext cx="5612445" cy="6862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CB3630-FA56-C944-829B-CDE580034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0078" y="3002666"/>
            <a:ext cx="5612445" cy="32254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F61A93-23B8-BE4F-B7AB-D0733A8FA5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7252" y="2178754"/>
            <a:ext cx="5634670" cy="68625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FF97EC-EC9C-4542-AD36-17998146D9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7252" y="3002666"/>
            <a:ext cx="5634670" cy="322541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7B4DD1CF-364C-6F46-BCE5-2169AE16F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97299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30949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B45BDD3-1A9E-F648-95FA-6F2F7556B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97299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52682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9665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D75CF-FE81-4D4E-AE17-2E9279689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4408771" cy="104814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5C69E-D9E2-4945-8D10-0A69C219A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67768"/>
            <a:ext cx="6645558" cy="518919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EFAA12-1017-D24F-BA1C-92103FDAEF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3254" y="2146178"/>
            <a:ext cx="4408771" cy="40107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299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B756D8-B8E7-9243-A2BE-A2440AAEB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67770"/>
            <a:ext cx="6645558" cy="518919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0617FF34-4298-D249-9A85-19BC76741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4408771" cy="104814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4F544FF3-EE4A-8745-81B6-51F48CC57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3254" y="2146178"/>
            <a:ext cx="4408771" cy="40107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997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CABCB-53D2-2848-96D0-2209714C4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3254" y="2506275"/>
            <a:ext cx="11465492" cy="37116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AC2D8B6F-598E-8249-89D1-C6BBA7F3B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254" y="967769"/>
            <a:ext cx="1146549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10E7F1A-7635-AB4E-B5BF-063DD21C197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63254" y="388307"/>
            <a:ext cx="3599146" cy="33269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EF70C31-5F59-4D46-8052-4E0D39FFBDB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6469694"/>
            <a:ext cx="12192000" cy="388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643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Logit.png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13035CF-44FC-2545-A262-AADD9284B6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Binary logistic regression</a:t>
            </a:r>
            <a:endParaRPr lang="en-GB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6B30DA9C-523E-B840-B4B5-38451AE0DB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/>
              <a:t>Part 1: Introduction</a:t>
            </a:r>
          </a:p>
          <a:p>
            <a:endParaRPr lang="en-GB" dirty="0"/>
          </a:p>
          <a:p>
            <a:r>
              <a:rPr lang="en-GB" dirty="0" smtClean="0"/>
              <a:t>Dr Heini Väisänen</a:t>
            </a:r>
          </a:p>
          <a:p>
            <a:r>
              <a:rPr lang="en-GB" dirty="0" smtClean="0"/>
              <a:t>University of Southampton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957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Example: Birth Weights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GB" altLang="en-US" b="1" dirty="0">
                <a:solidFill>
                  <a:schemeClr val="accent2"/>
                </a:solidFill>
              </a:rPr>
              <a:t>Is the probability of a normal birth weight,  associated </a:t>
            </a:r>
            <a:r>
              <a:rPr lang="en-GB" altLang="en-US" b="1" dirty="0" smtClean="0">
                <a:solidFill>
                  <a:schemeClr val="accent2"/>
                </a:solidFill>
              </a:rPr>
              <a:t>with gestational </a:t>
            </a:r>
            <a:r>
              <a:rPr lang="en-GB" altLang="en-US" b="1" dirty="0">
                <a:solidFill>
                  <a:schemeClr val="accent2"/>
                </a:solidFill>
              </a:rPr>
              <a:t>age</a:t>
            </a:r>
            <a:r>
              <a:rPr lang="en-GB" altLang="en-US" b="1" dirty="0" smtClean="0">
                <a:solidFill>
                  <a:schemeClr val="accent2"/>
                </a:solidFill>
              </a:rPr>
              <a:t>?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GB" altLang="en-US" b="1" dirty="0">
              <a:solidFill>
                <a:schemeClr val="accent2"/>
              </a:solidFill>
            </a:endParaRP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b="1" dirty="0">
                <a:solidFill>
                  <a:schemeClr val="accent4"/>
                </a:solidFill>
              </a:rPr>
              <a:t>Response</a:t>
            </a:r>
            <a:r>
              <a:rPr lang="en-GB" altLang="en-US" dirty="0">
                <a:solidFill>
                  <a:schemeClr val="accent4"/>
                </a:solidFill>
              </a:rPr>
              <a:t>: </a:t>
            </a:r>
            <a:r>
              <a:rPr lang="en-GB" altLang="en-US" dirty="0">
                <a:solidFill>
                  <a:srgbClr val="323D43"/>
                </a:solidFill>
              </a:rPr>
              <a:t>Birth weight (BWGHT: 1 = normal,  0 = low).</a:t>
            </a: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dirty="0">
              <a:solidFill>
                <a:srgbClr val="323D43"/>
              </a:solidFill>
            </a:endParaRPr>
          </a:p>
          <a:p>
            <a:pPr eaLnBrk="0" fontAlgn="base" hangingPunct="0">
              <a:spcBef>
                <a:spcPct val="0"/>
              </a:spcBef>
              <a:buClr>
                <a:srgbClr val="323D43"/>
              </a:buClr>
            </a:pPr>
            <a:r>
              <a:rPr lang="en-GB" altLang="en-US" b="1" dirty="0">
                <a:solidFill>
                  <a:schemeClr val="accent4"/>
                </a:solidFill>
              </a:rPr>
              <a:t>  Explanatory</a:t>
            </a:r>
            <a:r>
              <a:rPr lang="en-GB" altLang="en-US" dirty="0">
                <a:solidFill>
                  <a:schemeClr val="accent4"/>
                </a:solidFill>
              </a:rPr>
              <a:t>:</a:t>
            </a:r>
            <a:r>
              <a:rPr lang="en-GB" altLang="en-US" dirty="0">
                <a:solidFill>
                  <a:srgbClr val="323D43"/>
                </a:solidFill>
              </a:rPr>
              <a:t>	Gestational age in weeks (GAGE</a:t>
            </a:r>
            <a:r>
              <a:rPr lang="en-GB" altLang="en-US" dirty="0" smtClean="0">
                <a:solidFill>
                  <a:srgbClr val="323D43"/>
                </a:solidFill>
              </a:rPr>
              <a:t>).</a:t>
            </a:r>
          </a:p>
          <a:p>
            <a:pPr eaLnBrk="0" fontAlgn="base" hangingPunct="0">
              <a:spcBef>
                <a:spcPct val="0"/>
              </a:spcBef>
              <a:buClr>
                <a:srgbClr val="323D43"/>
              </a:buClr>
            </a:pPr>
            <a:endParaRPr lang="en-GB" altLang="en-US" dirty="0">
              <a:solidFill>
                <a:srgbClr val="323D43"/>
              </a:solidFill>
            </a:endParaRP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323D43"/>
              </a:buClr>
            </a:pPr>
            <a:r>
              <a:rPr lang="en-GB" dirty="0">
                <a:solidFill>
                  <a:srgbClr val="323D43"/>
                </a:solidFill>
              </a:rPr>
              <a:t>Low birthweight has been defined by WHO as weight at birth of less than </a:t>
            </a:r>
            <a:r>
              <a:rPr lang="en-GB" b="1" dirty="0">
                <a:solidFill>
                  <a:srgbClr val="323D43"/>
                </a:solidFill>
              </a:rPr>
              <a:t>2,500 grams</a:t>
            </a:r>
            <a:r>
              <a:rPr lang="en-GB" dirty="0">
                <a:solidFill>
                  <a:srgbClr val="323D43"/>
                </a:solidFill>
              </a:rPr>
              <a:t> (</a:t>
            </a:r>
            <a:r>
              <a:rPr lang="en-GB" b="1" dirty="0">
                <a:solidFill>
                  <a:srgbClr val="323D43"/>
                </a:solidFill>
              </a:rPr>
              <a:t>5.5 pounds</a:t>
            </a:r>
            <a:r>
              <a:rPr lang="en-GB" dirty="0">
                <a:solidFill>
                  <a:srgbClr val="323D43"/>
                </a:solidFill>
              </a:rPr>
              <a:t>).</a:t>
            </a:r>
            <a:endParaRPr lang="en-US" altLang="en-US" dirty="0">
              <a:solidFill>
                <a:srgbClr val="323D43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821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Descriptive statistics: birth weight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77346834"/>
              </p:ext>
            </p:extLst>
          </p:nvPr>
        </p:nvGraphicFramePr>
        <p:xfrm>
          <a:off x="2099717" y="2290307"/>
          <a:ext cx="7920558" cy="381701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401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0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01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07659"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N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800" dirty="0" smtClean="0"/>
                        <a:t>%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3120">
                <a:tc>
                  <a:txBody>
                    <a:bodyPr/>
                    <a:lstStyle/>
                    <a:p>
                      <a:r>
                        <a:rPr lang="en-GB" sz="2800" b="1" dirty="0" smtClean="0"/>
                        <a:t>Normal birth</a:t>
                      </a:r>
                      <a:r>
                        <a:rPr lang="en-GB" sz="2800" b="1" baseline="0" dirty="0" smtClean="0"/>
                        <a:t> weight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17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70.8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3120">
                <a:tc>
                  <a:txBody>
                    <a:bodyPr/>
                    <a:lstStyle/>
                    <a:p>
                      <a:r>
                        <a:rPr lang="en-GB" sz="2800" b="1" dirty="0" smtClean="0"/>
                        <a:t>Low birth</a:t>
                      </a:r>
                      <a:r>
                        <a:rPr lang="en-GB" sz="2800" b="1" baseline="0" dirty="0" smtClean="0"/>
                        <a:t> weight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7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29.2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3120">
                <a:tc>
                  <a:txBody>
                    <a:bodyPr/>
                    <a:lstStyle/>
                    <a:p>
                      <a:r>
                        <a:rPr lang="en-GB" sz="2800" b="1" dirty="0" smtClean="0"/>
                        <a:t>Total</a:t>
                      </a:r>
                      <a:endParaRPr lang="en-GB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24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100.0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040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Results: Birth Weights (example</a:t>
            </a:r>
            <a:r>
              <a:rPr lang="en-GB" dirty="0" smtClean="0"/>
              <a:t>)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 smtClean="0"/>
                  <a:t>The fitted model with one explanatory variable gestational age (GAGE) is: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𝑙𝑜𝑔𝑖𝑡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Π</m:t>
                              </m:r>
                            </m:e>
                          </m:acc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=−48.9+1.31∗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𝐺𝐴𝐺𝐸</m:t>
                      </m:r>
                    </m:oMath>
                  </m:oMathPara>
                </a14:m>
                <a:endParaRPr lang="en-GB" dirty="0" smtClean="0"/>
              </a:p>
              <a:p>
                <a:endParaRPr lang="en-GB" dirty="0"/>
              </a:p>
              <a:p>
                <a:r>
                  <a:rPr lang="en-GB" i="1" dirty="0" smtClean="0"/>
                  <a:t>How is gestational age associated with low birth weight?</a:t>
                </a:r>
                <a:endParaRPr lang="en-GB" i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57" t="-27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170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Interpretation on logit scale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unit increase in x</a:t>
            </a:r>
            <a:r>
              <a:rPr lang="en-GB" baseline="-25000" dirty="0"/>
              <a:t>1</a:t>
            </a:r>
            <a:r>
              <a:rPr lang="en-GB" dirty="0"/>
              <a:t> increases the logit (log of </a:t>
            </a:r>
            <a:r>
              <a:rPr lang="en-GB" dirty="0" smtClean="0"/>
              <a:t>the odds</a:t>
            </a:r>
            <a:r>
              <a:rPr lang="en-GB" dirty="0"/>
              <a:t>) by β</a:t>
            </a:r>
            <a:r>
              <a:rPr lang="en-GB" baseline="-25000" dirty="0"/>
              <a:t>1</a:t>
            </a:r>
            <a:r>
              <a:rPr lang="en-GB" dirty="0"/>
              <a:t> units.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For </a:t>
            </a:r>
            <a:r>
              <a:rPr lang="en-GB" dirty="0"/>
              <a:t>a one week increase in gestational age the log of the odds of a normal birth weight increases by 1.31.</a:t>
            </a:r>
          </a:p>
          <a:p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3361886" y="3163959"/>
                <a:ext cx="5468228" cy="5300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srgbClr val="545860"/>
                          </a:solidFill>
                          <a:latin typeface="Cambria Math" panose="02040503050406030204" pitchFamily="18" charset="0"/>
                        </a:rPr>
                        <m:t>𝑙𝑜𝑔𝑖𝑡</m:t>
                      </m:r>
                      <m:r>
                        <a:rPr lang="en-GB" sz="2800" i="1">
                          <a:solidFill>
                            <a:srgbClr val="54586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GB" sz="2800" i="1">
                              <a:solidFill>
                                <a:srgbClr val="5458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GB" sz="2800" i="1">
                                  <a:solidFill>
                                    <a:srgbClr val="5458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m:rPr>
                                  <m:sty m:val="p"/>
                                </m:rPr>
                                <a:rPr lang="el-GR" sz="2800" i="1">
                                  <a:solidFill>
                                    <a:srgbClr val="54586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Π</m:t>
                              </m:r>
                            </m:e>
                          </m:acc>
                        </m:e>
                      </m:d>
                      <m:r>
                        <a:rPr lang="en-GB" sz="2800" i="1">
                          <a:solidFill>
                            <a:srgbClr val="545860"/>
                          </a:solidFill>
                          <a:latin typeface="Cambria Math" panose="02040503050406030204" pitchFamily="18" charset="0"/>
                        </a:rPr>
                        <m:t>=−48.9+1.31∗</m:t>
                      </m:r>
                      <m:r>
                        <a:rPr lang="en-GB" sz="2800" i="1">
                          <a:solidFill>
                            <a:srgbClr val="545860"/>
                          </a:solidFill>
                          <a:latin typeface="Cambria Math" panose="02040503050406030204" pitchFamily="18" charset="0"/>
                        </a:rPr>
                        <m:t>𝐺𝐴𝐺𝐸</m:t>
                      </m:r>
                    </m:oMath>
                  </m:oMathPara>
                </a14:m>
                <a:endParaRPr lang="en-GB" sz="2800" dirty="0">
                  <a:solidFill>
                    <a:srgbClr val="545860"/>
                  </a:solidFill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1886" y="3163959"/>
                <a:ext cx="5468228" cy="53008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757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Interpretation on probability scale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63254" y="2506275"/>
                <a:ext cx="11657296" cy="3711645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GB" dirty="0" smtClean="0"/>
                  <a:t>Predicted probabilities can be computed for any value of GAGE. </a:t>
                </a:r>
              </a:p>
              <a:p>
                <a:pPr lvl="1"/>
                <a:endParaRPr lang="en-GB" dirty="0" smtClean="0"/>
              </a:p>
              <a:p>
                <a:pPr lvl="1"/>
                <a:r>
                  <a:rPr lang="en-GB" dirty="0" smtClean="0"/>
                  <a:t>For example, the estimated probability of a baby with gestational age </a:t>
                </a:r>
                <a:r>
                  <a:rPr lang="en-GB" dirty="0" smtClean="0">
                    <a:solidFill>
                      <a:schemeClr val="accent2"/>
                    </a:solidFill>
                  </a:rPr>
                  <a:t>39</a:t>
                </a:r>
                <a:r>
                  <a:rPr lang="en-GB" dirty="0" smtClean="0"/>
                  <a:t> weeks having a normal birth weight is:</a:t>
                </a:r>
              </a:p>
              <a:p>
                <a:pPr lvl="1"/>
                <a:endParaRPr lang="en-GB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</m:acc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exp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⁡(−48.9+1.31∗</m:t>
                          </m:r>
                          <m:r>
                            <a:rPr lang="en-GB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39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GB" b="0" i="0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exp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⁡(−48.9+1.31∗</m:t>
                          </m:r>
                          <m:r>
                            <a:rPr lang="en-GB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39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=0.9</m:t>
                      </m:r>
                    </m:oMath>
                  </m:oMathPara>
                </a14:m>
                <a:endParaRPr lang="en-GB" dirty="0" smtClean="0"/>
              </a:p>
              <a:p>
                <a:endParaRPr lang="en-GB" dirty="0" smtClean="0"/>
              </a:p>
              <a:p>
                <a:r>
                  <a:rPr lang="en-GB" dirty="0" smtClean="0"/>
                  <a:t>The predicted probability of normal birth weight at week 39 is 0.9 (90%)</a:t>
                </a:r>
                <a:endParaRPr lang="en-GB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3254" y="2506275"/>
                <a:ext cx="11657296" cy="3711645"/>
              </a:xfrm>
              <a:blipFill>
                <a:blip r:embed="rId2"/>
                <a:stretch>
                  <a:fillRect l="-941" t="-3941" r="-8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075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Interpretation in the odds scale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effects of explanatory variables are multiplicative on the odds scale. </a:t>
            </a:r>
            <a:r>
              <a:rPr lang="en-GB" dirty="0" smtClean="0"/>
              <a:t>A </a:t>
            </a:r>
            <a:r>
              <a:rPr lang="en-GB" dirty="0"/>
              <a:t>unit increase in </a:t>
            </a:r>
            <a:r>
              <a:rPr lang="en-GB" b="1" i="1" dirty="0">
                <a:solidFill>
                  <a:schemeClr val="accent4"/>
                </a:solidFill>
              </a:rPr>
              <a:t>x</a:t>
            </a:r>
            <a:r>
              <a:rPr lang="en-GB" b="1" i="1" baseline="-25000" dirty="0">
                <a:solidFill>
                  <a:schemeClr val="accent4"/>
                </a:solidFill>
              </a:rPr>
              <a:t>1</a:t>
            </a:r>
            <a:r>
              <a:rPr lang="en-GB" dirty="0"/>
              <a:t> multiplies the odds by </a:t>
            </a:r>
            <a:r>
              <a:rPr lang="en-GB" b="1" i="1" dirty="0" err="1">
                <a:solidFill>
                  <a:schemeClr val="accent4"/>
                </a:solidFill>
              </a:rPr>
              <a:t>exp</a:t>
            </a:r>
            <a:r>
              <a:rPr lang="en-GB" b="1" i="1" dirty="0">
                <a:solidFill>
                  <a:schemeClr val="accent4"/>
                </a:solidFill>
              </a:rPr>
              <a:t>(β</a:t>
            </a:r>
            <a:r>
              <a:rPr lang="en-GB" b="1" i="1" baseline="-25000" dirty="0">
                <a:solidFill>
                  <a:schemeClr val="accent4"/>
                </a:solidFill>
              </a:rPr>
              <a:t>1</a:t>
            </a:r>
            <a:r>
              <a:rPr lang="en-GB" b="1" i="1" dirty="0">
                <a:solidFill>
                  <a:schemeClr val="accent4"/>
                </a:solidFill>
              </a:rPr>
              <a:t>)</a:t>
            </a:r>
            <a:r>
              <a:rPr lang="en-GB" dirty="0"/>
              <a:t>.</a:t>
            </a:r>
          </a:p>
          <a:p>
            <a:r>
              <a:rPr lang="en-GB" dirty="0" smtClean="0"/>
              <a:t>So</a:t>
            </a:r>
            <a:r>
              <a:rPr lang="en-GB" dirty="0"/>
              <a:t>, a one week increase in gestational age multiplies the odds of a normal birth by </a:t>
            </a:r>
            <a:r>
              <a:rPr lang="en-GB" b="1" i="1" dirty="0">
                <a:solidFill>
                  <a:schemeClr val="accent4"/>
                </a:solidFill>
              </a:rPr>
              <a:t>3.71 [i.e. </a:t>
            </a:r>
            <a:r>
              <a:rPr lang="en-GB" b="1" i="1" dirty="0" err="1">
                <a:solidFill>
                  <a:schemeClr val="accent4"/>
                </a:solidFill>
              </a:rPr>
              <a:t>exp</a:t>
            </a:r>
            <a:r>
              <a:rPr lang="en-GB" b="1" i="1" dirty="0">
                <a:solidFill>
                  <a:schemeClr val="accent4"/>
                </a:solidFill>
              </a:rPr>
              <a:t>(1.31)].</a:t>
            </a:r>
          </a:p>
          <a:p>
            <a:r>
              <a:rPr lang="en-GB" dirty="0" smtClean="0"/>
              <a:t>Alternatively, a </a:t>
            </a:r>
            <a:r>
              <a:rPr lang="en-GB" dirty="0"/>
              <a:t>one week </a:t>
            </a:r>
            <a:r>
              <a:rPr lang="en-GB" dirty="0" smtClean="0"/>
              <a:t>increase in </a:t>
            </a:r>
            <a:r>
              <a:rPr lang="en-GB" dirty="0"/>
              <a:t>gestational age increases the odds of </a:t>
            </a:r>
            <a:r>
              <a:rPr lang="en-GB" dirty="0" smtClean="0"/>
              <a:t>a  </a:t>
            </a:r>
            <a:r>
              <a:rPr lang="en-GB" dirty="0"/>
              <a:t>normal birth weight by</a:t>
            </a:r>
          </a:p>
          <a:p>
            <a:pPr marL="0" indent="0">
              <a:buNone/>
            </a:pPr>
            <a:r>
              <a:rPr lang="en-GB" dirty="0"/>
              <a:t>		</a:t>
            </a:r>
            <a:r>
              <a:rPr lang="en-GB" i="1" dirty="0"/>
              <a:t>100 × [3.71 - 1]  =  </a:t>
            </a:r>
            <a:r>
              <a:rPr lang="en-GB" b="1" i="1" dirty="0">
                <a:solidFill>
                  <a:schemeClr val="accent4"/>
                </a:solidFill>
              </a:rPr>
              <a:t>271%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55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report results?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For a one week increase in gestational age the log of the odds of a normal birth weight increases by 1.31.</a:t>
            </a:r>
          </a:p>
          <a:p>
            <a:r>
              <a:rPr lang="en-GB" dirty="0"/>
              <a:t>The predicted probability of normal birth weight at week 36 was 0.15, whereas at week 39 it </a:t>
            </a:r>
            <a:r>
              <a:rPr lang="en-GB" dirty="0" smtClean="0"/>
              <a:t>is </a:t>
            </a:r>
            <a:r>
              <a:rPr lang="en-GB" dirty="0"/>
              <a:t>0.9.</a:t>
            </a:r>
          </a:p>
          <a:p>
            <a:r>
              <a:rPr lang="en-GB" dirty="0"/>
              <a:t>Each additional week of gestation increased the odds of normal birth weight by 271%. </a:t>
            </a:r>
          </a:p>
          <a:p>
            <a:r>
              <a:rPr lang="en-GB" dirty="0"/>
              <a:t>OR: Each additional week of gestation multiplied the odds of normal birth weight by 3.71.</a:t>
            </a:r>
          </a:p>
          <a:p>
            <a:endParaRPr lang="en-GB" dirty="0"/>
          </a:p>
        </p:txBody>
      </p:sp>
      <p:sp>
        <p:nvSpPr>
          <p:cNvPr id="4" name="Left Arrow 3"/>
          <p:cNvSpPr/>
          <p:nvPr/>
        </p:nvSpPr>
        <p:spPr bwMode="auto">
          <a:xfrm>
            <a:off x="7220982" y="3130536"/>
            <a:ext cx="4607764" cy="1314480"/>
          </a:xfrm>
          <a:prstGeom prst="leftArrow">
            <a:avLst/>
          </a:prstGeom>
          <a:solidFill>
            <a:schemeClr val="bg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000" b="1" dirty="0" smtClean="0">
                <a:latin typeface="+mj-lt"/>
                <a:ea typeface="ＭＳ Ｐゴシック" pitchFamily="34" charset="-128"/>
              </a:rPr>
              <a:t>Absolute level of risk /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ＭＳ Ｐゴシック" pitchFamily="34" charset="-128"/>
              </a:rPr>
              <a:t>Example at a specific value</a:t>
            </a:r>
            <a:r>
              <a:rPr kumimoji="0" lang="en-GB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ＭＳ Ｐゴシック" pitchFamily="34" charset="-128"/>
              </a:rPr>
              <a:t> of X</a:t>
            </a:r>
          </a:p>
        </p:txBody>
      </p:sp>
      <p:sp>
        <p:nvSpPr>
          <p:cNvPr id="5" name="Left Arrow 4"/>
          <p:cNvSpPr/>
          <p:nvPr/>
        </p:nvSpPr>
        <p:spPr bwMode="auto">
          <a:xfrm>
            <a:off x="8025519" y="2427442"/>
            <a:ext cx="3803227" cy="703094"/>
          </a:xfrm>
          <a:prstGeom prst="leftArrow">
            <a:avLst/>
          </a:prstGeom>
          <a:solidFill>
            <a:schemeClr val="bg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ＭＳ Ｐゴシック" pitchFamily="34" charset="-128"/>
              </a:rPr>
              <a:t>Rarely</a:t>
            </a:r>
            <a:r>
              <a:rPr kumimoji="0" lang="en-GB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ＭＳ Ｐゴシック" pitchFamily="34" charset="-128"/>
              </a:rPr>
              <a:t> used (not intuitive)</a:t>
            </a:r>
          </a:p>
        </p:txBody>
      </p:sp>
      <p:sp>
        <p:nvSpPr>
          <p:cNvPr id="6" name="Left Arrow 5"/>
          <p:cNvSpPr/>
          <p:nvPr/>
        </p:nvSpPr>
        <p:spPr bwMode="auto">
          <a:xfrm>
            <a:off x="7293667" y="4654559"/>
            <a:ext cx="4499250" cy="1314480"/>
          </a:xfrm>
          <a:prstGeom prst="leftArrow">
            <a:avLst/>
          </a:prstGeom>
          <a:solidFill>
            <a:schemeClr val="bg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2000" b="1" dirty="0" smtClean="0">
                <a:latin typeface="+mj-lt"/>
                <a:ea typeface="ＭＳ Ｐゴシック" pitchFamily="34" charset="-128"/>
              </a:rPr>
              <a:t>Relative level of risk /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ＭＳ Ｐゴシック" pitchFamily="34" charset="-128"/>
              </a:rPr>
              <a:t>Applies to the</a:t>
            </a:r>
            <a:r>
              <a:rPr kumimoji="0" lang="en-GB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ＭＳ Ｐゴシック" pitchFamily="34" charset="-128"/>
              </a:rPr>
              <a:t> entire scale of X</a:t>
            </a:r>
          </a:p>
        </p:txBody>
      </p:sp>
    </p:spTree>
    <p:extLst>
      <p:ext uri="{BB962C8B-B14F-4D97-AF65-F5344CB8AC3E}">
        <p14:creationId xmlns:p14="http://schemas.microsoft.com/office/powerpoint/2010/main" val="1049465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you!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80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Binary response</a:t>
            </a:r>
          </a:p>
          <a:p>
            <a:r>
              <a:rPr lang="en-GB" altLang="en-US" dirty="0" smtClean="0"/>
              <a:t>Link </a:t>
            </a:r>
            <a:r>
              <a:rPr lang="en-GB" altLang="en-US" dirty="0"/>
              <a:t>functions </a:t>
            </a:r>
            <a:endParaRPr lang="en-GB" altLang="en-US" dirty="0" smtClean="0"/>
          </a:p>
          <a:p>
            <a:r>
              <a:rPr lang="en-GB" altLang="en-US" dirty="0" smtClean="0"/>
              <a:t>Logistic </a:t>
            </a:r>
            <a:r>
              <a:rPr lang="en-GB" altLang="en-US" dirty="0"/>
              <a:t>regression model</a:t>
            </a:r>
          </a:p>
          <a:p>
            <a:r>
              <a:rPr lang="en-GB" altLang="en-US" dirty="0"/>
              <a:t>Parameter </a:t>
            </a:r>
            <a:r>
              <a:rPr lang="en-GB" altLang="en-US" dirty="0" smtClean="0"/>
              <a:t>interpretation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73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Binary response &amp; regression models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Often in social science we are interested in relationships between </a:t>
            </a:r>
            <a:r>
              <a:rPr lang="en-GB" b="1" dirty="0">
                <a:solidFill>
                  <a:schemeClr val="accent4"/>
                </a:solidFill>
              </a:rPr>
              <a:t>categorical variables</a:t>
            </a:r>
            <a:r>
              <a:rPr lang="en-GB" dirty="0"/>
              <a:t>.</a:t>
            </a:r>
          </a:p>
          <a:p>
            <a:pPr lvl="1"/>
            <a:r>
              <a:rPr lang="en-GB" dirty="0"/>
              <a:t>E.g. absence/presence of a disease, voting intention, Likert-scale</a:t>
            </a:r>
            <a:r>
              <a:rPr lang="en-GB" dirty="0" smtClean="0"/>
              <a:t>…</a:t>
            </a:r>
          </a:p>
          <a:p>
            <a:pPr lvl="1"/>
            <a:endParaRPr lang="en-GB" dirty="0"/>
          </a:p>
          <a:p>
            <a:r>
              <a:rPr lang="en-GB" dirty="0" smtClean="0"/>
              <a:t>This session introduces </a:t>
            </a:r>
            <a:r>
              <a:rPr lang="en-GB" b="1" dirty="0" smtClean="0">
                <a:solidFill>
                  <a:schemeClr val="accent4"/>
                </a:solidFill>
              </a:rPr>
              <a:t>binary logistic regression</a:t>
            </a:r>
            <a:r>
              <a:rPr lang="en-GB" dirty="0" smtClean="0"/>
              <a:t>, which can be used to study the association between:</a:t>
            </a:r>
          </a:p>
          <a:p>
            <a:pPr lvl="1"/>
            <a:r>
              <a:rPr lang="en-GB" dirty="0" smtClean="0"/>
              <a:t>A binary outcome (dependent) variable; and</a:t>
            </a:r>
          </a:p>
          <a:p>
            <a:pPr lvl="1"/>
            <a:r>
              <a:rPr lang="en-GB" dirty="0" smtClean="0"/>
              <a:t>Explanatory (independent) variable(s) of any kind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388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Binary response &amp; regression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ct val="50000"/>
              </a:spcAft>
              <a:buClr>
                <a:schemeClr val="tx1"/>
              </a:buClr>
            </a:pPr>
            <a:r>
              <a:rPr lang="en-GB" altLang="en-US" dirty="0"/>
              <a:t>We have a </a:t>
            </a:r>
            <a:r>
              <a:rPr lang="en-GB" altLang="en-US" b="1" dirty="0">
                <a:solidFill>
                  <a:schemeClr val="accent4"/>
                </a:solidFill>
              </a:rPr>
              <a:t>binary</a:t>
            </a:r>
            <a:r>
              <a:rPr lang="en-GB" altLang="en-US" dirty="0"/>
              <a:t> (dichotomous) response variable Y defined as</a:t>
            </a:r>
          </a:p>
          <a:p>
            <a:pPr>
              <a:spcAft>
                <a:spcPct val="10000"/>
              </a:spcAft>
              <a:buClr>
                <a:schemeClr val="tx1"/>
              </a:buClr>
              <a:buFontTx/>
              <a:buNone/>
            </a:pPr>
            <a:r>
              <a:rPr lang="en-GB" altLang="en-US" dirty="0"/>
              <a:t>			Y  =  1	if  “success” (“yes”)</a:t>
            </a:r>
          </a:p>
          <a:p>
            <a:pPr>
              <a:spcAft>
                <a:spcPct val="80000"/>
              </a:spcAft>
              <a:buClr>
                <a:schemeClr val="tx1"/>
              </a:buClr>
              <a:buFontTx/>
              <a:buNone/>
            </a:pPr>
            <a:r>
              <a:rPr lang="en-GB" altLang="en-US" dirty="0"/>
              <a:t>			         0	if  “failure” (“no”)</a:t>
            </a:r>
          </a:p>
          <a:p>
            <a:pPr>
              <a:spcAft>
                <a:spcPct val="80000"/>
              </a:spcAft>
              <a:buClr>
                <a:schemeClr val="tx1"/>
              </a:buClr>
            </a:pPr>
            <a:r>
              <a:rPr lang="en-GB" altLang="en-US" dirty="0">
                <a:solidFill>
                  <a:schemeClr val="tx2"/>
                </a:solidFill>
              </a:rPr>
              <a:t>We want to model the </a:t>
            </a:r>
            <a:r>
              <a:rPr lang="en-GB" altLang="en-US" b="1" dirty="0">
                <a:solidFill>
                  <a:schemeClr val="accent4"/>
                </a:solidFill>
              </a:rPr>
              <a:t>probability</a:t>
            </a:r>
            <a:r>
              <a:rPr lang="en-GB" altLang="en-US" dirty="0">
                <a:solidFill>
                  <a:schemeClr val="tx2"/>
                </a:solidFill>
              </a:rPr>
              <a:t> </a:t>
            </a:r>
            <a:r>
              <a:rPr lang="el-GR" altLang="en-US" dirty="0" smtClean="0">
                <a:solidFill>
                  <a:schemeClr val="tx2"/>
                </a:solidFill>
              </a:rPr>
              <a:t>Π</a:t>
            </a:r>
            <a:r>
              <a:rPr lang="en-GB" altLang="en-US" dirty="0" smtClean="0">
                <a:solidFill>
                  <a:schemeClr val="tx2"/>
                </a:solidFill>
              </a:rPr>
              <a:t> that Y=1</a:t>
            </a:r>
            <a:endParaRPr lang="en-GB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27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not linear regression?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637" indent="-285750"/>
            <a:r>
              <a:rPr lang="en-GB" altLang="en-US" dirty="0"/>
              <a:t>Predicted values may lie </a:t>
            </a:r>
            <a:r>
              <a:rPr lang="en-GB" altLang="en-US" b="1" dirty="0">
                <a:solidFill>
                  <a:schemeClr val="accent4"/>
                </a:solidFill>
              </a:rPr>
              <a:t>outside</a:t>
            </a:r>
            <a:r>
              <a:rPr lang="en-GB" altLang="en-US" dirty="0"/>
              <a:t> the interval [0, 1].</a:t>
            </a:r>
          </a:p>
          <a:p>
            <a:pPr marL="274637" indent="-285750">
              <a:spcAft>
                <a:spcPct val="0"/>
              </a:spcAft>
            </a:pPr>
            <a:r>
              <a:rPr lang="en-GB" altLang="en-US" dirty="0"/>
              <a:t>Assumption of </a:t>
            </a:r>
            <a:r>
              <a:rPr lang="en-GB" altLang="en-US" b="1" dirty="0">
                <a:solidFill>
                  <a:schemeClr val="accent4"/>
                </a:solidFill>
              </a:rPr>
              <a:t>constant variance</a:t>
            </a:r>
            <a:r>
              <a:rPr lang="en-GB" altLang="en-US" dirty="0">
                <a:solidFill>
                  <a:schemeClr val="accent4"/>
                </a:solidFill>
              </a:rPr>
              <a:t> </a:t>
            </a:r>
            <a:r>
              <a:rPr lang="en-GB" altLang="en-US" dirty="0"/>
              <a:t>is </a:t>
            </a:r>
            <a:r>
              <a:rPr lang="en-GB" altLang="en-US" b="1" dirty="0">
                <a:solidFill>
                  <a:schemeClr val="accent4"/>
                </a:solidFill>
              </a:rPr>
              <a:t>violated</a:t>
            </a:r>
            <a:r>
              <a:rPr lang="en-GB" altLang="en-US" dirty="0"/>
              <a:t> </a:t>
            </a:r>
            <a:r>
              <a:rPr lang="en-GB" altLang="en-US" dirty="0" smtClean="0"/>
              <a:t>as </a:t>
            </a:r>
            <a:r>
              <a:rPr lang="en-GB" altLang="en-US" dirty="0"/>
              <a:t>variance depends on x through its influence on </a:t>
            </a:r>
            <a:r>
              <a:rPr lang="ru-RU" altLang="en-US" dirty="0"/>
              <a:t>п</a:t>
            </a:r>
            <a:r>
              <a:rPr lang="en-GB" altLang="en-US" dirty="0" smtClean="0"/>
              <a:t>.</a:t>
            </a:r>
          </a:p>
          <a:p>
            <a:pPr marL="788987" lvl="1" indent="-342900"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n-GB" altLang="en-US" dirty="0" smtClean="0"/>
              <a:t> </a:t>
            </a:r>
            <a:r>
              <a:rPr lang="en-GB" altLang="en-US" dirty="0" err="1" smtClean="0"/>
              <a:t>var</a:t>
            </a:r>
            <a:r>
              <a:rPr lang="en-GB" altLang="en-US" dirty="0" smtClean="0"/>
              <a:t>(</a:t>
            </a:r>
            <a:r>
              <a:rPr lang="el-GR" altLang="en-US" dirty="0"/>
              <a:t>ε</a:t>
            </a:r>
            <a:r>
              <a:rPr lang="en-GB" altLang="en-US" dirty="0"/>
              <a:t>) = </a:t>
            </a:r>
            <a:r>
              <a:rPr lang="ru-RU" altLang="en-US" dirty="0"/>
              <a:t>п</a:t>
            </a:r>
            <a:r>
              <a:rPr lang="en-GB" altLang="en-US" baseline="-25000" dirty="0"/>
              <a:t>i</a:t>
            </a:r>
            <a:r>
              <a:rPr lang="en-GB" altLang="en-US" dirty="0"/>
              <a:t>(x)[1 – </a:t>
            </a:r>
            <a:r>
              <a:rPr lang="ru-RU" altLang="en-US" dirty="0"/>
              <a:t>п</a:t>
            </a:r>
            <a:r>
              <a:rPr lang="en-GB" altLang="en-US" baseline="-25000" dirty="0"/>
              <a:t>i</a:t>
            </a:r>
            <a:r>
              <a:rPr lang="en-GB" altLang="en-US" dirty="0"/>
              <a:t>(x)]</a:t>
            </a:r>
            <a:endParaRPr lang="en-GB" altLang="en-US" dirty="0"/>
          </a:p>
          <a:p>
            <a:pPr marL="914400" lvl="1" indent="-4572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altLang="en-US" dirty="0" smtClean="0"/>
              <a:t>Standard errors </a:t>
            </a:r>
            <a:r>
              <a:rPr lang="en-GB" altLang="en-US" dirty="0"/>
              <a:t>not valid, and conclusions from them misleading.</a:t>
            </a:r>
          </a:p>
        </p:txBody>
      </p:sp>
    </p:spTree>
    <p:extLst>
      <p:ext uri="{BB962C8B-B14F-4D97-AF65-F5344CB8AC3E}">
        <p14:creationId xmlns:p14="http://schemas.microsoft.com/office/powerpoint/2010/main" val="244500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Solution: Link Functions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ct val="60000"/>
              </a:spcAft>
            </a:pPr>
            <a:r>
              <a:rPr lang="en-GB" altLang="en-US" dirty="0"/>
              <a:t>Good news: we can keep</a:t>
            </a:r>
          </a:p>
          <a:p>
            <a:pPr>
              <a:spcAft>
                <a:spcPts val="600"/>
              </a:spcAft>
              <a:buFontTx/>
              <a:buNone/>
            </a:pPr>
            <a:r>
              <a:rPr lang="en-GB" altLang="en-US" dirty="0">
                <a:solidFill>
                  <a:srgbClr val="F00F2C"/>
                </a:solidFill>
              </a:rPr>
              <a:t> 			</a:t>
            </a:r>
            <a:r>
              <a:rPr lang="ru-RU" altLang="en-US" dirty="0"/>
              <a:t>п</a:t>
            </a:r>
            <a:r>
              <a:rPr lang="en-GB" altLang="en-US" baseline="-25000" dirty="0"/>
              <a:t>i </a:t>
            </a:r>
            <a:r>
              <a:rPr lang="en-GB" altLang="en-US" dirty="0"/>
              <a:t>(x)  = </a:t>
            </a:r>
            <a:r>
              <a:rPr lang="el-GR" altLang="en-US" dirty="0"/>
              <a:t>β</a:t>
            </a:r>
            <a:r>
              <a:rPr lang="en-GB" altLang="en-US" baseline="-25000" dirty="0"/>
              <a:t>0</a:t>
            </a:r>
            <a:r>
              <a:rPr lang="en-GB" altLang="en-US" dirty="0"/>
              <a:t> +</a:t>
            </a:r>
            <a:r>
              <a:rPr lang="el-GR" altLang="en-US" dirty="0"/>
              <a:t>β</a:t>
            </a:r>
            <a:r>
              <a:rPr lang="en-GB" altLang="en-US" baseline="-25000" dirty="0"/>
              <a:t>1</a:t>
            </a:r>
            <a:r>
              <a:rPr lang="en-GB" altLang="en-US" dirty="0"/>
              <a:t>x</a:t>
            </a:r>
            <a:r>
              <a:rPr lang="en-GB" altLang="en-US" baseline="-25000" dirty="0"/>
              <a:t>1i</a:t>
            </a:r>
            <a:r>
              <a:rPr lang="en-GB" altLang="en-US" dirty="0"/>
              <a:t> +</a:t>
            </a:r>
            <a:r>
              <a:rPr lang="el-GR" altLang="en-US" dirty="0"/>
              <a:t>β</a:t>
            </a:r>
            <a:r>
              <a:rPr lang="en-GB" altLang="en-US" baseline="-25000" dirty="0"/>
              <a:t>2</a:t>
            </a:r>
            <a:r>
              <a:rPr lang="en-GB" altLang="en-US" dirty="0"/>
              <a:t>x</a:t>
            </a:r>
            <a:r>
              <a:rPr lang="en-GB" altLang="en-US" baseline="-25000" dirty="0"/>
              <a:t>2i</a:t>
            </a:r>
            <a:r>
              <a:rPr lang="en-GB" altLang="en-US" dirty="0"/>
              <a:t> + … +</a:t>
            </a:r>
            <a:r>
              <a:rPr lang="el-GR" altLang="en-US" dirty="0"/>
              <a:t>β</a:t>
            </a:r>
            <a:r>
              <a:rPr lang="en-GB" altLang="en-US" baseline="-25000" dirty="0" err="1"/>
              <a:t>k</a:t>
            </a:r>
            <a:r>
              <a:rPr lang="en-GB" altLang="en-US" dirty="0" err="1"/>
              <a:t>x</a:t>
            </a:r>
            <a:r>
              <a:rPr lang="en-GB" altLang="en-US" baseline="-25000" dirty="0" err="1"/>
              <a:t>ki</a:t>
            </a:r>
            <a:endParaRPr lang="en-GB" altLang="en-US" dirty="0"/>
          </a:p>
          <a:p>
            <a:pPr>
              <a:spcAft>
                <a:spcPct val="60000"/>
              </a:spcAft>
            </a:pPr>
            <a:r>
              <a:rPr lang="en-GB" altLang="en-US" dirty="0"/>
              <a:t>…if we model a transformation of </a:t>
            </a:r>
            <a:r>
              <a:rPr lang="ru-RU" altLang="en-US" dirty="0"/>
              <a:t>п</a:t>
            </a:r>
            <a:r>
              <a:rPr lang="en-GB" altLang="en-US" baseline="-25000" dirty="0"/>
              <a:t>i</a:t>
            </a:r>
            <a:r>
              <a:rPr lang="en-GB" altLang="en-US" dirty="0"/>
              <a:t>:</a:t>
            </a:r>
          </a:p>
          <a:p>
            <a:pPr algn="ctr">
              <a:spcAft>
                <a:spcPct val="60000"/>
              </a:spcAft>
              <a:buFontTx/>
              <a:buNone/>
            </a:pPr>
            <a:r>
              <a:rPr lang="el-GR" altLang="en-US" dirty="0"/>
              <a:t>η</a:t>
            </a:r>
            <a:r>
              <a:rPr lang="en-GB" altLang="en-US" baseline="-25000" dirty="0"/>
              <a:t>i</a:t>
            </a:r>
            <a:r>
              <a:rPr lang="en-GB" altLang="en-US" dirty="0"/>
              <a:t>  =</a:t>
            </a:r>
            <a:r>
              <a:rPr lang="en-GB" altLang="en-US" dirty="0">
                <a:solidFill>
                  <a:srgbClr val="F00F2C"/>
                </a:solidFill>
              </a:rPr>
              <a:t>  </a:t>
            </a:r>
            <a:r>
              <a:rPr lang="en-GB" altLang="en-US" dirty="0">
                <a:solidFill>
                  <a:schemeClr val="accent4"/>
                </a:solidFill>
              </a:rPr>
              <a:t>g(</a:t>
            </a:r>
            <a:r>
              <a:rPr lang="ru-RU" altLang="en-US" dirty="0">
                <a:solidFill>
                  <a:schemeClr val="accent4"/>
                </a:solidFill>
              </a:rPr>
              <a:t>п</a:t>
            </a:r>
            <a:r>
              <a:rPr lang="en-GB" altLang="en-US" baseline="-25000" dirty="0">
                <a:solidFill>
                  <a:schemeClr val="accent4"/>
                </a:solidFill>
              </a:rPr>
              <a:t>i</a:t>
            </a:r>
            <a:r>
              <a:rPr lang="en-GB" altLang="en-US" dirty="0">
                <a:solidFill>
                  <a:schemeClr val="accent4"/>
                </a:solidFill>
              </a:rPr>
              <a:t>)</a:t>
            </a:r>
            <a:r>
              <a:rPr lang="en-GB" altLang="en-US" dirty="0"/>
              <a:t>  = </a:t>
            </a:r>
            <a:r>
              <a:rPr lang="el-GR" altLang="en-US" dirty="0"/>
              <a:t>β</a:t>
            </a:r>
            <a:r>
              <a:rPr lang="en-GB" altLang="en-US" baseline="-25000" dirty="0"/>
              <a:t>0</a:t>
            </a:r>
            <a:r>
              <a:rPr lang="en-GB" altLang="en-US" dirty="0"/>
              <a:t> +</a:t>
            </a:r>
            <a:r>
              <a:rPr lang="el-GR" altLang="en-US" dirty="0"/>
              <a:t>β</a:t>
            </a:r>
            <a:r>
              <a:rPr lang="en-GB" altLang="en-US" baseline="-25000" dirty="0"/>
              <a:t>1</a:t>
            </a:r>
            <a:r>
              <a:rPr lang="en-GB" altLang="en-US" dirty="0"/>
              <a:t>x</a:t>
            </a:r>
            <a:r>
              <a:rPr lang="en-GB" altLang="en-US" baseline="-25000" dirty="0"/>
              <a:t>1i</a:t>
            </a:r>
            <a:r>
              <a:rPr lang="en-GB" altLang="en-US" dirty="0"/>
              <a:t> +</a:t>
            </a:r>
            <a:r>
              <a:rPr lang="el-GR" altLang="en-US" dirty="0"/>
              <a:t>β</a:t>
            </a:r>
            <a:r>
              <a:rPr lang="en-GB" altLang="en-US" baseline="-25000" dirty="0"/>
              <a:t>2</a:t>
            </a:r>
            <a:r>
              <a:rPr lang="en-GB" altLang="en-US" dirty="0"/>
              <a:t>x</a:t>
            </a:r>
            <a:r>
              <a:rPr lang="en-GB" altLang="en-US" baseline="-25000" dirty="0"/>
              <a:t>2i</a:t>
            </a:r>
            <a:r>
              <a:rPr lang="en-GB" altLang="en-US" dirty="0"/>
              <a:t> + … +</a:t>
            </a:r>
            <a:r>
              <a:rPr lang="el-GR" altLang="en-US" dirty="0"/>
              <a:t>β</a:t>
            </a:r>
            <a:r>
              <a:rPr lang="en-GB" altLang="en-US" baseline="-25000" dirty="0" err="1"/>
              <a:t>k</a:t>
            </a:r>
            <a:r>
              <a:rPr lang="en-GB" altLang="en-US" dirty="0" err="1"/>
              <a:t>x</a:t>
            </a:r>
            <a:r>
              <a:rPr lang="en-GB" altLang="en-US" baseline="-25000" dirty="0" err="1"/>
              <a:t>ki</a:t>
            </a:r>
            <a:endParaRPr lang="en-GB" altLang="en-US" baseline="-25000" dirty="0"/>
          </a:p>
          <a:p>
            <a:pPr>
              <a:spcAft>
                <a:spcPct val="80000"/>
              </a:spcAft>
              <a:buFontTx/>
              <a:buNone/>
            </a:pPr>
            <a:r>
              <a:rPr lang="en-GB" altLang="en-US" dirty="0"/>
              <a:t>	where g(.) is the </a:t>
            </a:r>
            <a:r>
              <a:rPr lang="en-GB" altLang="en-US" b="1" dirty="0">
                <a:solidFill>
                  <a:schemeClr val="accent4"/>
                </a:solidFill>
              </a:rPr>
              <a:t>link function</a:t>
            </a:r>
            <a:r>
              <a:rPr lang="en-GB" altLang="en-US" dirty="0" smtClean="0"/>
              <a:t>.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176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 ‘link function’?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altLang="en-US" dirty="0"/>
              <a:t>We require a link transformation that ensures our fitted values vary between 0 and 1</a:t>
            </a:r>
          </a:p>
          <a:p>
            <a:pPr marL="971550" lvl="1" indent="-514350">
              <a:lnSpc>
                <a:spcPct val="100000"/>
              </a:lnSpc>
              <a:spcAft>
                <a:spcPct val="70000"/>
              </a:spcAft>
              <a:buFont typeface="+mj-lt"/>
              <a:buAutoNum type="arabicPeriod"/>
            </a:pPr>
            <a:r>
              <a:rPr lang="en-GB" altLang="en-US" sz="2800" dirty="0"/>
              <a:t>The link function ensures that the expected value of the probability is between 0 and 1</a:t>
            </a:r>
          </a:p>
          <a:p>
            <a:pPr marL="971550" lvl="1" indent="-514350">
              <a:lnSpc>
                <a:spcPct val="100000"/>
              </a:lnSpc>
              <a:spcAft>
                <a:spcPct val="70000"/>
              </a:spcAft>
              <a:buFont typeface="+mj-lt"/>
              <a:buAutoNum type="arabicPeriod"/>
            </a:pPr>
            <a:r>
              <a:rPr lang="en-GB" altLang="en-US" sz="2800" dirty="0"/>
              <a:t>When the linear prediction decreases, the probability goes closer to 0</a:t>
            </a:r>
          </a:p>
          <a:p>
            <a:pPr marL="971550" lvl="1" indent="-514350">
              <a:lnSpc>
                <a:spcPct val="100000"/>
              </a:lnSpc>
              <a:spcAft>
                <a:spcPct val="70000"/>
              </a:spcAft>
              <a:buFont typeface="+mj-lt"/>
              <a:buAutoNum type="arabicPeriod"/>
            </a:pPr>
            <a:r>
              <a:rPr lang="en-GB" altLang="en-US" sz="2800" dirty="0"/>
              <a:t>When the linear prediction increases, the probability goes closer to 1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161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942975"/>
            <a:ext cx="6705600" cy="50292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842896" y="6211669"/>
            <a:ext cx="499680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/>
              <a:t>Fig</a:t>
            </a:r>
            <a:r>
              <a:rPr lang="en-GB" sz="1200" dirty="0" smtClean="0"/>
              <a:t>. </a:t>
            </a:r>
            <a:r>
              <a:rPr lang="en-GB" sz="1200" dirty="0"/>
              <a:t>source: </a:t>
            </a:r>
            <a:r>
              <a:rPr lang="en-GB" sz="1200" dirty="0" smtClean="0">
                <a:hlinkClick r:id="rId3"/>
              </a:rPr>
              <a:t>https</a:t>
            </a:r>
            <a:r>
              <a:rPr lang="en-GB" sz="1200" dirty="0">
                <a:hlinkClick r:id="rId3"/>
              </a:rPr>
              <a:t>://</a:t>
            </a:r>
            <a:r>
              <a:rPr lang="en-GB" sz="1200" dirty="0" smtClean="0">
                <a:hlinkClick r:id="rId3"/>
              </a:rPr>
              <a:t>commons.wikimedia.org/wiki/File:Logit.png</a:t>
            </a:r>
            <a:endParaRPr lang="en-GB" sz="1200" dirty="0"/>
          </a:p>
        </p:txBody>
      </p:sp>
      <p:sp>
        <p:nvSpPr>
          <p:cNvPr id="4" name="Rectangle 3"/>
          <p:cNvSpPr/>
          <p:nvPr/>
        </p:nvSpPr>
        <p:spPr>
          <a:xfrm>
            <a:off x="4842248" y="5906869"/>
            <a:ext cx="1288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Probability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070348" y="948035"/>
            <a:ext cx="1288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Predictor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9133395" y="1134070"/>
            <a:ext cx="2953829" cy="3998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Logit link function </a:t>
            </a:r>
            <a:r>
              <a:rPr lang="en-GB" dirty="0" smtClean="0">
                <a:sym typeface="Wingdings" panose="05000000000000000000" pitchFamily="2" charset="2"/>
              </a:rPr>
              <a:t> logistic regression</a:t>
            </a:r>
            <a:endParaRPr lang="en-GB" dirty="0" smtClean="0"/>
          </a:p>
          <a:p>
            <a:endParaRPr lang="en-GB" b="1" dirty="0"/>
          </a:p>
          <a:p>
            <a:r>
              <a:rPr lang="en-GB" b="1" dirty="0" smtClean="0">
                <a:latin typeface="+mj-lt"/>
                <a:ea typeface="Times New Roman" pitchFamily="18" charset="0"/>
                <a:cs typeface="Arial" charset="0"/>
              </a:rPr>
              <a:t>Transformation:</a:t>
            </a:r>
          </a:p>
          <a:p>
            <a:r>
              <a:rPr lang="en-GB" dirty="0" smtClean="0">
                <a:solidFill>
                  <a:schemeClr val="accent4"/>
                </a:solidFill>
                <a:latin typeface="+mj-lt"/>
                <a:ea typeface="Times New Roman" pitchFamily="18" charset="0"/>
                <a:cs typeface="Arial" charset="0"/>
              </a:rPr>
              <a:t>log[</a:t>
            </a:r>
            <a:r>
              <a:rPr lang="ru-RU" dirty="0">
                <a:solidFill>
                  <a:schemeClr val="accent4"/>
                </a:solidFill>
                <a:latin typeface="+mj-lt"/>
                <a:ea typeface="Times New Roman" pitchFamily="18" charset="0"/>
                <a:cs typeface="Arial" charset="0"/>
              </a:rPr>
              <a:t>п</a:t>
            </a:r>
            <a:r>
              <a:rPr lang="en-GB" dirty="0">
                <a:solidFill>
                  <a:schemeClr val="accent4"/>
                </a:solidFill>
                <a:latin typeface="+mj-lt"/>
                <a:ea typeface="Times New Roman" pitchFamily="18" charset="0"/>
                <a:cs typeface="Arial" charset="0"/>
              </a:rPr>
              <a:t>/(1-</a:t>
            </a:r>
            <a:r>
              <a:rPr lang="ru-RU" dirty="0">
                <a:solidFill>
                  <a:schemeClr val="accent4"/>
                </a:solidFill>
                <a:latin typeface="+mj-lt"/>
                <a:ea typeface="Times New Roman" pitchFamily="18" charset="0"/>
                <a:cs typeface="Arial" charset="0"/>
              </a:rPr>
              <a:t>п</a:t>
            </a:r>
            <a:r>
              <a:rPr lang="en-GB" dirty="0" smtClean="0">
                <a:solidFill>
                  <a:schemeClr val="accent4"/>
                </a:solidFill>
                <a:latin typeface="+mj-lt"/>
                <a:ea typeface="Times New Roman" pitchFamily="18" charset="0"/>
                <a:cs typeface="Arial" charset="0"/>
              </a:rPr>
              <a:t>)]</a:t>
            </a:r>
          </a:p>
          <a:p>
            <a:pPr algn="ctr"/>
            <a:endParaRPr lang="en-GB" dirty="0">
              <a:solidFill>
                <a:schemeClr val="accent4"/>
              </a:solidFill>
              <a:latin typeface="+mj-lt"/>
              <a:ea typeface="Times New Roman" pitchFamily="18" charset="0"/>
              <a:cs typeface="Arial" charset="0"/>
            </a:endParaRPr>
          </a:p>
          <a:p>
            <a:pPr>
              <a:spcAft>
                <a:spcPct val="40000"/>
              </a:spcAft>
              <a:buFontTx/>
              <a:buNone/>
            </a:pPr>
            <a:r>
              <a:rPr lang="en-GB" altLang="en-US" b="1" dirty="0" smtClean="0"/>
              <a:t>Fundamental concepts:</a:t>
            </a:r>
          </a:p>
          <a:p>
            <a:pPr marL="285750" indent="-285750">
              <a:spcAft>
                <a:spcPct val="40000"/>
              </a:spcAft>
              <a:buFont typeface="Arial" panose="020B0604020202020204" pitchFamily="34" charset="0"/>
              <a:buChar char="•"/>
            </a:pPr>
            <a:r>
              <a:rPr lang="en-GB" altLang="en-US" dirty="0" smtClean="0"/>
              <a:t>probability  </a:t>
            </a:r>
            <a:r>
              <a:rPr lang="en-GB" altLang="en-US" dirty="0"/>
              <a:t>=  </a:t>
            </a:r>
            <a:r>
              <a:rPr lang="ru-RU" altLang="en-US" dirty="0" smtClean="0"/>
              <a:t>п</a:t>
            </a:r>
            <a:endParaRPr lang="en-GB" altLang="en-US" dirty="0" smtClean="0"/>
          </a:p>
          <a:p>
            <a:pPr marL="285750" indent="-285750">
              <a:spcAft>
                <a:spcPct val="40000"/>
              </a:spcAft>
              <a:buFont typeface="Arial" panose="020B0604020202020204" pitchFamily="34" charset="0"/>
              <a:buChar char="•"/>
            </a:pPr>
            <a:r>
              <a:rPr lang="en-GB" altLang="en-US" dirty="0" smtClean="0"/>
              <a:t>odds  </a:t>
            </a:r>
            <a:r>
              <a:rPr lang="en-GB" altLang="en-US" dirty="0"/>
              <a:t>=  </a:t>
            </a:r>
            <a:r>
              <a:rPr lang="ru-RU" altLang="en-US" dirty="0"/>
              <a:t>п</a:t>
            </a:r>
            <a:r>
              <a:rPr lang="en-GB" altLang="en-US" dirty="0"/>
              <a:t>/(1-</a:t>
            </a:r>
            <a:r>
              <a:rPr lang="ru-RU" altLang="en-US" dirty="0"/>
              <a:t>п</a:t>
            </a:r>
            <a:r>
              <a:rPr lang="en-GB" altLang="en-US" dirty="0"/>
              <a:t>)</a:t>
            </a:r>
            <a:endParaRPr lang="el-GR" altLang="en-US" dirty="0"/>
          </a:p>
          <a:p>
            <a:pPr marL="285750" indent="-285750">
              <a:spcAft>
                <a:spcPct val="90000"/>
              </a:spcAft>
              <a:buFont typeface="Arial" panose="020B0604020202020204" pitchFamily="34" charset="0"/>
              <a:buChar char="•"/>
            </a:pPr>
            <a:r>
              <a:rPr lang="en-GB" altLang="en-US" dirty="0" smtClean="0"/>
              <a:t>logit(</a:t>
            </a:r>
            <a:r>
              <a:rPr lang="ru-RU" altLang="en-US" dirty="0"/>
              <a:t>п</a:t>
            </a:r>
            <a:r>
              <a:rPr lang="en-GB" altLang="en-US" dirty="0"/>
              <a:t>)  =  log(odds)  =  log[</a:t>
            </a:r>
            <a:r>
              <a:rPr lang="ru-RU" altLang="en-US" dirty="0"/>
              <a:t>п</a:t>
            </a:r>
            <a:r>
              <a:rPr lang="en-GB" altLang="en-US" dirty="0"/>
              <a:t>/(1-</a:t>
            </a:r>
            <a:r>
              <a:rPr lang="ru-RU" altLang="en-US" dirty="0"/>
              <a:t>п</a:t>
            </a:r>
            <a:r>
              <a:rPr lang="en-GB" altLang="en-US" dirty="0"/>
              <a:t>)]</a:t>
            </a:r>
          </a:p>
          <a:p>
            <a:pPr algn="ctr"/>
            <a:endParaRPr lang="en-GB" dirty="0">
              <a:solidFill>
                <a:schemeClr val="accent4"/>
              </a:solidFill>
              <a:latin typeface="+mj-lt"/>
              <a:ea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00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Characteristics of logits and probabilities</a:t>
            </a:r>
            <a:endParaRPr lang="en-GB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GB" dirty="0"/>
              <a:t>If </a:t>
            </a:r>
            <a:r>
              <a:rPr lang="en-GB" b="1" i="1" dirty="0">
                <a:solidFill>
                  <a:schemeClr val="accent4"/>
                </a:solidFill>
              </a:rPr>
              <a:t>Π = </a:t>
            </a:r>
            <a:r>
              <a:rPr lang="en-GB" b="1" i="1" dirty="0" smtClean="0">
                <a:solidFill>
                  <a:schemeClr val="accent4"/>
                </a:solidFill>
              </a:rPr>
              <a:t>0.5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then odds </a:t>
            </a:r>
            <a:r>
              <a:rPr lang="en-GB" dirty="0"/>
              <a:t>= 0.5/(1-0.5) = </a:t>
            </a:r>
            <a:r>
              <a:rPr lang="en-GB" dirty="0" smtClean="0"/>
              <a:t>1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and </a:t>
            </a:r>
            <a:r>
              <a:rPr lang="en-GB" dirty="0"/>
              <a:t>logit = log(1) = </a:t>
            </a:r>
            <a:r>
              <a:rPr lang="en-GB" dirty="0" smtClean="0"/>
              <a:t>0</a:t>
            </a:r>
            <a:endParaRPr lang="en-GB" dirty="0"/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If </a:t>
            </a:r>
            <a:r>
              <a:rPr lang="en-GB" b="1" i="1" dirty="0">
                <a:solidFill>
                  <a:schemeClr val="accent4"/>
                </a:solidFill>
              </a:rPr>
              <a:t>Π &gt; 0.5</a:t>
            </a:r>
            <a:r>
              <a:rPr lang="en-GB" dirty="0"/>
              <a:t>, then Odds &gt; 1 and logit &gt; 0. 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If </a:t>
            </a:r>
            <a:r>
              <a:rPr lang="en-GB" b="1" i="1" dirty="0">
                <a:solidFill>
                  <a:schemeClr val="accent4"/>
                </a:solidFill>
              </a:rPr>
              <a:t>Π &lt; 0.5</a:t>
            </a:r>
            <a:r>
              <a:rPr lang="en-GB" dirty="0"/>
              <a:t>, then Odds &lt; 1 and logit &lt; 0.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Logit can take any values but Π is constrained between 0 and 1.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Π can never be exactly 0 or 1.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393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d46c1f08-92fe-44c5-89a6-1410a5e88857"/>
</p:tagLst>
</file>

<file path=ppt/theme/theme1.xml><?xml version="1.0" encoding="utf-8"?>
<a:theme xmlns:a="http://schemas.openxmlformats.org/drawingml/2006/main" name="Office Theme">
  <a:themeElements>
    <a:clrScheme name="NCRM">
      <a:dk1>
        <a:srgbClr val="545860"/>
      </a:dk1>
      <a:lt1>
        <a:srgbClr val="FFFFFF"/>
      </a:lt1>
      <a:dk2>
        <a:srgbClr val="545860"/>
      </a:dk2>
      <a:lt2>
        <a:srgbClr val="E7E6E6"/>
      </a:lt2>
      <a:accent1>
        <a:srgbClr val="5BC3F5"/>
      </a:accent1>
      <a:accent2>
        <a:srgbClr val="3A5CB7"/>
      </a:accent2>
      <a:accent3>
        <a:srgbClr val="FFB653"/>
      </a:accent3>
      <a:accent4>
        <a:srgbClr val="E56B59"/>
      </a:accent4>
      <a:accent5>
        <a:srgbClr val="545860"/>
      </a:accent5>
      <a:accent6>
        <a:srgbClr val="E7E6E6"/>
      </a:accent6>
      <a:hlink>
        <a:srgbClr val="3A5CB7"/>
      </a:hlink>
      <a:folHlink>
        <a:srgbClr val="E56B5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A600451-2323-8640-8B92-977B474FAEB6}" vid="{1B9421E0-F233-9642-B89D-3A95E4A52F8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</TotalTime>
  <Words>1158</Words>
  <Application>Microsoft Office PowerPoint</Application>
  <PresentationFormat>Widescreen</PresentationFormat>
  <Paragraphs>126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ＭＳ Ｐゴシック</vt:lpstr>
      <vt:lpstr>Arial</vt:lpstr>
      <vt:lpstr>Calibri</vt:lpstr>
      <vt:lpstr>Cambria Math</vt:lpstr>
      <vt:lpstr>Times New Roman</vt:lpstr>
      <vt:lpstr>Wingdings</vt:lpstr>
      <vt:lpstr>Office Theme</vt:lpstr>
      <vt:lpstr>Binary logistic regression</vt:lpstr>
      <vt:lpstr>Outline</vt:lpstr>
      <vt:lpstr>Binary response &amp; regression models</vt:lpstr>
      <vt:lpstr>Binary response &amp; regression models</vt:lpstr>
      <vt:lpstr>Why not linear regression?</vt:lpstr>
      <vt:lpstr>Solution: Link Functions</vt:lpstr>
      <vt:lpstr>What is a ‘link function’?</vt:lpstr>
      <vt:lpstr>PowerPoint Presentation</vt:lpstr>
      <vt:lpstr>Characteristics of logits and probabilities</vt:lpstr>
      <vt:lpstr>Example: Birth Weights</vt:lpstr>
      <vt:lpstr>Descriptive statistics: birth weight</vt:lpstr>
      <vt:lpstr>Results: Birth Weights (example)</vt:lpstr>
      <vt:lpstr>Interpretation on logit scale</vt:lpstr>
      <vt:lpstr>Interpretation on probability scale</vt:lpstr>
      <vt:lpstr>Interpretation in the odds scale</vt:lpstr>
      <vt:lpstr>How to report results?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Blunt</dc:creator>
  <cp:lastModifiedBy>Vaisanen H.E.</cp:lastModifiedBy>
  <cp:revision>45</cp:revision>
  <dcterms:created xsi:type="dcterms:W3CDTF">2020-05-12T14:44:09Z</dcterms:created>
  <dcterms:modified xsi:type="dcterms:W3CDTF">2020-06-12T13:52:52Z</dcterms:modified>
</cp:coreProperties>
</file>