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15"/>
  </p:notesMasterIdLst>
  <p:sldIdLst>
    <p:sldId id="297" r:id="rId3"/>
    <p:sldId id="300" r:id="rId4"/>
    <p:sldId id="301" r:id="rId5"/>
    <p:sldId id="302" r:id="rId6"/>
    <p:sldId id="308" r:id="rId7"/>
    <p:sldId id="309" r:id="rId8"/>
    <p:sldId id="303" r:id="rId9"/>
    <p:sldId id="310" r:id="rId10"/>
    <p:sldId id="305" r:id="rId11"/>
    <p:sldId id="311" r:id="rId12"/>
    <p:sldId id="307" r:id="rId13"/>
    <p:sldId id="268"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0D6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55995" autoAdjust="0"/>
  </p:normalViewPr>
  <p:slideViewPr>
    <p:cSldViewPr snapToGrid="0">
      <p:cViewPr varScale="1">
        <p:scale>
          <a:sx n="64" d="100"/>
          <a:sy n="64" d="100"/>
        </p:scale>
        <p:origin x="2394"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A34E9B4-F4BC-4964-817F-9E79C66FE8C8}" type="datetimeFigureOut">
              <a:rPr lang="en-GB" smtClean="0"/>
              <a:t>16/04/2024</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FFE7074-E719-4A72-A131-51638B034415}" type="slidenum">
              <a:rPr lang="en-GB" smtClean="0"/>
              <a:t>‹#›</a:t>
            </a:fld>
            <a:endParaRPr lang="en-GB"/>
          </a:p>
        </p:txBody>
      </p:sp>
    </p:spTree>
    <p:extLst>
      <p:ext uri="{BB962C8B-B14F-4D97-AF65-F5344CB8AC3E}">
        <p14:creationId xmlns:p14="http://schemas.microsoft.com/office/powerpoint/2010/main" val="254763405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marL="0" marR="0" lvl="0" indent="0" algn="r" defTabSz="1371600" rtl="0" eaLnBrk="1" fontAlgn="auto" latinLnBrk="0" hangingPunct="1">
              <a:lnSpc>
                <a:spcPct val="100000"/>
              </a:lnSpc>
              <a:spcBef>
                <a:spcPts val="0"/>
              </a:spcBef>
              <a:spcAft>
                <a:spcPts val="0"/>
              </a:spcAft>
              <a:buClrTx/>
              <a:buSzTx/>
              <a:buFontTx/>
              <a:buNone/>
              <a:tabLst/>
              <a:defRPr/>
            </a:pPr>
            <a:fld id="{17F230F0-8B93-9541-A11C-5C07D4A256AD}"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1371600" rtl="0" eaLnBrk="1" fontAlgn="auto" latinLnBrk="0" hangingPunct="1">
                <a:lnSpc>
                  <a:spcPct val="100000"/>
                </a:lnSpc>
                <a:spcBef>
                  <a:spcPts val="0"/>
                </a:spcBef>
                <a:spcAft>
                  <a:spcPts val="0"/>
                </a:spcAft>
                <a:buClrTx/>
                <a:buSzTx/>
                <a:buFontTx/>
                <a:buNone/>
                <a:tabLst/>
                <a:defRPr/>
              </a:pPr>
              <a:t>1</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3246194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Let’s assume a lower value of SD of the slope around mean=0.  Now we have more plausible values. </a:t>
            </a:r>
          </a:p>
          <a:p>
            <a:r>
              <a:rPr lang="en-GB" dirty="0"/>
              <a:t>The key message is to have sensible priors. At the same time, it is important to have sceptical priors or priors that distribute probabilities more widely. This is important to ensure there is no overfitting, so that the ability of the model to learn from the data is kept in check. However, in some cases one may have reasons to start with an “informed” prior, a prior that specifies an association between variables that has a certain sign and strength. </a:t>
            </a:r>
          </a:p>
          <a:p>
            <a:r>
              <a:rPr lang="en-GB" dirty="0"/>
              <a:t>Some references recommend sensitivity analyses in any case: for example, if –as in this case- I started with a sceptical prior, I could check that other broad priors produce similar results, or else, that the results are not significantly influenced by differences in the priors. </a:t>
            </a:r>
          </a:p>
          <a:p>
            <a:endParaRPr lang="en-GB" dirty="0"/>
          </a:p>
        </p:txBody>
      </p:sp>
      <p:sp>
        <p:nvSpPr>
          <p:cNvPr id="4" name="Slide Number Placeholder 3"/>
          <p:cNvSpPr>
            <a:spLocks noGrp="1"/>
          </p:cNvSpPr>
          <p:nvPr>
            <p:ph type="sldNum" sz="quarter" idx="5"/>
          </p:nvPr>
        </p:nvSpPr>
        <p:spPr/>
        <p:txBody>
          <a:bodyPr/>
          <a:lstStyle/>
          <a:p>
            <a:fld id="{9FFE7074-E719-4A72-A131-51638B034415}" type="slidenum">
              <a:rPr lang="en-GB" smtClean="0"/>
              <a:t>10</a:t>
            </a:fld>
            <a:endParaRPr lang="en-GB"/>
          </a:p>
        </p:txBody>
      </p:sp>
    </p:spTree>
    <p:extLst>
      <p:ext uri="{BB962C8B-B14F-4D97-AF65-F5344CB8AC3E}">
        <p14:creationId xmlns:p14="http://schemas.microsoft.com/office/powerpoint/2010/main" val="4768019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So now we have a model ready to analyse the data.</a:t>
            </a:r>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I have a likelihood function, a function that represents how my data, the observed birth weights, may have come about. The likelihood is saying that the underlying distribution that may have generated the birth weights I am going to observe is normal with mean MU and SD SIGMA. </a:t>
            </a:r>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I have a linear model that is basically making the parameter mu a linear function of the other parameters A and B, intercept and slope. The model is assuming that the predictor variable maternal weight has a constant additive relationship with the mean of the outcome, and will compute the posterior distribution of this relationship conditional on the data. Once again, note that the Mean MU is no longer a parameter here, because it is a function of these other parameters that have been made up to represent the supposed linear association between outcome and predictor. </a:t>
            </a:r>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I have then priors for the parameters. </a:t>
            </a:r>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In the next presentation I will show how to use this model to compute the relative plausibility of parameters given this model specified here and the data that I will collect.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dirty="0"/>
          </a:p>
        </p:txBody>
      </p:sp>
      <p:sp>
        <p:nvSpPr>
          <p:cNvPr id="4" name="Slide Number Placeholder 3"/>
          <p:cNvSpPr>
            <a:spLocks noGrp="1"/>
          </p:cNvSpPr>
          <p:nvPr>
            <p:ph type="sldNum" sz="quarter" idx="5"/>
          </p:nvPr>
        </p:nvSpPr>
        <p:spPr/>
        <p:txBody>
          <a:bodyPr/>
          <a:lstStyle/>
          <a:p>
            <a:fld id="{9FFE7074-E719-4A72-A131-51638B034415}" type="slidenum">
              <a:rPr lang="en-GB" smtClean="0"/>
              <a:t>11</a:t>
            </a:fld>
            <a:endParaRPr lang="en-GB"/>
          </a:p>
        </p:txBody>
      </p:sp>
    </p:spTree>
    <p:extLst>
      <p:ext uri="{BB962C8B-B14F-4D97-AF65-F5344CB8AC3E}">
        <p14:creationId xmlns:p14="http://schemas.microsoft.com/office/powerpoint/2010/main" val="175736513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1371600" rtl="0" eaLnBrk="1" fontAlgn="auto" latinLnBrk="0" hangingPunct="1">
              <a:lnSpc>
                <a:spcPct val="100000"/>
              </a:lnSpc>
              <a:spcBef>
                <a:spcPts val="0"/>
              </a:spcBef>
              <a:spcAft>
                <a:spcPts val="0"/>
              </a:spcAft>
              <a:buClrTx/>
              <a:buSzTx/>
              <a:buFontTx/>
              <a:buNone/>
              <a:tabLst/>
              <a:defRPr/>
            </a:pPr>
            <a:fld id="{17F230F0-8B93-9541-A11C-5C07D4A256AD}"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1371600" rtl="0" eaLnBrk="1" fontAlgn="auto" latinLnBrk="0" hangingPunct="1">
                <a:lnSpc>
                  <a:spcPct val="100000"/>
                </a:lnSpc>
                <a:spcBef>
                  <a:spcPts val="0"/>
                </a:spcBef>
                <a:spcAft>
                  <a:spcPts val="0"/>
                </a:spcAft>
                <a:buClrTx/>
                <a:buSzTx/>
                <a:buFontTx/>
                <a:buNone/>
                <a:tabLst/>
                <a:defRPr/>
              </a:pPr>
              <a:t>12</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61581449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Firstly, just a quick reminder of what we mean by linear regression. These are models that basically try to learn about the mean and variance of a measurement variable using an additive combination of other measurements.</a:t>
            </a:r>
          </a:p>
          <a:p>
            <a:r>
              <a:rPr lang="en-GB" dirty="0"/>
              <a:t>The basic formula is in fact this one, where the value of an outcome variable y for each individual “</a:t>
            </a:r>
            <a:r>
              <a:rPr lang="en-GB" dirty="0" err="1"/>
              <a:t>i</a:t>
            </a:r>
            <a:r>
              <a:rPr lang="en-GB" dirty="0"/>
              <a:t>” will be equal to the sum of parameter “a” and the product of parameter “b” by a predictor X, and the sum of an element “e” that represents individual variation from the predicted scores. </a:t>
            </a:r>
          </a:p>
          <a:p>
            <a:r>
              <a:rPr lang="en-GB" dirty="0"/>
              <a:t>Parameter “a” represents the value that Y takes when predictor X is equal to 0, so it is called the intercept.</a:t>
            </a:r>
          </a:p>
          <a:p>
            <a:r>
              <a:rPr lang="en-GB" dirty="0"/>
              <a:t>Parameter “b” represents the change in Y associated with a 1-unit increase in predictor X. It is also called the slope. </a:t>
            </a:r>
          </a:p>
          <a:p>
            <a:r>
              <a:rPr lang="en-GB" dirty="0"/>
              <a:t>The parameter “e” is supposed to be normally distributed with mean 0 and a variance that we can estimated from the data. </a:t>
            </a:r>
          </a:p>
          <a:p>
            <a:r>
              <a:rPr lang="en-GB" dirty="0"/>
              <a:t>One important point is that linear regression uses normal distributions to describe uncertainty about measurements. Most of you are probably familiar with a normal distribution, which is “bell-shaped” and symmetrical, and is defined by two parameters, the mean indicated by the Greek letter mu, and the standard deviation, indicated by the Greek letter lower case sigma. In the graph I have put different examples of  random normal distributions: all have the same mean mu=0, but the SD varies. </a:t>
            </a:r>
          </a:p>
        </p:txBody>
      </p:sp>
      <p:sp>
        <p:nvSpPr>
          <p:cNvPr id="4" name="Slide Number Placeholder 3"/>
          <p:cNvSpPr>
            <a:spLocks noGrp="1"/>
          </p:cNvSpPr>
          <p:nvPr>
            <p:ph type="sldNum" sz="quarter" idx="5"/>
          </p:nvPr>
        </p:nvSpPr>
        <p:spPr/>
        <p:txBody>
          <a:bodyPr/>
          <a:lstStyle/>
          <a:p>
            <a:fld id="{9FFE7074-E719-4A72-A131-51638B034415}" type="slidenum">
              <a:rPr lang="en-GB" smtClean="0"/>
              <a:t>2</a:t>
            </a:fld>
            <a:endParaRPr lang="en-GB"/>
          </a:p>
        </p:txBody>
      </p:sp>
    </p:spTree>
    <p:extLst>
      <p:ext uri="{BB962C8B-B14F-4D97-AF65-F5344CB8AC3E}">
        <p14:creationId xmlns:p14="http://schemas.microsoft.com/office/powerpoint/2010/main" val="147091236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However, in running a linear regression using Bayesian methods, the regression model can be described in a slightly different way. This may seem a bit bizarre, certainly it appears more cryptic. However, there are many advantages in using this alternative description. One is, for example, that many of the assumptions of linear regression such as </a:t>
            </a:r>
            <a:r>
              <a:rPr lang="en-GB" dirty="0" err="1"/>
              <a:t>homoskedacticity</a:t>
            </a:r>
            <a:r>
              <a:rPr lang="en-GB" dirty="0"/>
              <a:t> , are more explicitly read from this notation. It also provides a more flexible notation, which allows to specify different assumptions. </a:t>
            </a:r>
          </a:p>
          <a:p>
            <a:r>
              <a:rPr lang="en-GB" dirty="0"/>
              <a:t>I will provide an example that should make this notation clearer</a:t>
            </a:r>
          </a:p>
        </p:txBody>
      </p:sp>
      <p:sp>
        <p:nvSpPr>
          <p:cNvPr id="4" name="Slide Number Placeholder 3"/>
          <p:cNvSpPr>
            <a:spLocks noGrp="1"/>
          </p:cNvSpPr>
          <p:nvPr>
            <p:ph type="sldNum" sz="quarter" idx="5"/>
          </p:nvPr>
        </p:nvSpPr>
        <p:spPr/>
        <p:txBody>
          <a:bodyPr/>
          <a:lstStyle/>
          <a:p>
            <a:fld id="{9FFE7074-E719-4A72-A131-51638B034415}" type="slidenum">
              <a:rPr lang="en-GB" smtClean="0"/>
              <a:t>3</a:t>
            </a:fld>
            <a:endParaRPr lang="en-GB"/>
          </a:p>
        </p:txBody>
      </p:sp>
    </p:spTree>
    <p:extLst>
      <p:ext uri="{BB962C8B-B14F-4D97-AF65-F5344CB8AC3E}">
        <p14:creationId xmlns:p14="http://schemas.microsoft.com/office/powerpoint/2010/main" val="37414215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The data for this example are fictional, and you can find them with the material for this course. In this example I have a dataset that represents newborns’ birthweight in grams by maternal weight in Kg. Studies have indicated that there is an association between maternal weight and the newborn’s birth weight, and this is the regression model I will develop. </a:t>
            </a:r>
          </a:p>
          <a:p>
            <a:r>
              <a:rPr lang="en-GB" dirty="0"/>
              <a:t>To start the analyses, I need a prior, a model that represents the plausibility of parameters before I see the data. Before I see the data, I can safely assume that the distribution of birth weights is going to be approximately normal, with a mean mu and a standard deviation sigma. This is circled in green here. </a:t>
            </a:r>
          </a:p>
          <a:p>
            <a:r>
              <a:rPr lang="en-GB" dirty="0"/>
              <a:t>As I showed in the first presentation, a Bayesian approach allows to rank the plausibility of different values parameters based on data that have been collected. These relative </a:t>
            </a:r>
            <a:r>
              <a:rPr lang="en-GB" dirty="0" err="1"/>
              <a:t>plausibilities</a:t>
            </a:r>
            <a:r>
              <a:rPr lang="en-GB" dirty="0"/>
              <a:t> are the posterior probabilities of parameters mu and sigma, relative because they are proportional to the data collected and the model. </a:t>
            </a:r>
          </a:p>
          <a:p>
            <a:endParaRPr lang="en-GB" dirty="0"/>
          </a:p>
          <a:p>
            <a:endParaRPr lang="en-GB" dirty="0"/>
          </a:p>
        </p:txBody>
      </p:sp>
      <p:sp>
        <p:nvSpPr>
          <p:cNvPr id="4" name="Slide Number Placeholder 3"/>
          <p:cNvSpPr>
            <a:spLocks noGrp="1"/>
          </p:cNvSpPr>
          <p:nvPr>
            <p:ph type="sldNum" sz="quarter" idx="5"/>
          </p:nvPr>
        </p:nvSpPr>
        <p:spPr/>
        <p:txBody>
          <a:bodyPr/>
          <a:lstStyle/>
          <a:p>
            <a:fld id="{9FFE7074-E719-4A72-A131-51638B034415}" type="slidenum">
              <a:rPr lang="en-GB" smtClean="0"/>
              <a:t>4</a:t>
            </a:fld>
            <a:endParaRPr lang="en-GB"/>
          </a:p>
        </p:txBody>
      </p:sp>
    </p:spTree>
    <p:extLst>
      <p:ext uri="{BB962C8B-B14F-4D97-AF65-F5344CB8AC3E}">
        <p14:creationId xmlns:p14="http://schemas.microsoft.com/office/powerpoint/2010/main" val="92401014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I move to this equation in orange now.  In linear regression, I assume the mean “mu” of the distribution of birth weight will be equal to the sum of an intercept “a” and the product of the slope “b” by the predictor maternal weight. The slope “b” represents the change in newborn’s child birth weight associated with 1-Kg change in maternal weight. It makes it easier to standardise or </a:t>
            </a:r>
            <a:r>
              <a:rPr lang="en-GB" dirty="0" err="1"/>
              <a:t>center</a:t>
            </a:r>
            <a:r>
              <a:rPr lang="en-GB" dirty="0"/>
              <a:t> predictors. In this case, I </a:t>
            </a:r>
            <a:r>
              <a:rPr lang="en-GB" dirty="0" err="1"/>
              <a:t>centered</a:t>
            </a:r>
            <a:r>
              <a:rPr lang="en-GB" dirty="0"/>
              <a:t> maternal weight so that maternal weight is expressed as a deviation from the average maternal weight. Which means that  the intercept “a” is the expected birth weight when mother has an average birth weight. </a:t>
            </a:r>
          </a:p>
          <a:p>
            <a:r>
              <a:rPr lang="en-GB" dirty="0"/>
              <a:t>Note that by linking the mean mu to this equation, I am making the value of mu dependent on other parameters, “a” and “b”. So, “a” and “b” are measurable properties that are uncertain, and I will need some prior assumptions on these to make the Bayesian analyses start. </a:t>
            </a:r>
          </a:p>
          <a:p>
            <a:endParaRPr lang="en-GB" dirty="0"/>
          </a:p>
        </p:txBody>
      </p:sp>
      <p:sp>
        <p:nvSpPr>
          <p:cNvPr id="4" name="Slide Number Placeholder 3"/>
          <p:cNvSpPr>
            <a:spLocks noGrp="1"/>
          </p:cNvSpPr>
          <p:nvPr>
            <p:ph type="sldNum" sz="quarter" idx="5"/>
          </p:nvPr>
        </p:nvSpPr>
        <p:spPr/>
        <p:txBody>
          <a:bodyPr/>
          <a:lstStyle/>
          <a:p>
            <a:fld id="{9FFE7074-E719-4A72-A131-51638B034415}" type="slidenum">
              <a:rPr lang="en-GB" smtClean="0"/>
              <a:t>5</a:t>
            </a:fld>
            <a:endParaRPr lang="en-GB"/>
          </a:p>
        </p:txBody>
      </p:sp>
    </p:spTree>
    <p:extLst>
      <p:ext uri="{BB962C8B-B14F-4D97-AF65-F5344CB8AC3E}">
        <p14:creationId xmlns:p14="http://schemas.microsoft.com/office/powerpoint/2010/main" val="9504577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In most cases priors are specified independently for different parameters, so here in yellow I specify a prior for the SD of birth weight. Here this means that the standard deviation sigma is approximately distributed following a uniform distribution that ranges from 0 to 1000 grams. This just means that I am considering any SD of newborns BW from 0 to 1kg equally probable. Why I chose 1kg as the upper bound? If BW is normally distributed, 95% of the values will be between – and + 2 SD, thus, I thought sensible to assume that 95% of birth weights will be between 2 kg + - the population average BW. If the average BW is 4 Kg. 95% of babies would have BW between 2 and 6 Kg.</a:t>
            </a:r>
          </a:p>
        </p:txBody>
      </p:sp>
      <p:sp>
        <p:nvSpPr>
          <p:cNvPr id="4" name="Slide Number Placeholder 3"/>
          <p:cNvSpPr>
            <a:spLocks noGrp="1"/>
          </p:cNvSpPr>
          <p:nvPr>
            <p:ph type="sldNum" sz="quarter" idx="5"/>
          </p:nvPr>
        </p:nvSpPr>
        <p:spPr/>
        <p:txBody>
          <a:bodyPr/>
          <a:lstStyle/>
          <a:p>
            <a:fld id="{9FFE7074-E719-4A72-A131-51638B034415}" type="slidenum">
              <a:rPr lang="en-GB" smtClean="0"/>
              <a:t>6</a:t>
            </a:fld>
            <a:endParaRPr lang="en-GB"/>
          </a:p>
        </p:txBody>
      </p:sp>
    </p:spTree>
    <p:extLst>
      <p:ext uri="{BB962C8B-B14F-4D97-AF65-F5344CB8AC3E}">
        <p14:creationId xmlns:p14="http://schemas.microsoft.com/office/powerpoint/2010/main" val="313312428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Let’s consider first a model with no predictor. </a:t>
            </a:r>
            <a:r>
              <a:rPr lang="en-GB" dirty="0" err="1"/>
              <a:t>Paramater</a:t>
            </a:r>
            <a:r>
              <a:rPr lang="en-GB" dirty="0"/>
              <a:t> “a” , here highlighted in red, thus represents the distribution of birthweight for mothers of average weight. What priors should we give to this? We know normal birthweight varies between 2500 and 4000 g, so let’s say that we expect average to be –say- 3300 g, i.e. 3.3 Kg. Let’s say the SD is 1500 g, i.e. 1.5 Kg. Since we are assuming a normal distribution, we know 95% of cases fall between -2SD and +2SD: if we take these values as good, we expect that average birthweight has 95% probability of being between 300 and 6.300 g. Note, we are talking about the mean, and we know the average birth weight can hardly be 300 g in a typical population. </a:t>
            </a:r>
          </a:p>
          <a:p>
            <a:r>
              <a:rPr lang="en-GB" dirty="0"/>
              <a:t>It is always a good idea to plot these priors to have an idea of what we are assuming. In the R script attached with the course material, you can see how I created this plot that represents this prior. </a:t>
            </a:r>
          </a:p>
          <a:p>
            <a:r>
              <a:rPr lang="en-GB" dirty="0"/>
              <a:t>We can see that this is not a very good prior. The prior assumes as possible that some averages birth weights will be 0 or even negative! </a:t>
            </a:r>
          </a:p>
          <a:p>
            <a:r>
              <a:rPr lang="en-GB" dirty="0"/>
              <a:t>Shall we care? After all, the model  will learn from the data and will update the model considering the data. If we have numerous data, not having a sensible prior will not matter much. But that is not always the case.</a:t>
            </a:r>
          </a:p>
          <a:p>
            <a:r>
              <a:rPr lang="en-GB" dirty="0"/>
              <a:t>So it makes sense to construct sensible priors. AS McElrath says, using substantive scientific knowledge to create sensible priors is not cheating. The important thing is that we not base our priors on the data at hand. </a:t>
            </a:r>
          </a:p>
        </p:txBody>
      </p:sp>
      <p:sp>
        <p:nvSpPr>
          <p:cNvPr id="4" name="Slide Number Placeholder 3"/>
          <p:cNvSpPr>
            <a:spLocks noGrp="1"/>
          </p:cNvSpPr>
          <p:nvPr>
            <p:ph type="sldNum" sz="quarter" idx="5"/>
          </p:nvPr>
        </p:nvSpPr>
        <p:spPr/>
        <p:txBody>
          <a:bodyPr/>
          <a:lstStyle/>
          <a:p>
            <a:fld id="{9FFE7074-E719-4A72-A131-51638B034415}" type="slidenum">
              <a:rPr lang="en-GB" smtClean="0"/>
              <a:t>7</a:t>
            </a:fld>
            <a:endParaRPr lang="en-GB"/>
          </a:p>
        </p:txBody>
      </p:sp>
    </p:spTree>
    <p:extLst>
      <p:ext uri="{BB962C8B-B14F-4D97-AF65-F5344CB8AC3E}">
        <p14:creationId xmlns:p14="http://schemas.microsoft.com/office/powerpoint/2010/main" val="375271337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Here I assumed a prior for the intercept with the same mean, 3300 g, but SD 600 g. This means that before seeing the data, I am assuming that there is a 95% possibility that the average birthweight of babies of mothers of average weight will range between -1200 and +1200 g of the average. This how a random sample from the prior distribution of the intercept looks like. </a:t>
            </a:r>
          </a:p>
        </p:txBody>
      </p:sp>
      <p:sp>
        <p:nvSpPr>
          <p:cNvPr id="4" name="Slide Number Placeholder 3"/>
          <p:cNvSpPr>
            <a:spLocks noGrp="1"/>
          </p:cNvSpPr>
          <p:nvPr>
            <p:ph type="sldNum" sz="quarter" idx="5"/>
          </p:nvPr>
        </p:nvSpPr>
        <p:spPr/>
        <p:txBody>
          <a:bodyPr/>
          <a:lstStyle/>
          <a:p>
            <a:fld id="{9FFE7074-E719-4A72-A131-51638B034415}" type="slidenum">
              <a:rPr lang="en-GB" smtClean="0"/>
              <a:t>8</a:t>
            </a:fld>
            <a:endParaRPr lang="en-GB"/>
          </a:p>
        </p:txBody>
      </p:sp>
    </p:spTree>
    <p:extLst>
      <p:ext uri="{BB962C8B-B14F-4D97-AF65-F5344CB8AC3E}">
        <p14:creationId xmlns:p14="http://schemas.microsoft.com/office/powerpoint/2010/main" val="71415705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Here I move to the prior of the slope, that is the rate of change in newborn’s birth weight for a 1-unit increase in maternal weight from the mean weight. </a:t>
            </a:r>
          </a:p>
          <a:p>
            <a:r>
              <a:rPr lang="en-GB" dirty="0"/>
              <a:t>I start by assuming this uncertain parameter has a mean 0 and a SD 50.</a:t>
            </a:r>
          </a:p>
          <a:p>
            <a:r>
              <a:rPr lang="en-GB" dirty="0"/>
              <a:t>Why have a mean 0 for the slope? The distribution is normal, so there is as much probability of the parameter being below as above zero, and if the slope is 0, there is no association between child’s and mother’s weight. It makes sense to choose the least informative distribution consistent with general knowledge about the parameter. A prior that is “</a:t>
            </a:r>
            <a:r>
              <a:rPr lang="en-GB" dirty="0" err="1"/>
              <a:t>skeptical</a:t>
            </a:r>
            <a:r>
              <a:rPr lang="en-GB" dirty="0"/>
              <a:t>” as to the presence or sign of an association between newborn’s weight and maternal weight is preferable. Since the posterior distribution on which we base our conclusions is estimated by learning from the likelihood of the data, it makes sense to have priors that keep the model’s learning from data in check, that in a sense, regularise the process. In other words, </a:t>
            </a:r>
            <a:r>
              <a:rPr lang="en-GB" dirty="0" err="1"/>
              <a:t>skeptical</a:t>
            </a:r>
            <a:r>
              <a:rPr lang="en-GB" dirty="0"/>
              <a:t> priors avoids overfitting while still allowing the model to learn from the regularities in the sample data. See Chapter 7 of </a:t>
            </a:r>
            <a:r>
              <a:rPr lang="en-GB" dirty="0" err="1"/>
              <a:t>McElreath</a:t>
            </a:r>
            <a:r>
              <a:rPr lang="en-GB" dirty="0"/>
              <a:t>. </a:t>
            </a:r>
          </a:p>
          <a:p>
            <a:r>
              <a:rPr lang="en-GB" dirty="0"/>
              <a:t>So, I assume the mean of the slope is 0, and the SD is 50, which means that the 95% of the times the effect of maternal weight will vary reducing baby’s weight100 grams or adding 100 grams for each kg of maternal weight over the mean. This is a large effect, and you can see this by plotting the slopes that this prior implies. See the R script attached to learn how to simulate these data.</a:t>
            </a:r>
          </a:p>
          <a:p>
            <a:r>
              <a:rPr lang="en-GB" dirty="0"/>
              <a:t>The graph represents maternal weight in Kg in the horizontal axis and babies’ birth weight in grams in the vertical one. The horizontal black line represents 2500 grams, which is the threshold where babies are considered to be of low birth weight. The red lines are the slopes representing the association between maternal and babies’ weight. You can see how implausible is the assumption in the model, particularly when you see that for large values of maternal weight below and above the mean the baby’s weight is predicted to become negative or extremely large, over 6 Kg.</a:t>
            </a:r>
          </a:p>
          <a:p>
            <a:endParaRPr lang="en-GB" dirty="0"/>
          </a:p>
        </p:txBody>
      </p:sp>
      <p:sp>
        <p:nvSpPr>
          <p:cNvPr id="4" name="Slide Number Placeholder 3"/>
          <p:cNvSpPr>
            <a:spLocks noGrp="1"/>
          </p:cNvSpPr>
          <p:nvPr>
            <p:ph type="sldNum" sz="quarter" idx="5"/>
          </p:nvPr>
        </p:nvSpPr>
        <p:spPr/>
        <p:txBody>
          <a:bodyPr/>
          <a:lstStyle/>
          <a:p>
            <a:fld id="{9FFE7074-E719-4A72-A131-51638B034415}" type="slidenum">
              <a:rPr lang="en-GB" smtClean="0"/>
              <a:t>9</a:t>
            </a:fld>
            <a:endParaRPr lang="en-GB"/>
          </a:p>
        </p:txBody>
      </p:sp>
    </p:spTree>
    <p:extLst>
      <p:ext uri="{BB962C8B-B14F-4D97-AF65-F5344CB8AC3E}">
        <p14:creationId xmlns:p14="http://schemas.microsoft.com/office/powerpoint/2010/main" val="39714631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C7C38D-4617-1843-5347-0175D982FA0D}"/>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7C8FB73B-4EA6-33E5-5C4A-89638BCA981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BB11DFF9-7305-8C1A-47E7-09E74699A143}"/>
              </a:ext>
            </a:extLst>
          </p:cNvPr>
          <p:cNvSpPr>
            <a:spLocks noGrp="1"/>
          </p:cNvSpPr>
          <p:nvPr>
            <p:ph type="dt" sz="half" idx="10"/>
          </p:nvPr>
        </p:nvSpPr>
        <p:spPr/>
        <p:txBody>
          <a:bodyPr/>
          <a:lstStyle/>
          <a:p>
            <a:fld id="{C1B80B86-4989-4F19-86AB-22828AD8CD57}" type="datetimeFigureOut">
              <a:rPr lang="en-GB" smtClean="0"/>
              <a:t>16/04/2024</a:t>
            </a:fld>
            <a:endParaRPr lang="en-GB"/>
          </a:p>
        </p:txBody>
      </p:sp>
      <p:sp>
        <p:nvSpPr>
          <p:cNvPr id="5" name="Footer Placeholder 4">
            <a:extLst>
              <a:ext uri="{FF2B5EF4-FFF2-40B4-BE49-F238E27FC236}">
                <a16:creationId xmlns:a16="http://schemas.microsoft.com/office/drawing/2014/main" id="{F4B1E25A-44A4-43C3-062F-30551BADA29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3DE4061-BA11-8EC4-8960-DBBA0DA38DC8}"/>
              </a:ext>
            </a:extLst>
          </p:cNvPr>
          <p:cNvSpPr>
            <a:spLocks noGrp="1"/>
          </p:cNvSpPr>
          <p:nvPr>
            <p:ph type="sldNum" sz="quarter" idx="12"/>
          </p:nvPr>
        </p:nvSpPr>
        <p:spPr/>
        <p:txBody>
          <a:bodyPr/>
          <a:lstStyle/>
          <a:p>
            <a:fld id="{83BE10A7-0AEF-453D-833E-2185FF13F6E7}" type="slidenum">
              <a:rPr lang="en-GB" smtClean="0"/>
              <a:t>‹#›</a:t>
            </a:fld>
            <a:endParaRPr lang="en-GB"/>
          </a:p>
        </p:txBody>
      </p:sp>
    </p:spTree>
    <p:extLst>
      <p:ext uri="{BB962C8B-B14F-4D97-AF65-F5344CB8AC3E}">
        <p14:creationId xmlns:p14="http://schemas.microsoft.com/office/powerpoint/2010/main" val="24079215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E88667-B65F-3CA8-D9FC-3FB2A1775AC8}"/>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BACBB6B2-4AB8-9599-446C-B670A77E9C6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9988B5F0-B380-B749-D72A-615F9379C48D}"/>
              </a:ext>
            </a:extLst>
          </p:cNvPr>
          <p:cNvSpPr>
            <a:spLocks noGrp="1"/>
          </p:cNvSpPr>
          <p:nvPr>
            <p:ph type="dt" sz="half" idx="10"/>
          </p:nvPr>
        </p:nvSpPr>
        <p:spPr/>
        <p:txBody>
          <a:bodyPr/>
          <a:lstStyle/>
          <a:p>
            <a:fld id="{C1B80B86-4989-4F19-86AB-22828AD8CD57}" type="datetimeFigureOut">
              <a:rPr lang="en-GB" smtClean="0"/>
              <a:t>16/04/2024</a:t>
            </a:fld>
            <a:endParaRPr lang="en-GB"/>
          </a:p>
        </p:txBody>
      </p:sp>
      <p:sp>
        <p:nvSpPr>
          <p:cNvPr id="5" name="Footer Placeholder 4">
            <a:extLst>
              <a:ext uri="{FF2B5EF4-FFF2-40B4-BE49-F238E27FC236}">
                <a16:creationId xmlns:a16="http://schemas.microsoft.com/office/drawing/2014/main" id="{75660ED9-3104-A94B-B746-027EC4E7783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765FF66-0B03-AF1F-16EB-065B2074C93A}"/>
              </a:ext>
            </a:extLst>
          </p:cNvPr>
          <p:cNvSpPr>
            <a:spLocks noGrp="1"/>
          </p:cNvSpPr>
          <p:nvPr>
            <p:ph type="sldNum" sz="quarter" idx="12"/>
          </p:nvPr>
        </p:nvSpPr>
        <p:spPr/>
        <p:txBody>
          <a:bodyPr/>
          <a:lstStyle/>
          <a:p>
            <a:fld id="{83BE10A7-0AEF-453D-833E-2185FF13F6E7}" type="slidenum">
              <a:rPr lang="en-GB" smtClean="0"/>
              <a:t>‹#›</a:t>
            </a:fld>
            <a:endParaRPr lang="en-GB"/>
          </a:p>
        </p:txBody>
      </p:sp>
    </p:spTree>
    <p:extLst>
      <p:ext uri="{BB962C8B-B14F-4D97-AF65-F5344CB8AC3E}">
        <p14:creationId xmlns:p14="http://schemas.microsoft.com/office/powerpoint/2010/main" val="8668858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8DBDCDF-799B-F6C2-97E2-CD01F3C6AD67}"/>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90F3B4C9-DA8A-AC70-C71A-4BB427444330}"/>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DC52CB3B-587E-0FB0-EB86-FDEBDC2426A5}"/>
              </a:ext>
            </a:extLst>
          </p:cNvPr>
          <p:cNvSpPr>
            <a:spLocks noGrp="1"/>
          </p:cNvSpPr>
          <p:nvPr>
            <p:ph type="dt" sz="half" idx="10"/>
          </p:nvPr>
        </p:nvSpPr>
        <p:spPr/>
        <p:txBody>
          <a:bodyPr/>
          <a:lstStyle/>
          <a:p>
            <a:fld id="{C1B80B86-4989-4F19-86AB-22828AD8CD57}" type="datetimeFigureOut">
              <a:rPr lang="en-GB" smtClean="0"/>
              <a:t>16/04/2024</a:t>
            </a:fld>
            <a:endParaRPr lang="en-GB"/>
          </a:p>
        </p:txBody>
      </p:sp>
      <p:sp>
        <p:nvSpPr>
          <p:cNvPr id="5" name="Footer Placeholder 4">
            <a:extLst>
              <a:ext uri="{FF2B5EF4-FFF2-40B4-BE49-F238E27FC236}">
                <a16:creationId xmlns:a16="http://schemas.microsoft.com/office/drawing/2014/main" id="{713787B0-99F5-B941-B535-44185F22F1E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F8E9E16-F034-2B0E-F556-AF9C07C463CA}"/>
              </a:ext>
            </a:extLst>
          </p:cNvPr>
          <p:cNvSpPr>
            <a:spLocks noGrp="1"/>
          </p:cNvSpPr>
          <p:nvPr>
            <p:ph type="sldNum" sz="quarter" idx="12"/>
          </p:nvPr>
        </p:nvSpPr>
        <p:spPr/>
        <p:txBody>
          <a:bodyPr/>
          <a:lstStyle/>
          <a:p>
            <a:fld id="{83BE10A7-0AEF-453D-833E-2185FF13F6E7}" type="slidenum">
              <a:rPr lang="en-GB" smtClean="0"/>
              <a:t>‹#›</a:t>
            </a:fld>
            <a:endParaRPr lang="en-GB"/>
          </a:p>
        </p:txBody>
      </p:sp>
    </p:spTree>
    <p:extLst>
      <p:ext uri="{BB962C8B-B14F-4D97-AF65-F5344CB8AC3E}">
        <p14:creationId xmlns:p14="http://schemas.microsoft.com/office/powerpoint/2010/main" val="191216747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1">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257628E6-B12D-5448-844A-4D0654447B37}"/>
              </a:ext>
            </a:extLst>
          </p:cNvPr>
          <p:cNvSpPr/>
          <p:nvPr userDrawn="1"/>
        </p:nvSpPr>
        <p:spPr>
          <a:xfrm>
            <a:off x="0" y="1267298"/>
            <a:ext cx="12192000" cy="483886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700" dirty="0"/>
          </a:p>
        </p:txBody>
      </p:sp>
      <p:sp>
        <p:nvSpPr>
          <p:cNvPr id="2" name="Title 1">
            <a:extLst>
              <a:ext uri="{FF2B5EF4-FFF2-40B4-BE49-F238E27FC236}">
                <a16:creationId xmlns:a16="http://schemas.microsoft.com/office/drawing/2014/main" id="{7063748C-7BF2-404A-AC72-C23BCD2F8F7F}"/>
              </a:ext>
            </a:extLst>
          </p:cNvPr>
          <p:cNvSpPr>
            <a:spLocks noGrp="1"/>
          </p:cNvSpPr>
          <p:nvPr>
            <p:ph type="ctrTitle"/>
          </p:nvPr>
        </p:nvSpPr>
        <p:spPr>
          <a:xfrm>
            <a:off x="363254" y="1564640"/>
            <a:ext cx="11465492" cy="2294172"/>
          </a:xfrm>
          <a:prstGeom prst="rect">
            <a:avLst/>
          </a:prstGeom>
        </p:spPr>
        <p:txBody>
          <a:bodyPr anchor="b"/>
          <a:lstStyle>
            <a:lvl1pPr algn="ctr">
              <a:defRPr sz="6000">
                <a:solidFill>
                  <a:schemeClr val="bg1"/>
                </a:solidFill>
              </a:defRPr>
            </a:lvl1pPr>
          </a:lstStyle>
          <a:p>
            <a:r>
              <a:rPr lang="en-GB"/>
              <a:t>Click to edit Master title style</a:t>
            </a:r>
          </a:p>
        </p:txBody>
      </p:sp>
      <p:sp>
        <p:nvSpPr>
          <p:cNvPr id="3" name="Subtitle 2">
            <a:extLst>
              <a:ext uri="{FF2B5EF4-FFF2-40B4-BE49-F238E27FC236}">
                <a16:creationId xmlns:a16="http://schemas.microsoft.com/office/drawing/2014/main" id="{7A51F9B3-6AC9-AF47-819F-942053CCBC8B}"/>
              </a:ext>
            </a:extLst>
          </p:cNvPr>
          <p:cNvSpPr>
            <a:spLocks noGrp="1"/>
          </p:cNvSpPr>
          <p:nvPr>
            <p:ph type="subTitle" idx="1"/>
          </p:nvPr>
        </p:nvSpPr>
        <p:spPr>
          <a:xfrm>
            <a:off x="363254" y="3950888"/>
            <a:ext cx="11465492" cy="1860632"/>
          </a:xfrm>
        </p:spPr>
        <p:txBody>
          <a:bodyPr/>
          <a:lstStyle>
            <a:lvl1pPr marL="0" indent="0" algn="ctr">
              <a:buNone/>
              <a:defRPr sz="2400">
                <a:solidFill>
                  <a:schemeClr val="bg1"/>
                </a:solidFill>
              </a:defRPr>
            </a:lvl1pPr>
            <a:lvl2pPr marL="457223" indent="0" algn="ctr">
              <a:buNone/>
              <a:defRPr sz="2000"/>
            </a:lvl2pPr>
            <a:lvl3pPr marL="914446" indent="0" algn="ctr">
              <a:buNone/>
              <a:defRPr sz="1800"/>
            </a:lvl3pPr>
            <a:lvl4pPr marL="1371669" indent="0" algn="ctr">
              <a:buNone/>
              <a:defRPr sz="1600"/>
            </a:lvl4pPr>
            <a:lvl5pPr marL="1828891" indent="0" algn="ctr">
              <a:buNone/>
              <a:defRPr sz="1600"/>
            </a:lvl5pPr>
            <a:lvl6pPr marL="2286114" indent="0" algn="ctr">
              <a:buNone/>
              <a:defRPr sz="1600"/>
            </a:lvl6pPr>
            <a:lvl7pPr marL="2743337" indent="0" algn="ctr">
              <a:buNone/>
              <a:defRPr sz="1600"/>
            </a:lvl7pPr>
            <a:lvl8pPr marL="3200560" indent="0" algn="ctr">
              <a:buNone/>
              <a:defRPr sz="1600"/>
            </a:lvl8pPr>
            <a:lvl9pPr marL="3657783" indent="0" algn="ctr">
              <a:buNone/>
              <a:defRPr sz="1600"/>
            </a:lvl9pPr>
          </a:lstStyle>
          <a:p>
            <a:r>
              <a:rPr lang="en-GB"/>
              <a:t>Click to edit Master subtitle style</a:t>
            </a:r>
          </a:p>
        </p:txBody>
      </p:sp>
      <p:pic>
        <p:nvPicPr>
          <p:cNvPr id="11" name="Picture 10">
            <a:extLst>
              <a:ext uri="{FF2B5EF4-FFF2-40B4-BE49-F238E27FC236}">
                <a16:creationId xmlns:a16="http://schemas.microsoft.com/office/drawing/2014/main" id="{77384B1B-FB67-3945-8684-91BF0AE0DEC5}"/>
              </a:ext>
            </a:extLst>
          </p:cNvPr>
          <p:cNvPicPr>
            <a:picLocks noChangeAspect="1"/>
          </p:cNvPicPr>
          <p:nvPr userDrawn="1"/>
        </p:nvPicPr>
        <p:blipFill>
          <a:blip r:embed="rId2"/>
          <a:stretch>
            <a:fillRect/>
          </a:stretch>
        </p:blipFill>
        <p:spPr>
          <a:xfrm>
            <a:off x="363254" y="388307"/>
            <a:ext cx="5172814" cy="478159"/>
          </a:xfrm>
          <a:prstGeom prst="rect">
            <a:avLst/>
          </a:prstGeom>
        </p:spPr>
      </p:pic>
      <p:pic>
        <p:nvPicPr>
          <p:cNvPr id="9" name="Picture 7" descr="R:\CENTRES\NCRM\Publicity\Logos\Other\TAB_col_white_background.png">
            <a:extLst>
              <a:ext uri="{FF2B5EF4-FFF2-40B4-BE49-F238E27FC236}">
                <a16:creationId xmlns:a16="http://schemas.microsoft.com/office/drawing/2014/main" id="{81AE495C-B492-4C4D-9AF6-92DDCC336583}"/>
              </a:ext>
            </a:extLst>
          </p:cNvPr>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7344478" y="6249433"/>
            <a:ext cx="1181829" cy="500833"/>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8" descr="R:\CENTRES\NCRM\Publicity\Logos\Other\298px-University_of_Edinburgh_logo.svg.png">
            <a:extLst>
              <a:ext uri="{FF2B5EF4-FFF2-40B4-BE49-F238E27FC236}">
                <a16:creationId xmlns:a16="http://schemas.microsoft.com/office/drawing/2014/main" id="{E6688575-48E5-7B4A-B014-D341528E139C}"/>
              </a:ext>
            </a:extLst>
          </p:cNvPr>
          <p:cNvPicPr>
            <a:picLocks noChangeAspect="1" noChangeArrowheads="1"/>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9362607" y="6224270"/>
            <a:ext cx="504056" cy="507438"/>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descr="A picture containing drawing&#10;&#10;Description automatically generated">
            <a:extLst>
              <a:ext uri="{FF2B5EF4-FFF2-40B4-BE49-F238E27FC236}">
                <a16:creationId xmlns:a16="http://schemas.microsoft.com/office/drawing/2014/main" id="{7F18DE1A-82E0-6541-9A23-838A0F31412E}"/>
              </a:ext>
            </a:extLst>
          </p:cNvPr>
          <p:cNvPicPr>
            <a:picLocks noChangeAspect="1"/>
          </p:cNvPicPr>
          <p:nvPr userDrawn="1"/>
        </p:nvPicPr>
        <p:blipFill>
          <a:blip r:embed="rId5"/>
          <a:stretch>
            <a:fillRect/>
          </a:stretch>
        </p:blipFill>
        <p:spPr>
          <a:xfrm>
            <a:off x="1874638" y="6252596"/>
            <a:ext cx="1853022" cy="467022"/>
          </a:xfrm>
          <a:prstGeom prst="rect">
            <a:avLst/>
          </a:prstGeom>
        </p:spPr>
      </p:pic>
      <p:pic>
        <p:nvPicPr>
          <p:cNvPr id="8" name="Picture 7">
            <a:extLst>
              <a:ext uri="{FF2B5EF4-FFF2-40B4-BE49-F238E27FC236}">
                <a16:creationId xmlns:a16="http://schemas.microsoft.com/office/drawing/2014/main" id="{0D4EC6D5-1C0E-488C-847D-E6BC6FEF3CE9}"/>
              </a:ext>
            </a:extLst>
          </p:cNvPr>
          <p:cNvPicPr>
            <a:picLocks noChangeAspect="1"/>
          </p:cNvPicPr>
          <p:nvPr userDrawn="1"/>
        </p:nvPicPr>
        <p:blipFill>
          <a:blip r:embed="rId6"/>
          <a:stretch>
            <a:fillRect/>
          </a:stretch>
        </p:blipFill>
        <p:spPr>
          <a:xfrm>
            <a:off x="4488450" y="6283183"/>
            <a:ext cx="2095238" cy="447619"/>
          </a:xfrm>
          <a:prstGeom prst="rect">
            <a:avLst/>
          </a:prstGeom>
        </p:spPr>
      </p:pic>
    </p:spTree>
    <p:extLst>
      <p:ext uri="{BB962C8B-B14F-4D97-AF65-F5344CB8AC3E}">
        <p14:creationId xmlns:p14="http://schemas.microsoft.com/office/powerpoint/2010/main" val="168597989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itle" preserve="1">
  <p:cSld name="Title Slide 2">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257628E6-B12D-5448-844A-4D0654447B37}"/>
              </a:ext>
            </a:extLst>
          </p:cNvPr>
          <p:cNvSpPr/>
          <p:nvPr userDrawn="1"/>
        </p:nvSpPr>
        <p:spPr>
          <a:xfrm>
            <a:off x="0" y="1267298"/>
            <a:ext cx="12192000" cy="4838863"/>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700"/>
          </a:p>
        </p:txBody>
      </p:sp>
      <p:sp>
        <p:nvSpPr>
          <p:cNvPr id="2" name="Title 1">
            <a:extLst>
              <a:ext uri="{FF2B5EF4-FFF2-40B4-BE49-F238E27FC236}">
                <a16:creationId xmlns:a16="http://schemas.microsoft.com/office/drawing/2014/main" id="{7063748C-7BF2-404A-AC72-C23BCD2F8F7F}"/>
              </a:ext>
            </a:extLst>
          </p:cNvPr>
          <p:cNvSpPr>
            <a:spLocks noGrp="1"/>
          </p:cNvSpPr>
          <p:nvPr>
            <p:ph type="ctrTitle"/>
          </p:nvPr>
        </p:nvSpPr>
        <p:spPr>
          <a:xfrm>
            <a:off x="363254" y="1564640"/>
            <a:ext cx="11465492" cy="2294172"/>
          </a:xfrm>
          <a:prstGeom prst="rect">
            <a:avLst/>
          </a:prstGeom>
        </p:spPr>
        <p:txBody>
          <a:bodyPr anchor="b"/>
          <a:lstStyle>
            <a:lvl1pPr algn="ctr">
              <a:defRPr sz="6000">
                <a:solidFill>
                  <a:schemeClr val="bg1"/>
                </a:solidFill>
              </a:defRPr>
            </a:lvl1pPr>
          </a:lstStyle>
          <a:p>
            <a:r>
              <a:rPr lang="en-GB"/>
              <a:t>Click to edit Master title style</a:t>
            </a:r>
          </a:p>
        </p:txBody>
      </p:sp>
      <p:sp>
        <p:nvSpPr>
          <p:cNvPr id="3" name="Subtitle 2">
            <a:extLst>
              <a:ext uri="{FF2B5EF4-FFF2-40B4-BE49-F238E27FC236}">
                <a16:creationId xmlns:a16="http://schemas.microsoft.com/office/drawing/2014/main" id="{7A51F9B3-6AC9-AF47-819F-942053CCBC8B}"/>
              </a:ext>
            </a:extLst>
          </p:cNvPr>
          <p:cNvSpPr>
            <a:spLocks noGrp="1"/>
          </p:cNvSpPr>
          <p:nvPr>
            <p:ph type="subTitle" idx="1"/>
          </p:nvPr>
        </p:nvSpPr>
        <p:spPr>
          <a:xfrm>
            <a:off x="363254" y="3950888"/>
            <a:ext cx="11465492" cy="1860632"/>
          </a:xfrm>
        </p:spPr>
        <p:txBody>
          <a:bodyPr/>
          <a:lstStyle>
            <a:lvl1pPr marL="0" indent="0" algn="ctr">
              <a:buNone/>
              <a:defRPr sz="2400">
                <a:solidFill>
                  <a:schemeClr val="bg1"/>
                </a:solidFill>
              </a:defRPr>
            </a:lvl1pPr>
            <a:lvl2pPr marL="457223" indent="0" algn="ctr">
              <a:buNone/>
              <a:defRPr sz="2000"/>
            </a:lvl2pPr>
            <a:lvl3pPr marL="914446" indent="0" algn="ctr">
              <a:buNone/>
              <a:defRPr sz="1800"/>
            </a:lvl3pPr>
            <a:lvl4pPr marL="1371669" indent="0" algn="ctr">
              <a:buNone/>
              <a:defRPr sz="1600"/>
            </a:lvl4pPr>
            <a:lvl5pPr marL="1828891" indent="0" algn="ctr">
              <a:buNone/>
              <a:defRPr sz="1600"/>
            </a:lvl5pPr>
            <a:lvl6pPr marL="2286114" indent="0" algn="ctr">
              <a:buNone/>
              <a:defRPr sz="1600"/>
            </a:lvl6pPr>
            <a:lvl7pPr marL="2743337" indent="0" algn="ctr">
              <a:buNone/>
              <a:defRPr sz="1600"/>
            </a:lvl7pPr>
            <a:lvl8pPr marL="3200560" indent="0" algn="ctr">
              <a:buNone/>
              <a:defRPr sz="1600"/>
            </a:lvl8pPr>
            <a:lvl9pPr marL="3657783" indent="0" algn="ctr">
              <a:buNone/>
              <a:defRPr sz="1600"/>
            </a:lvl9pPr>
          </a:lstStyle>
          <a:p>
            <a:r>
              <a:rPr lang="en-GB"/>
              <a:t>Click to edit Master subtitle style</a:t>
            </a:r>
          </a:p>
        </p:txBody>
      </p:sp>
      <p:pic>
        <p:nvPicPr>
          <p:cNvPr id="11" name="Picture 10">
            <a:extLst>
              <a:ext uri="{FF2B5EF4-FFF2-40B4-BE49-F238E27FC236}">
                <a16:creationId xmlns:a16="http://schemas.microsoft.com/office/drawing/2014/main" id="{77384B1B-FB67-3945-8684-91BF0AE0DEC5}"/>
              </a:ext>
            </a:extLst>
          </p:cNvPr>
          <p:cNvPicPr>
            <a:picLocks noChangeAspect="1"/>
          </p:cNvPicPr>
          <p:nvPr userDrawn="1"/>
        </p:nvPicPr>
        <p:blipFill>
          <a:blip r:embed="rId2"/>
          <a:stretch>
            <a:fillRect/>
          </a:stretch>
        </p:blipFill>
        <p:spPr>
          <a:xfrm>
            <a:off x="363254" y="388307"/>
            <a:ext cx="5172814" cy="478159"/>
          </a:xfrm>
          <a:prstGeom prst="rect">
            <a:avLst/>
          </a:prstGeom>
        </p:spPr>
      </p:pic>
      <p:pic>
        <p:nvPicPr>
          <p:cNvPr id="9" name="Picture 7" descr="R:\CENTRES\NCRM\Publicity\Logos\Other\TAB_col_white_background.png">
            <a:extLst>
              <a:ext uri="{FF2B5EF4-FFF2-40B4-BE49-F238E27FC236}">
                <a16:creationId xmlns:a16="http://schemas.microsoft.com/office/drawing/2014/main" id="{81AE495C-B492-4C4D-9AF6-92DDCC336583}"/>
              </a:ext>
            </a:extLst>
          </p:cNvPr>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7344478" y="6249433"/>
            <a:ext cx="1181829" cy="500833"/>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8" descr="R:\CENTRES\NCRM\Publicity\Logos\Other\298px-University_of_Edinburgh_logo.svg.png">
            <a:extLst>
              <a:ext uri="{FF2B5EF4-FFF2-40B4-BE49-F238E27FC236}">
                <a16:creationId xmlns:a16="http://schemas.microsoft.com/office/drawing/2014/main" id="{E6688575-48E5-7B4A-B014-D341528E139C}"/>
              </a:ext>
            </a:extLst>
          </p:cNvPr>
          <p:cNvPicPr>
            <a:picLocks noChangeAspect="1" noChangeArrowheads="1"/>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9362607" y="6224270"/>
            <a:ext cx="504056" cy="507438"/>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descr="A picture containing drawing&#10;&#10;Description automatically generated">
            <a:extLst>
              <a:ext uri="{FF2B5EF4-FFF2-40B4-BE49-F238E27FC236}">
                <a16:creationId xmlns:a16="http://schemas.microsoft.com/office/drawing/2014/main" id="{7F18DE1A-82E0-6541-9A23-838A0F31412E}"/>
              </a:ext>
            </a:extLst>
          </p:cNvPr>
          <p:cNvPicPr>
            <a:picLocks noChangeAspect="1"/>
          </p:cNvPicPr>
          <p:nvPr userDrawn="1"/>
        </p:nvPicPr>
        <p:blipFill>
          <a:blip r:embed="rId5"/>
          <a:stretch>
            <a:fillRect/>
          </a:stretch>
        </p:blipFill>
        <p:spPr>
          <a:xfrm>
            <a:off x="1874638" y="6252596"/>
            <a:ext cx="1853022" cy="467022"/>
          </a:xfrm>
          <a:prstGeom prst="rect">
            <a:avLst/>
          </a:prstGeom>
        </p:spPr>
      </p:pic>
      <p:pic>
        <p:nvPicPr>
          <p:cNvPr id="8" name="Picture 7">
            <a:extLst>
              <a:ext uri="{FF2B5EF4-FFF2-40B4-BE49-F238E27FC236}">
                <a16:creationId xmlns:a16="http://schemas.microsoft.com/office/drawing/2014/main" id="{BF20498E-62FC-44C7-A5AE-A35AE88D0EC6}"/>
              </a:ext>
            </a:extLst>
          </p:cNvPr>
          <p:cNvPicPr>
            <a:picLocks noChangeAspect="1"/>
          </p:cNvPicPr>
          <p:nvPr userDrawn="1"/>
        </p:nvPicPr>
        <p:blipFill>
          <a:blip r:embed="rId6"/>
          <a:stretch>
            <a:fillRect/>
          </a:stretch>
        </p:blipFill>
        <p:spPr>
          <a:xfrm>
            <a:off x="4488450" y="6283183"/>
            <a:ext cx="2095238" cy="447619"/>
          </a:xfrm>
          <a:prstGeom prst="rect">
            <a:avLst/>
          </a:prstGeom>
        </p:spPr>
      </p:pic>
    </p:spTree>
    <p:extLst>
      <p:ext uri="{BB962C8B-B14F-4D97-AF65-F5344CB8AC3E}">
        <p14:creationId xmlns:p14="http://schemas.microsoft.com/office/powerpoint/2010/main" val="169826975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title" preserve="1">
  <p:cSld name="Title Slide 3">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257628E6-B12D-5448-844A-4D0654447B37}"/>
              </a:ext>
            </a:extLst>
          </p:cNvPr>
          <p:cNvSpPr/>
          <p:nvPr userDrawn="1"/>
        </p:nvSpPr>
        <p:spPr>
          <a:xfrm>
            <a:off x="0" y="1267298"/>
            <a:ext cx="12192000" cy="4838863"/>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700"/>
          </a:p>
        </p:txBody>
      </p:sp>
      <p:sp>
        <p:nvSpPr>
          <p:cNvPr id="2" name="Title 1">
            <a:extLst>
              <a:ext uri="{FF2B5EF4-FFF2-40B4-BE49-F238E27FC236}">
                <a16:creationId xmlns:a16="http://schemas.microsoft.com/office/drawing/2014/main" id="{7063748C-7BF2-404A-AC72-C23BCD2F8F7F}"/>
              </a:ext>
            </a:extLst>
          </p:cNvPr>
          <p:cNvSpPr>
            <a:spLocks noGrp="1"/>
          </p:cNvSpPr>
          <p:nvPr>
            <p:ph type="ctrTitle"/>
          </p:nvPr>
        </p:nvSpPr>
        <p:spPr>
          <a:xfrm>
            <a:off x="363254" y="1564640"/>
            <a:ext cx="11465492" cy="2294172"/>
          </a:xfrm>
          <a:prstGeom prst="rect">
            <a:avLst/>
          </a:prstGeom>
        </p:spPr>
        <p:txBody>
          <a:bodyPr anchor="b"/>
          <a:lstStyle>
            <a:lvl1pPr algn="ctr">
              <a:defRPr sz="6000">
                <a:solidFill>
                  <a:schemeClr val="accent5"/>
                </a:solidFill>
              </a:defRPr>
            </a:lvl1pPr>
          </a:lstStyle>
          <a:p>
            <a:r>
              <a:rPr lang="en-GB"/>
              <a:t>Click to edit Master title style</a:t>
            </a:r>
          </a:p>
        </p:txBody>
      </p:sp>
      <p:sp>
        <p:nvSpPr>
          <p:cNvPr id="3" name="Subtitle 2">
            <a:extLst>
              <a:ext uri="{FF2B5EF4-FFF2-40B4-BE49-F238E27FC236}">
                <a16:creationId xmlns:a16="http://schemas.microsoft.com/office/drawing/2014/main" id="{7A51F9B3-6AC9-AF47-819F-942053CCBC8B}"/>
              </a:ext>
            </a:extLst>
          </p:cNvPr>
          <p:cNvSpPr>
            <a:spLocks noGrp="1"/>
          </p:cNvSpPr>
          <p:nvPr>
            <p:ph type="subTitle" idx="1"/>
          </p:nvPr>
        </p:nvSpPr>
        <p:spPr>
          <a:xfrm>
            <a:off x="363254" y="3950888"/>
            <a:ext cx="11465492" cy="1860632"/>
          </a:xfrm>
        </p:spPr>
        <p:txBody>
          <a:bodyPr/>
          <a:lstStyle>
            <a:lvl1pPr marL="0" indent="0" algn="ctr">
              <a:buNone/>
              <a:defRPr sz="2400">
                <a:solidFill>
                  <a:schemeClr val="accent5"/>
                </a:solidFill>
              </a:defRPr>
            </a:lvl1pPr>
            <a:lvl2pPr marL="457223" indent="0" algn="ctr">
              <a:buNone/>
              <a:defRPr sz="2000"/>
            </a:lvl2pPr>
            <a:lvl3pPr marL="914446" indent="0" algn="ctr">
              <a:buNone/>
              <a:defRPr sz="1800"/>
            </a:lvl3pPr>
            <a:lvl4pPr marL="1371669" indent="0" algn="ctr">
              <a:buNone/>
              <a:defRPr sz="1600"/>
            </a:lvl4pPr>
            <a:lvl5pPr marL="1828891" indent="0" algn="ctr">
              <a:buNone/>
              <a:defRPr sz="1600"/>
            </a:lvl5pPr>
            <a:lvl6pPr marL="2286114" indent="0" algn="ctr">
              <a:buNone/>
              <a:defRPr sz="1600"/>
            </a:lvl6pPr>
            <a:lvl7pPr marL="2743337" indent="0" algn="ctr">
              <a:buNone/>
              <a:defRPr sz="1600"/>
            </a:lvl7pPr>
            <a:lvl8pPr marL="3200560" indent="0" algn="ctr">
              <a:buNone/>
              <a:defRPr sz="1600"/>
            </a:lvl8pPr>
            <a:lvl9pPr marL="3657783" indent="0" algn="ctr">
              <a:buNone/>
              <a:defRPr sz="1600"/>
            </a:lvl9pPr>
          </a:lstStyle>
          <a:p>
            <a:r>
              <a:rPr lang="en-GB"/>
              <a:t>Click to edit Master subtitle style</a:t>
            </a:r>
          </a:p>
        </p:txBody>
      </p:sp>
      <p:pic>
        <p:nvPicPr>
          <p:cNvPr id="11" name="Picture 10">
            <a:extLst>
              <a:ext uri="{FF2B5EF4-FFF2-40B4-BE49-F238E27FC236}">
                <a16:creationId xmlns:a16="http://schemas.microsoft.com/office/drawing/2014/main" id="{77384B1B-FB67-3945-8684-91BF0AE0DEC5}"/>
              </a:ext>
            </a:extLst>
          </p:cNvPr>
          <p:cNvPicPr>
            <a:picLocks noChangeAspect="1"/>
          </p:cNvPicPr>
          <p:nvPr userDrawn="1"/>
        </p:nvPicPr>
        <p:blipFill>
          <a:blip r:embed="rId2"/>
          <a:stretch>
            <a:fillRect/>
          </a:stretch>
        </p:blipFill>
        <p:spPr>
          <a:xfrm>
            <a:off x="363254" y="388307"/>
            <a:ext cx="5172814" cy="478159"/>
          </a:xfrm>
          <a:prstGeom prst="rect">
            <a:avLst/>
          </a:prstGeom>
        </p:spPr>
      </p:pic>
      <p:pic>
        <p:nvPicPr>
          <p:cNvPr id="9" name="Picture 7" descr="R:\CENTRES\NCRM\Publicity\Logos\Other\TAB_col_white_background.png">
            <a:extLst>
              <a:ext uri="{FF2B5EF4-FFF2-40B4-BE49-F238E27FC236}">
                <a16:creationId xmlns:a16="http://schemas.microsoft.com/office/drawing/2014/main" id="{81AE495C-B492-4C4D-9AF6-92DDCC336583}"/>
              </a:ext>
            </a:extLst>
          </p:cNvPr>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7344478" y="6249433"/>
            <a:ext cx="1181829" cy="500833"/>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8" descr="R:\CENTRES\NCRM\Publicity\Logos\Other\298px-University_of_Edinburgh_logo.svg.png">
            <a:extLst>
              <a:ext uri="{FF2B5EF4-FFF2-40B4-BE49-F238E27FC236}">
                <a16:creationId xmlns:a16="http://schemas.microsoft.com/office/drawing/2014/main" id="{E6688575-48E5-7B4A-B014-D341528E139C}"/>
              </a:ext>
            </a:extLst>
          </p:cNvPr>
          <p:cNvPicPr>
            <a:picLocks noChangeAspect="1" noChangeArrowheads="1"/>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9362607" y="6224270"/>
            <a:ext cx="504056" cy="507438"/>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descr="A picture containing drawing&#10;&#10;Description automatically generated">
            <a:extLst>
              <a:ext uri="{FF2B5EF4-FFF2-40B4-BE49-F238E27FC236}">
                <a16:creationId xmlns:a16="http://schemas.microsoft.com/office/drawing/2014/main" id="{7F18DE1A-82E0-6541-9A23-838A0F31412E}"/>
              </a:ext>
            </a:extLst>
          </p:cNvPr>
          <p:cNvPicPr>
            <a:picLocks noChangeAspect="1"/>
          </p:cNvPicPr>
          <p:nvPr userDrawn="1"/>
        </p:nvPicPr>
        <p:blipFill>
          <a:blip r:embed="rId5"/>
          <a:stretch>
            <a:fillRect/>
          </a:stretch>
        </p:blipFill>
        <p:spPr>
          <a:xfrm>
            <a:off x="1874638" y="6252596"/>
            <a:ext cx="1853022" cy="467022"/>
          </a:xfrm>
          <a:prstGeom prst="rect">
            <a:avLst/>
          </a:prstGeom>
        </p:spPr>
      </p:pic>
      <p:pic>
        <p:nvPicPr>
          <p:cNvPr id="8" name="Picture 7">
            <a:extLst>
              <a:ext uri="{FF2B5EF4-FFF2-40B4-BE49-F238E27FC236}">
                <a16:creationId xmlns:a16="http://schemas.microsoft.com/office/drawing/2014/main" id="{7FC403FE-61E7-4335-AC11-5FAD3B7A0AB9}"/>
              </a:ext>
            </a:extLst>
          </p:cNvPr>
          <p:cNvPicPr>
            <a:picLocks noChangeAspect="1"/>
          </p:cNvPicPr>
          <p:nvPr userDrawn="1"/>
        </p:nvPicPr>
        <p:blipFill>
          <a:blip r:embed="rId6"/>
          <a:stretch>
            <a:fillRect/>
          </a:stretch>
        </p:blipFill>
        <p:spPr>
          <a:xfrm>
            <a:off x="4488450" y="6284090"/>
            <a:ext cx="2095238" cy="447619"/>
          </a:xfrm>
          <a:prstGeom prst="rect">
            <a:avLst/>
          </a:prstGeom>
        </p:spPr>
      </p:pic>
    </p:spTree>
    <p:extLst>
      <p:ext uri="{BB962C8B-B14F-4D97-AF65-F5344CB8AC3E}">
        <p14:creationId xmlns:p14="http://schemas.microsoft.com/office/powerpoint/2010/main" val="125036037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title" preserve="1">
  <p:cSld name="Title Slide 4">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257628E6-B12D-5448-844A-4D0654447B37}"/>
              </a:ext>
            </a:extLst>
          </p:cNvPr>
          <p:cNvSpPr/>
          <p:nvPr userDrawn="1"/>
        </p:nvSpPr>
        <p:spPr>
          <a:xfrm>
            <a:off x="0" y="1267298"/>
            <a:ext cx="12192000" cy="4838863"/>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700"/>
          </a:p>
        </p:txBody>
      </p:sp>
      <p:sp>
        <p:nvSpPr>
          <p:cNvPr id="2" name="Title 1">
            <a:extLst>
              <a:ext uri="{FF2B5EF4-FFF2-40B4-BE49-F238E27FC236}">
                <a16:creationId xmlns:a16="http://schemas.microsoft.com/office/drawing/2014/main" id="{7063748C-7BF2-404A-AC72-C23BCD2F8F7F}"/>
              </a:ext>
            </a:extLst>
          </p:cNvPr>
          <p:cNvSpPr>
            <a:spLocks noGrp="1"/>
          </p:cNvSpPr>
          <p:nvPr>
            <p:ph type="ctrTitle"/>
          </p:nvPr>
        </p:nvSpPr>
        <p:spPr>
          <a:xfrm>
            <a:off x="363254" y="1564640"/>
            <a:ext cx="11465492" cy="2294172"/>
          </a:xfrm>
          <a:prstGeom prst="rect">
            <a:avLst/>
          </a:prstGeom>
        </p:spPr>
        <p:txBody>
          <a:bodyPr anchor="b"/>
          <a:lstStyle>
            <a:lvl1pPr algn="ctr">
              <a:defRPr sz="6000">
                <a:solidFill>
                  <a:schemeClr val="bg1"/>
                </a:solidFill>
              </a:defRPr>
            </a:lvl1pPr>
          </a:lstStyle>
          <a:p>
            <a:r>
              <a:rPr lang="en-GB"/>
              <a:t>Click to edit Master title style</a:t>
            </a:r>
          </a:p>
        </p:txBody>
      </p:sp>
      <p:sp>
        <p:nvSpPr>
          <p:cNvPr id="3" name="Subtitle 2">
            <a:extLst>
              <a:ext uri="{FF2B5EF4-FFF2-40B4-BE49-F238E27FC236}">
                <a16:creationId xmlns:a16="http://schemas.microsoft.com/office/drawing/2014/main" id="{7A51F9B3-6AC9-AF47-819F-942053CCBC8B}"/>
              </a:ext>
            </a:extLst>
          </p:cNvPr>
          <p:cNvSpPr>
            <a:spLocks noGrp="1"/>
          </p:cNvSpPr>
          <p:nvPr>
            <p:ph type="subTitle" idx="1"/>
          </p:nvPr>
        </p:nvSpPr>
        <p:spPr>
          <a:xfrm>
            <a:off x="363254" y="3950888"/>
            <a:ext cx="11465492" cy="1860632"/>
          </a:xfrm>
        </p:spPr>
        <p:txBody>
          <a:bodyPr/>
          <a:lstStyle>
            <a:lvl1pPr marL="0" indent="0" algn="ctr">
              <a:buNone/>
              <a:defRPr sz="2400">
                <a:solidFill>
                  <a:schemeClr val="bg1"/>
                </a:solidFill>
              </a:defRPr>
            </a:lvl1pPr>
            <a:lvl2pPr marL="457223" indent="0" algn="ctr">
              <a:buNone/>
              <a:defRPr sz="2000"/>
            </a:lvl2pPr>
            <a:lvl3pPr marL="914446" indent="0" algn="ctr">
              <a:buNone/>
              <a:defRPr sz="1800"/>
            </a:lvl3pPr>
            <a:lvl4pPr marL="1371669" indent="0" algn="ctr">
              <a:buNone/>
              <a:defRPr sz="1600"/>
            </a:lvl4pPr>
            <a:lvl5pPr marL="1828891" indent="0" algn="ctr">
              <a:buNone/>
              <a:defRPr sz="1600"/>
            </a:lvl5pPr>
            <a:lvl6pPr marL="2286114" indent="0" algn="ctr">
              <a:buNone/>
              <a:defRPr sz="1600"/>
            </a:lvl6pPr>
            <a:lvl7pPr marL="2743337" indent="0" algn="ctr">
              <a:buNone/>
              <a:defRPr sz="1600"/>
            </a:lvl7pPr>
            <a:lvl8pPr marL="3200560" indent="0" algn="ctr">
              <a:buNone/>
              <a:defRPr sz="1600"/>
            </a:lvl8pPr>
            <a:lvl9pPr marL="3657783" indent="0" algn="ctr">
              <a:buNone/>
              <a:defRPr sz="1600"/>
            </a:lvl9pPr>
          </a:lstStyle>
          <a:p>
            <a:r>
              <a:rPr lang="en-GB"/>
              <a:t>Click to edit Master subtitle style</a:t>
            </a:r>
          </a:p>
        </p:txBody>
      </p:sp>
      <p:pic>
        <p:nvPicPr>
          <p:cNvPr id="11" name="Picture 10">
            <a:extLst>
              <a:ext uri="{FF2B5EF4-FFF2-40B4-BE49-F238E27FC236}">
                <a16:creationId xmlns:a16="http://schemas.microsoft.com/office/drawing/2014/main" id="{77384B1B-FB67-3945-8684-91BF0AE0DEC5}"/>
              </a:ext>
            </a:extLst>
          </p:cNvPr>
          <p:cNvPicPr>
            <a:picLocks noChangeAspect="1"/>
          </p:cNvPicPr>
          <p:nvPr userDrawn="1"/>
        </p:nvPicPr>
        <p:blipFill>
          <a:blip r:embed="rId2"/>
          <a:stretch>
            <a:fillRect/>
          </a:stretch>
        </p:blipFill>
        <p:spPr>
          <a:xfrm>
            <a:off x="363254" y="388307"/>
            <a:ext cx="5172814" cy="478159"/>
          </a:xfrm>
          <a:prstGeom prst="rect">
            <a:avLst/>
          </a:prstGeom>
        </p:spPr>
      </p:pic>
      <p:pic>
        <p:nvPicPr>
          <p:cNvPr id="9" name="Picture 7" descr="R:\CENTRES\NCRM\Publicity\Logos\Other\TAB_col_white_background.png">
            <a:extLst>
              <a:ext uri="{FF2B5EF4-FFF2-40B4-BE49-F238E27FC236}">
                <a16:creationId xmlns:a16="http://schemas.microsoft.com/office/drawing/2014/main" id="{81AE495C-B492-4C4D-9AF6-92DDCC336583}"/>
              </a:ext>
            </a:extLst>
          </p:cNvPr>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7344478" y="6249433"/>
            <a:ext cx="1181829" cy="500833"/>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8" descr="R:\CENTRES\NCRM\Publicity\Logos\Other\298px-University_of_Edinburgh_logo.svg.png">
            <a:extLst>
              <a:ext uri="{FF2B5EF4-FFF2-40B4-BE49-F238E27FC236}">
                <a16:creationId xmlns:a16="http://schemas.microsoft.com/office/drawing/2014/main" id="{E6688575-48E5-7B4A-B014-D341528E139C}"/>
              </a:ext>
            </a:extLst>
          </p:cNvPr>
          <p:cNvPicPr>
            <a:picLocks noChangeAspect="1" noChangeArrowheads="1"/>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9362607" y="6224270"/>
            <a:ext cx="504056" cy="507438"/>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descr="A picture containing drawing&#10;&#10;Description automatically generated">
            <a:extLst>
              <a:ext uri="{FF2B5EF4-FFF2-40B4-BE49-F238E27FC236}">
                <a16:creationId xmlns:a16="http://schemas.microsoft.com/office/drawing/2014/main" id="{7F18DE1A-82E0-6541-9A23-838A0F31412E}"/>
              </a:ext>
            </a:extLst>
          </p:cNvPr>
          <p:cNvPicPr>
            <a:picLocks noChangeAspect="1"/>
          </p:cNvPicPr>
          <p:nvPr userDrawn="1"/>
        </p:nvPicPr>
        <p:blipFill>
          <a:blip r:embed="rId5"/>
          <a:stretch>
            <a:fillRect/>
          </a:stretch>
        </p:blipFill>
        <p:spPr>
          <a:xfrm>
            <a:off x="1874638" y="6252596"/>
            <a:ext cx="1853022" cy="467022"/>
          </a:xfrm>
          <a:prstGeom prst="rect">
            <a:avLst/>
          </a:prstGeom>
        </p:spPr>
      </p:pic>
      <p:pic>
        <p:nvPicPr>
          <p:cNvPr id="13" name="Picture 12">
            <a:extLst>
              <a:ext uri="{FF2B5EF4-FFF2-40B4-BE49-F238E27FC236}">
                <a16:creationId xmlns:a16="http://schemas.microsoft.com/office/drawing/2014/main" id="{05083779-71FF-47D9-B8A2-14F68818BA39}"/>
              </a:ext>
            </a:extLst>
          </p:cNvPr>
          <p:cNvPicPr>
            <a:picLocks noChangeAspect="1"/>
          </p:cNvPicPr>
          <p:nvPr userDrawn="1"/>
        </p:nvPicPr>
        <p:blipFill>
          <a:blip r:embed="rId6"/>
          <a:stretch>
            <a:fillRect/>
          </a:stretch>
        </p:blipFill>
        <p:spPr>
          <a:xfrm>
            <a:off x="4488450" y="6284090"/>
            <a:ext cx="2095238" cy="447619"/>
          </a:xfrm>
          <a:prstGeom prst="rect">
            <a:avLst/>
          </a:prstGeom>
        </p:spPr>
      </p:pic>
    </p:spTree>
    <p:extLst>
      <p:ext uri="{BB962C8B-B14F-4D97-AF65-F5344CB8AC3E}">
        <p14:creationId xmlns:p14="http://schemas.microsoft.com/office/powerpoint/2010/main" val="394627782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028D7D-7D49-6149-85A9-790F6302B6EA}"/>
              </a:ext>
            </a:extLst>
          </p:cNvPr>
          <p:cNvSpPr>
            <a:spLocks noGrp="1"/>
          </p:cNvSpPr>
          <p:nvPr>
            <p:ph type="title"/>
          </p:nvPr>
        </p:nvSpPr>
        <p:spPr>
          <a:xfrm>
            <a:off x="363254" y="967770"/>
            <a:ext cx="11452792" cy="3320230"/>
          </a:xfrm>
          <a:prstGeom prst="rect">
            <a:avLst/>
          </a:prstGeom>
        </p:spPr>
        <p:txBody>
          <a:bodyPr anchor="b"/>
          <a:lstStyle>
            <a:lvl1pPr>
              <a:defRPr sz="6000"/>
            </a:lvl1pPr>
          </a:lstStyle>
          <a:p>
            <a:r>
              <a:rPr lang="en-GB"/>
              <a:t>Click to edit Master title style</a:t>
            </a:r>
          </a:p>
        </p:txBody>
      </p:sp>
      <p:sp>
        <p:nvSpPr>
          <p:cNvPr id="3" name="Text Placeholder 2">
            <a:extLst>
              <a:ext uri="{FF2B5EF4-FFF2-40B4-BE49-F238E27FC236}">
                <a16:creationId xmlns:a16="http://schemas.microsoft.com/office/drawing/2014/main" id="{ACEC164E-B923-E240-9549-3665C48CF812}"/>
              </a:ext>
            </a:extLst>
          </p:cNvPr>
          <p:cNvSpPr>
            <a:spLocks noGrp="1"/>
          </p:cNvSpPr>
          <p:nvPr>
            <p:ph type="body" idx="1"/>
          </p:nvPr>
        </p:nvSpPr>
        <p:spPr>
          <a:xfrm>
            <a:off x="363254" y="4314986"/>
            <a:ext cx="11452792" cy="1892774"/>
          </a:xfrm>
        </p:spPr>
        <p:txBody>
          <a:bodyPr/>
          <a:lstStyle>
            <a:lvl1pPr marL="0" indent="0">
              <a:buNone/>
              <a:defRPr sz="2400">
                <a:solidFill>
                  <a:schemeClr val="tx1">
                    <a:tint val="75000"/>
                  </a:schemeClr>
                </a:solidFill>
              </a:defRPr>
            </a:lvl1pPr>
            <a:lvl2pPr marL="457223" indent="0">
              <a:buNone/>
              <a:defRPr sz="2000">
                <a:solidFill>
                  <a:schemeClr val="tx1">
                    <a:tint val="75000"/>
                  </a:schemeClr>
                </a:solidFill>
              </a:defRPr>
            </a:lvl2pPr>
            <a:lvl3pPr marL="914446" indent="0">
              <a:buNone/>
              <a:defRPr sz="1800">
                <a:solidFill>
                  <a:schemeClr val="tx1">
                    <a:tint val="75000"/>
                  </a:schemeClr>
                </a:solidFill>
              </a:defRPr>
            </a:lvl3pPr>
            <a:lvl4pPr marL="1371669" indent="0">
              <a:buNone/>
              <a:defRPr sz="1600">
                <a:solidFill>
                  <a:schemeClr val="tx1">
                    <a:tint val="75000"/>
                  </a:schemeClr>
                </a:solidFill>
              </a:defRPr>
            </a:lvl4pPr>
            <a:lvl5pPr marL="1828891" indent="0">
              <a:buNone/>
              <a:defRPr sz="1600">
                <a:solidFill>
                  <a:schemeClr val="tx1">
                    <a:tint val="75000"/>
                  </a:schemeClr>
                </a:solidFill>
              </a:defRPr>
            </a:lvl5pPr>
            <a:lvl6pPr marL="2286114" indent="0">
              <a:buNone/>
              <a:defRPr sz="1600">
                <a:solidFill>
                  <a:schemeClr val="tx1">
                    <a:tint val="75000"/>
                  </a:schemeClr>
                </a:solidFill>
              </a:defRPr>
            </a:lvl6pPr>
            <a:lvl7pPr marL="2743337" indent="0">
              <a:buNone/>
              <a:defRPr sz="1600">
                <a:solidFill>
                  <a:schemeClr val="tx1">
                    <a:tint val="75000"/>
                  </a:schemeClr>
                </a:solidFill>
              </a:defRPr>
            </a:lvl7pPr>
            <a:lvl8pPr marL="3200560" indent="0">
              <a:buNone/>
              <a:defRPr sz="1600">
                <a:solidFill>
                  <a:schemeClr val="tx1">
                    <a:tint val="75000"/>
                  </a:schemeClr>
                </a:solidFill>
              </a:defRPr>
            </a:lvl8pPr>
            <a:lvl9pPr marL="3657783" indent="0">
              <a:buNone/>
              <a:defRPr sz="1600">
                <a:solidFill>
                  <a:schemeClr val="tx1">
                    <a:tint val="75000"/>
                  </a:schemeClr>
                </a:solidFill>
              </a:defRPr>
            </a:lvl9pPr>
          </a:lstStyle>
          <a:p>
            <a:pPr lvl="0"/>
            <a:r>
              <a:rPr lang="en-GB"/>
              <a:t>Click to edit Master text styles</a:t>
            </a:r>
          </a:p>
        </p:txBody>
      </p:sp>
    </p:spTree>
    <p:extLst>
      <p:ext uri="{BB962C8B-B14F-4D97-AF65-F5344CB8AC3E}">
        <p14:creationId xmlns:p14="http://schemas.microsoft.com/office/powerpoint/2010/main" val="60888173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C270E3-D185-C543-A176-FE39E0825954}"/>
              </a:ext>
            </a:extLst>
          </p:cNvPr>
          <p:cNvSpPr>
            <a:spLocks noGrp="1"/>
          </p:cNvSpPr>
          <p:nvPr>
            <p:ph type="title"/>
          </p:nvPr>
        </p:nvSpPr>
        <p:spPr>
          <a:xfrm>
            <a:off x="363254" y="967770"/>
            <a:ext cx="11465492" cy="1325563"/>
          </a:xfrm>
          <a:prstGeom prst="rect">
            <a:avLst/>
          </a:prstGeom>
        </p:spPr>
        <p:txBody>
          <a:bodyPr/>
          <a:lstStyle/>
          <a:p>
            <a:r>
              <a:rPr lang="en-GB"/>
              <a:t>Click to edit Master title style</a:t>
            </a:r>
          </a:p>
        </p:txBody>
      </p:sp>
      <p:sp>
        <p:nvSpPr>
          <p:cNvPr id="3" name="Content Placeholder 2">
            <a:extLst>
              <a:ext uri="{FF2B5EF4-FFF2-40B4-BE49-F238E27FC236}">
                <a16:creationId xmlns:a16="http://schemas.microsoft.com/office/drawing/2014/main" id="{CA0CB8F3-4A2C-DA4D-A16E-D94E7874353D}"/>
              </a:ext>
            </a:extLst>
          </p:cNvPr>
          <p:cNvSpPr>
            <a:spLocks noGrp="1"/>
          </p:cNvSpPr>
          <p:nvPr>
            <p:ph idx="1"/>
          </p:nvPr>
        </p:nvSpPr>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p>
        </p:txBody>
      </p:sp>
    </p:spTree>
    <p:extLst>
      <p:ext uri="{BB962C8B-B14F-4D97-AF65-F5344CB8AC3E}">
        <p14:creationId xmlns:p14="http://schemas.microsoft.com/office/powerpoint/2010/main" val="181772729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A997A0-490A-784A-A385-F0CA6C7678EF}"/>
              </a:ext>
            </a:extLst>
          </p:cNvPr>
          <p:cNvSpPr>
            <a:spLocks noGrp="1"/>
          </p:cNvSpPr>
          <p:nvPr>
            <p:ph type="title"/>
          </p:nvPr>
        </p:nvSpPr>
        <p:spPr>
          <a:xfrm>
            <a:off x="363254" y="967769"/>
            <a:ext cx="11465492" cy="972992"/>
          </a:xfrm>
          <a:prstGeom prst="rect">
            <a:avLst/>
          </a:prstGeom>
        </p:spPr>
        <p:txBody>
          <a:bodyPr/>
          <a:lstStyle/>
          <a:p>
            <a:r>
              <a:rPr lang="en-GB"/>
              <a:t>Click to edit Master title style</a:t>
            </a:r>
          </a:p>
        </p:txBody>
      </p:sp>
      <p:sp>
        <p:nvSpPr>
          <p:cNvPr id="3" name="Content Placeholder 2">
            <a:extLst>
              <a:ext uri="{FF2B5EF4-FFF2-40B4-BE49-F238E27FC236}">
                <a16:creationId xmlns:a16="http://schemas.microsoft.com/office/drawing/2014/main" id="{820E3A61-4AAF-E649-B9B9-0ED494C8F013}"/>
              </a:ext>
            </a:extLst>
          </p:cNvPr>
          <p:cNvSpPr>
            <a:spLocks noGrp="1"/>
          </p:cNvSpPr>
          <p:nvPr>
            <p:ph sz="half" idx="1"/>
          </p:nvPr>
        </p:nvSpPr>
        <p:spPr>
          <a:xfrm>
            <a:off x="363254" y="2178754"/>
            <a:ext cx="5618968" cy="4049326"/>
          </a:xfr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p>
        </p:txBody>
      </p:sp>
      <p:sp>
        <p:nvSpPr>
          <p:cNvPr id="4" name="Content Placeholder 3">
            <a:extLst>
              <a:ext uri="{FF2B5EF4-FFF2-40B4-BE49-F238E27FC236}">
                <a16:creationId xmlns:a16="http://schemas.microsoft.com/office/drawing/2014/main" id="{3907FADD-BF12-F941-A7FA-DA0D0D943A6D}"/>
              </a:ext>
            </a:extLst>
          </p:cNvPr>
          <p:cNvSpPr>
            <a:spLocks noGrp="1"/>
          </p:cNvSpPr>
          <p:nvPr>
            <p:ph sz="half" idx="2"/>
          </p:nvPr>
        </p:nvSpPr>
        <p:spPr>
          <a:xfrm>
            <a:off x="6197252" y="2178754"/>
            <a:ext cx="5631494" cy="4049326"/>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Tree>
    <p:extLst>
      <p:ext uri="{BB962C8B-B14F-4D97-AF65-F5344CB8AC3E}">
        <p14:creationId xmlns:p14="http://schemas.microsoft.com/office/powerpoint/2010/main" val="122579187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B70B68ED-93B3-CA48-BD14-08002B653C67}"/>
              </a:ext>
            </a:extLst>
          </p:cNvPr>
          <p:cNvSpPr>
            <a:spLocks noGrp="1"/>
          </p:cNvSpPr>
          <p:nvPr>
            <p:ph type="body" idx="1"/>
          </p:nvPr>
        </p:nvSpPr>
        <p:spPr>
          <a:xfrm>
            <a:off x="360079" y="2178754"/>
            <a:ext cx="5612445" cy="686258"/>
          </a:xfrm>
        </p:spPr>
        <p:txBody>
          <a:bodyPr anchor="b"/>
          <a:lstStyle>
            <a:lvl1pPr marL="0" indent="0">
              <a:buNone/>
              <a:defRPr sz="2400" b="1"/>
            </a:lvl1pPr>
            <a:lvl2pPr marL="457223" indent="0">
              <a:buNone/>
              <a:defRPr sz="2000" b="1"/>
            </a:lvl2pPr>
            <a:lvl3pPr marL="914446" indent="0">
              <a:buNone/>
              <a:defRPr sz="1800" b="1"/>
            </a:lvl3pPr>
            <a:lvl4pPr marL="1371669" indent="0">
              <a:buNone/>
              <a:defRPr sz="1600" b="1"/>
            </a:lvl4pPr>
            <a:lvl5pPr marL="1828891" indent="0">
              <a:buNone/>
              <a:defRPr sz="1600" b="1"/>
            </a:lvl5pPr>
            <a:lvl6pPr marL="2286114" indent="0">
              <a:buNone/>
              <a:defRPr sz="1600" b="1"/>
            </a:lvl6pPr>
            <a:lvl7pPr marL="2743337" indent="0">
              <a:buNone/>
              <a:defRPr sz="1600" b="1"/>
            </a:lvl7pPr>
            <a:lvl8pPr marL="3200560" indent="0">
              <a:buNone/>
              <a:defRPr sz="1600" b="1"/>
            </a:lvl8pPr>
            <a:lvl9pPr marL="3657783"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FECB3630-FA56-C944-829B-CDE5800343EE}"/>
              </a:ext>
            </a:extLst>
          </p:cNvPr>
          <p:cNvSpPr>
            <a:spLocks noGrp="1"/>
          </p:cNvSpPr>
          <p:nvPr>
            <p:ph sz="half" idx="2"/>
          </p:nvPr>
        </p:nvSpPr>
        <p:spPr>
          <a:xfrm>
            <a:off x="360079" y="3002666"/>
            <a:ext cx="5612445" cy="3225414"/>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5" name="Text Placeholder 4">
            <a:extLst>
              <a:ext uri="{FF2B5EF4-FFF2-40B4-BE49-F238E27FC236}">
                <a16:creationId xmlns:a16="http://schemas.microsoft.com/office/drawing/2014/main" id="{4FF61A93-23B8-BE4F-B7AB-D0733A8FA513}"/>
              </a:ext>
            </a:extLst>
          </p:cNvPr>
          <p:cNvSpPr>
            <a:spLocks noGrp="1"/>
          </p:cNvSpPr>
          <p:nvPr>
            <p:ph type="body" sz="quarter" idx="3"/>
          </p:nvPr>
        </p:nvSpPr>
        <p:spPr>
          <a:xfrm>
            <a:off x="6197252" y="2178754"/>
            <a:ext cx="5634670" cy="686258"/>
          </a:xfrm>
        </p:spPr>
        <p:txBody>
          <a:bodyPr anchor="b"/>
          <a:lstStyle>
            <a:lvl1pPr marL="0" indent="0">
              <a:buNone/>
              <a:defRPr sz="2400" b="1"/>
            </a:lvl1pPr>
            <a:lvl2pPr marL="457223" indent="0">
              <a:buNone/>
              <a:defRPr sz="2000" b="1"/>
            </a:lvl2pPr>
            <a:lvl3pPr marL="914446" indent="0">
              <a:buNone/>
              <a:defRPr sz="1800" b="1"/>
            </a:lvl3pPr>
            <a:lvl4pPr marL="1371669" indent="0">
              <a:buNone/>
              <a:defRPr sz="1600" b="1"/>
            </a:lvl4pPr>
            <a:lvl5pPr marL="1828891" indent="0">
              <a:buNone/>
              <a:defRPr sz="1600" b="1"/>
            </a:lvl5pPr>
            <a:lvl6pPr marL="2286114" indent="0">
              <a:buNone/>
              <a:defRPr sz="1600" b="1"/>
            </a:lvl6pPr>
            <a:lvl7pPr marL="2743337" indent="0">
              <a:buNone/>
              <a:defRPr sz="1600" b="1"/>
            </a:lvl7pPr>
            <a:lvl8pPr marL="3200560" indent="0">
              <a:buNone/>
              <a:defRPr sz="1600" b="1"/>
            </a:lvl8pPr>
            <a:lvl9pPr marL="3657783"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D5FF97EC-EC9C-4542-AD36-17998146D92E}"/>
              </a:ext>
            </a:extLst>
          </p:cNvPr>
          <p:cNvSpPr>
            <a:spLocks noGrp="1"/>
          </p:cNvSpPr>
          <p:nvPr>
            <p:ph sz="quarter" idx="4"/>
          </p:nvPr>
        </p:nvSpPr>
        <p:spPr>
          <a:xfrm>
            <a:off x="6197252" y="3002666"/>
            <a:ext cx="5634670" cy="3225414"/>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14" name="Title 1">
            <a:extLst>
              <a:ext uri="{FF2B5EF4-FFF2-40B4-BE49-F238E27FC236}">
                <a16:creationId xmlns:a16="http://schemas.microsoft.com/office/drawing/2014/main" id="{7B4DD1CF-364C-6F46-BCE5-2169AE16F142}"/>
              </a:ext>
            </a:extLst>
          </p:cNvPr>
          <p:cNvSpPr>
            <a:spLocks noGrp="1"/>
          </p:cNvSpPr>
          <p:nvPr>
            <p:ph type="title"/>
          </p:nvPr>
        </p:nvSpPr>
        <p:spPr>
          <a:xfrm>
            <a:off x="363254" y="967769"/>
            <a:ext cx="11465492" cy="972992"/>
          </a:xfrm>
          <a:prstGeom prst="rect">
            <a:avLst/>
          </a:prstGeom>
        </p:spPr>
        <p:txBody>
          <a:bodyPr/>
          <a:lstStyle/>
          <a:p>
            <a:r>
              <a:rPr lang="en-GB"/>
              <a:t>Click to edit Master title style</a:t>
            </a:r>
          </a:p>
        </p:txBody>
      </p:sp>
    </p:spTree>
    <p:extLst>
      <p:ext uri="{BB962C8B-B14F-4D97-AF65-F5344CB8AC3E}">
        <p14:creationId xmlns:p14="http://schemas.microsoft.com/office/powerpoint/2010/main" val="9125172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8E1B3E-C341-1F03-82C0-18304CFEADEB}"/>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629E5138-E789-3D9E-889F-766903E6D86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E80AEDD-0892-608F-0C92-339046B3A955}"/>
              </a:ext>
            </a:extLst>
          </p:cNvPr>
          <p:cNvSpPr>
            <a:spLocks noGrp="1"/>
          </p:cNvSpPr>
          <p:nvPr>
            <p:ph type="dt" sz="half" idx="10"/>
          </p:nvPr>
        </p:nvSpPr>
        <p:spPr/>
        <p:txBody>
          <a:bodyPr/>
          <a:lstStyle/>
          <a:p>
            <a:fld id="{C1B80B86-4989-4F19-86AB-22828AD8CD57}" type="datetimeFigureOut">
              <a:rPr lang="en-GB" smtClean="0"/>
              <a:t>16/04/2024</a:t>
            </a:fld>
            <a:endParaRPr lang="en-GB"/>
          </a:p>
        </p:txBody>
      </p:sp>
      <p:sp>
        <p:nvSpPr>
          <p:cNvPr id="5" name="Footer Placeholder 4">
            <a:extLst>
              <a:ext uri="{FF2B5EF4-FFF2-40B4-BE49-F238E27FC236}">
                <a16:creationId xmlns:a16="http://schemas.microsoft.com/office/drawing/2014/main" id="{BA54B967-5089-DF76-DDAC-E30AF88C2FF7}"/>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53E232C-49B9-6327-9CC2-FA9B5E51DF0B}"/>
              </a:ext>
            </a:extLst>
          </p:cNvPr>
          <p:cNvSpPr>
            <a:spLocks noGrp="1"/>
          </p:cNvSpPr>
          <p:nvPr>
            <p:ph type="sldNum" sz="quarter" idx="12"/>
          </p:nvPr>
        </p:nvSpPr>
        <p:spPr/>
        <p:txBody>
          <a:bodyPr/>
          <a:lstStyle/>
          <a:p>
            <a:fld id="{83BE10A7-0AEF-453D-833E-2185FF13F6E7}" type="slidenum">
              <a:rPr lang="en-GB" smtClean="0"/>
              <a:t>‹#›</a:t>
            </a:fld>
            <a:endParaRPr lang="en-GB"/>
          </a:p>
        </p:txBody>
      </p:sp>
    </p:spTree>
    <p:extLst>
      <p:ext uri="{BB962C8B-B14F-4D97-AF65-F5344CB8AC3E}">
        <p14:creationId xmlns:p14="http://schemas.microsoft.com/office/powerpoint/2010/main" val="388816441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8" name="Title 1">
            <a:extLst>
              <a:ext uri="{FF2B5EF4-FFF2-40B4-BE49-F238E27FC236}">
                <a16:creationId xmlns:a16="http://schemas.microsoft.com/office/drawing/2014/main" id="{5B45BDD3-1A9E-F648-95FA-6F2F7556B7A1}"/>
              </a:ext>
            </a:extLst>
          </p:cNvPr>
          <p:cNvSpPr>
            <a:spLocks noGrp="1"/>
          </p:cNvSpPr>
          <p:nvPr>
            <p:ph type="title"/>
          </p:nvPr>
        </p:nvSpPr>
        <p:spPr>
          <a:xfrm>
            <a:off x="363254" y="967769"/>
            <a:ext cx="11465492" cy="972992"/>
          </a:xfrm>
          <a:prstGeom prst="rect">
            <a:avLst/>
          </a:prstGeom>
        </p:spPr>
        <p:txBody>
          <a:bodyPr/>
          <a:lstStyle/>
          <a:p>
            <a:r>
              <a:rPr lang="en-GB"/>
              <a:t>Click to edit Master title style</a:t>
            </a:r>
          </a:p>
        </p:txBody>
      </p:sp>
    </p:spTree>
    <p:extLst>
      <p:ext uri="{BB962C8B-B14F-4D97-AF65-F5344CB8AC3E}">
        <p14:creationId xmlns:p14="http://schemas.microsoft.com/office/powerpoint/2010/main" val="349504083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93281287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8D75CF-FE81-4D4E-AE17-2E9279689125}"/>
              </a:ext>
            </a:extLst>
          </p:cNvPr>
          <p:cNvSpPr>
            <a:spLocks noGrp="1"/>
          </p:cNvSpPr>
          <p:nvPr>
            <p:ph type="title"/>
          </p:nvPr>
        </p:nvSpPr>
        <p:spPr>
          <a:xfrm>
            <a:off x="363255" y="967770"/>
            <a:ext cx="4408771" cy="1048147"/>
          </a:xfrm>
          <a:prstGeom prst="rect">
            <a:avLst/>
          </a:prstGeom>
        </p:spPr>
        <p:txBody>
          <a:bodyPr anchor="b"/>
          <a:lstStyle>
            <a:lvl1pPr>
              <a:defRPr sz="3200"/>
            </a:lvl1pPr>
          </a:lstStyle>
          <a:p>
            <a:r>
              <a:rPr lang="en-GB"/>
              <a:t>Click to edit Master title style</a:t>
            </a:r>
          </a:p>
        </p:txBody>
      </p:sp>
      <p:sp>
        <p:nvSpPr>
          <p:cNvPr id="3" name="Content Placeholder 2">
            <a:extLst>
              <a:ext uri="{FF2B5EF4-FFF2-40B4-BE49-F238E27FC236}">
                <a16:creationId xmlns:a16="http://schemas.microsoft.com/office/drawing/2014/main" id="{C865C69E-D9E2-4945-8D10-0A69C219A1E3}"/>
              </a:ext>
            </a:extLst>
          </p:cNvPr>
          <p:cNvSpPr>
            <a:spLocks noGrp="1"/>
          </p:cNvSpPr>
          <p:nvPr>
            <p:ph idx="1"/>
          </p:nvPr>
        </p:nvSpPr>
        <p:spPr>
          <a:xfrm>
            <a:off x="5183188" y="967769"/>
            <a:ext cx="6645558" cy="518919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Text Placeholder 3">
            <a:extLst>
              <a:ext uri="{FF2B5EF4-FFF2-40B4-BE49-F238E27FC236}">
                <a16:creationId xmlns:a16="http://schemas.microsoft.com/office/drawing/2014/main" id="{14EFAA12-1017-D24F-BA1C-92103FDAEFCD}"/>
              </a:ext>
            </a:extLst>
          </p:cNvPr>
          <p:cNvSpPr>
            <a:spLocks noGrp="1"/>
          </p:cNvSpPr>
          <p:nvPr>
            <p:ph type="body" sz="half" idx="2"/>
          </p:nvPr>
        </p:nvSpPr>
        <p:spPr>
          <a:xfrm>
            <a:off x="363255" y="2146179"/>
            <a:ext cx="4408771" cy="4010781"/>
          </a:xfrm>
        </p:spPr>
        <p:txBody>
          <a:bodyPr/>
          <a:lstStyle>
            <a:lvl1pPr marL="0" indent="0">
              <a:buNone/>
              <a:defRPr sz="1600"/>
            </a:lvl1pPr>
            <a:lvl2pPr marL="457223" indent="0">
              <a:buNone/>
              <a:defRPr sz="1400"/>
            </a:lvl2pPr>
            <a:lvl3pPr marL="914446" indent="0">
              <a:buNone/>
              <a:defRPr sz="1200"/>
            </a:lvl3pPr>
            <a:lvl4pPr marL="1371669" indent="0">
              <a:buNone/>
              <a:defRPr sz="1000"/>
            </a:lvl4pPr>
            <a:lvl5pPr marL="1828891" indent="0">
              <a:buNone/>
              <a:defRPr sz="1000"/>
            </a:lvl5pPr>
            <a:lvl6pPr marL="2286114" indent="0">
              <a:buNone/>
              <a:defRPr sz="1000"/>
            </a:lvl6pPr>
            <a:lvl7pPr marL="2743337" indent="0">
              <a:buNone/>
              <a:defRPr sz="1000"/>
            </a:lvl7pPr>
            <a:lvl8pPr marL="3200560" indent="0">
              <a:buNone/>
              <a:defRPr sz="1000"/>
            </a:lvl8pPr>
            <a:lvl9pPr marL="3657783" indent="0">
              <a:buNone/>
              <a:defRPr sz="1000"/>
            </a:lvl9pPr>
          </a:lstStyle>
          <a:p>
            <a:pPr lvl="0"/>
            <a:r>
              <a:rPr lang="en-GB"/>
              <a:t>Click to edit Master text styles</a:t>
            </a:r>
          </a:p>
        </p:txBody>
      </p:sp>
    </p:spTree>
    <p:extLst>
      <p:ext uri="{BB962C8B-B14F-4D97-AF65-F5344CB8AC3E}">
        <p14:creationId xmlns:p14="http://schemas.microsoft.com/office/powerpoint/2010/main" val="126424563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C2B756D8-B8E7-9243-A2BE-A2440AAEBEFB}"/>
              </a:ext>
            </a:extLst>
          </p:cNvPr>
          <p:cNvSpPr>
            <a:spLocks noGrp="1"/>
          </p:cNvSpPr>
          <p:nvPr>
            <p:ph type="pic" idx="1"/>
          </p:nvPr>
        </p:nvSpPr>
        <p:spPr>
          <a:xfrm>
            <a:off x="5183188" y="967770"/>
            <a:ext cx="6645558" cy="5189190"/>
          </a:xfrm>
        </p:spPr>
        <p:txBody>
          <a:bodyPr/>
          <a:lstStyle>
            <a:lvl1pPr marL="0" indent="0">
              <a:buNone/>
              <a:defRPr sz="3200"/>
            </a:lvl1pPr>
            <a:lvl2pPr marL="457223" indent="0">
              <a:buNone/>
              <a:defRPr sz="2800"/>
            </a:lvl2pPr>
            <a:lvl3pPr marL="914446" indent="0">
              <a:buNone/>
              <a:defRPr sz="2400"/>
            </a:lvl3pPr>
            <a:lvl4pPr marL="1371669" indent="0">
              <a:buNone/>
              <a:defRPr sz="2000"/>
            </a:lvl4pPr>
            <a:lvl5pPr marL="1828891" indent="0">
              <a:buNone/>
              <a:defRPr sz="2000"/>
            </a:lvl5pPr>
            <a:lvl6pPr marL="2286114" indent="0">
              <a:buNone/>
              <a:defRPr sz="2000"/>
            </a:lvl6pPr>
            <a:lvl7pPr marL="2743337" indent="0">
              <a:buNone/>
              <a:defRPr sz="2000"/>
            </a:lvl7pPr>
            <a:lvl8pPr marL="3200560" indent="0">
              <a:buNone/>
              <a:defRPr sz="2000"/>
            </a:lvl8pPr>
            <a:lvl9pPr marL="3657783" indent="0">
              <a:buNone/>
              <a:defRPr sz="2000"/>
            </a:lvl9pPr>
          </a:lstStyle>
          <a:p>
            <a:endParaRPr lang="en-GB"/>
          </a:p>
        </p:txBody>
      </p:sp>
      <p:sp>
        <p:nvSpPr>
          <p:cNvPr id="12" name="Title 1">
            <a:extLst>
              <a:ext uri="{FF2B5EF4-FFF2-40B4-BE49-F238E27FC236}">
                <a16:creationId xmlns:a16="http://schemas.microsoft.com/office/drawing/2014/main" id="{0617FF34-4298-D249-9A85-19BC767418AE}"/>
              </a:ext>
            </a:extLst>
          </p:cNvPr>
          <p:cNvSpPr>
            <a:spLocks noGrp="1"/>
          </p:cNvSpPr>
          <p:nvPr>
            <p:ph type="title"/>
          </p:nvPr>
        </p:nvSpPr>
        <p:spPr>
          <a:xfrm>
            <a:off x="363255" y="967770"/>
            <a:ext cx="4408771" cy="1048147"/>
          </a:xfrm>
          <a:prstGeom prst="rect">
            <a:avLst/>
          </a:prstGeom>
        </p:spPr>
        <p:txBody>
          <a:bodyPr anchor="b"/>
          <a:lstStyle>
            <a:lvl1pPr>
              <a:defRPr sz="3200"/>
            </a:lvl1pPr>
          </a:lstStyle>
          <a:p>
            <a:r>
              <a:rPr lang="en-GB"/>
              <a:t>Click to edit Master title style</a:t>
            </a:r>
          </a:p>
        </p:txBody>
      </p:sp>
      <p:sp>
        <p:nvSpPr>
          <p:cNvPr id="13" name="Text Placeholder 3">
            <a:extLst>
              <a:ext uri="{FF2B5EF4-FFF2-40B4-BE49-F238E27FC236}">
                <a16:creationId xmlns:a16="http://schemas.microsoft.com/office/drawing/2014/main" id="{4F544FF3-EE4A-8745-81B6-51F48CC57D59}"/>
              </a:ext>
            </a:extLst>
          </p:cNvPr>
          <p:cNvSpPr>
            <a:spLocks noGrp="1"/>
          </p:cNvSpPr>
          <p:nvPr>
            <p:ph type="body" sz="half" idx="2"/>
          </p:nvPr>
        </p:nvSpPr>
        <p:spPr>
          <a:xfrm>
            <a:off x="363255" y="2146179"/>
            <a:ext cx="4408771" cy="4010781"/>
          </a:xfrm>
        </p:spPr>
        <p:txBody>
          <a:bodyPr/>
          <a:lstStyle>
            <a:lvl1pPr marL="0" indent="0">
              <a:buNone/>
              <a:defRPr sz="1600"/>
            </a:lvl1pPr>
            <a:lvl2pPr marL="457223" indent="0">
              <a:buNone/>
              <a:defRPr sz="1400"/>
            </a:lvl2pPr>
            <a:lvl3pPr marL="914446" indent="0">
              <a:buNone/>
              <a:defRPr sz="1200"/>
            </a:lvl3pPr>
            <a:lvl4pPr marL="1371669" indent="0">
              <a:buNone/>
              <a:defRPr sz="1000"/>
            </a:lvl4pPr>
            <a:lvl5pPr marL="1828891" indent="0">
              <a:buNone/>
              <a:defRPr sz="1000"/>
            </a:lvl5pPr>
            <a:lvl6pPr marL="2286114" indent="0">
              <a:buNone/>
              <a:defRPr sz="1000"/>
            </a:lvl6pPr>
            <a:lvl7pPr marL="2743337" indent="0">
              <a:buNone/>
              <a:defRPr sz="1000"/>
            </a:lvl7pPr>
            <a:lvl8pPr marL="3200560" indent="0">
              <a:buNone/>
              <a:defRPr sz="1000"/>
            </a:lvl8pPr>
            <a:lvl9pPr marL="3657783" indent="0">
              <a:buNone/>
              <a:defRPr sz="1000"/>
            </a:lvl9pPr>
          </a:lstStyle>
          <a:p>
            <a:pPr lvl="0"/>
            <a:r>
              <a:rPr lang="en-GB"/>
              <a:t>Click to edit Master text styles</a:t>
            </a:r>
          </a:p>
        </p:txBody>
      </p:sp>
    </p:spTree>
    <p:extLst>
      <p:ext uri="{BB962C8B-B14F-4D97-AF65-F5344CB8AC3E}">
        <p14:creationId xmlns:p14="http://schemas.microsoft.com/office/powerpoint/2010/main" val="363834678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preserve="1" userDrawn="1">
  <p:cSld name="Closing slide">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257628E6-B12D-5448-844A-4D0654447B37}"/>
              </a:ext>
            </a:extLst>
          </p:cNvPr>
          <p:cNvSpPr/>
          <p:nvPr userDrawn="1"/>
        </p:nvSpPr>
        <p:spPr>
          <a:xfrm>
            <a:off x="0" y="1267298"/>
            <a:ext cx="12192000" cy="4838863"/>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700"/>
          </a:p>
        </p:txBody>
      </p:sp>
      <p:sp>
        <p:nvSpPr>
          <p:cNvPr id="3" name="Subtitle 2">
            <a:extLst>
              <a:ext uri="{FF2B5EF4-FFF2-40B4-BE49-F238E27FC236}">
                <a16:creationId xmlns:a16="http://schemas.microsoft.com/office/drawing/2014/main" id="{7A51F9B3-6AC9-AF47-819F-942053CCBC8B}"/>
              </a:ext>
            </a:extLst>
          </p:cNvPr>
          <p:cNvSpPr>
            <a:spLocks noGrp="1"/>
          </p:cNvSpPr>
          <p:nvPr>
            <p:ph type="subTitle" idx="1" hasCustomPrompt="1"/>
          </p:nvPr>
        </p:nvSpPr>
        <p:spPr>
          <a:xfrm>
            <a:off x="363254" y="3950888"/>
            <a:ext cx="11465492" cy="1860632"/>
          </a:xfrm>
        </p:spPr>
        <p:txBody>
          <a:bodyPr/>
          <a:lstStyle>
            <a:lvl1pPr marL="0" indent="0" algn="ctr">
              <a:buNone/>
              <a:defRPr sz="2400">
                <a:solidFill>
                  <a:schemeClr val="bg1"/>
                </a:solidFill>
              </a:defRPr>
            </a:lvl1pPr>
            <a:lvl2pPr marL="457223" indent="0" algn="ctr">
              <a:buNone/>
              <a:defRPr sz="2000"/>
            </a:lvl2pPr>
            <a:lvl3pPr marL="914446" indent="0" algn="ctr">
              <a:buNone/>
              <a:defRPr sz="1800"/>
            </a:lvl3pPr>
            <a:lvl4pPr marL="1371669" indent="0" algn="ctr">
              <a:buNone/>
              <a:defRPr sz="1600"/>
            </a:lvl4pPr>
            <a:lvl5pPr marL="1828891" indent="0" algn="ctr">
              <a:buNone/>
              <a:defRPr sz="1600"/>
            </a:lvl5pPr>
            <a:lvl6pPr marL="2286114" indent="0" algn="ctr">
              <a:buNone/>
              <a:defRPr sz="1600"/>
            </a:lvl6pPr>
            <a:lvl7pPr marL="2743337" indent="0" algn="ctr">
              <a:buNone/>
              <a:defRPr sz="1600"/>
            </a:lvl7pPr>
            <a:lvl8pPr marL="3200560" indent="0" algn="ctr">
              <a:buNone/>
              <a:defRPr sz="1600"/>
            </a:lvl8pPr>
            <a:lvl9pPr marL="3657783" indent="0" algn="ctr">
              <a:buNone/>
              <a:defRPr sz="1600"/>
            </a:lvl9pPr>
          </a:lstStyle>
          <a:p>
            <a:r>
              <a:rPr lang="en-GB" dirty="0"/>
              <a:t>www.ncrm.ac.uk</a:t>
            </a:r>
          </a:p>
        </p:txBody>
      </p:sp>
      <p:pic>
        <p:nvPicPr>
          <p:cNvPr id="11" name="Picture 10">
            <a:extLst>
              <a:ext uri="{FF2B5EF4-FFF2-40B4-BE49-F238E27FC236}">
                <a16:creationId xmlns:a16="http://schemas.microsoft.com/office/drawing/2014/main" id="{77384B1B-FB67-3945-8684-91BF0AE0DEC5}"/>
              </a:ext>
            </a:extLst>
          </p:cNvPr>
          <p:cNvPicPr>
            <a:picLocks noChangeAspect="1"/>
          </p:cNvPicPr>
          <p:nvPr userDrawn="1"/>
        </p:nvPicPr>
        <p:blipFill>
          <a:blip r:embed="rId2"/>
          <a:stretch>
            <a:fillRect/>
          </a:stretch>
        </p:blipFill>
        <p:spPr>
          <a:xfrm>
            <a:off x="363254" y="388307"/>
            <a:ext cx="5172814" cy="478159"/>
          </a:xfrm>
          <a:prstGeom prst="rect">
            <a:avLst/>
          </a:prstGeom>
        </p:spPr>
      </p:pic>
      <p:pic>
        <p:nvPicPr>
          <p:cNvPr id="9" name="Picture 7" descr="R:\CENTRES\NCRM\Publicity\Logos\Other\TAB_col_white_background.png">
            <a:extLst>
              <a:ext uri="{FF2B5EF4-FFF2-40B4-BE49-F238E27FC236}">
                <a16:creationId xmlns:a16="http://schemas.microsoft.com/office/drawing/2014/main" id="{81AE495C-B492-4C4D-9AF6-92DDCC336583}"/>
              </a:ext>
            </a:extLst>
          </p:cNvPr>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7344478" y="6249433"/>
            <a:ext cx="1181829" cy="500833"/>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8" descr="R:\CENTRES\NCRM\Publicity\Logos\Other\298px-University_of_Edinburgh_logo.svg.png">
            <a:extLst>
              <a:ext uri="{FF2B5EF4-FFF2-40B4-BE49-F238E27FC236}">
                <a16:creationId xmlns:a16="http://schemas.microsoft.com/office/drawing/2014/main" id="{E6688575-48E5-7B4A-B014-D341528E139C}"/>
              </a:ext>
            </a:extLst>
          </p:cNvPr>
          <p:cNvPicPr>
            <a:picLocks noChangeAspect="1" noChangeArrowheads="1"/>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9362607" y="6224270"/>
            <a:ext cx="504056" cy="507438"/>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descr="A picture containing drawing&#10;&#10;Description automatically generated">
            <a:extLst>
              <a:ext uri="{FF2B5EF4-FFF2-40B4-BE49-F238E27FC236}">
                <a16:creationId xmlns:a16="http://schemas.microsoft.com/office/drawing/2014/main" id="{7F18DE1A-82E0-6541-9A23-838A0F31412E}"/>
              </a:ext>
            </a:extLst>
          </p:cNvPr>
          <p:cNvPicPr>
            <a:picLocks noChangeAspect="1"/>
          </p:cNvPicPr>
          <p:nvPr userDrawn="1"/>
        </p:nvPicPr>
        <p:blipFill>
          <a:blip r:embed="rId5"/>
          <a:stretch>
            <a:fillRect/>
          </a:stretch>
        </p:blipFill>
        <p:spPr>
          <a:xfrm>
            <a:off x="1874638" y="6252596"/>
            <a:ext cx="1853022" cy="467022"/>
          </a:xfrm>
          <a:prstGeom prst="rect">
            <a:avLst/>
          </a:prstGeom>
        </p:spPr>
      </p:pic>
      <p:pic>
        <p:nvPicPr>
          <p:cNvPr id="6" name="Picture 5">
            <a:extLst>
              <a:ext uri="{FF2B5EF4-FFF2-40B4-BE49-F238E27FC236}">
                <a16:creationId xmlns:a16="http://schemas.microsoft.com/office/drawing/2014/main" id="{B78C5519-B7E1-4CE8-98B6-98C6C5A57B50}"/>
              </a:ext>
            </a:extLst>
          </p:cNvPr>
          <p:cNvPicPr>
            <a:picLocks noChangeAspect="1"/>
          </p:cNvPicPr>
          <p:nvPr userDrawn="1"/>
        </p:nvPicPr>
        <p:blipFill>
          <a:blip r:embed="rId6"/>
          <a:stretch>
            <a:fillRect/>
          </a:stretch>
        </p:blipFill>
        <p:spPr>
          <a:xfrm>
            <a:off x="4488450" y="6284090"/>
            <a:ext cx="2095238" cy="447619"/>
          </a:xfrm>
          <a:prstGeom prst="rect">
            <a:avLst/>
          </a:prstGeom>
        </p:spPr>
      </p:pic>
    </p:spTree>
    <p:extLst>
      <p:ext uri="{BB962C8B-B14F-4D97-AF65-F5344CB8AC3E}">
        <p14:creationId xmlns:p14="http://schemas.microsoft.com/office/powerpoint/2010/main" val="33224626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3C40F4-65E6-1F40-8AA0-3E7AB0AD5AC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36CE8503-B622-43D6-C326-F7DEAD448C2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10B015AB-A062-3E81-B2F8-547724928CBE}"/>
              </a:ext>
            </a:extLst>
          </p:cNvPr>
          <p:cNvSpPr>
            <a:spLocks noGrp="1"/>
          </p:cNvSpPr>
          <p:nvPr>
            <p:ph type="dt" sz="half" idx="10"/>
          </p:nvPr>
        </p:nvSpPr>
        <p:spPr/>
        <p:txBody>
          <a:bodyPr/>
          <a:lstStyle/>
          <a:p>
            <a:fld id="{C1B80B86-4989-4F19-86AB-22828AD8CD57}" type="datetimeFigureOut">
              <a:rPr lang="en-GB" smtClean="0"/>
              <a:t>16/04/2024</a:t>
            </a:fld>
            <a:endParaRPr lang="en-GB"/>
          </a:p>
        </p:txBody>
      </p:sp>
      <p:sp>
        <p:nvSpPr>
          <p:cNvPr id="5" name="Footer Placeholder 4">
            <a:extLst>
              <a:ext uri="{FF2B5EF4-FFF2-40B4-BE49-F238E27FC236}">
                <a16:creationId xmlns:a16="http://schemas.microsoft.com/office/drawing/2014/main" id="{93985850-9E36-CF5A-E8FD-0375B28C2E5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EA94274-5345-07A3-B1E3-328F8DBE3DD8}"/>
              </a:ext>
            </a:extLst>
          </p:cNvPr>
          <p:cNvSpPr>
            <a:spLocks noGrp="1"/>
          </p:cNvSpPr>
          <p:nvPr>
            <p:ph type="sldNum" sz="quarter" idx="12"/>
          </p:nvPr>
        </p:nvSpPr>
        <p:spPr/>
        <p:txBody>
          <a:bodyPr/>
          <a:lstStyle/>
          <a:p>
            <a:fld id="{83BE10A7-0AEF-453D-833E-2185FF13F6E7}" type="slidenum">
              <a:rPr lang="en-GB" smtClean="0"/>
              <a:t>‹#›</a:t>
            </a:fld>
            <a:endParaRPr lang="en-GB"/>
          </a:p>
        </p:txBody>
      </p:sp>
    </p:spTree>
    <p:extLst>
      <p:ext uri="{BB962C8B-B14F-4D97-AF65-F5344CB8AC3E}">
        <p14:creationId xmlns:p14="http://schemas.microsoft.com/office/powerpoint/2010/main" val="28437927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31D696-4164-2067-2BA3-5BFF2FBAF7DE}"/>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D24374A0-5F88-E0A7-7162-1EB5E93B329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F4BDCCE6-A3C9-1F0C-B9F3-7B30D12814EB}"/>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7BFAC9FC-A925-7DAB-53E1-5E56064B6D84}"/>
              </a:ext>
            </a:extLst>
          </p:cNvPr>
          <p:cNvSpPr>
            <a:spLocks noGrp="1"/>
          </p:cNvSpPr>
          <p:nvPr>
            <p:ph type="dt" sz="half" idx="10"/>
          </p:nvPr>
        </p:nvSpPr>
        <p:spPr/>
        <p:txBody>
          <a:bodyPr/>
          <a:lstStyle/>
          <a:p>
            <a:fld id="{C1B80B86-4989-4F19-86AB-22828AD8CD57}" type="datetimeFigureOut">
              <a:rPr lang="en-GB" smtClean="0"/>
              <a:t>16/04/2024</a:t>
            </a:fld>
            <a:endParaRPr lang="en-GB"/>
          </a:p>
        </p:txBody>
      </p:sp>
      <p:sp>
        <p:nvSpPr>
          <p:cNvPr id="6" name="Footer Placeholder 5">
            <a:extLst>
              <a:ext uri="{FF2B5EF4-FFF2-40B4-BE49-F238E27FC236}">
                <a16:creationId xmlns:a16="http://schemas.microsoft.com/office/drawing/2014/main" id="{31564B5E-73C3-E3C4-4A5A-3110FCB789C6}"/>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0EBD61D6-66A9-594F-0475-8E6D55D671F8}"/>
              </a:ext>
            </a:extLst>
          </p:cNvPr>
          <p:cNvSpPr>
            <a:spLocks noGrp="1"/>
          </p:cNvSpPr>
          <p:nvPr>
            <p:ph type="sldNum" sz="quarter" idx="12"/>
          </p:nvPr>
        </p:nvSpPr>
        <p:spPr/>
        <p:txBody>
          <a:bodyPr/>
          <a:lstStyle/>
          <a:p>
            <a:fld id="{83BE10A7-0AEF-453D-833E-2185FF13F6E7}" type="slidenum">
              <a:rPr lang="en-GB" smtClean="0"/>
              <a:t>‹#›</a:t>
            </a:fld>
            <a:endParaRPr lang="en-GB"/>
          </a:p>
        </p:txBody>
      </p:sp>
    </p:spTree>
    <p:extLst>
      <p:ext uri="{BB962C8B-B14F-4D97-AF65-F5344CB8AC3E}">
        <p14:creationId xmlns:p14="http://schemas.microsoft.com/office/powerpoint/2010/main" val="5121164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B56197-18A4-F628-19DD-AF769D19D126}"/>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A85A6DA9-1CB6-E299-D3BD-0C45A353F8A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AA1632D-0625-69A9-052B-FC2240CF6D8F}"/>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FA3CC30E-BD30-3FF6-5076-1276E5269CC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5173A81-EF21-6685-37C9-56711F605FA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6F133FF0-47B8-287E-F251-7423CCC0365A}"/>
              </a:ext>
            </a:extLst>
          </p:cNvPr>
          <p:cNvSpPr>
            <a:spLocks noGrp="1"/>
          </p:cNvSpPr>
          <p:nvPr>
            <p:ph type="dt" sz="half" idx="10"/>
          </p:nvPr>
        </p:nvSpPr>
        <p:spPr/>
        <p:txBody>
          <a:bodyPr/>
          <a:lstStyle/>
          <a:p>
            <a:fld id="{C1B80B86-4989-4F19-86AB-22828AD8CD57}" type="datetimeFigureOut">
              <a:rPr lang="en-GB" smtClean="0"/>
              <a:t>16/04/2024</a:t>
            </a:fld>
            <a:endParaRPr lang="en-GB"/>
          </a:p>
        </p:txBody>
      </p:sp>
      <p:sp>
        <p:nvSpPr>
          <p:cNvPr id="8" name="Footer Placeholder 7">
            <a:extLst>
              <a:ext uri="{FF2B5EF4-FFF2-40B4-BE49-F238E27FC236}">
                <a16:creationId xmlns:a16="http://schemas.microsoft.com/office/drawing/2014/main" id="{2ADC77CC-0442-A86C-2AF9-64DA6F30E3F5}"/>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5731A86D-C65A-CB92-BBFD-82C38F700692}"/>
              </a:ext>
            </a:extLst>
          </p:cNvPr>
          <p:cNvSpPr>
            <a:spLocks noGrp="1"/>
          </p:cNvSpPr>
          <p:nvPr>
            <p:ph type="sldNum" sz="quarter" idx="12"/>
          </p:nvPr>
        </p:nvSpPr>
        <p:spPr/>
        <p:txBody>
          <a:bodyPr/>
          <a:lstStyle/>
          <a:p>
            <a:fld id="{83BE10A7-0AEF-453D-833E-2185FF13F6E7}" type="slidenum">
              <a:rPr lang="en-GB" smtClean="0"/>
              <a:t>‹#›</a:t>
            </a:fld>
            <a:endParaRPr lang="en-GB"/>
          </a:p>
        </p:txBody>
      </p:sp>
    </p:spTree>
    <p:extLst>
      <p:ext uri="{BB962C8B-B14F-4D97-AF65-F5344CB8AC3E}">
        <p14:creationId xmlns:p14="http://schemas.microsoft.com/office/powerpoint/2010/main" val="42367690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549ADF-B3E3-B034-232D-9CA2B4BE8344}"/>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5B90E67F-0B76-0E64-8A29-085B9B0A3B44}"/>
              </a:ext>
            </a:extLst>
          </p:cNvPr>
          <p:cNvSpPr>
            <a:spLocks noGrp="1"/>
          </p:cNvSpPr>
          <p:nvPr>
            <p:ph type="dt" sz="half" idx="10"/>
          </p:nvPr>
        </p:nvSpPr>
        <p:spPr/>
        <p:txBody>
          <a:bodyPr/>
          <a:lstStyle/>
          <a:p>
            <a:fld id="{C1B80B86-4989-4F19-86AB-22828AD8CD57}" type="datetimeFigureOut">
              <a:rPr lang="en-GB" smtClean="0"/>
              <a:t>16/04/2024</a:t>
            </a:fld>
            <a:endParaRPr lang="en-GB"/>
          </a:p>
        </p:txBody>
      </p:sp>
      <p:sp>
        <p:nvSpPr>
          <p:cNvPr id="4" name="Footer Placeholder 3">
            <a:extLst>
              <a:ext uri="{FF2B5EF4-FFF2-40B4-BE49-F238E27FC236}">
                <a16:creationId xmlns:a16="http://schemas.microsoft.com/office/drawing/2014/main" id="{9CB08BEB-1DD3-CD59-16AB-DCDBDD791977}"/>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B358699D-80E0-A067-2342-6553A1592D57}"/>
              </a:ext>
            </a:extLst>
          </p:cNvPr>
          <p:cNvSpPr>
            <a:spLocks noGrp="1"/>
          </p:cNvSpPr>
          <p:nvPr>
            <p:ph type="sldNum" sz="quarter" idx="12"/>
          </p:nvPr>
        </p:nvSpPr>
        <p:spPr/>
        <p:txBody>
          <a:bodyPr/>
          <a:lstStyle/>
          <a:p>
            <a:fld id="{83BE10A7-0AEF-453D-833E-2185FF13F6E7}" type="slidenum">
              <a:rPr lang="en-GB" smtClean="0"/>
              <a:t>‹#›</a:t>
            </a:fld>
            <a:endParaRPr lang="en-GB"/>
          </a:p>
        </p:txBody>
      </p:sp>
    </p:spTree>
    <p:extLst>
      <p:ext uri="{BB962C8B-B14F-4D97-AF65-F5344CB8AC3E}">
        <p14:creationId xmlns:p14="http://schemas.microsoft.com/office/powerpoint/2010/main" val="16275624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EB46298-2593-4B0D-1623-0E3C2D474998}"/>
              </a:ext>
            </a:extLst>
          </p:cNvPr>
          <p:cNvSpPr>
            <a:spLocks noGrp="1"/>
          </p:cNvSpPr>
          <p:nvPr>
            <p:ph type="dt" sz="half" idx="10"/>
          </p:nvPr>
        </p:nvSpPr>
        <p:spPr/>
        <p:txBody>
          <a:bodyPr/>
          <a:lstStyle/>
          <a:p>
            <a:fld id="{C1B80B86-4989-4F19-86AB-22828AD8CD57}" type="datetimeFigureOut">
              <a:rPr lang="en-GB" smtClean="0"/>
              <a:t>16/04/2024</a:t>
            </a:fld>
            <a:endParaRPr lang="en-GB"/>
          </a:p>
        </p:txBody>
      </p:sp>
      <p:sp>
        <p:nvSpPr>
          <p:cNvPr id="3" name="Footer Placeholder 2">
            <a:extLst>
              <a:ext uri="{FF2B5EF4-FFF2-40B4-BE49-F238E27FC236}">
                <a16:creationId xmlns:a16="http://schemas.microsoft.com/office/drawing/2014/main" id="{F3C25058-F2BF-DDA9-C635-3A8EB40F9297}"/>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450ED571-1260-DEDA-D13D-AE185ADADA48}"/>
              </a:ext>
            </a:extLst>
          </p:cNvPr>
          <p:cNvSpPr>
            <a:spLocks noGrp="1"/>
          </p:cNvSpPr>
          <p:nvPr>
            <p:ph type="sldNum" sz="quarter" idx="12"/>
          </p:nvPr>
        </p:nvSpPr>
        <p:spPr/>
        <p:txBody>
          <a:bodyPr/>
          <a:lstStyle/>
          <a:p>
            <a:fld id="{83BE10A7-0AEF-453D-833E-2185FF13F6E7}" type="slidenum">
              <a:rPr lang="en-GB" smtClean="0"/>
              <a:t>‹#›</a:t>
            </a:fld>
            <a:endParaRPr lang="en-GB"/>
          </a:p>
        </p:txBody>
      </p:sp>
    </p:spTree>
    <p:extLst>
      <p:ext uri="{BB962C8B-B14F-4D97-AF65-F5344CB8AC3E}">
        <p14:creationId xmlns:p14="http://schemas.microsoft.com/office/powerpoint/2010/main" val="16410796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22E6F9-0E5B-B91A-F0A4-326215E8F2D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0F14EDCD-3C57-AB57-08BF-CA8677AA182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AEF5F313-41D1-E599-6E00-CB9464AF7E7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C3D714C-08C0-B170-7140-74D5D9C67451}"/>
              </a:ext>
            </a:extLst>
          </p:cNvPr>
          <p:cNvSpPr>
            <a:spLocks noGrp="1"/>
          </p:cNvSpPr>
          <p:nvPr>
            <p:ph type="dt" sz="half" idx="10"/>
          </p:nvPr>
        </p:nvSpPr>
        <p:spPr/>
        <p:txBody>
          <a:bodyPr/>
          <a:lstStyle/>
          <a:p>
            <a:fld id="{C1B80B86-4989-4F19-86AB-22828AD8CD57}" type="datetimeFigureOut">
              <a:rPr lang="en-GB" smtClean="0"/>
              <a:t>16/04/2024</a:t>
            </a:fld>
            <a:endParaRPr lang="en-GB"/>
          </a:p>
        </p:txBody>
      </p:sp>
      <p:sp>
        <p:nvSpPr>
          <p:cNvPr id="6" name="Footer Placeholder 5">
            <a:extLst>
              <a:ext uri="{FF2B5EF4-FFF2-40B4-BE49-F238E27FC236}">
                <a16:creationId xmlns:a16="http://schemas.microsoft.com/office/drawing/2014/main" id="{41CC3EF8-EC61-6A51-67FB-CB33D915A425}"/>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FD9639A1-C57B-26A7-224F-4E27F62D85D8}"/>
              </a:ext>
            </a:extLst>
          </p:cNvPr>
          <p:cNvSpPr>
            <a:spLocks noGrp="1"/>
          </p:cNvSpPr>
          <p:nvPr>
            <p:ph type="sldNum" sz="quarter" idx="12"/>
          </p:nvPr>
        </p:nvSpPr>
        <p:spPr/>
        <p:txBody>
          <a:bodyPr/>
          <a:lstStyle/>
          <a:p>
            <a:fld id="{83BE10A7-0AEF-453D-833E-2185FF13F6E7}" type="slidenum">
              <a:rPr lang="en-GB" smtClean="0"/>
              <a:t>‹#›</a:t>
            </a:fld>
            <a:endParaRPr lang="en-GB"/>
          </a:p>
        </p:txBody>
      </p:sp>
    </p:spTree>
    <p:extLst>
      <p:ext uri="{BB962C8B-B14F-4D97-AF65-F5344CB8AC3E}">
        <p14:creationId xmlns:p14="http://schemas.microsoft.com/office/powerpoint/2010/main" val="20724930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E6E458-FBCA-8043-98EA-F4FE2ECA8AD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AF4B6844-BE20-29B3-6896-6AE7DC606D0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2D43BE97-CE0E-E31D-E89D-DE76D6865F4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BF88AAD-FBA0-1E25-9E1D-73DDFB0778C4}"/>
              </a:ext>
            </a:extLst>
          </p:cNvPr>
          <p:cNvSpPr>
            <a:spLocks noGrp="1"/>
          </p:cNvSpPr>
          <p:nvPr>
            <p:ph type="dt" sz="half" idx="10"/>
          </p:nvPr>
        </p:nvSpPr>
        <p:spPr/>
        <p:txBody>
          <a:bodyPr/>
          <a:lstStyle/>
          <a:p>
            <a:fld id="{C1B80B86-4989-4F19-86AB-22828AD8CD57}" type="datetimeFigureOut">
              <a:rPr lang="en-GB" smtClean="0"/>
              <a:t>16/04/2024</a:t>
            </a:fld>
            <a:endParaRPr lang="en-GB"/>
          </a:p>
        </p:txBody>
      </p:sp>
      <p:sp>
        <p:nvSpPr>
          <p:cNvPr id="6" name="Footer Placeholder 5">
            <a:extLst>
              <a:ext uri="{FF2B5EF4-FFF2-40B4-BE49-F238E27FC236}">
                <a16:creationId xmlns:a16="http://schemas.microsoft.com/office/drawing/2014/main" id="{6E9EAC53-2AEB-EE84-A76A-2835942D0EDA}"/>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1061D2A3-AA2C-DA02-FBFB-71BE9EEC275E}"/>
              </a:ext>
            </a:extLst>
          </p:cNvPr>
          <p:cNvSpPr>
            <a:spLocks noGrp="1"/>
          </p:cNvSpPr>
          <p:nvPr>
            <p:ph type="sldNum" sz="quarter" idx="12"/>
          </p:nvPr>
        </p:nvSpPr>
        <p:spPr/>
        <p:txBody>
          <a:bodyPr/>
          <a:lstStyle/>
          <a:p>
            <a:fld id="{83BE10A7-0AEF-453D-833E-2185FF13F6E7}" type="slidenum">
              <a:rPr lang="en-GB" smtClean="0"/>
              <a:t>‹#›</a:t>
            </a:fld>
            <a:endParaRPr lang="en-GB"/>
          </a:p>
        </p:txBody>
      </p:sp>
    </p:spTree>
    <p:extLst>
      <p:ext uri="{BB962C8B-B14F-4D97-AF65-F5344CB8AC3E}">
        <p14:creationId xmlns:p14="http://schemas.microsoft.com/office/powerpoint/2010/main" val="9312083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image" Target="../media/image1.png"/><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FAFBCD9-443E-559B-9008-7E11AAF3E0B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65192A61-9DFE-CE5B-2285-76DED92E5AC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26668673-193B-CC4F-B027-91399CC568A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1B80B86-4989-4F19-86AB-22828AD8CD57}" type="datetimeFigureOut">
              <a:rPr lang="en-GB" smtClean="0"/>
              <a:t>16/04/2024</a:t>
            </a:fld>
            <a:endParaRPr lang="en-GB"/>
          </a:p>
        </p:txBody>
      </p:sp>
      <p:sp>
        <p:nvSpPr>
          <p:cNvPr id="5" name="Footer Placeholder 4">
            <a:extLst>
              <a:ext uri="{FF2B5EF4-FFF2-40B4-BE49-F238E27FC236}">
                <a16:creationId xmlns:a16="http://schemas.microsoft.com/office/drawing/2014/main" id="{4783A83E-3E2C-CB38-4EF1-9BE6844A2F1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AFF0877C-029E-715A-B730-514D98FD5AA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3BE10A7-0AEF-453D-833E-2185FF13F6E7}" type="slidenum">
              <a:rPr lang="en-GB" smtClean="0"/>
              <a:t>‹#›</a:t>
            </a:fld>
            <a:endParaRPr lang="en-GB"/>
          </a:p>
        </p:txBody>
      </p:sp>
    </p:spTree>
    <p:extLst>
      <p:ext uri="{BB962C8B-B14F-4D97-AF65-F5344CB8AC3E}">
        <p14:creationId xmlns:p14="http://schemas.microsoft.com/office/powerpoint/2010/main" val="8666532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9ADCABCB-53D2-2848-96D0-2209714C4672}"/>
              </a:ext>
            </a:extLst>
          </p:cNvPr>
          <p:cNvSpPr>
            <a:spLocks noGrp="1"/>
          </p:cNvSpPr>
          <p:nvPr>
            <p:ph type="body" idx="1"/>
          </p:nvPr>
        </p:nvSpPr>
        <p:spPr>
          <a:xfrm>
            <a:off x="363254" y="2506276"/>
            <a:ext cx="11465492" cy="3711645"/>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10" name="Title Placeholder 9">
            <a:extLst>
              <a:ext uri="{FF2B5EF4-FFF2-40B4-BE49-F238E27FC236}">
                <a16:creationId xmlns:a16="http://schemas.microsoft.com/office/drawing/2014/main" id="{AC2D8B6F-598E-8249-89D1-C6BBA7F3BA4F}"/>
              </a:ext>
            </a:extLst>
          </p:cNvPr>
          <p:cNvSpPr>
            <a:spLocks noGrp="1"/>
          </p:cNvSpPr>
          <p:nvPr>
            <p:ph type="title"/>
          </p:nvPr>
        </p:nvSpPr>
        <p:spPr>
          <a:xfrm>
            <a:off x="363254" y="967770"/>
            <a:ext cx="11465492" cy="1325563"/>
          </a:xfrm>
          <a:prstGeom prst="rect">
            <a:avLst/>
          </a:prstGeom>
        </p:spPr>
        <p:txBody>
          <a:bodyPr vert="horz" lIns="91440" tIns="45720" rIns="91440" bIns="45720" rtlCol="0" anchor="ctr">
            <a:normAutofit/>
          </a:bodyPr>
          <a:lstStyle/>
          <a:p>
            <a:r>
              <a:rPr lang="en-GB" dirty="0"/>
              <a:t>Click to edit Master title style</a:t>
            </a:r>
          </a:p>
        </p:txBody>
      </p:sp>
      <p:pic>
        <p:nvPicPr>
          <p:cNvPr id="13" name="Picture 12">
            <a:extLst>
              <a:ext uri="{FF2B5EF4-FFF2-40B4-BE49-F238E27FC236}">
                <a16:creationId xmlns:a16="http://schemas.microsoft.com/office/drawing/2014/main" id="{7EF70C31-5F59-4D46-8052-4E0D39FFBDB8}"/>
              </a:ext>
              <a:ext uri="{C183D7F6-B498-43B3-948B-1728B52AA6E4}">
                <adec:decorative xmlns:adec="http://schemas.microsoft.com/office/drawing/2017/decorative" val="1"/>
              </a:ext>
            </a:extLst>
          </p:cNvPr>
          <p:cNvPicPr>
            <a:picLocks noChangeAspect="1"/>
          </p:cNvPicPr>
          <p:nvPr userDrawn="1"/>
        </p:nvPicPr>
        <p:blipFill>
          <a:blip r:embed="rId15"/>
          <a:stretch>
            <a:fillRect/>
          </a:stretch>
        </p:blipFill>
        <p:spPr>
          <a:xfrm>
            <a:off x="0" y="6469694"/>
            <a:ext cx="12192000" cy="388306"/>
          </a:xfrm>
          <a:prstGeom prst="rect">
            <a:avLst/>
          </a:prstGeom>
        </p:spPr>
      </p:pic>
    </p:spTree>
    <p:extLst>
      <p:ext uri="{BB962C8B-B14F-4D97-AF65-F5344CB8AC3E}">
        <p14:creationId xmlns:p14="http://schemas.microsoft.com/office/powerpoint/2010/main" val="189180012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txStyles>
    <p:titleStyle>
      <a:lvl1pPr algn="l" defTabSz="914446" rtl="0" eaLnBrk="1" latinLnBrk="0" hangingPunct="1">
        <a:lnSpc>
          <a:spcPct val="90000"/>
        </a:lnSpc>
        <a:spcBef>
          <a:spcPct val="0"/>
        </a:spcBef>
        <a:buNone/>
        <a:defRPr sz="3600" b="1" kern="1200">
          <a:solidFill>
            <a:schemeClr val="accent2"/>
          </a:solidFill>
          <a:latin typeface="+mj-lt"/>
          <a:ea typeface="+mj-ea"/>
          <a:cs typeface="+mj-cs"/>
        </a:defRPr>
      </a:lvl1pPr>
    </p:titleStyle>
    <p:bodyStyle>
      <a:lvl1pPr marL="228611" indent="-228611" algn="l" defTabSz="914446"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34" indent="-228611" algn="l" defTabSz="914446"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57" indent="-228611" algn="l" defTabSz="914446"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80" indent="-228611" algn="l" defTabSz="91444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503" indent="-228611" algn="l" defTabSz="91444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726" indent="-228611" algn="l" defTabSz="91444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949" indent="-228611" algn="l" defTabSz="91444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171" indent="-228611" algn="l" defTabSz="91444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394" indent="-228611" algn="l" defTabSz="91444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46" rtl="0" eaLnBrk="1" latinLnBrk="0" hangingPunct="1">
        <a:defRPr sz="1800" kern="1200">
          <a:solidFill>
            <a:schemeClr val="tx1"/>
          </a:solidFill>
          <a:latin typeface="+mn-lt"/>
          <a:ea typeface="+mn-ea"/>
          <a:cs typeface="+mn-cs"/>
        </a:defRPr>
      </a:lvl1pPr>
      <a:lvl2pPr marL="457223" algn="l" defTabSz="914446" rtl="0" eaLnBrk="1" latinLnBrk="0" hangingPunct="1">
        <a:defRPr sz="1800" kern="1200">
          <a:solidFill>
            <a:schemeClr val="tx1"/>
          </a:solidFill>
          <a:latin typeface="+mn-lt"/>
          <a:ea typeface="+mn-ea"/>
          <a:cs typeface="+mn-cs"/>
        </a:defRPr>
      </a:lvl2pPr>
      <a:lvl3pPr marL="914446" algn="l" defTabSz="914446" rtl="0" eaLnBrk="1" latinLnBrk="0" hangingPunct="1">
        <a:defRPr sz="1800" kern="1200">
          <a:solidFill>
            <a:schemeClr val="tx1"/>
          </a:solidFill>
          <a:latin typeface="+mn-lt"/>
          <a:ea typeface="+mn-ea"/>
          <a:cs typeface="+mn-cs"/>
        </a:defRPr>
      </a:lvl3pPr>
      <a:lvl4pPr marL="1371669" algn="l" defTabSz="914446" rtl="0" eaLnBrk="1" latinLnBrk="0" hangingPunct="1">
        <a:defRPr sz="1800" kern="1200">
          <a:solidFill>
            <a:schemeClr val="tx1"/>
          </a:solidFill>
          <a:latin typeface="+mn-lt"/>
          <a:ea typeface="+mn-ea"/>
          <a:cs typeface="+mn-cs"/>
        </a:defRPr>
      </a:lvl4pPr>
      <a:lvl5pPr marL="1828891" algn="l" defTabSz="914446" rtl="0" eaLnBrk="1" latinLnBrk="0" hangingPunct="1">
        <a:defRPr sz="1800" kern="1200">
          <a:solidFill>
            <a:schemeClr val="tx1"/>
          </a:solidFill>
          <a:latin typeface="+mn-lt"/>
          <a:ea typeface="+mn-ea"/>
          <a:cs typeface="+mn-cs"/>
        </a:defRPr>
      </a:lvl5pPr>
      <a:lvl6pPr marL="2286114" algn="l" defTabSz="914446" rtl="0" eaLnBrk="1" latinLnBrk="0" hangingPunct="1">
        <a:defRPr sz="1800" kern="1200">
          <a:solidFill>
            <a:schemeClr val="tx1"/>
          </a:solidFill>
          <a:latin typeface="+mn-lt"/>
          <a:ea typeface="+mn-ea"/>
          <a:cs typeface="+mn-cs"/>
        </a:defRPr>
      </a:lvl6pPr>
      <a:lvl7pPr marL="2743337" algn="l" defTabSz="914446" rtl="0" eaLnBrk="1" latinLnBrk="0" hangingPunct="1">
        <a:defRPr sz="1800" kern="1200">
          <a:solidFill>
            <a:schemeClr val="tx1"/>
          </a:solidFill>
          <a:latin typeface="+mn-lt"/>
          <a:ea typeface="+mn-ea"/>
          <a:cs typeface="+mn-cs"/>
        </a:defRPr>
      </a:lvl7pPr>
      <a:lvl8pPr marL="3200560" algn="l" defTabSz="914446" rtl="0" eaLnBrk="1" latinLnBrk="0" hangingPunct="1">
        <a:defRPr sz="1800" kern="1200">
          <a:solidFill>
            <a:schemeClr val="tx1"/>
          </a:solidFill>
          <a:latin typeface="+mn-lt"/>
          <a:ea typeface="+mn-ea"/>
          <a:cs typeface="+mn-cs"/>
        </a:defRPr>
      </a:lvl8pPr>
      <a:lvl9pPr marL="3657783" algn="l" defTabSz="914446"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4.xml"/></Relationships>
</file>

<file path=ppt/slides/_rels/slide10.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21.png"/></Relationships>
</file>

<file path=ppt/slides/_rels/slide11.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4.xml"/></Relationships>
</file>

<file path=ppt/slides/_rels/slide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9.png"/><Relationship Id="rId4" Type="http://schemas.openxmlformats.org/officeDocument/2006/relationships/image" Target="../media/image8.png"/></Relationships>
</file>

<file path=ppt/slides/_rels/slide3.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12.png"/></Relationships>
</file>

<file path=ppt/slides/_rels/slide5.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13.png"/></Relationships>
</file>

<file path=ppt/slides/_rels/slide6.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13.png"/></Relationships>
</file>

<file path=ppt/slides/_rels/slide7.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15.png"/></Relationships>
</file>

<file path=ppt/slides/_rels/slide8.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17.png"/></Relationships>
</file>

<file path=ppt/slides/_rels/slide9.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19.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824BF3-8D71-FC41-9B7C-67362AE1561D}"/>
              </a:ext>
            </a:extLst>
          </p:cNvPr>
          <p:cNvSpPr>
            <a:spLocks noGrp="1"/>
          </p:cNvSpPr>
          <p:nvPr>
            <p:ph type="ctrTitle"/>
          </p:nvPr>
        </p:nvSpPr>
        <p:spPr>
          <a:xfrm>
            <a:off x="363254" y="2698376"/>
            <a:ext cx="11465492" cy="1535111"/>
          </a:xfrm>
        </p:spPr>
        <p:txBody>
          <a:bodyPr>
            <a:normAutofit/>
          </a:bodyPr>
          <a:lstStyle/>
          <a:p>
            <a:r>
              <a:rPr lang="en-GB" sz="4400" dirty="0"/>
              <a:t>An Introduction to Bayesian Regression</a:t>
            </a:r>
            <a:br>
              <a:rPr lang="en-GB" sz="4400" dirty="0"/>
            </a:br>
            <a:r>
              <a:rPr lang="en-GB" sz="4400" dirty="0"/>
              <a:t>Part #2</a:t>
            </a:r>
            <a:endParaRPr lang="en-GB" sz="4400" b="0" dirty="0"/>
          </a:p>
        </p:txBody>
      </p:sp>
      <p:sp>
        <p:nvSpPr>
          <p:cNvPr id="3" name="Subtitle 2">
            <a:extLst>
              <a:ext uri="{FF2B5EF4-FFF2-40B4-BE49-F238E27FC236}">
                <a16:creationId xmlns:a16="http://schemas.microsoft.com/office/drawing/2014/main" id="{B2652966-0829-4244-ABC0-F1A8CC7C3184}"/>
              </a:ext>
            </a:extLst>
          </p:cNvPr>
          <p:cNvSpPr>
            <a:spLocks noGrp="1"/>
          </p:cNvSpPr>
          <p:nvPr>
            <p:ph type="subTitle" idx="1"/>
          </p:nvPr>
        </p:nvSpPr>
        <p:spPr>
          <a:xfrm>
            <a:off x="363254" y="4996069"/>
            <a:ext cx="11465492" cy="1535110"/>
          </a:xfrm>
        </p:spPr>
        <p:txBody>
          <a:bodyPr/>
          <a:lstStyle/>
          <a:p>
            <a:r>
              <a:rPr lang="en-GB" dirty="0"/>
              <a:t>Dr Oliver Perra</a:t>
            </a:r>
          </a:p>
          <a:p>
            <a:r>
              <a:rPr lang="en-US" sz="1800" dirty="0"/>
              <a:t>Full resource: https://www.ncrm.ac.uk/resources/online/all/?id=20843</a:t>
            </a:r>
            <a:endParaRPr lang="en-GB" sz="1800" dirty="0"/>
          </a:p>
          <a:p>
            <a:endParaRPr lang="en-GB" dirty="0"/>
          </a:p>
        </p:txBody>
      </p:sp>
    </p:spTree>
    <p:extLst>
      <p:ext uri="{BB962C8B-B14F-4D97-AF65-F5344CB8AC3E}">
        <p14:creationId xmlns:p14="http://schemas.microsoft.com/office/powerpoint/2010/main" val="129858249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FEDF7B-D700-FAC1-96F1-F0845361D8C8}"/>
              </a:ext>
            </a:extLst>
          </p:cNvPr>
          <p:cNvSpPr>
            <a:spLocks noGrp="1"/>
          </p:cNvSpPr>
          <p:nvPr>
            <p:ph type="title"/>
          </p:nvPr>
        </p:nvSpPr>
        <p:spPr>
          <a:xfrm>
            <a:off x="0" y="79216"/>
            <a:ext cx="12192000" cy="948691"/>
          </a:xfrm>
          <a:solidFill>
            <a:srgbClr val="C00000"/>
          </a:solidFill>
        </p:spPr>
        <p:txBody>
          <a:bodyPr/>
          <a:lstStyle/>
          <a:p>
            <a:r>
              <a:rPr lang="en-GB" dirty="0">
                <a:solidFill>
                  <a:schemeClr val="bg1"/>
                </a:solidFill>
              </a:rPr>
              <a:t>	Linear Regression</a:t>
            </a:r>
          </a:p>
        </p:txBody>
      </p:sp>
      <mc:AlternateContent xmlns:mc="http://schemas.openxmlformats.org/markup-compatibility/2006" xmlns:a14="http://schemas.microsoft.com/office/drawing/2010/main">
        <mc:Choice Requires="a14">
          <p:sp>
            <p:nvSpPr>
              <p:cNvPr id="6" name="TextBox 5">
                <a:extLst>
                  <a:ext uri="{FF2B5EF4-FFF2-40B4-BE49-F238E27FC236}">
                    <a16:creationId xmlns:a16="http://schemas.microsoft.com/office/drawing/2014/main" id="{AFF3831A-B21B-0259-53B6-CF5D8AEAFF23}"/>
                  </a:ext>
                </a:extLst>
              </p:cNvPr>
              <p:cNvSpPr txBox="1"/>
              <p:nvPr/>
            </p:nvSpPr>
            <p:spPr>
              <a:xfrm>
                <a:off x="685802" y="1384579"/>
                <a:ext cx="4005199" cy="2246769"/>
              </a:xfrm>
              <a:prstGeom prst="rect">
                <a:avLst/>
              </a:prstGeom>
              <a:noFill/>
            </p:spPr>
            <p:txBody>
              <a:bodyPr wrap="none" rtlCol="0">
                <a:spAutoFit/>
              </a:bodyPr>
              <a:lstStyle/>
              <a:p>
                <a14:m>
                  <m:oMath xmlns:m="http://schemas.openxmlformats.org/officeDocument/2006/math">
                    <m:sSub>
                      <m:sSubPr>
                        <m:ctrlPr>
                          <a:rPr lang="en-GB" sz="2800" i="1" smtClean="0">
                            <a:latin typeface="Cambria Math" panose="02040503050406030204" pitchFamily="18" charset="0"/>
                            <a:ea typeface="Cambria Math" panose="02040503050406030204" pitchFamily="18" charset="0"/>
                          </a:rPr>
                        </m:ctrlPr>
                      </m:sSubPr>
                      <m:e>
                        <m:r>
                          <a:rPr lang="en-GB" sz="2800" b="0" i="1" smtClean="0">
                            <a:latin typeface="Cambria Math" panose="02040503050406030204" pitchFamily="18" charset="0"/>
                            <a:ea typeface="Cambria Math" panose="02040503050406030204" pitchFamily="18" charset="0"/>
                          </a:rPr>
                          <m:t>𝑏𝑤</m:t>
                        </m:r>
                      </m:e>
                      <m:sub>
                        <m:r>
                          <a:rPr lang="en-GB" sz="2800" b="0" i="1" smtClean="0">
                            <a:latin typeface="Cambria Math" panose="02040503050406030204" pitchFamily="18" charset="0"/>
                            <a:ea typeface="Cambria Math" panose="02040503050406030204" pitchFamily="18" charset="0"/>
                          </a:rPr>
                          <m:t>𝑖</m:t>
                        </m:r>
                      </m:sub>
                    </m:sSub>
                  </m:oMath>
                </a14:m>
                <a:r>
                  <a:rPr lang="en-GB" sz="2800" i="1" dirty="0">
                    <a:latin typeface="Cambria Math" panose="02040503050406030204" pitchFamily="18" charset="0"/>
                    <a:ea typeface="Cambria Math" panose="02040503050406030204" pitchFamily="18" charset="0"/>
                  </a:rPr>
                  <a:t> </a:t>
                </a:r>
                <a14:m>
                  <m:oMath xmlns:m="http://schemas.openxmlformats.org/officeDocument/2006/math">
                    <m:r>
                      <a:rPr lang="en-GB" sz="2800" i="1" smtClean="0">
                        <a:latin typeface="Cambria Math" panose="02040503050406030204" pitchFamily="18" charset="0"/>
                        <a:ea typeface="Cambria Math" panose="02040503050406030204" pitchFamily="18" charset="0"/>
                      </a:rPr>
                      <m:t>~ </m:t>
                    </m:r>
                    <m:r>
                      <a:rPr lang="en-GB" sz="2800" i="1" smtClean="0">
                        <a:latin typeface="Cambria Math" panose="02040503050406030204" pitchFamily="18" charset="0"/>
                        <a:ea typeface="Cambria Math" panose="02040503050406030204" pitchFamily="18" charset="0"/>
                      </a:rPr>
                      <m:t>𝑁𝑜𝑟𝑚𝑎𝑙</m:t>
                    </m:r>
                    <m:r>
                      <a:rPr lang="en-GB" sz="2800" i="1" smtClean="0">
                        <a:latin typeface="Cambria Math" panose="02040503050406030204" pitchFamily="18" charset="0"/>
                        <a:ea typeface="Cambria Math" panose="02040503050406030204" pitchFamily="18" charset="0"/>
                      </a:rPr>
                      <m:t> </m:t>
                    </m:r>
                    <m:d>
                      <m:dPr>
                        <m:ctrlPr>
                          <a:rPr lang="en-GB" sz="2800" i="1">
                            <a:latin typeface="Cambria Math" panose="02040503050406030204" pitchFamily="18" charset="0"/>
                            <a:ea typeface="Cambria Math" panose="02040503050406030204" pitchFamily="18" charset="0"/>
                          </a:rPr>
                        </m:ctrlPr>
                      </m:dPr>
                      <m:e>
                        <m:sSub>
                          <m:sSubPr>
                            <m:ctrlPr>
                              <a:rPr lang="en-GB" sz="2800" i="1" smtClean="0">
                                <a:latin typeface="Cambria Math" panose="02040503050406030204" pitchFamily="18" charset="0"/>
                                <a:ea typeface="Cambria Math" panose="02040503050406030204" pitchFamily="18" charset="0"/>
                              </a:rPr>
                            </m:ctrlPr>
                          </m:sSubPr>
                          <m:e>
                            <m:r>
                              <a:rPr lang="el-GR" sz="2800" i="1" smtClean="0">
                                <a:latin typeface="Cambria Math" panose="02040503050406030204" pitchFamily="18" charset="0"/>
                                <a:ea typeface="Cambria Math" panose="02040503050406030204" pitchFamily="18" charset="0"/>
                              </a:rPr>
                              <m:t>𝜇</m:t>
                            </m:r>
                          </m:e>
                          <m:sub>
                            <m:r>
                              <a:rPr lang="en-GB" sz="2800" b="0" i="1" smtClean="0">
                                <a:latin typeface="Cambria Math" panose="02040503050406030204" pitchFamily="18" charset="0"/>
                                <a:ea typeface="Cambria Math" panose="02040503050406030204" pitchFamily="18" charset="0"/>
                              </a:rPr>
                              <m:t>𝑖</m:t>
                            </m:r>
                          </m:sub>
                        </m:sSub>
                        <m:r>
                          <a:rPr lang="en-GB" sz="2800" i="1">
                            <a:latin typeface="Cambria Math" panose="02040503050406030204" pitchFamily="18" charset="0"/>
                            <a:ea typeface="Cambria Math" panose="02040503050406030204" pitchFamily="18" charset="0"/>
                          </a:rPr>
                          <m:t> , </m:t>
                        </m:r>
                        <m:r>
                          <a:rPr lang="el-GR" sz="2800" i="1" smtClean="0">
                            <a:latin typeface="Cambria Math" panose="02040503050406030204" pitchFamily="18" charset="0"/>
                            <a:ea typeface="Cambria Math" panose="02040503050406030204" pitchFamily="18" charset="0"/>
                          </a:rPr>
                          <m:t>𝜎</m:t>
                        </m:r>
                      </m:e>
                    </m:d>
                  </m:oMath>
                </a14:m>
                <a:endParaRPr lang="en-GB" sz="2800" i="1" dirty="0">
                  <a:latin typeface="Cambria Math" panose="02040503050406030204" pitchFamily="18" charset="0"/>
                  <a:ea typeface="Cambria Math" panose="02040503050406030204" pitchFamily="18" charset="0"/>
                </a:endParaRPr>
              </a:p>
              <a:p>
                <a14:m>
                  <m:oMath xmlns:m="http://schemas.openxmlformats.org/officeDocument/2006/math">
                    <m:sSub>
                      <m:sSubPr>
                        <m:ctrlPr>
                          <a:rPr lang="en-GB" sz="2800" i="1">
                            <a:latin typeface="Cambria Math" panose="02040503050406030204" pitchFamily="18" charset="0"/>
                            <a:ea typeface="Cambria Math" panose="02040503050406030204" pitchFamily="18" charset="0"/>
                          </a:rPr>
                        </m:ctrlPr>
                      </m:sSubPr>
                      <m:e>
                        <m:r>
                          <a:rPr lang="el-GR" sz="2800" i="1">
                            <a:latin typeface="Cambria Math" panose="02040503050406030204" pitchFamily="18" charset="0"/>
                            <a:ea typeface="Cambria Math" panose="02040503050406030204" pitchFamily="18" charset="0"/>
                          </a:rPr>
                          <m:t>𝜇</m:t>
                        </m:r>
                      </m:e>
                      <m:sub>
                        <m:r>
                          <a:rPr lang="en-GB" sz="2800" i="1">
                            <a:latin typeface="Cambria Math" panose="02040503050406030204" pitchFamily="18" charset="0"/>
                            <a:ea typeface="Cambria Math" panose="02040503050406030204" pitchFamily="18" charset="0"/>
                          </a:rPr>
                          <m:t>𝑖</m:t>
                        </m:r>
                      </m:sub>
                    </m:sSub>
                  </m:oMath>
                </a14:m>
                <a:r>
                  <a:rPr lang="en-GB" sz="2800" i="1" dirty="0">
                    <a:latin typeface="Cambria Math" panose="02040503050406030204" pitchFamily="18" charset="0"/>
                    <a:ea typeface="Cambria Math" panose="02040503050406030204" pitchFamily="18" charset="0"/>
                  </a:rPr>
                  <a:t> = a </a:t>
                </a:r>
                <a:r>
                  <a:rPr lang="en-GB" sz="2800" i="1" dirty="0">
                    <a:solidFill>
                      <a:schemeClr val="tx1"/>
                    </a:solidFill>
                    <a:latin typeface="Cambria Math" panose="02040503050406030204" pitchFamily="18" charset="0"/>
                    <a:ea typeface="Cambria Math" panose="02040503050406030204" pitchFamily="18" charset="0"/>
                  </a:rPr>
                  <a:t>+ b </a:t>
                </a:r>
                <a14:m>
                  <m:oMath xmlns:m="http://schemas.openxmlformats.org/officeDocument/2006/math">
                    <m:sSub>
                      <m:sSubPr>
                        <m:ctrlPr>
                          <a:rPr lang="en-GB" sz="2800" i="1" smtClean="0">
                            <a:solidFill>
                              <a:schemeClr val="tx1"/>
                            </a:solidFill>
                            <a:latin typeface="Cambria Math" panose="02040503050406030204" pitchFamily="18" charset="0"/>
                            <a:ea typeface="Cambria Math" panose="02040503050406030204" pitchFamily="18" charset="0"/>
                          </a:rPr>
                        </m:ctrlPr>
                      </m:sSubPr>
                      <m:e>
                        <m:r>
                          <a:rPr lang="en-GB" sz="2800" b="0" i="1" smtClean="0">
                            <a:solidFill>
                              <a:schemeClr val="tx1"/>
                            </a:solidFill>
                            <a:latin typeface="Cambria Math" panose="02040503050406030204" pitchFamily="18" charset="0"/>
                            <a:ea typeface="Cambria Math" panose="02040503050406030204" pitchFamily="18" charset="0"/>
                          </a:rPr>
                          <m:t>(</m:t>
                        </m:r>
                        <m:r>
                          <a:rPr lang="en-GB" sz="2800" b="0" i="1" smtClean="0">
                            <a:solidFill>
                              <a:schemeClr val="tx1"/>
                            </a:solidFill>
                            <a:latin typeface="Cambria Math" panose="02040503050406030204" pitchFamily="18" charset="0"/>
                            <a:ea typeface="Cambria Math" panose="02040503050406030204" pitchFamily="18" charset="0"/>
                          </a:rPr>
                          <m:t>𝑚𝑤</m:t>
                        </m:r>
                        <m:r>
                          <a:rPr lang="en-GB" sz="2800" b="0" i="1" smtClean="0">
                            <a:solidFill>
                              <a:schemeClr val="tx1"/>
                            </a:solidFill>
                            <a:latin typeface="Cambria Math" panose="02040503050406030204" pitchFamily="18" charset="0"/>
                            <a:ea typeface="Cambria Math" panose="02040503050406030204" pitchFamily="18" charset="0"/>
                          </a:rPr>
                          <m:t> </m:t>
                        </m:r>
                      </m:e>
                      <m:sub>
                        <m:r>
                          <a:rPr lang="en-GB" sz="2800" b="0" i="1" smtClean="0">
                            <a:solidFill>
                              <a:schemeClr val="tx1"/>
                            </a:solidFill>
                            <a:latin typeface="Cambria Math" panose="02040503050406030204" pitchFamily="18" charset="0"/>
                            <a:ea typeface="Cambria Math" panose="02040503050406030204" pitchFamily="18" charset="0"/>
                          </a:rPr>
                          <m:t>𝑖</m:t>
                        </m:r>
                      </m:sub>
                    </m:sSub>
                    <m:r>
                      <a:rPr lang="en-GB" sz="2800" b="0" i="1" smtClean="0">
                        <a:solidFill>
                          <a:schemeClr val="tx1"/>
                        </a:solidFill>
                        <a:latin typeface="Cambria Math" panose="02040503050406030204" pitchFamily="18" charset="0"/>
                        <a:ea typeface="Cambria Math" panose="02040503050406030204" pitchFamily="18" charset="0"/>
                      </a:rPr>
                      <m:t>− </m:t>
                    </m:r>
                    <m:acc>
                      <m:accPr>
                        <m:chr m:val="̅"/>
                        <m:ctrlPr>
                          <a:rPr lang="en-GB" sz="2800" b="0" i="1" smtClean="0">
                            <a:solidFill>
                              <a:schemeClr val="tx1"/>
                            </a:solidFill>
                            <a:latin typeface="Cambria Math" panose="02040503050406030204" pitchFamily="18" charset="0"/>
                            <a:ea typeface="Cambria Math" panose="02040503050406030204" pitchFamily="18" charset="0"/>
                          </a:rPr>
                        </m:ctrlPr>
                      </m:accPr>
                      <m:e>
                        <m:r>
                          <a:rPr lang="en-GB" sz="2800" b="0" i="1" smtClean="0">
                            <a:solidFill>
                              <a:schemeClr val="tx1"/>
                            </a:solidFill>
                            <a:latin typeface="Cambria Math" panose="02040503050406030204" pitchFamily="18" charset="0"/>
                            <a:ea typeface="Cambria Math" panose="02040503050406030204" pitchFamily="18" charset="0"/>
                          </a:rPr>
                          <m:t>𝑚𝑤</m:t>
                        </m:r>
                      </m:e>
                    </m:acc>
                    <m:r>
                      <a:rPr lang="en-GB" sz="2800" b="0" i="1" smtClean="0">
                        <a:solidFill>
                          <a:schemeClr val="tx1"/>
                        </a:solidFill>
                        <a:latin typeface="Cambria Math" panose="02040503050406030204" pitchFamily="18" charset="0"/>
                        <a:ea typeface="Cambria Math" panose="02040503050406030204" pitchFamily="18" charset="0"/>
                      </a:rPr>
                      <m:t>)</m:t>
                    </m:r>
                  </m:oMath>
                </a14:m>
                <a:r>
                  <a:rPr lang="en-GB" sz="2800" b="0" i="1" dirty="0">
                    <a:solidFill>
                      <a:schemeClr val="tx1"/>
                    </a:solidFill>
                    <a:latin typeface="Cambria Math" panose="02040503050406030204" pitchFamily="18" charset="0"/>
                    <a:ea typeface="Cambria Math" panose="02040503050406030204" pitchFamily="18" charset="0"/>
                  </a:rPr>
                  <a:t> </a:t>
                </a:r>
              </a:p>
              <a:p>
                <a:r>
                  <a:rPr lang="en-GB" sz="2800" i="1" dirty="0">
                    <a:latin typeface="Cambria Math" panose="02040503050406030204" pitchFamily="18" charset="0"/>
                    <a:ea typeface="Cambria Math" panose="02040503050406030204" pitchFamily="18" charset="0"/>
                  </a:rPr>
                  <a:t>a </a:t>
                </a:r>
                <a14:m>
                  <m:oMath xmlns:m="http://schemas.openxmlformats.org/officeDocument/2006/math">
                    <m:r>
                      <a:rPr lang="en-GB" sz="2800" i="1" smtClean="0">
                        <a:latin typeface="Cambria Math" panose="02040503050406030204" pitchFamily="18" charset="0"/>
                        <a:ea typeface="Cambria Math" panose="02040503050406030204" pitchFamily="18" charset="0"/>
                      </a:rPr>
                      <m:t>~ </m:t>
                    </m:r>
                    <m:r>
                      <a:rPr lang="en-GB" sz="2800" i="1" smtClean="0">
                        <a:latin typeface="Cambria Math" panose="02040503050406030204" pitchFamily="18" charset="0"/>
                        <a:ea typeface="Cambria Math" panose="02040503050406030204" pitchFamily="18" charset="0"/>
                      </a:rPr>
                      <m:t>𝑁𝑜𝑟𝑚𝑎𝑙</m:t>
                    </m:r>
                    <m:r>
                      <a:rPr lang="en-GB" sz="2800" i="1" smtClean="0">
                        <a:latin typeface="Cambria Math" panose="02040503050406030204" pitchFamily="18" charset="0"/>
                        <a:ea typeface="Cambria Math" panose="02040503050406030204" pitchFamily="18" charset="0"/>
                      </a:rPr>
                      <m:t> </m:t>
                    </m:r>
                    <m:d>
                      <m:dPr>
                        <m:ctrlPr>
                          <a:rPr lang="en-GB" sz="2800" i="1">
                            <a:latin typeface="Cambria Math" panose="02040503050406030204" pitchFamily="18" charset="0"/>
                            <a:ea typeface="Cambria Math" panose="02040503050406030204" pitchFamily="18" charset="0"/>
                          </a:rPr>
                        </m:ctrlPr>
                      </m:dPr>
                      <m:e>
                        <m:r>
                          <a:rPr lang="en-GB" sz="2800" b="0" i="1" smtClean="0">
                            <a:latin typeface="Cambria Math" panose="02040503050406030204" pitchFamily="18" charset="0"/>
                            <a:ea typeface="Cambria Math" panose="02040503050406030204" pitchFamily="18" charset="0"/>
                          </a:rPr>
                          <m:t>3300</m:t>
                        </m:r>
                        <m:r>
                          <a:rPr lang="en-GB" sz="2800" i="1">
                            <a:latin typeface="Cambria Math" panose="02040503050406030204" pitchFamily="18" charset="0"/>
                            <a:ea typeface="Cambria Math" panose="02040503050406030204" pitchFamily="18" charset="0"/>
                          </a:rPr>
                          <m:t> </m:t>
                        </m:r>
                        <m:r>
                          <a:rPr lang="en-GB" sz="2800" b="0" i="1" smtClean="0">
                            <a:latin typeface="Cambria Math" panose="02040503050406030204" pitchFamily="18" charset="0"/>
                            <a:ea typeface="Cambria Math" panose="02040503050406030204" pitchFamily="18" charset="0"/>
                          </a:rPr>
                          <m:t>,600</m:t>
                        </m:r>
                      </m:e>
                    </m:d>
                  </m:oMath>
                </a14:m>
                <a:endParaRPr lang="en-GB" sz="2800" i="1" dirty="0">
                  <a:latin typeface="Cambria Math" panose="02040503050406030204" pitchFamily="18" charset="0"/>
                  <a:ea typeface="Cambria Math" panose="02040503050406030204" pitchFamily="18" charset="0"/>
                </a:endParaRPr>
              </a:p>
              <a:p>
                <a:r>
                  <a:rPr lang="en-GB" sz="2800" i="1" dirty="0">
                    <a:solidFill>
                      <a:schemeClr val="tx1"/>
                    </a:solidFill>
                    <a:latin typeface="Cambria Math" panose="02040503050406030204" pitchFamily="18" charset="0"/>
                    <a:ea typeface="Cambria Math" panose="02040503050406030204" pitchFamily="18" charset="0"/>
                  </a:rPr>
                  <a:t>b </a:t>
                </a:r>
                <a14:m>
                  <m:oMath xmlns:m="http://schemas.openxmlformats.org/officeDocument/2006/math">
                    <m:r>
                      <a:rPr lang="en-GB" sz="2800" i="1" smtClean="0">
                        <a:solidFill>
                          <a:schemeClr val="tx1"/>
                        </a:solidFill>
                        <a:latin typeface="Cambria Math" panose="02040503050406030204" pitchFamily="18" charset="0"/>
                        <a:ea typeface="Cambria Math" panose="02040503050406030204" pitchFamily="18" charset="0"/>
                      </a:rPr>
                      <m:t>~ </m:t>
                    </m:r>
                    <m:r>
                      <a:rPr lang="en-GB" sz="2800" i="1" smtClean="0">
                        <a:solidFill>
                          <a:schemeClr val="tx1"/>
                        </a:solidFill>
                        <a:latin typeface="Cambria Math" panose="02040503050406030204" pitchFamily="18" charset="0"/>
                        <a:ea typeface="Cambria Math" panose="02040503050406030204" pitchFamily="18" charset="0"/>
                      </a:rPr>
                      <m:t>𝑁𝑜𝑟𝑚𝑎𝑙</m:t>
                    </m:r>
                    <m:r>
                      <a:rPr lang="en-GB" sz="2800" i="1" smtClean="0">
                        <a:solidFill>
                          <a:schemeClr val="tx1"/>
                        </a:solidFill>
                        <a:latin typeface="Cambria Math" panose="02040503050406030204" pitchFamily="18" charset="0"/>
                        <a:ea typeface="Cambria Math" panose="02040503050406030204" pitchFamily="18" charset="0"/>
                      </a:rPr>
                      <m:t> </m:t>
                    </m:r>
                    <m:d>
                      <m:dPr>
                        <m:ctrlPr>
                          <a:rPr lang="en-GB" sz="2800" i="1">
                            <a:solidFill>
                              <a:schemeClr val="tx1"/>
                            </a:solidFill>
                            <a:latin typeface="Cambria Math" panose="02040503050406030204" pitchFamily="18" charset="0"/>
                            <a:ea typeface="Cambria Math" panose="02040503050406030204" pitchFamily="18" charset="0"/>
                          </a:rPr>
                        </m:ctrlPr>
                      </m:dPr>
                      <m:e>
                        <m:r>
                          <a:rPr lang="en-GB" sz="2800" b="0" i="1" smtClean="0">
                            <a:solidFill>
                              <a:srgbClr val="C00000"/>
                            </a:solidFill>
                            <a:latin typeface="Cambria Math" panose="02040503050406030204" pitchFamily="18" charset="0"/>
                            <a:ea typeface="Cambria Math" panose="02040503050406030204" pitchFamily="18" charset="0"/>
                          </a:rPr>
                          <m:t>0</m:t>
                        </m:r>
                        <m:r>
                          <a:rPr lang="en-GB" sz="2800" i="1">
                            <a:solidFill>
                              <a:srgbClr val="C00000"/>
                            </a:solidFill>
                            <a:latin typeface="Cambria Math" panose="02040503050406030204" pitchFamily="18" charset="0"/>
                            <a:ea typeface="Cambria Math" panose="02040503050406030204" pitchFamily="18" charset="0"/>
                          </a:rPr>
                          <m:t> , </m:t>
                        </m:r>
                        <m:r>
                          <a:rPr lang="en-GB" sz="2800" b="0" i="1" smtClean="0">
                            <a:solidFill>
                              <a:srgbClr val="C00000"/>
                            </a:solidFill>
                            <a:latin typeface="Cambria Math" panose="02040503050406030204" pitchFamily="18" charset="0"/>
                            <a:ea typeface="Cambria Math" panose="02040503050406030204" pitchFamily="18" charset="0"/>
                          </a:rPr>
                          <m:t>25</m:t>
                        </m:r>
                      </m:e>
                    </m:d>
                  </m:oMath>
                </a14:m>
                <a:endParaRPr lang="en-GB" sz="2800" i="1" dirty="0">
                  <a:solidFill>
                    <a:schemeClr val="tx1"/>
                  </a:solidFill>
                  <a:latin typeface="Cambria Math" panose="02040503050406030204" pitchFamily="18" charset="0"/>
                  <a:ea typeface="Cambria Math" panose="02040503050406030204" pitchFamily="18" charset="0"/>
                </a:endParaRPr>
              </a:p>
              <a:p>
                <a:r>
                  <a:rPr lang="en-GB" sz="2800" i="1" dirty="0">
                    <a:latin typeface="Cambria Math" panose="02040503050406030204" pitchFamily="18" charset="0"/>
                    <a:ea typeface="Cambria Math" panose="02040503050406030204" pitchFamily="18" charset="0"/>
                  </a:rPr>
                  <a:t> </a:t>
                </a:r>
                <a:r>
                  <a:rPr lang="el-GR" sz="2800" dirty="0">
                    <a:ea typeface="Cambria Math" panose="02040503050406030204" pitchFamily="18" charset="0"/>
                  </a:rPr>
                  <a:t>σ</a:t>
                </a:r>
                <a:r>
                  <a:rPr lang="en-GB" sz="2800" dirty="0">
                    <a:ea typeface="Cambria Math" panose="02040503050406030204" pitchFamily="18" charset="0"/>
                  </a:rPr>
                  <a:t> </a:t>
                </a:r>
                <a14:m>
                  <m:oMath xmlns:m="http://schemas.openxmlformats.org/officeDocument/2006/math">
                    <m:r>
                      <a:rPr lang="en-GB" sz="2800" i="1" smtClean="0">
                        <a:latin typeface="Cambria Math" panose="02040503050406030204" pitchFamily="18" charset="0"/>
                        <a:ea typeface="Cambria Math" panose="02040503050406030204" pitchFamily="18" charset="0"/>
                      </a:rPr>
                      <m:t>~</m:t>
                    </m:r>
                    <m:r>
                      <a:rPr lang="en-GB" sz="2800" b="0" i="1" smtClean="0">
                        <a:latin typeface="Cambria Math" panose="02040503050406030204" pitchFamily="18" charset="0"/>
                        <a:ea typeface="Cambria Math" panose="02040503050406030204" pitchFamily="18" charset="0"/>
                      </a:rPr>
                      <m:t> </m:t>
                    </m:r>
                    <m:r>
                      <a:rPr lang="en-GB" sz="2800" b="0" i="1" smtClean="0">
                        <a:latin typeface="Cambria Math" panose="02040503050406030204" pitchFamily="18" charset="0"/>
                        <a:ea typeface="Cambria Math" panose="02040503050406030204" pitchFamily="18" charset="0"/>
                      </a:rPr>
                      <m:t>𝑈𝑛𝑖𝑓𝑜𝑟𝑚</m:t>
                    </m:r>
                    <m:r>
                      <a:rPr lang="en-GB" sz="2800" b="0" i="1" smtClean="0">
                        <a:latin typeface="Cambria Math" panose="02040503050406030204" pitchFamily="18" charset="0"/>
                        <a:ea typeface="Cambria Math" panose="02040503050406030204" pitchFamily="18" charset="0"/>
                      </a:rPr>
                      <m:t> (0 , 1000) </m:t>
                    </m:r>
                  </m:oMath>
                </a14:m>
                <a:endParaRPr lang="en-GB" sz="2800" dirty="0"/>
              </a:p>
            </p:txBody>
          </p:sp>
        </mc:Choice>
        <mc:Fallback xmlns="">
          <p:sp>
            <p:nvSpPr>
              <p:cNvPr id="6" name="TextBox 5">
                <a:extLst>
                  <a:ext uri="{FF2B5EF4-FFF2-40B4-BE49-F238E27FC236}">
                    <a16:creationId xmlns:a16="http://schemas.microsoft.com/office/drawing/2014/main" id="{AFF3831A-B21B-0259-53B6-CF5D8AEAFF23}"/>
                  </a:ext>
                </a:extLst>
              </p:cNvPr>
              <p:cNvSpPr txBox="1">
                <a:spLocks noRot="1" noChangeAspect="1" noMove="1" noResize="1" noEditPoints="1" noAdjustHandles="1" noChangeArrowheads="1" noChangeShapeType="1" noTextEdit="1"/>
              </p:cNvSpPr>
              <p:nvPr/>
            </p:nvSpPr>
            <p:spPr>
              <a:xfrm>
                <a:off x="685802" y="1384579"/>
                <a:ext cx="4005199" cy="2246769"/>
              </a:xfrm>
              <a:prstGeom prst="rect">
                <a:avLst/>
              </a:prstGeom>
              <a:blipFill>
                <a:blip r:embed="rId3"/>
                <a:stretch>
                  <a:fillRect l="-3196" b="-6775"/>
                </a:stretch>
              </a:blipFill>
            </p:spPr>
            <p:txBody>
              <a:bodyPr/>
              <a:lstStyle/>
              <a:p>
                <a:r>
                  <a:rPr lang="en-GB">
                    <a:noFill/>
                  </a:rPr>
                  <a:t> </a:t>
                </a:r>
              </a:p>
            </p:txBody>
          </p:sp>
        </mc:Fallback>
      </mc:AlternateContent>
      <p:sp>
        <p:nvSpPr>
          <p:cNvPr id="8" name="AutoShape 2">
            <a:extLst>
              <a:ext uri="{FF2B5EF4-FFF2-40B4-BE49-F238E27FC236}">
                <a16:creationId xmlns:a16="http://schemas.microsoft.com/office/drawing/2014/main" id="{F1C4DEFA-B7FF-1047-EAC0-DE692988715C}"/>
              </a:ext>
            </a:extLst>
          </p:cNvPr>
          <p:cNvSpPr>
            <a:spLocks noChangeAspect="1" noChangeArrowheads="1"/>
          </p:cNvSpPr>
          <p:nvPr/>
        </p:nvSpPr>
        <p:spPr bwMode="auto">
          <a:xfrm>
            <a:off x="5943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4" name="TextBox 3">
            <a:extLst>
              <a:ext uri="{FF2B5EF4-FFF2-40B4-BE49-F238E27FC236}">
                <a16:creationId xmlns:a16="http://schemas.microsoft.com/office/drawing/2014/main" id="{A5C4855D-8FE0-CEF0-4FA8-47DD44B425F0}"/>
              </a:ext>
            </a:extLst>
          </p:cNvPr>
          <p:cNvSpPr txBox="1"/>
          <p:nvPr/>
        </p:nvSpPr>
        <p:spPr>
          <a:xfrm>
            <a:off x="0" y="6273225"/>
            <a:ext cx="11993217" cy="584775"/>
          </a:xfrm>
          <a:prstGeom prst="rect">
            <a:avLst/>
          </a:prstGeom>
          <a:noFill/>
        </p:spPr>
        <p:txBody>
          <a:bodyPr wrap="square" rtlCol="0">
            <a:spAutoFit/>
          </a:bodyPr>
          <a:lstStyle/>
          <a:p>
            <a:pPr>
              <a:spcBef>
                <a:spcPts val="1200"/>
              </a:spcBef>
            </a:pPr>
            <a:r>
              <a:rPr lang="en-GB" sz="3200" dirty="0"/>
              <a:t>Fictional data on newborn’s birthweight (</a:t>
            </a:r>
            <a:r>
              <a:rPr lang="en-GB" sz="3200" b="1" i="1" dirty="0" err="1"/>
              <a:t>bw</a:t>
            </a:r>
            <a:r>
              <a:rPr lang="en-GB" sz="3200" dirty="0"/>
              <a:t>) by maternal weight (</a:t>
            </a:r>
            <a:r>
              <a:rPr lang="en-GB" sz="3200" b="1" i="1" dirty="0"/>
              <a:t>mw</a:t>
            </a:r>
            <a:r>
              <a:rPr lang="en-GB" sz="3200" dirty="0"/>
              <a:t>). </a:t>
            </a:r>
          </a:p>
        </p:txBody>
      </p:sp>
      <p:sp>
        <p:nvSpPr>
          <p:cNvPr id="9" name="Oval 8">
            <a:extLst>
              <a:ext uri="{FF2B5EF4-FFF2-40B4-BE49-F238E27FC236}">
                <a16:creationId xmlns:a16="http://schemas.microsoft.com/office/drawing/2014/main" id="{80EAAC79-5BE4-DB1B-CAEC-158C75BE9A53}"/>
              </a:ext>
            </a:extLst>
          </p:cNvPr>
          <p:cNvSpPr/>
          <p:nvPr/>
        </p:nvSpPr>
        <p:spPr>
          <a:xfrm>
            <a:off x="541317" y="2685314"/>
            <a:ext cx="3613138" cy="584775"/>
          </a:xfrm>
          <a:prstGeom prst="ellipse">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AutoShape 2">
            <a:extLst>
              <a:ext uri="{FF2B5EF4-FFF2-40B4-BE49-F238E27FC236}">
                <a16:creationId xmlns:a16="http://schemas.microsoft.com/office/drawing/2014/main" id="{8310D1DC-95C9-1735-1BED-FE677710392A}"/>
              </a:ext>
            </a:extLst>
          </p:cNvPr>
          <p:cNvSpPr>
            <a:spLocks noChangeAspect="1" noChangeArrowheads="1"/>
          </p:cNvSpPr>
          <p:nvPr/>
        </p:nvSpPr>
        <p:spPr bwMode="auto">
          <a:xfrm>
            <a:off x="6096000" y="34290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pic>
        <p:nvPicPr>
          <p:cNvPr id="7" name="Picture 6">
            <a:extLst>
              <a:ext uri="{FF2B5EF4-FFF2-40B4-BE49-F238E27FC236}">
                <a16:creationId xmlns:a16="http://schemas.microsoft.com/office/drawing/2014/main" id="{81F02C47-DA3F-F3F7-4432-E301FE29B4E6}"/>
              </a:ext>
            </a:extLst>
          </p:cNvPr>
          <p:cNvPicPr>
            <a:picLocks noChangeAspect="1"/>
          </p:cNvPicPr>
          <p:nvPr/>
        </p:nvPicPr>
        <p:blipFill>
          <a:blip r:embed="rId4"/>
          <a:stretch>
            <a:fillRect/>
          </a:stretch>
        </p:blipFill>
        <p:spPr>
          <a:xfrm>
            <a:off x="4691001" y="1449676"/>
            <a:ext cx="7232319" cy="4540112"/>
          </a:xfrm>
          <a:prstGeom prst="rect">
            <a:avLst/>
          </a:prstGeom>
        </p:spPr>
      </p:pic>
    </p:spTree>
    <p:extLst>
      <p:ext uri="{BB962C8B-B14F-4D97-AF65-F5344CB8AC3E}">
        <p14:creationId xmlns:p14="http://schemas.microsoft.com/office/powerpoint/2010/main" val="4557876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FEDF7B-D700-FAC1-96F1-F0845361D8C8}"/>
              </a:ext>
            </a:extLst>
          </p:cNvPr>
          <p:cNvSpPr>
            <a:spLocks noGrp="1"/>
          </p:cNvSpPr>
          <p:nvPr>
            <p:ph type="title"/>
          </p:nvPr>
        </p:nvSpPr>
        <p:spPr>
          <a:xfrm>
            <a:off x="0" y="79216"/>
            <a:ext cx="12192000" cy="948691"/>
          </a:xfrm>
          <a:solidFill>
            <a:srgbClr val="C00000"/>
          </a:solidFill>
        </p:spPr>
        <p:txBody>
          <a:bodyPr/>
          <a:lstStyle/>
          <a:p>
            <a:r>
              <a:rPr lang="en-GB" dirty="0">
                <a:solidFill>
                  <a:schemeClr val="bg1"/>
                </a:solidFill>
              </a:rPr>
              <a:t>	Linear Regression</a:t>
            </a:r>
          </a:p>
        </p:txBody>
      </p:sp>
      <mc:AlternateContent xmlns:mc="http://schemas.openxmlformats.org/markup-compatibility/2006" xmlns:a14="http://schemas.microsoft.com/office/drawing/2010/main">
        <mc:Choice Requires="a14">
          <p:sp>
            <p:nvSpPr>
              <p:cNvPr id="6" name="TextBox 5">
                <a:extLst>
                  <a:ext uri="{FF2B5EF4-FFF2-40B4-BE49-F238E27FC236}">
                    <a16:creationId xmlns:a16="http://schemas.microsoft.com/office/drawing/2014/main" id="{AFF3831A-B21B-0259-53B6-CF5D8AEAFF23}"/>
                  </a:ext>
                </a:extLst>
              </p:cNvPr>
              <p:cNvSpPr txBox="1"/>
              <p:nvPr/>
            </p:nvSpPr>
            <p:spPr>
              <a:xfrm>
                <a:off x="685802" y="1384579"/>
                <a:ext cx="4005199" cy="2246769"/>
              </a:xfrm>
              <a:prstGeom prst="rect">
                <a:avLst/>
              </a:prstGeom>
              <a:noFill/>
            </p:spPr>
            <p:txBody>
              <a:bodyPr wrap="none" rtlCol="0">
                <a:spAutoFit/>
              </a:bodyPr>
              <a:lstStyle/>
              <a:p>
                <a14:m>
                  <m:oMath xmlns:m="http://schemas.openxmlformats.org/officeDocument/2006/math">
                    <m:sSub>
                      <m:sSubPr>
                        <m:ctrlPr>
                          <a:rPr lang="en-GB" sz="2800" i="1" smtClean="0">
                            <a:latin typeface="Cambria Math" panose="02040503050406030204" pitchFamily="18" charset="0"/>
                            <a:ea typeface="Cambria Math" panose="02040503050406030204" pitchFamily="18" charset="0"/>
                          </a:rPr>
                        </m:ctrlPr>
                      </m:sSubPr>
                      <m:e>
                        <m:r>
                          <a:rPr lang="en-GB" sz="2800" b="0" i="1" smtClean="0">
                            <a:latin typeface="Cambria Math" panose="02040503050406030204" pitchFamily="18" charset="0"/>
                            <a:ea typeface="Cambria Math" panose="02040503050406030204" pitchFamily="18" charset="0"/>
                          </a:rPr>
                          <m:t>𝑏𝑤</m:t>
                        </m:r>
                      </m:e>
                      <m:sub>
                        <m:r>
                          <a:rPr lang="en-GB" sz="2800" b="0" i="1" smtClean="0">
                            <a:latin typeface="Cambria Math" panose="02040503050406030204" pitchFamily="18" charset="0"/>
                            <a:ea typeface="Cambria Math" panose="02040503050406030204" pitchFamily="18" charset="0"/>
                          </a:rPr>
                          <m:t>𝑖</m:t>
                        </m:r>
                      </m:sub>
                    </m:sSub>
                  </m:oMath>
                </a14:m>
                <a:r>
                  <a:rPr lang="en-GB" sz="2800" i="1" dirty="0">
                    <a:latin typeface="Cambria Math" panose="02040503050406030204" pitchFamily="18" charset="0"/>
                    <a:ea typeface="Cambria Math" panose="02040503050406030204" pitchFamily="18" charset="0"/>
                  </a:rPr>
                  <a:t> </a:t>
                </a:r>
                <a14:m>
                  <m:oMath xmlns:m="http://schemas.openxmlformats.org/officeDocument/2006/math">
                    <m:r>
                      <a:rPr lang="en-GB" sz="2800" i="1" smtClean="0">
                        <a:latin typeface="Cambria Math" panose="02040503050406030204" pitchFamily="18" charset="0"/>
                        <a:ea typeface="Cambria Math" panose="02040503050406030204" pitchFamily="18" charset="0"/>
                      </a:rPr>
                      <m:t>~ </m:t>
                    </m:r>
                    <m:r>
                      <a:rPr lang="en-GB" sz="2800" i="1" smtClean="0">
                        <a:latin typeface="Cambria Math" panose="02040503050406030204" pitchFamily="18" charset="0"/>
                        <a:ea typeface="Cambria Math" panose="02040503050406030204" pitchFamily="18" charset="0"/>
                      </a:rPr>
                      <m:t>𝑁𝑜𝑟𝑚𝑎𝑙</m:t>
                    </m:r>
                    <m:r>
                      <a:rPr lang="en-GB" sz="2800" i="1" smtClean="0">
                        <a:latin typeface="Cambria Math" panose="02040503050406030204" pitchFamily="18" charset="0"/>
                        <a:ea typeface="Cambria Math" panose="02040503050406030204" pitchFamily="18" charset="0"/>
                      </a:rPr>
                      <m:t> </m:t>
                    </m:r>
                    <m:d>
                      <m:dPr>
                        <m:ctrlPr>
                          <a:rPr lang="en-GB" sz="2800" i="1">
                            <a:latin typeface="Cambria Math" panose="02040503050406030204" pitchFamily="18" charset="0"/>
                            <a:ea typeface="Cambria Math" panose="02040503050406030204" pitchFamily="18" charset="0"/>
                          </a:rPr>
                        </m:ctrlPr>
                      </m:dPr>
                      <m:e>
                        <m:sSub>
                          <m:sSubPr>
                            <m:ctrlPr>
                              <a:rPr lang="en-GB" sz="2800" i="1" smtClean="0">
                                <a:latin typeface="Cambria Math" panose="02040503050406030204" pitchFamily="18" charset="0"/>
                                <a:ea typeface="Cambria Math" panose="02040503050406030204" pitchFamily="18" charset="0"/>
                              </a:rPr>
                            </m:ctrlPr>
                          </m:sSubPr>
                          <m:e>
                            <m:r>
                              <a:rPr lang="el-GR" sz="2800" i="1" smtClean="0">
                                <a:latin typeface="Cambria Math" panose="02040503050406030204" pitchFamily="18" charset="0"/>
                                <a:ea typeface="Cambria Math" panose="02040503050406030204" pitchFamily="18" charset="0"/>
                              </a:rPr>
                              <m:t>𝜇</m:t>
                            </m:r>
                          </m:e>
                          <m:sub>
                            <m:r>
                              <a:rPr lang="en-GB" sz="2800" b="0" i="1" smtClean="0">
                                <a:latin typeface="Cambria Math" panose="02040503050406030204" pitchFamily="18" charset="0"/>
                                <a:ea typeface="Cambria Math" panose="02040503050406030204" pitchFamily="18" charset="0"/>
                              </a:rPr>
                              <m:t>𝑖</m:t>
                            </m:r>
                          </m:sub>
                        </m:sSub>
                        <m:r>
                          <a:rPr lang="en-GB" sz="2800" i="1">
                            <a:latin typeface="Cambria Math" panose="02040503050406030204" pitchFamily="18" charset="0"/>
                            <a:ea typeface="Cambria Math" panose="02040503050406030204" pitchFamily="18" charset="0"/>
                          </a:rPr>
                          <m:t> , </m:t>
                        </m:r>
                        <m:r>
                          <a:rPr lang="el-GR" sz="2800" i="1" smtClean="0">
                            <a:latin typeface="Cambria Math" panose="02040503050406030204" pitchFamily="18" charset="0"/>
                            <a:ea typeface="Cambria Math" panose="02040503050406030204" pitchFamily="18" charset="0"/>
                          </a:rPr>
                          <m:t>𝜎</m:t>
                        </m:r>
                      </m:e>
                    </m:d>
                  </m:oMath>
                </a14:m>
                <a:endParaRPr lang="en-GB" sz="2800" i="1" dirty="0">
                  <a:latin typeface="Cambria Math" panose="02040503050406030204" pitchFamily="18" charset="0"/>
                  <a:ea typeface="Cambria Math" panose="02040503050406030204" pitchFamily="18" charset="0"/>
                </a:endParaRPr>
              </a:p>
              <a:p>
                <a14:m>
                  <m:oMath xmlns:m="http://schemas.openxmlformats.org/officeDocument/2006/math">
                    <m:sSub>
                      <m:sSubPr>
                        <m:ctrlPr>
                          <a:rPr lang="en-GB" sz="2800" i="1">
                            <a:latin typeface="Cambria Math" panose="02040503050406030204" pitchFamily="18" charset="0"/>
                            <a:ea typeface="Cambria Math" panose="02040503050406030204" pitchFamily="18" charset="0"/>
                          </a:rPr>
                        </m:ctrlPr>
                      </m:sSubPr>
                      <m:e>
                        <m:r>
                          <a:rPr lang="el-GR" sz="2800" i="1">
                            <a:latin typeface="Cambria Math" panose="02040503050406030204" pitchFamily="18" charset="0"/>
                            <a:ea typeface="Cambria Math" panose="02040503050406030204" pitchFamily="18" charset="0"/>
                          </a:rPr>
                          <m:t>𝜇</m:t>
                        </m:r>
                      </m:e>
                      <m:sub>
                        <m:r>
                          <a:rPr lang="en-GB" sz="2800" i="1">
                            <a:latin typeface="Cambria Math" panose="02040503050406030204" pitchFamily="18" charset="0"/>
                            <a:ea typeface="Cambria Math" panose="02040503050406030204" pitchFamily="18" charset="0"/>
                          </a:rPr>
                          <m:t>𝑖</m:t>
                        </m:r>
                      </m:sub>
                    </m:sSub>
                  </m:oMath>
                </a14:m>
                <a:r>
                  <a:rPr lang="en-GB" sz="2800" i="1" dirty="0">
                    <a:latin typeface="Cambria Math" panose="02040503050406030204" pitchFamily="18" charset="0"/>
                    <a:ea typeface="Cambria Math" panose="02040503050406030204" pitchFamily="18" charset="0"/>
                  </a:rPr>
                  <a:t> = a </a:t>
                </a:r>
                <a:r>
                  <a:rPr lang="en-GB" sz="2800" i="1" dirty="0">
                    <a:solidFill>
                      <a:schemeClr val="tx1"/>
                    </a:solidFill>
                    <a:latin typeface="Cambria Math" panose="02040503050406030204" pitchFamily="18" charset="0"/>
                    <a:ea typeface="Cambria Math" panose="02040503050406030204" pitchFamily="18" charset="0"/>
                  </a:rPr>
                  <a:t>+ b </a:t>
                </a:r>
                <a14:m>
                  <m:oMath xmlns:m="http://schemas.openxmlformats.org/officeDocument/2006/math">
                    <m:sSub>
                      <m:sSubPr>
                        <m:ctrlPr>
                          <a:rPr lang="en-GB" sz="2800" i="1" smtClean="0">
                            <a:solidFill>
                              <a:schemeClr val="tx1"/>
                            </a:solidFill>
                            <a:latin typeface="Cambria Math" panose="02040503050406030204" pitchFamily="18" charset="0"/>
                            <a:ea typeface="Cambria Math" panose="02040503050406030204" pitchFamily="18" charset="0"/>
                          </a:rPr>
                        </m:ctrlPr>
                      </m:sSubPr>
                      <m:e>
                        <m:r>
                          <a:rPr lang="en-GB" sz="2800" b="0" i="1" smtClean="0">
                            <a:solidFill>
                              <a:schemeClr val="tx1"/>
                            </a:solidFill>
                            <a:latin typeface="Cambria Math" panose="02040503050406030204" pitchFamily="18" charset="0"/>
                            <a:ea typeface="Cambria Math" panose="02040503050406030204" pitchFamily="18" charset="0"/>
                          </a:rPr>
                          <m:t>(</m:t>
                        </m:r>
                        <m:r>
                          <a:rPr lang="en-GB" sz="2800" b="0" i="1" smtClean="0">
                            <a:solidFill>
                              <a:schemeClr val="tx1"/>
                            </a:solidFill>
                            <a:latin typeface="Cambria Math" panose="02040503050406030204" pitchFamily="18" charset="0"/>
                            <a:ea typeface="Cambria Math" panose="02040503050406030204" pitchFamily="18" charset="0"/>
                          </a:rPr>
                          <m:t>𝑚𝑤</m:t>
                        </m:r>
                        <m:r>
                          <a:rPr lang="en-GB" sz="2800" b="0" i="1" smtClean="0">
                            <a:solidFill>
                              <a:schemeClr val="tx1"/>
                            </a:solidFill>
                            <a:latin typeface="Cambria Math" panose="02040503050406030204" pitchFamily="18" charset="0"/>
                            <a:ea typeface="Cambria Math" panose="02040503050406030204" pitchFamily="18" charset="0"/>
                          </a:rPr>
                          <m:t> </m:t>
                        </m:r>
                      </m:e>
                      <m:sub>
                        <m:r>
                          <a:rPr lang="en-GB" sz="2800" b="0" i="1" smtClean="0">
                            <a:solidFill>
                              <a:schemeClr val="tx1"/>
                            </a:solidFill>
                            <a:latin typeface="Cambria Math" panose="02040503050406030204" pitchFamily="18" charset="0"/>
                            <a:ea typeface="Cambria Math" panose="02040503050406030204" pitchFamily="18" charset="0"/>
                          </a:rPr>
                          <m:t>𝑖</m:t>
                        </m:r>
                      </m:sub>
                    </m:sSub>
                    <m:r>
                      <a:rPr lang="en-GB" sz="2800" b="0" i="1" smtClean="0">
                        <a:solidFill>
                          <a:schemeClr val="tx1"/>
                        </a:solidFill>
                        <a:latin typeface="Cambria Math" panose="02040503050406030204" pitchFamily="18" charset="0"/>
                        <a:ea typeface="Cambria Math" panose="02040503050406030204" pitchFamily="18" charset="0"/>
                      </a:rPr>
                      <m:t>− </m:t>
                    </m:r>
                    <m:acc>
                      <m:accPr>
                        <m:chr m:val="̅"/>
                        <m:ctrlPr>
                          <a:rPr lang="en-GB" sz="2800" b="0" i="1" smtClean="0">
                            <a:solidFill>
                              <a:schemeClr val="tx1"/>
                            </a:solidFill>
                            <a:latin typeface="Cambria Math" panose="02040503050406030204" pitchFamily="18" charset="0"/>
                            <a:ea typeface="Cambria Math" panose="02040503050406030204" pitchFamily="18" charset="0"/>
                          </a:rPr>
                        </m:ctrlPr>
                      </m:accPr>
                      <m:e>
                        <m:r>
                          <a:rPr lang="en-GB" sz="2800" b="0" i="1" smtClean="0">
                            <a:solidFill>
                              <a:schemeClr val="tx1"/>
                            </a:solidFill>
                            <a:latin typeface="Cambria Math" panose="02040503050406030204" pitchFamily="18" charset="0"/>
                            <a:ea typeface="Cambria Math" panose="02040503050406030204" pitchFamily="18" charset="0"/>
                          </a:rPr>
                          <m:t>𝑚𝑤</m:t>
                        </m:r>
                      </m:e>
                    </m:acc>
                    <m:r>
                      <a:rPr lang="en-GB" sz="2800" b="0" i="1" smtClean="0">
                        <a:solidFill>
                          <a:schemeClr val="tx1"/>
                        </a:solidFill>
                        <a:latin typeface="Cambria Math" panose="02040503050406030204" pitchFamily="18" charset="0"/>
                        <a:ea typeface="Cambria Math" panose="02040503050406030204" pitchFamily="18" charset="0"/>
                      </a:rPr>
                      <m:t>)</m:t>
                    </m:r>
                  </m:oMath>
                </a14:m>
                <a:r>
                  <a:rPr lang="en-GB" sz="2800" b="0" i="1" dirty="0">
                    <a:solidFill>
                      <a:schemeClr val="tx1"/>
                    </a:solidFill>
                    <a:latin typeface="Cambria Math" panose="02040503050406030204" pitchFamily="18" charset="0"/>
                    <a:ea typeface="Cambria Math" panose="02040503050406030204" pitchFamily="18" charset="0"/>
                  </a:rPr>
                  <a:t> </a:t>
                </a:r>
              </a:p>
              <a:p>
                <a:r>
                  <a:rPr lang="en-GB" sz="2800" i="1" dirty="0">
                    <a:latin typeface="Cambria Math" panose="02040503050406030204" pitchFamily="18" charset="0"/>
                    <a:ea typeface="Cambria Math" panose="02040503050406030204" pitchFamily="18" charset="0"/>
                  </a:rPr>
                  <a:t>a </a:t>
                </a:r>
                <a14:m>
                  <m:oMath xmlns:m="http://schemas.openxmlformats.org/officeDocument/2006/math">
                    <m:r>
                      <a:rPr lang="en-GB" sz="2800" i="1" smtClean="0">
                        <a:latin typeface="Cambria Math" panose="02040503050406030204" pitchFamily="18" charset="0"/>
                        <a:ea typeface="Cambria Math" panose="02040503050406030204" pitchFamily="18" charset="0"/>
                      </a:rPr>
                      <m:t>~ </m:t>
                    </m:r>
                    <m:r>
                      <a:rPr lang="en-GB" sz="2800" i="1" smtClean="0">
                        <a:latin typeface="Cambria Math" panose="02040503050406030204" pitchFamily="18" charset="0"/>
                        <a:ea typeface="Cambria Math" panose="02040503050406030204" pitchFamily="18" charset="0"/>
                      </a:rPr>
                      <m:t>𝑁𝑜𝑟𝑚𝑎𝑙</m:t>
                    </m:r>
                    <m:r>
                      <a:rPr lang="en-GB" sz="2800" i="1" smtClean="0">
                        <a:latin typeface="Cambria Math" panose="02040503050406030204" pitchFamily="18" charset="0"/>
                        <a:ea typeface="Cambria Math" panose="02040503050406030204" pitchFamily="18" charset="0"/>
                      </a:rPr>
                      <m:t> </m:t>
                    </m:r>
                    <m:d>
                      <m:dPr>
                        <m:ctrlPr>
                          <a:rPr lang="en-GB" sz="2800" i="1">
                            <a:latin typeface="Cambria Math" panose="02040503050406030204" pitchFamily="18" charset="0"/>
                            <a:ea typeface="Cambria Math" panose="02040503050406030204" pitchFamily="18" charset="0"/>
                          </a:rPr>
                        </m:ctrlPr>
                      </m:dPr>
                      <m:e>
                        <m:r>
                          <a:rPr lang="en-GB" sz="2800" b="0" i="1" smtClean="0">
                            <a:latin typeface="Cambria Math" panose="02040503050406030204" pitchFamily="18" charset="0"/>
                            <a:ea typeface="Cambria Math" panose="02040503050406030204" pitchFamily="18" charset="0"/>
                          </a:rPr>
                          <m:t>3300</m:t>
                        </m:r>
                        <m:r>
                          <a:rPr lang="en-GB" sz="2800" i="1">
                            <a:latin typeface="Cambria Math" panose="02040503050406030204" pitchFamily="18" charset="0"/>
                            <a:ea typeface="Cambria Math" panose="02040503050406030204" pitchFamily="18" charset="0"/>
                          </a:rPr>
                          <m:t> </m:t>
                        </m:r>
                        <m:r>
                          <a:rPr lang="en-GB" sz="2800" b="0" i="1" smtClean="0">
                            <a:latin typeface="Cambria Math" panose="02040503050406030204" pitchFamily="18" charset="0"/>
                            <a:ea typeface="Cambria Math" panose="02040503050406030204" pitchFamily="18" charset="0"/>
                          </a:rPr>
                          <m:t>,600</m:t>
                        </m:r>
                      </m:e>
                    </m:d>
                  </m:oMath>
                </a14:m>
                <a:endParaRPr lang="en-GB" sz="2800" i="1" dirty="0">
                  <a:latin typeface="Cambria Math" panose="02040503050406030204" pitchFamily="18" charset="0"/>
                  <a:ea typeface="Cambria Math" panose="02040503050406030204" pitchFamily="18" charset="0"/>
                </a:endParaRPr>
              </a:p>
              <a:p>
                <a:r>
                  <a:rPr lang="en-GB" sz="2800" i="1" dirty="0">
                    <a:solidFill>
                      <a:schemeClr val="tx1"/>
                    </a:solidFill>
                    <a:latin typeface="Cambria Math" panose="02040503050406030204" pitchFamily="18" charset="0"/>
                    <a:ea typeface="Cambria Math" panose="02040503050406030204" pitchFamily="18" charset="0"/>
                  </a:rPr>
                  <a:t>b </a:t>
                </a:r>
                <a14:m>
                  <m:oMath xmlns:m="http://schemas.openxmlformats.org/officeDocument/2006/math">
                    <m:r>
                      <a:rPr lang="en-GB" sz="2800" i="1" smtClean="0">
                        <a:solidFill>
                          <a:schemeClr val="tx1"/>
                        </a:solidFill>
                        <a:latin typeface="Cambria Math" panose="02040503050406030204" pitchFamily="18" charset="0"/>
                        <a:ea typeface="Cambria Math" panose="02040503050406030204" pitchFamily="18" charset="0"/>
                      </a:rPr>
                      <m:t>~ </m:t>
                    </m:r>
                    <m:r>
                      <a:rPr lang="en-GB" sz="2800" i="1" smtClean="0">
                        <a:solidFill>
                          <a:schemeClr val="tx1"/>
                        </a:solidFill>
                        <a:latin typeface="Cambria Math" panose="02040503050406030204" pitchFamily="18" charset="0"/>
                        <a:ea typeface="Cambria Math" panose="02040503050406030204" pitchFamily="18" charset="0"/>
                      </a:rPr>
                      <m:t>𝑁𝑜𝑟𝑚𝑎𝑙</m:t>
                    </m:r>
                    <m:r>
                      <a:rPr lang="en-GB" sz="2800" i="1" smtClean="0">
                        <a:solidFill>
                          <a:schemeClr val="tx1"/>
                        </a:solidFill>
                        <a:latin typeface="Cambria Math" panose="02040503050406030204" pitchFamily="18" charset="0"/>
                        <a:ea typeface="Cambria Math" panose="02040503050406030204" pitchFamily="18" charset="0"/>
                      </a:rPr>
                      <m:t> </m:t>
                    </m:r>
                    <m:d>
                      <m:dPr>
                        <m:ctrlPr>
                          <a:rPr lang="en-GB" sz="2800" i="1">
                            <a:solidFill>
                              <a:schemeClr val="tx1"/>
                            </a:solidFill>
                            <a:latin typeface="Cambria Math" panose="02040503050406030204" pitchFamily="18" charset="0"/>
                            <a:ea typeface="Cambria Math" panose="02040503050406030204" pitchFamily="18" charset="0"/>
                          </a:rPr>
                        </m:ctrlPr>
                      </m:dPr>
                      <m:e>
                        <m:r>
                          <a:rPr lang="en-GB" sz="2800" b="0" i="1" smtClean="0">
                            <a:solidFill>
                              <a:schemeClr val="tx1"/>
                            </a:solidFill>
                            <a:latin typeface="Cambria Math" panose="02040503050406030204" pitchFamily="18" charset="0"/>
                            <a:ea typeface="Cambria Math" panose="02040503050406030204" pitchFamily="18" charset="0"/>
                          </a:rPr>
                          <m:t>0, 25</m:t>
                        </m:r>
                      </m:e>
                    </m:d>
                  </m:oMath>
                </a14:m>
                <a:endParaRPr lang="en-GB" sz="2800" i="1" dirty="0">
                  <a:solidFill>
                    <a:schemeClr val="tx1"/>
                  </a:solidFill>
                  <a:latin typeface="Cambria Math" panose="02040503050406030204" pitchFamily="18" charset="0"/>
                  <a:ea typeface="Cambria Math" panose="02040503050406030204" pitchFamily="18" charset="0"/>
                </a:endParaRPr>
              </a:p>
              <a:p>
                <a:r>
                  <a:rPr lang="en-GB" sz="2800" i="1" dirty="0">
                    <a:latin typeface="Cambria Math" panose="02040503050406030204" pitchFamily="18" charset="0"/>
                    <a:ea typeface="Cambria Math" panose="02040503050406030204" pitchFamily="18" charset="0"/>
                  </a:rPr>
                  <a:t> </a:t>
                </a:r>
                <a:r>
                  <a:rPr lang="el-GR" sz="2800" dirty="0">
                    <a:ea typeface="Cambria Math" panose="02040503050406030204" pitchFamily="18" charset="0"/>
                  </a:rPr>
                  <a:t>σ</a:t>
                </a:r>
                <a:r>
                  <a:rPr lang="en-GB" sz="2800" dirty="0">
                    <a:ea typeface="Cambria Math" panose="02040503050406030204" pitchFamily="18" charset="0"/>
                  </a:rPr>
                  <a:t> </a:t>
                </a:r>
                <a14:m>
                  <m:oMath xmlns:m="http://schemas.openxmlformats.org/officeDocument/2006/math">
                    <m:r>
                      <a:rPr lang="en-GB" sz="2800" i="1" smtClean="0">
                        <a:latin typeface="Cambria Math" panose="02040503050406030204" pitchFamily="18" charset="0"/>
                        <a:ea typeface="Cambria Math" panose="02040503050406030204" pitchFamily="18" charset="0"/>
                      </a:rPr>
                      <m:t>~</m:t>
                    </m:r>
                    <m:r>
                      <a:rPr lang="en-GB" sz="2800" b="0" i="1" smtClean="0">
                        <a:latin typeface="Cambria Math" panose="02040503050406030204" pitchFamily="18" charset="0"/>
                        <a:ea typeface="Cambria Math" panose="02040503050406030204" pitchFamily="18" charset="0"/>
                      </a:rPr>
                      <m:t> </m:t>
                    </m:r>
                    <m:r>
                      <a:rPr lang="en-GB" sz="2800" b="0" i="1" smtClean="0">
                        <a:latin typeface="Cambria Math" panose="02040503050406030204" pitchFamily="18" charset="0"/>
                        <a:ea typeface="Cambria Math" panose="02040503050406030204" pitchFamily="18" charset="0"/>
                      </a:rPr>
                      <m:t>𝑈𝑛𝑖𝑓𝑜𝑟𝑚</m:t>
                    </m:r>
                    <m:r>
                      <a:rPr lang="en-GB" sz="2800" b="0" i="1" smtClean="0">
                        <a:latin typeface="Cambria Math" panose="02040503050406030204" pitchFamily="18" charset="0"/>
                        <a:ea typeface="Cambria Math" panose="02040503050406030204" pitchFamily="18" charset="0"/>
                      </a:rPr>
                      <m:t> (0 , 1000) </m:t>
                    </m:r>
                  </m:oMath>
                </a14:m>
                <a:endParaRPr lang="en-GB" sz="2800" dirty="0"/>
              </a:p>
            </p:txBody>
          </p:sp>
        </mc:Choice>
        <mc:Fallback xmlns="">
          <p:sp>
            <p:nvSpPr>
              <p:cNvPr id="6" name="TextBox 5">
                <a:extLst>
                  <a:ext uri="{FF2B5EF4-FFF2-40B4-BE49-F238E27FC236}">
                    <a16:creationId xmlns:a16="http://schemas.microsoft.com/office/drawing/2014/main" id="{AFF3831A-B21B-0259-53B6-CF5D8AEAFF23}"/>
                  </a:ext>
                </a:extLst>
              </p:cNvPr>
              <p:cNvSpPr txBox="1">
                <a:spLocks noRot="1" noChangeAspect="1" noMove="1" noResize="1" noEditPoints="1" noAdjustHandles="1" noChangeArrowheads="1" noChangeShapeType="1" noTextEdit="1"/>
              </p:cNvSpPr>
              <p:nvPr/>
            </p:nvSpPr>
            <p:spPr>
              <a:xfrm>
                <a:off x="685802" y="1384579"/>
                <a:ext cx="4005199" cy="2246769"/>
              </a:xfrm>
              <a:prstGeom prst="rect">
                <a:avLst/>
              </a:prstGeom>
              <a:blipFill>
                <a:blip r:embed="rId3"/>
                <a:stretch>
                  <a:fillRect l="-3196" b="-6775"/>
                </a:stretch>
              </a:blipFill>
            </p:spPr>
            <p:txBody>
              <a:bodyPr/>
              <a:lstStyle/>
              <a:p>
                <a:r>
                  <a:rPr lang="en-GB">
                    <a:noFill/>
                  </a:rPr>
                  <a:t> </a:t>
                </a:r>
              </a:p>
            </p:txBody>
          </p:sp>
        </mc:Fallback>
      </mc:AlternateContent>
      <p:sp>
        <p:nvSpPr>
          <p:cNvPr id="8" name="AutoShape 2">
            <a:extLst>
              <a:ext uri="{FF2B5EF4-FFF2-40B4-BE49-F238E27FC236}">
                <a16:creationId xmlns:a16="http://schemas.microsoft.com/office/drawing/2014/main" id="{F1C4DEFA-B7FF-1047-EAC0-DE692988715C}"/>
              </a:ext>
            </a:extLst>
          </p:cNvPr>
          <p:cNvSpPr>
            <a:spLocks noChangeAspect="1" noChangeArrowheads="1"/>
          </p:cNvSpPr>
          <p:nvPr/>
        </p:nvSpPr>
        <p:spPr bwMode="auto">
          <a:xfrm>
            <a:off x="5943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4" name="AutoShape 2">
            <a:extLst>
              <a:ext uri="{FF2B5EF4-FFF2-40B4-BE49-F238E27FC236}">
                <a16:creationId xmlns:a16="http://schemas.microsoft.com/office/drawing/2014/main" id="{9C5DA48B-B3C1-55D7-37D6-80D24EB7CFE1}"/>
              </a:ext>
            </a:extLst>
          </p:cNvPr>
          <p:cNvSpPr>
            <a:spLocks noChangeAspect="1" noChangeArrowheads="1"/>
          </p:cNvSpPr>
          <p:nvPr/>
        </p:nvSpPr>
        <p:spPr bwMode="auto">
          <a:xfrm>
            <a:off x="6096000" y="34290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5" name="TextBox 4">
            <a:extLst>
              <a:ext uri="{FF2B5EF4-FFF2-40B4-BE49-F238E27FC236}">
                <a16:creationId xmlns:a16="http://schemas.microsoft.com/office/drawing/2014/main" id="{50B8B54F-7896-A5F7-889C-BAA1CFD9B802}"/>
              </a:ext>
            </a:extLst>
          </p:cNvPr>
          <p:cNvSpPr txBox="1"/>
          <p:nvPr/>
        </p:nvSpPr>
        <p:spPr>
          <a:xfrm>
            <a:off x="0" y="6273225"/>
            <a:ext cx="11993217" cy="584775"/>
          </a:xfrm>
          <a:prstGeom prst="rect">
            <a:avLst/>
          </a:prstGeom>
          <a:noFill/>
        </p:spPr>
        <p:txBody>
          <a:bodyPr wrap="square" rtlCol="0">
            <a:spAutoFit/>
          </a:bodyPr>
          <a:lstStyle/>
          <a:p>
            <a:pPr>
              <a:spcBef>
                <a:spcPts val="1200"/>
              </a:spcBef>
            </a:pPr>
            <a:r>
              <a:rPr lang="en-GB" sz="3200" dirty="0"/>
              <a:t>Fictional data on newborn’s birthweight (</a:t>
            </a:r>
            <a:r>
              <a:rPr lang="en-GB" sz="3200" b="1" i="1" dirty="0" err="1"/>
              <a:t>bw</a:t>
            </a:r>
            <a:r>
              <a:rPr lang="en-GB" sz="3200" dirty="0"/>
              <a:t>) by maternal weight (</a:t>
            </a:r>
            <a:r>
              <a:rPr lang="en-GB" sz="3200" b="1" i="1" dirty="0"/>
              <a:t>mw</a:t>
            </a:r>
            <a:r>
              <a:rPr lang="en-GB" sz="3200" dirty="0"/>
              <a:t>). </a:t>
            </a:r>
          </a:p>
        </p:txBody>
      </p:sp>
      <p:sp>
        <p:nvSpPr>
          <p:cNvPr id="7" name="Rectangle: Rounded Corners 6">
            <a:extLst>
              <a:ext uri="{FF2B5EF4-FFF2-40B4-BE49-F238E27FC236}">
                <a16:creationId xmlns:a16="http://schemas.microsoft.com/office/drawing/2014/main" id="{1E791956-2ECD-768A-EDCD-E4039158ED38}"/>
              </a:ext>
            </a:extLst>
          </p:cNvPr>
          <p:cNvSpPr/>
          <p:nvPr/>
        </p:nvSpPr>
        <p:spPr>
          <a:xfrm>
            <a:off x="6096000" y="1471169"/>
            <a:ext cx="3670852" cy="417717"/>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dirty="0"/>
              <a:t>Likelihood</a:t>
            </a:r>
          </a:p>
        </p:txBody>
      </p:sp>
      <p:cxnSp>
        <p:nvCxnSpPr>
          <p:cNvPr id="10" name="Straight Arrow Connector 9">
            <a:extLst>
              <a:ext uri="{FF2B5EF4-FFF2-40B4-BE49-F238E27FC236}">
                <a16:creationId xmlns:a16="http://schemas.microsoft.com/office/drawing/2014/main" id="{17E1E8BF-FB84-0412-5400-B210263C6358}"/>
              </a:ext>
            </a:extLst>
          </p:cNvPr>
          <p:cNvCxnSpPr>
            <a:cxnSpLocks/>
            <a:stCxn id="7" idx="1"/>
          </p:cNvCxnSpPr>
          <p:nvPr/>
        </p:nvCxnSpPr>
        <p:spPr>
          <a:xfrm flipH="1">
            <a:off x="4253948" y="1680028"/>
            <a:ext cx="1842052" cy="4815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4" name="Rectangle: Rounded Corners 13">
            <a:extLst>
              <a:ext uri="{FF2B5EF4-FFF2-40B4-BE49-F238E27FC236}">
                <a16:creationId xmlns:a16="http://schemas.microsoft.com/office/drawing/2014/main" id="{9B5A79C5-4BEE-3631-4B81-9C7D935998D1}"/>
              </a:ext>
            </a:extLst>
          </p:cNvPr>
          <p:cNvSpPr/>
          <p:nvPr/>
        </p:nvSpPr>
        <p:spPr>
          <a:xfrm>
            <a:off x="6248400" y="1834905"/>
            <a:ext cx="3670852" cy="417717"/>
          </a:xfrm>
          <a:prstGeom prst="roundRect">
            <a:avLst/>
          </a:prstGeom>
          <a:solidFill>
            <a:schemeClr val="accent1">
              <a:lumMod val="5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dirty="0"/>
              <a:t>Linear Model</a:t>
            </a:r>
          </a:p>
        </p:txBody>
      </p:sp>
      <p:cxnSp>
        <p:nvCxnSpPr>
          <p:cNvPr id="15" name="Straight Arrow Connector 14">
            <a:extLst>
              <a:ext uri="{FF2B5EF4-FFF2-40B4-BE49-F238E27FC236}">
                <a16:creationId xmlns:a16="http://schemas.microsoft.com/office/drawing/2014/main" id="{A9090208-A081-6313-D5A7-E7F6FF74D4F2}"/>
              </a:ext>
            </a:extLst>
          </p:cNvPr>
          <p:cNvCxnSpPr>
            <a:cxnSpLocks/>
            <a:stCxn id="14" idx="1"/>
          </p:cNvCxnSpPr>
          <p:nvPr/>
        </p:nvCxnSpPr>
        <p:spPr>
          <a:xfrm flipH="1">
            <a:off x="4406348" y="2043764"/>
            <a:ext cx="1842052" cy="4815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6" name="Rectangle: Rounded Corners 15">
            <a:extLst>
              <a:ext uri="{FF2B5EF4-FFF2-40B4-BE49-F238E27FC236}">
                <a16:creationId xmlns:a16="http://schemas.microsoft.com/office/drawing/2014/main" id="{F89CA2A5-B151-E803-3A64-11C771A9E4CD}"/>
              </a:ext>
            </a:extLst>
          </p:cNvPr>
          <p:cNvSpPr/>
          <p:nvPr/>
        </p:nvSpPr>
        <p:spPr>
          <a:xfrm>
            <a:off x="6533053" y="2249041"/>
            <a:ext cx="3670852" cy="417717"/>
          </a:xfrm>
          <a:prstGeom prst="roundRect">
            <a:avLst/>
          </a:prstGeom>
          <a:solidFill>
            <a:schemeClr val="tx2"/>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dirty="0"/>
              <a:t>“a” (intercept) prior</a:t>
            </a:r>
          </a:p>
        </p:txBody>
      </p:sp>
      <p:cxnSp>
        <p:nvCxnSpPr>
          <p:cNvPr id="17" name="Straight Arrow Connector 16">
            <a:extLst>
              <a:ext uri="{FF2B5EF4-FFF2-40B4-BE49-F238E27FC236}">
                <a16:creationId xmlns:a16="http://schemas.microsoft.com/office/drawing/2014/main" id="{790BB774-9238-6FA0-4479-B10DD4F2E509}"/>
              </a:ext>
            </a:extLst>
          </p:cNvPr>
          <p:cNvCxnSpPr>
            <a:cxnSpLocks/>
            <a:stCxn id="16" idx="1"/>
          </p:cNvCxnSpPr>
          <p:nvPr/>
        </p:nvCxnSpPr>
        <p:spPr>
          <a:xfrm flipH="1">
            <a:off x="4691001" y="2457900"/>
            <a:ext cx="1842052" cy="4815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8" name="Rectangle: Rounded Corners 17">
            <a:extLst>
              <a:ext uri="{FF2B5EF4-FFF2-40B4-BE49-F238E27FC236}">
                <a16:creationId xmlns:a16="http://schemas.microsoft.com/office/drawing/2014/main" id="{EFE00EB7-8453-A511-B703-50C162142FD7}"/>
              </a:ext>
            </a:extLst>
          </p:cNvPr>
          <p:cNvSpPr/>
          <p:nvPr/>
        </p:nvSpPr>
        <p:spPr>
          <a:xfrm>
            <a:off x="6711958" y="2680109"/>
            <a:ext cx="3670852" cy="417717"/>
          </a:xfrm>
          <a:prstGeom prst="roundRect">
            <a:avLst/>
          </a:prstGeom>
          <a:solidFill>
            <a:schemeClr val="tx2">
              <a:lumMod val="60000"/>
              <a:lumOff val="4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dirty="0"/>
              <a:t>“b” (slope) prior</a:t>
            </a:r>
          </a:p>
        </p:txBody>
      </p:sp>
      <p:cxnSp>
        <p:nvCxnSpPr>
          <p:cNvPr id="19" name="Straight Arrow Connector 18">
            <a:extLst>
              <a:ext uri="{FF2B5EF4-FFF2-40B4-BE49-F238E27FC236}">
                <a16:creationId xmlns:a16="http://schemas.microsoft.com/office/drawing/2014/main" id="{D8662368-0DE6-DD0C-BA6F-C178ACA496D7}"/>
              </a:ext>
            </a:extLst>
          </p:cNvPr>
          <p:cNvCxnSpPr>
            <a:cxnSpLocks/>
            <a:stCxn id="18" idx="1"/>
          </p:cNvCxnSpPr>
          <p:nvPr/>
        </p:nvCxnSpPr>
        <p:spPr>
          <a:xfrm flipH="1">
            <a:off x="4869906" y="2888968"/>
            <a:ext cx="1842052" cy="4815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1" name="Rectangle: Rounded Corners 20">
            <a:extLst>
              <a:ext uri="{FF2B5EF4-FFF2-40B4-BE49-F238E27FC236}">
                <a16:creationId xmlns:a16="http://schemas.microsoft.com/office/drawing/2014/main" id="{27EE85B0-92F6-940A-FD5E-C9A45BADEEB0}"/>
              </a:ext>
            </a:extLst>
          </p:cNvPr>
          <p:cNvSpPr/>
          <p:nvPr/>
        </p:nvSpPr>
        <p:spPr>
          <a:xfrm>
            <a:off x="6957123" y="3058705"/>
            <a:ext cx="3670852" cy="417717"/>
          </a:xfrm>
          <a:prstGeom prst="roundRect">
            <a:avLst/>
          </a:prstGeom>
          <a:solidFill>
            <a:schemeClr val="tx2">
              <a:lumMod val="5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dirty="0"/>
              <a:t>“sigma” (SD) prior</a:t>
            </a:r>
          </a:p>
        </p:txBody>
      </p:sp>
      <p:cxnSp>
        <p:nvCxnSpPr>
          <p:cNvPr id="22" name="Straight Arrow Connector 21">
            <a:extLst>
              <a:ext uri="{FF2B5EF4-FFF2-40B4-BE49-F238E27FC236}">
                <a16:creationId xmlns:a16="http://schemas.microsoft.com/office/drawing/2014/main" id="{B4D7737D-3935-E806-97FA-16F228BE2B2C}"/>
              </a:ext>
            </a:extLst>
          </p:cNvPr>
          <p:cNvCxnSpPr>
            <a:cxnSpLocks/>
            <a:stCxn id="21" idx="1"/>
          </p:cNvCxnSpPr>
          <p:nvPr/>
        </p:nvCxnSpPr>
        <p:spPr>
          <a:xfrm flipH="1">
            <a:off x="5115071" y="3267564"/>
            <a:ext cx="1842052" cy="4815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408834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FA2DE1CC-6C8C-4027-9712-5F5758E9770C}"/>
              </a:ext>
            </a:extLst>
          </p:cNvPr>
          <p:cNvSpPr txBox="1"/>
          <p:nvPr/>
        </p:nvSpPr>
        <p:spPr>
          <a:xfrm>
            <a:off x="0" y="3597972"/>
            <a:ext cx="12192000" cy="461665"/>
          </a:xfrm>
          <a:prstGeom prst="rect">
            <a:avLst/>
          </a:prstGeom>
          <a:noFill/>
        </p:spPr>
        <p:txBody>
          <a:bodyPr wrap="square" rtlCol="0">
            <a:spAutoFit/>
          </a:bodyPr>
          <a:lstStyle/>
          <a:p>
            <a:pPr algn="ctr" defTabSz="914446"/>
            <a:r>
              <a:rPr lang="en-US" sz="2400" dirty="0">
                <a:solidFill>
                  <a:srgbClr val="FFFFFF"/>
                </a:solidFill>
                <a:latin typeface="Arial" panose="020B0604020202020204"/>
              </a:rPr>
              <a:t>www.ncrm.ac.uk</a:t>
            </a:r>
          </a:p>
        </p:txBody>
      </p:sp>
    </p:spTree>
    <p:extLst>
      <p:ext uri="{BB962C8B-B14F-4D97-AF65-F5344CB8AC3E}">
        <p14:creationId xmlns:p14="http://schemas.microsoft.com/office/powerpoint/2010/main" val="2979202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FEDF7B-D700-FAC1-96F1-F0845361D8C8}"/>
              </a:ext>
            </a:extLst>
          </p:cNvPr>
          <p:cNvSpPr>
            <a:spLocks noGrp="1"/>
          </p:cNvSpPr>
          <p:nvPr>
            <p:ph type="title"/>
          </p:nvPr>
        </p:nvSpPr>
        <p:spPr>
          <a:xfrm>
            <a:off x="0" y="79216"/>
            <a:ext cx="12192000" cy="948691"/>
          </a:xfrm>
          <a:solidFill>
            <a:srgbClr val="C00000"/>
          </a:solidFill>
        </p:spPr>
        <p:txBody>
          <a:bodyPr/>
          <a:lstStyle/>
          <a:p>
            <a:r>
              <a:rPr lang="en-GB" dirty="0">
                <a:solidFill>
                  <a:schemeClr val="bg1"/>
                </a:solidFill>
              </a:rPr>
              <a:t>	Linear Regression</a:t>
            </a:r>
          </a:p>
        </p:txBody>
      </p:sp>
      <p:sp>
        <p:nvSpPr>
          <p:cNvPr id="3" name="TextBox 2">
            <a:extLst>
              <a:ext uri="{FF2B5EF4-FFF2-40B4-BE49-F238E27FC236}">
                <a16:creationId xmlns:a16="http://schemas.microsoft.com/office/drawing/2014/main" id="{016ACE44-3F3B-5103-D115-DA4E7B42DA00}"/>
              </a:ext>
            </a:extLst>
          </p:cNvPr>
          <p:cNvSpPr txBox="1"/>
          <p:nvPr/>
        </p:nvSpPr>
        <p:spPr>
          <a:xfrm>
            <a:off x="470264" y="1444844"/>
            <a:ext cx="10998926" cy="1723549"/>
          </a:xfrm>
          <a:prstGeom prst="rect">
            <a:avLst/>
          </a:prstGeom>
          <a:noFill/>
        </p:spPr>
        <p:txBody>
          <a:bodyPr wrap="square" rtlCol="0">
            <a:spAutoFit/>
          </a:bodyPr>
          <a:lstStyle/>
          <a:p>
            <a:pPr marL="285750" indent="-285750">
              <a:spcBef>
                <a:spcPts val="1200"/>
              </a:spcBef>
              <a:buFont typeface="Arial" panose="020B0604020202020204" pitchFamily="34" charset="0"/>
              <a:buChar char="•"/>
            </a:pPr>
            <a:r>
              <a:rPr lang="en-GB" sz="3200" dirty="0"/>
              <a:t>Models that estimate mean and variance of measurement using an </a:t>
            </a:r>
            <a:r>
              <a:rPr lang="en-GB" sz="3200" i="1" dirty="0"/>
              <a:t>additive</a:t>
            </a:r>
            <a:r>
              <a:rPr lang="en-GB" sz="3200" dirty="0"/>
              <a:t> combination of other measurements.</a:t>
            </a:r>
          </a:p>
          <a:p>
            <a:pPr marL="285750" indent="-285750">
              <a:spcBef>
                <a:spcPts val="1200"/>
              </a:spcBef>
              <a:buFont typeface="Arial" panose="020B0604020202020204" pitchFamily="34" charset="0"/>
              <a:buChar char="•"/>
            </a:pPr>
            <a:endParaRPr lang="en-GB" sz="3200" dirty="0"/>
          </a:p>
        </p:txBody>
      </p:sp>
      <mc:AlternateContent xmlns:mc="http://schemas.openxmlformats.org/markup-compatibility/2006" xmlns:a14="http://schemas.microsoft.com/office/drawing/2010/main">
        <mc:Choice Requires="a14">
          <p:sp>
            <p:nvSpPr>
              <p:cNvPr id="4" name="TextBox 3">
                <a:extLst>
                  <a:ext uri="{FF2B5EF4-FFF2-40B4-BE49-F238E27FC236}">
                    <a16:creationId xmlns:a16="http://schemas.microsoft.com/office/drawing/2014/main" id="{325B1473-9982-0426-2CD5-8513ECF228F3}"/>
                  </a:ext>
                </a:extLst>
              </p:cNvPr>
              <p:cNvSpPr txBox="1"/>
              <p:nvPr/>
            </p:nvSpPr>
            <p:spPr>
              <a:xfrm>
                <a:off x="5529263" y="2683452"/>
                <a:ext cx="3593933" cy="954107"/>
              </a:xfrm>
              <a:prstGeom prst="rect">
                <a:avLst/>
              </a:prstGeom>
              <a:noFill/>
            </p:spPr>
            <p:txBody>
              <a:bodyPr wrap="none" rtlCol="0">
                <a:spAutoFit/>
              </a:bodyPr>
              <a:lstStyle/>
              <a:p>
                <a14:m>
                  <m:oMath xmlns:m="http://schemas.openxmlformats.org/officeDocument/2006/math">
                    <m:sSub>
                      <m:sSubPr>
                        <m:ctrlPr>
                          <a:rPr lang="en-GB" sz="2800" i="1" smtClean="0">
                            <a:latin typeface="Cambria Math" panose="02040503050406030204" pitchFamily="18" charset="0"/>
                            <a:ea typeface="Cambria Math" panose="02040503050406030204" pitchFamily="18" charset="0"/>
                          </a:rPr>
                        </m:ctrlPr>
                      </m:sSubPr>
                      <m:e>
                        <m:r>
                          <a:rPr lang="en-GB" sz="2800" b="0" i="1" smtClean="0">
                            <a:latin typeface="Cambria Math" panose="02040503050406030204" pitchFamily="18" charset="0"/>
                            <a:ea typeface="Cambria Math" panose="02040503050406030204" pitchFamily="18" charset="0"/>
                          </a:rPr>
                          <m:t>𝑦</m:t>
                        </m:r>
                      </m:e>
                      <m:sub>
                        <m:r>
                          <a:rPr lang="en-GB" sz="2800" b="0" i="1" smtClean="0">
                            <a:latin typeface="Cambria Math" panose="02040503050406030204" pitchFamily="18" charset="0"/>
                            <a:ea typeface="Cambria Math" panose="02040503050406030204" pitchFamily="18" charset="0"/>
                          </a:rPr>
                          <m:t>𝑖</m:t>
                        </m:r>
                      </m:sub>
                    </m:sSub>
                  </m:oMath>
                </a14:m>
                <a:r>
                  <a:rPr lang="en-GB" sz="2800" i="1" dirty="0">
                    <a:latin typeface="Cambria Math" panose="02040503050406030204" pitchFamily="18" charset="0"/>
                    <a:ea typeface="Cambria Math" panose="02040503050406030204" pitchFamily="18" charset="0"/>
                  </a:rPr>
                  <a:t> = a + b </a:t>
                </a:r>
                <a14:m>
                  <m:oMath xmlns:m="http://schemas.openxmlformats.org/officeDocument/2006/math">
                    <m:sSub>
                      <m:sSubPr>
                        <m:ctrlPr>
                          <a:rPr lang="en-GB" sz="2800" i="1" smtClean="0">
                            <a:latin typeface="Cambria Math" panose="02040503050406030204" pitchFamily="18" charset="0"/>
                            <a:ea typeface="Cambria Math" panose="02040503050406030204" pitchFamily="18" charset="0"/>
                          </a:rPr>
                        </m:ctrlPr>
                      </m:sSubPr>
                      <m:e>
                        <m:r>
                          <a:rPr lang="en-GB" sz="2800" b="0" i="1" smtClean="0">
                            <a:latin typeface="Cambria Math" panose="02040503050406030204" pitchFamily="18" charset="0"/>
                            <a:ea typeface="Cambria Math" panose="02040503050406030204" pitchFamily="18" charset="0"/>
                          </a:rPr>
                          <m:t>𝑋</m:t>
                        </m:r>
                      </m:e>
                      <m:sub>
                        <m:r>
                          <a:rPr lang="en-GB" sz="2800" b="0" i="1" smtClean="0">
                            <a:latin typeface="Cambria Math" panose="02040503050406030204" pitchFamily="18" charset="0"/>
                            <a:ea typeface="Cambria Math" panose="02040503050406030204" pitchFamily="18" charset="0"/>
                          </a:rPr>
                          <m:t>𝑖</m:t>
                        </m:r>
                      </m:sub>
                    </m:sSub>
                    <m:r>
                      <a:rPr lang="en-GB" sz="2800" b="0" i="1" smtClean="0">
                        <a:latin typeface="Cambria Math" panose="02040503050406030204" pitchFamily="18" charset="0"/>
                        <a:ea typeface="Cambria Math" panose="02040503050406030204" pitchFamily="18" charset="0"/>
                      </a:rPr>
                      <m:t>+ </m:t>
                    </m:r>
                    <m:sSub>
                      <m:sSubPr>
                        <m:ctrlPr>
                          <a:rPr lang="en-GB" sz="2800" b="0" i="1" smtClean="0">
                            <a:latin typeface="Cambria Math" panose="02040503050406030204" pitchFamily="18" charset="0"/>
                            <a:ea typeface="Cambria Math" panose="02040503050406030204" pitchFamily="18" charset="0"/>
                          </a:rPr>
                        </m:ctrlPr>
                      </m:sSubPr>
                      <m:e>
                        <m:r>
                          <a:rPr lang="en-GB" sz="2800" b="0" i="1" smtClean="0">
                            <a:latin typeface="Cambria Math" panose="02040503050406030204" pitchFamily="18" charset="0"/>
                            <a:ea typeface="Cambria Math" panose="02040503050406030204" pitchFamily="18" charset="0"/>
                          </a:rPr>
                          <m:t>𝑒</m:t>
                        </m:r>
                      </m:e>
                      <m:sub>
                        <m:r>
                          <a:rPr lang="en-GB" sz="2800" b="0" i="1" smtClean="0">
                            <a:latin typeface="Cambria Math" panose="02040503050406030204" pitchFamily="18" charset="0"/>
                            <a:ea typeface="Cambria Math" panose="02040503050406030204" pitchFamily="18" charset="0"/>
                          </a:rPr>
                          <m:t>𝑖</m:t>
                        </m:r>
                      </m:sub>
                    </m:sSub>
                    <m:r>
                      <a:rPr lang="en-GB" sz="2800" b="0" i="1" smtClean="0">
                        <a:latin typeface="Cambria Math" panose="02040503050406030204" pitchFamily="18" charset="0"/>
                        <a:ea typeface="Cambria Math" panose="02040503050406030204" pitchFamily="18" charset="0"/>
                      </a:rPr>
                      <m:t>  </m:t>
                    </m:r>
                  </m:oMath>
                </a14:m>
                <a:endParaRPr lang="en-GB" sz="2800" b="0" i="1" dirty="0">
                  <a:latin typeface="Cambria Math" panose="02040503050406030204" pitchFamily="18" charset="0"/>
                  <a:ea typeface="Cambria Math" panose="02040503050406030204" pitchFamily="18" charset="0"/>
                </a:endParaRPr>
              </a:p>
              <a:p>
                <a:pPr/>
                <a14:m>
                  <m:oMathPara xmlns:m="http://schemas.openxmlformats.org/officeDocument/2006/math">
                    <m:oMathParaPr>
                      <m:jc m:val="centerGroup"/>
                    </m:oMathParaPr>
                    <m:oMath xmlns:m="http://schemas.openxmlformats.org/officeDocument/2006/math">
                      <m:r>
                        <a:rPr lang="en-GB" sz="2800" b="0" i="1" smtClean="0">
                          <a:latin typeface="Cambria Math" panose="02040503050406030204" pitchFamily="18" charset="0"/>
                        </a:rPr>
                        <m:t>𝑒</m:t>
                      </m:r>
                      <m:r>
                        <a:rPr lang="en-GB" sz="2800" i="1" smtClean="0">
                          <a:latin typeface="Cambria Math" panose="02040503050406030204" pitchFamily="18" charset="0"/>
                          <a:ea typeface="Cambria Math" panose="02040503050406030204" pitchFamily="18" charset="0"/>
                        </a:rPr>
                        <m:t>~</m:t>
                      </m:r>
                      <m:r>
                        <a:rPr lang="en-GB" sz="2800" b="0" i="1" smtClean="0">
                          <a:latin typeface="Cambria Math" panose="02040503050406030204" pitchFamily="18" charset="0"/>
                          <a:ea typeface="Cambria Math" panose="02040503050406030204" pitchFamily="18" charset="0"/>
                        </a:rPr>
                        <m:t> </m:t>
                      </m:r>
                      <m:r>
                        <a:rPr lang="en-GB" sz="2800" b="0" i="1" smtClean="0">
                          <a:latin typeface="Cambria Math" panose="02040503050406030204" pitchFamily="18" charset="0"/>
                          <a:ea typeface="Cambria Math" panose="02040503050406030204" pitchFamily="18" charset="0"/>
                        </a:rPr>
                        <m:t>𝑁𝑜𝑟𝑚𝑎𝑙</m:t>
                      </m:r>
                      <m:r>
                        <a:rPr lang="en-GB" sz="2800" b="0" i="1" smtClean="0">
                          <a:latin typeface="Cambria Math" panose="02040503050406030204" pitchFamily="18" charset="0"/>
                          <a:ea typeface="Cambria Math" panose="02040503050406030204" pitchFamily="18" charset="0"/>
                        </a:rPr>
                        <m:t> (0 , </m:t>
                      </m:r>
                      <m:sSup>
                        <m:sSupPr>
                          <m:ctrlPr>
                            <a:rPr lang="el-GR" sz="2800" b="0" i="1" smtClean="0">
                              <a:latin typeface="Cambria Math" panose="02040503050406030204" pitchFamily="18" charset="0"/>
                              <a:ea typeface="Cambria Math" panose="02040503050406030204" pitchFamily="18" charset="0"/>
                            </a:rPr>
                          </m:ctrlPr>
                        </m:sSupPr>
                        <m:e>
                          <m:r>
                            <m:rPr>
                              <m:sty m:val="p"/>
                            </m:rPr>
                            <a:rPr lang="el-GR" sz="2800" b="0" i="1" smtClean="0">
                              <a:latin typeface="Cambria Math" panose="02040503050406030204" pitchFamily="18" charset="0"/>
                              <a:ea typeface="Cambria Math" panose="02040503050406030204" pitchFamily="18" charset="0"/>
                            </a:rPr>
                            <m:t>σ</m:t>
                          </m:r>
                        </m:e>
                        <m:sup>
                          <m:r>
                            <a:rPr lang="en-GB" sz="2800" b="0" i="1" smtClean="0">
                              <a:latin typeface="Cambria Math" panose="02040503050406030204" pitchFamily="18" charset="0"/>
                              <a:ea typeface="Cambria Math" panose="02040503050406030204" pitchFamily="18" charset="0"/>
                            </a:rPr>
                            <m:t>2</m:t>
                          </m:r>
                        </m:sup>
                      </m:sSup>
                      <m:r>
                        <a:rPr lang="en-GB" sz="2800" b="0" i="1" smtClean="0">
                          <a:latin typeface="Cambria Math" panose="02040503050406030204" pitchFamily="18" charset="0"/>
                          <a:ea typeface="Cambria Math" panose="02040503050406030204" pitchFamily="18" charset="0"/>
                        </a:rPr>
                        <m:t> )</m:t>
                      </m:r>
                      <m:r>
                        <a:rPr lang="en-GB" sz="2800" b="0" i="1" smtClean="0">
                          <a:latin typeface="Cambria Math" panose="02040503050406030204" pitchFamily="18" charset="0"/>
                        </a:rPr>
                        <m:t> </m:t>
                      </m:r>
                    </m:oMath>
                  </m:oMathPara>
                </a14:m>
                <a:endParaRPr lang="en-GB" sz="2800" dirty="0"/>
              </a:p>
            </p:txBody>
          </p:sp>
        </mc:Choice>
        <mc:Fallback xmlns="">
          <p:sp>
            <p:nvSpPr>
              <p:cNvPr id="4" name="TextBox 3">
                <a:extLst>
                  <a:ext uri="{FF2B5EF4-FFF2-40B4-BE49-F238E27FC236}">
                    <a16:creationId xmlns:a16="http://schemas.microsoft.com/office/drawing/2014/main" id="{325B1473-9982-0426-2CD5-8513ECF228F3}"/>
                  </a:ext>
                </a:extLst>
              </p:cNvPr>
              <p:cNvSpPr txBox="1">
                <a:spLocks noRot="1" noChangeAspect="1" noMove="1" noResize="1" noEditPoints="1" noAdjustHandles="1" noChangeArrowheads="1" noChangeShapeType="1" noTextEdit="1"/>
              </p:cNvSpPr>
              <p:nvPr/>
            </p:nvSpPr>
            <p:spPr>
              <a:xfrm>
                <a:off x="5529263" y="2683452"/>
                <a:ext cx="3593933" cy="954107"/>
              </a:xfrm>
              <a:prstGeom prst="rect">
                <a:avLst/>
              </a:prstGeom>
              <a:blipFill>
                <a:blip r:embed="rId3"/>
                <a:stretch>
                  <a:fillRect t="-6369"/>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5" name="TextBox 4">
                <a:extLst>
                  <a:ext uri="{FF2B5EF4-FFF2-40B4-BE49-F238E27FC236}">
                    <a16:creationId xmlns:a16="http://schemas.microsoft.com/office/drawing/2014/main" id="{1DC93B0E-04E5-91D4-98FC-C9FEFFB381F8}"/>
                  </a:ext>
                </a:extLst>
              </p:cNvPr>
              <p:cNvSpPr txBox="1"/>
              <p:nvPr/>
            </p:nvSpPr>
            <p:spPr>
              <a:xfrm>
                <a:off x="596537" y="4411881"/>
                <a:ext cx="7075851" cy="1569660"/>
              </a:xfrm>
              <a:prstGeom prst="rect">
                <a:avLst/>
              </a:prstGeom>
              <a:noFill/>
            </p:spPr>
            <p:txBody>
              <a:bodyPr wrap="square" rtlCol="0">
                <a:spAutoFit/>
              </a:bodyPr>
              <a:lstStyle/>
              <a:p>
                <a:pPr marL="285750" indent="-285750">
                  <a:spcBef>
                    <a:spcPts val="1200"/>
                  </a:spcBef>
                  <a:buFont typeface="Arial" panose="020B0604020202020204" pitchFamily="34" charset="0"/>
                  <a:buChar char="•"/>
                </a:pPr>
                <a:r>
                  <a:rPr lang="en-GB" sz="3200" dirty="0"/>
                  <a:t>Uses a Normal distribution to describe uncertainty about measurements. </a:t>
                </a:r>
              </a:p>
              <a:p>
                <a:pPr>
                  <a:spcBef>
                    <a:spcPts val="1200"/>
                  </a:spcBef>
                </a:pPr>
                <a14:m>
                  <m:oMathPara xmlns:m="http://schemas.openxmlformats.org/officeDocument/2006/math">
                    <m:oMathParaPr>
                      <m:jc m:val="centerGroup"/>
                    </m:oMathParaPr>
                    <m:oMath xmlns:m="http://schemas.openxmlformats.org/officeDocument/2006/math">
                      <m:r>
                        <a:rPr lang="en-GB" sz="3200" b="0" i="1" smtClean="0">
                          <a:latin typeface="Cambria Math" panose="02040503050406030204" pitchFamily="18" charset="0"/>
                          <a:ea typeface="Cambria Math" panose="02040503050406030204" pitchFamily="18" charset="0"/>
                        </a:rPr>
                        <m:t>𝑁𝑜𝑟𝑚𝑎𝑙</m:t>
                      </m:r>
                      <m:r>
                        <a:rPr lang="en-GB" sz="3200" b="0" i="1" smtClean="0">
                          <a:latin typeface="Cambria Math" panose="02040503050406030204" pitchFamily="18" charset="0"/>
                          <a:ea typeface="Cambria Math" panose="02040503050406030204" pitchFamily="18" charset="0"/>
                        </a:rPr>
                        <m:t> (</m:t>
                      </m:r>
                      <m:r>
                        <a:rPr lang="el-GR" sz="3200" b="0" i="1" smtClean="0">
                          <a:latin typeface="Cambria Math" panose="02040503050406030204" pitchFamily="18" charset="0"/>
                          <a:ea typeface="Cambria Math" panose="02040503050406030204" pitchFamily="18" charset="0"/>
                        </a:rPr>
                        <m:t>𝜇</m:t>
                      </m:r>
                      <m:r>
                        <a:rPr lang="en-GB" sz="3200" b="0" i="1" smtClean="0">
                          <a:latin typeface="Cambria Math" panose="02040503050406030204" pitchFamily="18" charset="0"/>
                          <a:ea typeface="Cambria Math" panose="02040503050406030204" pitchFamily="18" charset="0"/>
                        </a:rPr>
                        <m:t> , </m:t>
                      </m:r>
                      <m:r>
                        <a:rPr lang="el-GR" sz="3200" b="0" i="1" smtClean="0">
                          <a:latin typeface="Cambria Math" panose="02040503050406030204" pitchFamily="18" charset="0"/>
                          <a:ea typeface="Cambria Math" panose="02040503050406030204" pitchFamily="18" charset="0"/>
                        </a:rPr>
                        <m:t>𝜎</m:t>
                      </m:r>
                      <m:r>
                        <a:rPr lang="en-GB" sz="3200" b="0" i="1" smtClean="0">
                          <a:latin typeface="Cambria Math" panose="02040503050406030204" pitchFamily="18" charset="0"/>
                          <a:ea typeface="Cambria Math" panose="02040503050406030204" pitchFamily="18" charset="0"/>
                        </a:rPr>
                        <m:t> )</m:t>
                      </m:r>
                    </m:oMath>
                  </m:oMathPara>
                </a14:m>
                <a:endParaRPr lang="en-GB" sz="3200" dirty="0"/>
              </a:p>
            </p:txBody>
          </p:sp>
        </mc:Choice>
        <mc:Fallback xmlns="">
          <p:sp>
            <p:nvSpPr>
              <p:cNvPr id="5" name="TextBox 4">
                <a:extLst>
                  <a:ext uri="{FF2B5EF4-FFF2-40B4-BE49-F238E27FC236}">
                    <a16:creationId xmlns:a16="http://schemas.microsoft.com/office/drawing/2014/main" id="{1DC93B0E-04E5-91D4-98FC-C9FEFFB381F8}"/>
                  </a:ext>
                </a:extLst>
              </p:cNvPr>
              <p:cNvSpPr txBox="1">
                <a:spLocks noRot="1" noChangeAspect="1" noMove="1" noResize="1" noEditPoints="1" noAdjustHandles="1" noChangeArrowheads="1" noChangeShapeType="1" noTextEdit="1"/>
              </p:cNvSpPr>
              <p:nvPr/>
            </p:nvSpPr>
            <p:spPr>
              <a:xfrm>
                <a:off x="596537" y="4411881"/>
                <a:ext cx="7075851" cy="1569660"/>
              </a:xfrm>
              <a:prstGeom prst="rect">
                <a:avLst/>
              </a:prstGeom>
              <a:blipFill>
                <a:blip r:embed="rId4"/>
                <a:stretch>
                  <a:fillRect l="-1981" t="-5058"/>
                </a:stretch>
              </a:blipFill>
            </p:spPr>
            <p:txBody>
              <a:bodyPr/>
              <a:lstStyle/>
              <a:p>
                <a:r>
                  <a:rPr lang="en-GB">
                    <a:noFill/>
                  </a:rPr>
                  <a:t> </a:t>
                </a:r>
              </a:p>
            </p:txBody>
          </p:sp>
        </mc:Fallback>
      </mc:AlternateContent>
      <p:pic>
        <p:nvPicPr>
          <p:cNvPr id="8" name="Picture 7">
            <a:extLst>
              <a:ext uri="{FF2B5EF4-FFF2-40B4-BE49-F238E27FC236}">
                <a16:creationId xmlns:a16="http://schemas.microsoft.com/office/drawing/2014/main" id="{97D13527-7EFA-99AD-B307-B00BFF3DE2F2}"/>
              </a:ext>
            </a:extLst>
          </p:cNvPr>
          <p:cNvPicPr>
            <a:picLocks noChangeAspect="1"/>
          </p:cNvPicPr>
          <p:nvPr/>
        </p:nvPicPr>
        <p:blipFill>
          <a:blip r:embed="rId5"/>
          <a:stretch>
            <a:fillRect/>
          </a:stretch>
        </p:blipFill>
        <p:spPr>
          <a:xfrm>
            <a:off x="7933813" y="3868897"/>
            <a:ext cx="3661650" cy="2909887"/>
          </a:xfrm>
          <a:prstGeom prst="rect">
            <a:avLst/>
          </a:prstGeom>
        </p:spPr>
      </p:pic>
    </p:spTree>
    <p:extLst>
      <p:ext uri="{BB962C8B-B14F-4D97-AF65-F5344CB8AC3E}">
        <p14:creationId xmlns:p14="http://schemas.microsoft.com/office/powerpoint/2010/main" val="34862291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FEDF7B-D700-FAC1-96F1-F0845361D8C8}"/>
              </a:ext>
            </a:extLst>
          </p:cNvPr>
          <p:cNvSpPr>
            <a:spLocks noGrp="1"/>
          </p:cNvSpPr>
          <p:nvPr>
            <p:ph type="title"/>
          </p:nvPr>
        </p:nvSpPr>
        <p:spPr>
          <a:xfrm>
            <a:off x="0" y="79216"/>
            <a:ext cx="12192000" cy="948691"/>
          </a:xfrm>
          <a:solidFill>
            <a:srgbClr val="C00000"/>
          </a:solidFill>
        </p:spPr>
        <p:txBody>
          <a:bodyPr/>
          <a:lstStyle/>
          <a:p>
            <a:r>
              <a:rPr lang="en-GB" dirty="0">
                <a:solidFill>
                  <a:schemeClr val="bg1"/>
                </a:solidFill>
              </a:rPr>
              <a:t>	Linear Regression</a:t>
            </a:r>
          </a:p>
        </p:txBody>
      </p:sp>
      <mc:AlternateContent xmlns:mc="http://schemas.openxmlformats.org/markup-compatibility/2006" xmlns:a14="http://schemas.microsoft.com/office/drawing/2010/main">
        <mc:Choice Requires="a14">
          <p:sp>
            <p:nvSpPr>
              <p:cNvPr id="4" name="TextBox 3">
                <a:extLst>
                  <a:ext uri="{FF2B5EF4-FFF2-40B4-BE49-F238E27FC236}">
                    <a16:creationId xmlns:a16="http://schemas.microsoft.com/office/drawing/2014/main" id="{325B1473-9982-0426-2CD5-8513ECF228F3}"/>
                  </a:ext>
                </a:extLst>
              </p:cNvPr>
              <p:cNvSpPr txBox="1"/>
              <p:nvPr/>
            </p:nvSpPr>
            <p:spPr>
              <a:xfrm>
                <a:off x="685802" y="1551691"/>
                <a:ext cx="4304063" cy="2246769"/>
              </a:xfrm>
              <a:prstGeom prst="rect">
                <a:avLst/>
              </a:prstGeom>
              <a:noFill/>
            </p:spPr>
            <p:txBody>
              <a:bodyPr wrap="none" rtlCol="0">
                <a:spAutoFit/>
              </a:bodyPr>
              <a:lstStyle/>
              <a:p>
                <a14:m>
                  <m:oMath xmlns:m="http://schemas.openxmlformats.org/officeDocument/2006/math">
                    <m:sSub>
                      <m:sSubPr>
                        <m:ctrlPr>
                          <a:rPr lang="en-GB" sz="2800" i="1" smtClean="0">
                            <a:latin typeface="Cambria Math" panose="02040503050406030204" pitchFamily="18" charset="0"/>
                            <a:ea typeface="Cambria Math" panose="02040503050406030204" pitchFamily="18" charset="0"/>
                          </a:rPr>
                        </m:ctrlPr>
                      </m:sSubPr>
                      <m:e>
                        <m:r>
                          <a:rPr lang="en-GB" sz="2800" b="0" i="1" smtClean="0">
                            <a:latin typeface="Cambria Math" panose="02040503050406030204" pitchFamily="18" charset="0"/>
                            <a:ea typeface="Cambria Math" panose="02040503050406030204" pitchFamily="18" charset="0"/>
                          </a:rPr>
                          <m:t>𝑦</m:t>
                        </m:r>
                      </m:e>
                      <m:sub>
                        <m:r>
                          <a:rPr lang="en-GB" sz="2800" b="0" i="1" smtClean="0">
                            <a:latin typeface="Cambria Math" panose="02040503050406030204" pitchFamily="18" charset="0"/>
                            <a:ea typeface="Cambria Math" panose="02040503050406030204" pitchFamily="18" charset="0"/>
                          </a:rPr>
                          <m:t>𝑖</m:t>
                        </m:r>
                      </m:sub>
                    </m:sSub>
                  </m:oMath>
                </a14:m>
                <a:r>
                  <a:rPr lang="en-GB" sz="2800" i="1" dirty="0">
                    <a:latin typeface="Cambria Math" panose="02040503050406030204" pitchFamily="18" charset="0"/>
                    <a:ea typeface="Cambria Math" panose="02040503050406030204" pitchFamily="18" charset="0"/>
                  </a:rPr>
                  <a:t> </a:t>
                </a:r>
                <a14:m>
                  <m:oMath xmlns:m="http://schemas.openxmlformats.org/officeDocument/2006/math">
                    <m:r>
                      <a:rPr lang="en-GB" sz="2800" i="1" smtClean="0">
                        <a:latin typeface="Cambria Math" panose="02040503050406030204" pitchFamily="18" charset="0"/>
                        <a:ea typeface="Cambria Math" panose="02040503050406030204" pitchFamily="18" charset="0"/>
                      </a:rPr>
                      <m:t>~ </m:t>
                    </m:r>
                    <m:r>
                      <a:rPr lang="en-GB" sz="2800" i="1" smtClean="0">
                        <a:latin typeface="Cambria Math" panose="02040503050406030204" pitchFamily="18" charset="0"/>
                        <a:ea typeface="Cambria Math" panose="02040503050406030204" pitchFamily="18" charset="0"/>
                      </a:rPr>
                      <m:t>𝑁𝑜𝑟𝑚𝑎𝑙</m:t>
                    </m:r>
                    <m:r>
                      <a:rPr lang="en-GB" sz="2800" i="1" smtClean="0">
                        <a:latin typeface="Cambria Math" panose="02040503050406030204" pitchFamily="18" charset="0"/>
                        <a:ea typeface="Cambria Math" panose="02040503050406030204" pitchFamily="18" charset="0"/>
                      </a:rPr>
                      <m:t> </m:t>
                    </m:r>
                    <m:d>
                      <m:dPr>
                        <m:ctrlPr>
                          <a:rPr lang="en-GB" sz="2800" i="1">
                            <a:latin typeface="Cambria Math" panose="02040503050406030204" pitchFamily="18" charset="0"/>
                            <a:ea typeface="Cambria Math" panose="02040503050406030204" pitchFamily="18" charset="0"/>
                          </a:rPr>
                        </m:ctrlPr>
                      </m:dPr>
                      <m:e>
                        <m:sSub>
                          <m:sSubPr>
                            <m:ctrlPr>
                              <a:rPr lang="en-GB" sz="2800" i="1" smtClean="0">
                                <a:latin typeface="Cambria Math" panose="02040503050406030204" pitchFamily="18" charset="0"/>
                                <a:ea typeface="Cambria Math" panose="02040503050406030204" pitchFamily="18" charset="0"/>
                              </a:rPr>
                            </m:ctrlPr>
                          </m:sSubPr>
                          <m:e>
                            <m:r>
                              <a:rPr lang="el-GR" sz="2800" i="1" smtClean="0">
                                <a:latin typeface="Cambria Math" panose="02040503050406030204" pitchFamily="18" charset="0"/>
                                <a:ea typeface="Cambria Math" panose="02040503050406030204" pitchFamily="18" charset="0"/>
                              </a:rPr>
                              <m:t>𝜇</m:t>
                            </m:r>
                          </m:e>
                          <m:sub>
                            <m:r>
                              <a:rPr lang="en-GB" sz="2800" b="0" i="1" smtClean="0">
                                <a:latin typeface="Cambria Math" panose="02040503050406030204" pitchFamily="18" charset="0"/>
                                <a:ea typeface="Cambria Math" panose="02040503050406030204" pitchFamily="18" charset="0"/>
                              </a:rPr>
                              <m:t>𝑖</m:t>
                            </m:r>
                          </m:sub>
                        </m:sSub>
                        <m:r>
                          <a:rPr lang="en-GB" sz="2800" i="1">
                            <a:latin typeface="Cambria Math" panose="02040503050406030204" pitchFamily="18" charset="0"/>
                            <a:ea typeface="Cambria Math" panose="02040503050406030204" pitchFamily="18" charset="0"/>
                          </a:rPr>
                          <m:t> , </m:t>
                        </m:r>
                        <m:r>
                          <a:rPr lang="el-GR" sz="2800" i="1" smtClean="0">
                            <a:latin typeface="Cambria Math" panose="02040503050406030204" pitchFamily="18" charset="0"/>
                            <a:ea typeface="Cambria Math" panose="02040503050406030204" pitchFamily="18" charset="0"/>
                          </a:rPr>
                          <m:t>𝜎</m:t>
                        </m:r>
                      </m:e>
                    </m:d>
                  </m:oMath>
                </a14:m>
                <a:endParaRPr lang="en-GB" sz="2800" i="1" dirty="0">
                  <a:latin typeface="Cambria Math" panose="02040503050406030204" pitchFamily="18" charset="0"/>
                  <a:ea typeface="Cambria Math" panose="02040503050406030204" pitchFamily="18" charset="0"/>
                </a:endParaRPr>
              </a:p>
              <a:p>
                <a14:m>
                  <m:oMath xmlns:m="http://schemas.openxmlformats.org/officeDocument/2006/math">
                    <m:sSub>
                      <m:sSubPr>
                        <m:ctrlPr>
                          <a:rPr lang="en-GB" sz="2800" i="1">
                            <a:latin typeface="Cambria Math" panose="02040503050406030204" pitchFamily="18" charset="0"/>
                            <a:ea typeface="Cambria Math" panose="02040503050406030204" pitchFamily="18" charset="0"/>
                          </a:rPr>
                        </m:ctrlPr>
                      </m:sSubPr>
                      <m:e>
                        <m:r>
                          <a:rPr lang="el-GR" sz="2800" i="1">
                            <a:latin typeface="Cambria Math" panose="02040503050406030204" pitchFamily="18" charset="0"/>
                            <a:ea typeface="Cambria Math" panose="02040503050406030204" pitchFamily="18" charset="0"/>
                          </a:rPr>
                          <m:t>𝜇</m:t>
                        </m:r>
                      </m:e>
                      <m:sub>
                        <m:r>
                          <a:rPr lang="en-GB" sz="2800" i="1">
                            <a:latin typeface="Cambria Math" panose="02040503050406030204" pitchFamily="18" charset="0"/>
                            <a:ea typeface="Cambria Math" panose="02040503050406030204" pitchFamily="18" charset="0"/>
                          </a:rPr>
                          <m:t>𝑖</m:t>
                        </m:r>
                      </m:sub>
                    </m:sSub>
                  </m:oMath>
                </a14:m>
                <a:r>
                  <a:rPr lang="en-GB" sz="2800" i="1" dirty="0">
                    <a:latin typeface="Cambria Math" panose="02040503050406030204" pitchFamily="18" charset="0"/>
                    <a:ea typeface="Cambria Math" panose="02040503050406030204" pitchFamily="18" charset="0"/>
                  </a:rPr>
                  <a:t> = a + b </a:t>
                </a:r>
                <a14:m>
                  <m:oMath xmlns:m="http://schemas.openxmlformats.org/officeDocument/2006/math">
                    <m:sSub>
                      <m:sSubPr>
                        <m:ctrlPr>
                          <a:rPr lang="en-GB" sz="2800" i="1" smtClean="0">
                            <a:latin typeface="Cambria Math" panose="02040503050406030204" pitchFamily="18" charset="0"/>
                            <a:ea typeface="Cambria Math" panose="02040503050406030204" pitchFamily="18" charset="0"/>
                          </a:rPr>
                        </m:ctrlPr>
                      </m:sSubPr>
                      <m:e>
                        <m:r>
                          <a:rPr lang="en-GB" sz="2800" b="0" i="1" smtClean="0">
                            <a:latin typeface="Cambria Math" panose="02040503050406030204" pitchFamily="18" charset="0"/>
                            <a:ea typeface="Cambria Math" panose="02040503050406030204" pitchFamily="18" charset="0"/>
                          </a:rPr>
                          <m:t>𝑋</m:t>
                        </m:r>
                      </m:e>
                      <m:sub>
                        <m:r>
                          <a:rPr lang="en-GB" sz="2800" b="0" i="1" smtClean="0">
                            <a:latin typeface="Cambria Math" panose="02040503050406030204" pitchFamily="18" charset="0"/>
                            <a:ea typeface="Cambria Math" panose="02040503050406030204" pitchFamily="18" charset="0"/>
                          </a:rPr>
                          <m:t>𝑖</m:t>
                        </m:r>
                      </m:sub>
                    </m:sSub>
                  </m:oMath>
                </a14:m>
                <a:endParaRPr lang="en-GB" sz="2800" b="0" i="1" dirty="0">
                  <a:latin typeface="Cambria Math" panose="02040503050406030204" pitchFamily="18" charset="0"/>
                  <a:ea typeface="Cambria Math" panose="02040503050406030204" pitchFamily="18" charset="0"/>
                </a:endParaRPr>
              </a:p>
              <a:p>
                <a:r>
                  <a:rPr lang="en-GB" sz="2800" i="1" dirty="0">
                    <a:latin typeface="Cambria Math" panose="02040503050406030204" pitchFamily="18" charset="0"/>
                    <a:ea typeface="Cambria Math" panose="02040503050406030204" pitchFamily="18" charset="0"/>
                  </a:rPr>
                  <a:t>a </a:t>
                </a:r>
                <a14:m>
                  <m:oMath xmlns:m="http://schemas.openxmlformats.org/officeDocument/2006/math">
                    <m:r>
                      <a:rPr lang="en-GB" sz="2800" i="1" smtClean="0">
                        <a:latin typeface="Cambria Math" panose="02040503050406030204" pitchFamily="18" charset="0"/>
                        <a:ea typeface="Cambria Math" panose="02040503050406030204" pitchFamily="18" charset="0"/>
                      </a:rPr>
                      <m:t>~ </m:t>
                    </m:r>
                    <m:r>
                      <a:rPr lang="en-GB" sz="2800" i="1" smtClean="0">
                        <a:latin typeface="Cambria Math" panose="02040503050406030204" pitchFamily="18" charset="0"/>
                        <a:ea typeface="Cambria Math" panose="02040503050406030204" pitchFamily="18" charset="0"/>
                      </a:rPr>
                      <m:t>𝑁𝑜𝑟𝑚𝑎𝑙</m:t>
                    </m:r>
                    <m:r>
                      <a:rPr lang="en-GB" sz="2800" i="1" smtClean="0">
                        <a:latin typeface="Cambria Math" panose="02040503050406030204" pitchFamily="18" charset="0"/>
                        <a:ea typeface="Cambria Math" panose="02040503050406030204" pitchFamily="18" charset="0"/>
                      </a:rPr>
                      <m:t> </m:t>
                    </m:r>
                    <m:d>
                      <m:dPr>
                        <m:ctrlPr>
                          <a:rPr lang="en-GB" sz="2800" i="1">
                            <a:latin typeface="Cambria Math" panose="02040503050406030204" pitchFamily="18" charset="0"/>
                            <a:ea typeface="Cambria Math" panose="02040503050406030204" pitchFamily="18" charset="0"/>
                          </a:rPr>
                        </m:ctrlPr>
                      </m:dPr>
                      <m:e>
                        <m:r>
                          <a:rPr lang="en-GB" sz="2800" b="0" i="1" smtClean="0">
                            <a:latin typeface="Cambria Math" panose="02040503050406030204" pitchFamily="18" charset="0"/>
                            <a:ea typeface="Cambria Math" panose="02040503050406030204" pitchFamily="18" charset="0"/>
                          </a:rPr>
                          <m:t>…</m:t>
                        </m:r>
                        <m:r>
                          <a:rPr lang="en-GB" sz="2800" i="1">
                            <a:latin typeface="Cambria Math" panose="02040503050406030204" pitchFamily="18" charset="0"/>
                            <a:ea typeface="Cambria Math" panose="02040503050406030204" pitchFamily="18" charset="0"/>
                          </a:rPr>
                          <m:t> , </m:t>
                        </m:r>
                        <m:r>
                          <a:rPr lang="en-GB" sz="2800" b="0" i="1" smtClean="0">
                            <a:latin typeface="Cambria Math" panose="02040503050406030204" pitchFamily="18" charset="0"/>
                            <a:ea typeface="Cambria Math" panose="02040503050406030204" pitchFamily="18" charset="0"/>
                          </a:rPr>
                          <m:t>…</m:t>
                        </m:r>
                      </m:e>
                    </m:d>
                  </m:oMath>
                </a14:m>
                <a:endParaRPr lang="en-GB" sz="2800" i="1" dirty="0">
                  <a:latin typeface="Cambria Math" panose="02040503050406030204" pitchFamily="18" charset="0"/>
                  <a:ea typeface="Cambria Math" panose="02040503050406030204" pitchFamily="18" charset="0"/>
                </a:endParaRPr>
              </a:p>
              <a:p>
                <a:r>
                  <a:rPr lang="en-GB" sz="2800" i="1" dirty="0">
                    <a:latin typeface="Cambria Math" panose="02040503050406030204" pitchFamily="18" charset="0"/>
                    <a:ea typeface="Cambria Math" panose="02040503050406030204" pitchFamily="18" charset="0"/>
                  </a:rPr>
                  <a:t>b </a:t>
                </a:r>
                <a14:m>
                  <m:oMath xmlns:m="http://schemas.openxmlformats.org/officeDocument/2006/math">
                    <m:r>
                      <a:rPr lang="en-GB" sz="2800" i="1" smtClean="0">
                        <a:latin typeface="Cambria Math" panose="02040503050406030204" pitchFamily="18" charset="0"/>
                        <a:ea typeface="Cambria Math" panose="02040503050406030204" pitchFamily="18" charset="0"/>
                      </a:rPr>
                      <m:t>~ </m:t>
                    </m:r>
                    <m:r>
                      <a:rPr lang="en-GB" sz="2800" i="1" smtClean="0">
                        <a:latin typeface="Cambria Math" panose="02040503050406030204" pitchFamily="18" charset="0"/>
                        <a:ea typeface="Cambria Math" panose="02040503050406030204" pitchFamily="18" charset="0"/>
                      </a:rPr>
                      <m:t>𝑁𝑜𝑟𝑚𝑎𝑙</m:t>
                    </m:r>
                    <m:r>
                      <a:rPr lang="en-GB" sz="2800" i="1" smtClean="0">
                        <a:latin typeface="Cambria Math" panose="02040503050406030204" pitchFamily="18" charset="0"/>
                        <a:ea typeface="Cambria Math" panose="02040503050406030204" pitchFamily="18" charset="0"/>
                      </a:rPr>
                      <m:t> </m:t>
                    </m:r>
                    <m:d>
                      <m:dPr>
                        <m:ctrlPr>
                          <a:rPr lang="en-GB" sz="2800" i="1">
                            <a:latin typeface="Cambria Math" panose="02040503050406030204" pitchFamily="18" charset="0"/>
                            <a:ea typeface="Cambria Math" panose="02040503050406030204" pitchFamily="18" charset="0"/>
                          </a:rPr>
                        </m:ctrlPr>
                      </m:dPr>
                      <m:e>
                        <m:r>
                          <a:rPr lang="en-GB" sz="2800" b="0" i="1" smtClean="0">
                            <a:latin typeface="Cambria Math" panose="02040503050406030204" pitchFamily="18" charset="0"/>
                            <a:ea typeface="Cambria Math" panose="02040503050406030204" pitchFamily="18" charset="0"/>
                          </a:rPr>
                          <m:t>…</m:t>
                        </m:r>
                        <m:r>
                          <a:rPr lang="en-GB" sz="2800" i="1">
                            <a:latin typeface="Cambria Math" panose="02040503050406030204" pitchFamily="18" charset="0"/>
                            <a:ea typeface="Cambria Math" panose="02040503050406030204" pitchFamily="18" charset="0"/>
                          </a:rPr>
                          <m:t> , </m:t>
                        </m:r>
                        <m:r>
                          <a:rPr lang="en-GB" sz="2800" b="0" i="1" smtClean="0">
                            <a:latin typeface="Cambria Math" panose="02040503050406030204" pitchFamily="18" charset="0"/>
                            <a:ea typeface="Cambria Math" panose="02040503050406030204" pitchFamily="18" charset="0"/>
                          </a:rPr>
                          <m:t>…</m:t>
                        </m:r>
                      </m:e>
                    </m:d>
                  </m:oMath>
                </a14:m>
                <a:endParaRPr lang="en-GB" sz="2800" i="1" dirty="0">
                  <a:latin typeface="Cambria Math" panose="02040503050406030204" pitchFamily="18" charset="0"/>
                  <a:ea typeface="Cambria Math" panose="02040503050406030204" pitchFamily="18" charset="0"/>
                </a:endParaRPr>
              </a:p>
              <a:p>
                <a:r>
                  <a:rPr lang="en-GB" sz="2800" i="1" dirty="0">
                    <a:latin typeface="Cambria Math" panose="02040503050406030204" pitchFamily="18" charset="0"/>
                    <a:ea typeface="Cambria Math" panose="02040503050406030204" pitchFamily="18" charset="0"/>
                  </a:rPr>
                  <a:t> </a:t>
                </a:r>
                <a:r>
                  <a:rPr lang="el-GR" sz="2800" dirty="0">
                    <a:ea typeface="Cambria Math" panose="02040503050406030204" pitchFamily="18" charset="0"/>
                  </a:rPr>
                  <a:t>σ</a:t>
                </a:r>
                <a:r>
                  <a:rPr lang="en-GB" sz="2800" dirty="0">
                    <a:ea typeface="Cambria Math" panose="02040503050406030204" pitchFamily="18" charset="0"/>
                  </a:rPr>
                  <a:t> </a:t>
                </a:r>
                <a14:m>
                  <m:oMath xmlns:m="http://schemas.openxmlformats.org/officeDocument/2006/math">
                    <m:r>
                      <a:rPr lang="en-GB" sz="2800" i="1" smtClean="0">
                        <a:latin typeface="Cambria Math" panose="02040503050406030204" pitchFamily="18" charset="0"/>
                        <a:ea typeface="Cambria Math" panose="02040503050406030204" pitchFamily="18" charset="0"/>
                      </a:rPr>
                      <m:t>~</m:t>
                    </m:r>
                    <m:r>
                      <a:rPr lang="en-GB" sz="2800" b="0" i="1" smtClean="0">
                        <a:latin typeface="Cambria Math" panose="02040503050406030204" pitchFamily="18" charset="0"/>
                        <a:ea typeface="Cambria Math" panose="02040503050406030204" pitchFamily="18" charset="0"/>
                      </a:rPr>
                      <m:t> </m:t>
                    </m:r>
                    <m:r>
                      <a:rPr lang="en-GB" sz="2800" b="0" i="1" smtClean="0">
                        <a:latin typeface="Cambria Math" panose="02040503050406030204" pitchFamily="18" charset="0"/>
                        <a:ea typeface="Cambria Math" panose="02040503050406030204" pitchFamily="18" charset="0"/>
                      </a:rPr>
                      <m:t>𝑈𝑛𝑖𝑓𝑜𝑟𝑚</m:t>
                    </m:r>
                    <m:r>
                      <a:rPr lang="en-GB" sz="2800" b="0" i="1" smtClean="0">
                        <a:latin typeface="Cambria Math" panose="02040503050406030204" pitchFamily="18" charset="0"/>
                        <a:ea typeface="Cambria Math" panose="02040503050406030204" pitchFamily="18" charset="0"/>
                      </a:rPr>
                      <m:t> (</m:t>
                    </m:r>
                    <m:r>
                      <a:rPr lang="en-GB" sz="2800" b="0" i="1" smtClean="0">
                        <a:latin typeface="Cambria Math" panose="02040503050406030204" pitchFamily="18" charset="0"/>
                        <a:ea typeface="Cambria Math" panose="02040503050406030204" pitchFamily="18" charset="0"/>
                      </a:rPr>
                      <m:t>𝑚𝑖𝑛</m:t>
                    </m:r>
                    <m:r>
                      <a:rPr lang="en-GB" sz="2800" b="0" i="1" smtClean="0">
                        <a:latin typeface="Cambria Math" panose="02040503050406030204" pitchFamily="18" charset="0"/>
                        <a:ea typeface="Cambria Math" panose="02040503050406030204" pitchFamily="18" charset="0"/>
                      </a:rPr>
                      <m:t> , </m:t>
                    </m:r>
                    <m:r>
                      <a:rPr lang="en-GB" sz="2800" b="0" i="1" smtClean="0">
                        <a:latin typeface="Cambria Math" panose="02040503050406030204" pitchFamily="18" charset="0"/>
                        <a:ea typeface="Cambria Math" panose="02040503050406030204" pitchFamily="18" charset="0"/>
                      </a:rPr>
                      <m:t>𝑚𝑎𝑥</m:t>
                    </m:r>
                    <m:r>
                      <a:rPr lang="en-GB" sz="2800" b="0" i="1" smtClean="0">
                        <a:latin typeface="Cambria Math" panose="02040503050406030204" pitchFamily="18" charset="0"/>
                        <a:ea typeface="Cambria Math" panose="02040503050406030204" pitchFamily="18" charset="0"/>
                      </a:rPr>
                      <m:t>) </m:t>
                    </m:r>
                  </m:oMath>
                </a14:m>
                <a:endParaRPr lang="en-GB" sz="2800" dirty="0"/>
              </a:p>
            </p:txBody>
          </p:sp>
        </mc:Choice>
        <mc:Fallback xmlns="">
          <p:sp>
            <p:nvSpPr>
              <p:cNvPr id="4" name="TextBox 3">
                <a:extLst>
                  <a:ext uri="{FF2B5EF4-FFF2-40B4-BE49-F238E27FC236}">
                    <a16:creationId xmlns:a16="http://schemas.microsoft.com/office/drawing/2014/main" id="{325B1473-9982-0426-2CD5-8513ECF228F3}"/>
                  </a:ext>
                </a:extLst>
              </p:cNvPr>
              <p:cNvSpPr txBox="1">
                <a:spLocks noRot="1" noChangeAspect="1" noMove="1" noResize="1" noEditPoints="1" noAdjustHandles="1" noChangeArrowheads="1" noChangeShapeType="1" noTextEdit="1"/>
              </p:cNvSpPr>
              <p:nvPr/>
            </p:nvSpPr>
            <p:spPr>
              <a:xfrm>
                <a:off x="685802" y="1551691"/>
                <a:ext cx="4304063" cy="2246769"/>
              </a:xfrm>
              <a:prstGeom prst="rect">
                <a:avLst/>
              </a:prstGeom>
              <a:blipFill>
                <a:blip r:embed="rId3"/>
                <a:stretch>
                  <a:fillRect l="-2975" b="-7065"/>
                </a:stretch>
              </a:blipFill>
            </p:spPr>
            <p:txBody>
              <a:bodyPr/>
              <a:lstStyle/>
              <a:p>
                <a:r>
                  <a:rPr lang="en-GB">
                    <a:noFill/>
                  </a:rPr>
                  <a:t> </a:t>
                </a:r>
              </a:p>
            </p:txBody>
          </p:sp>
        </mc:Fallback>
      </mc:AlternateContent>
    </p:spTree>
    <p:extLst>
      <p:ext uri="{BB962C8B-B14F-4D97-AF65-F5344CB8AC3E}">
        <p14:creationId xmlns:p14="http://schemas.microsoft.com/office/powerpoint/2010/main" val="18362975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FEDF7B-D700-FAC1-96F1-F0845361D8C8}"/>
              </a:ext>
            </a:extLst>
          </p:cNvPr>
          <p:cNvSpPr>
            <a:spLocks noGrp="1"/>
          </p:cNvSpPr>
          <p:nvPr>
            <p:ph type="title"/>
          </p:nvPr>
        </p:nvSpPr>
        <p:spPr>
          <a:xfrm>
            <a:off x="0" y="79216"/>
            <a:ext cx="12192000" cy="948691"/>
          </a:xfrm>
          <a:solidFill>
            <a:srgbClr val="C00000"/>
          </a:solidFill>
        </p:spPr>
        <p:txBody>
          <a:bodyPr/>
          <a:lstStyle/>
          <a:p>
            <a:r>
              <a:rPr lang="en-GB" dirty="0">
                <a:solidFill>
                  <a:schemeClr val="bg1"/>
                </a:solidFill>
              </a:rPr>
              <a:t>	Example of Linear Regression</a:t>
            </a:r>
          </a:p>
        </p:txBody>
      </p:sp>
      <mc:AlternateContent xmlns:mc="http://schemas.openxmlformats.org/markup-compatibility/2006" xmlns:a14="http://schemas.microsoft.com/office/drawing/2010/main">
        <mc:Choice Requires="a14">
          <p:sp>
            <p:nvSpPr>
              <p:cNvPr id="4" name="TextBox 3">
                <a:extLst>
                  <a:ext uri="{FF2B5EF4-FFF2-40B4-BE49-F238E27FC236}">
                    <a16:creationId xmlns:a16="http://schemas.microsoft.com/office/drawing/2014/main" id="{325B1473-9982-0426-2CD5-8513ECF228F3}"/>
                  </a:ext>
                </a:extLst>
              </p:cNvPr>
              <p:cNvSpPr txBox="1"/>
              <p:nvPr/>
            </p:nvSpPr>
            <p:spPr>
              <a:xfrm>
                <a:off x="685802" y="1551691"/>
                <a:ext cx="4304063" cy="2246769"/>
              </a:xfrm>
              <a:prstGeom prst="rect">
                <a:avLst/>
              </a:prstGeom>
              <a:noFill/>
            </p:spPr>
            <p:txBody>
              <a:bodyPr wrap="none" rtlCol="0">
                <a:spAutoFit/>
              </a:bodyPr>
              <a:lstStyle/>
              <a:p>
                <a14:m>
                  <m:oMath xmlns:m="http://schemas.openxmlformats.org/officeDocument/2006/math">
                    <m:sSub>
                      <m:sSubPr>
                        <m:ctrlPr>
                          <a:rPr lang="en-GB" sz="2800" i="1" smtClean="0">
                            <a:latin typeface="Cambria Math" panose="02040503050406030204" pitchFamily="18" charset="0"/>
                            <a:ea typeface="Cambria Math" panose="02040503050406030204" pitchFamily="18" charset="0"/>
                          </a:rPr>
                        </m:ctrlPr>
                      </m:sSubPr>
                      <m:e>
                        <m:r>
                          <a:rPr lang="en-GB" sz="2800" b="0" i="1" smtClean="0">
                            <a:latin typeface="Cambria Math" panose="02040503050406030204" pitchFamily="18" charset="0"/>
                            <a:ea typeface="Cambria Math" panose="02040503050406030204" pitchFamily="18" charset="0"/>
                          </a:rPr>
                          <m:t>𝑦</m:t>
                        </m:r>
                      </m:e>
                      <m:sub>
                        <m:r>
                          <a:rPr lang="en-GB" sz="2800" b="0" i="1" smtClean="0">
                            <a:latin typeface="Cambria Math" panose="02040503050406030204" pitchFamily="18" charset="0"/>
                            <a:ea typeface="Cambria Math" panose="02040503050406030204" pitchFamily="18" charset="0"/>
                          </a:rPr>
                          <m:t>𝑖</m:t>
                        </m:r>
                      </m:sub>
                    </m:sSub>
                  </m:oMath>
                </a14:m>
                <a:r>
                  <a:rPr lang="en-GB" sz="2800" i="1" dirty="0">
                    <a:latin typeface="Cambria Math" panose="02040503050406030204" pitchFamily="18" charset="0"/>
                    <a:ea typeface="Cambria Math" panose="02040503050406030204" pitchFamily="18" charset="0"/>
                  </a:rPr>
                  <a:t> </a:t>
                </a:r>
                <a14:m>
                  <m:oMath xmlns:m="http://schemas.openxmlformats.org/officeDocument/2006/math">
                    <m:r>
                      <a:rPr lang="en-GB" sz="2800" i="1" smtClean="0">
                        <a:latin typeface="Cambria Math" panose="02040503050406030204" pitchFamily="18" charset="0"/>
                        <a:ea typeface="Cambria Math" panose="02040503050406030204" pitchFamily="18" charset="0"/>
                      </a:rPr>
                      <m:t>~ </m:t>
                    </m:r>
                    <m:r>
                      <a:rPr lang="en-GB" sz="2800" i="1" smtClean="0">
                        <a:latin typeface="Cambria Math" panose="02040503050406030204" pitchFamily="18" charset="0"/>
                        <a:ea typeface="Cambria Math" panose="02040503050406030204" pitchFamily="18" charset="0"/>
                      </a:rPr>
                      <m:t>𝑁𝑜𝑟𝑚𝑎𝑙</m:t>
                    </m:r>
                    <m:r>
                      <a:rPr lang="en-GB" sz="2800" i="1" smtClean="0">
                        <a:latin typeface="Cambria Math" panose="02040503050406030204" pitchFamily="18" charset="0"/>
                        <a:ea typeface="Cambria Math" panose="02040503050406030204" pitchFamily="18" charset="0"/>
                      </a:rPr>
                      <m:t> </m:t>
                    </m:r>
                    <m:d>
                      <m:dPr>
                        <m:ctrlPr>
                          <a:rPr lang="en-GB" sz="2800" i="1">
                            <a:latin typeface="Cambria Math" panose="02040503050406030204" pitchFamily="18" charset="0"/>
                            <a:ea typeface="Cambria Math" panose="02040503050406030204" pitchFamily="18" charset="0"/>
                          </a:rPr>
                        </m:ctrlPr>
                      </m:dPr>
                      <m:e>
                        <m:sSub>
                          <m:sSubPr>
                            <m:ctrlPr>
                              <a:rPr lang="en-GB" sz="2800" i="1" smtClean="0">
                                <a:latin typeface="Cambria Math" panose="02040503050406030204" pitchFamily="18" charset="0"/>
                                <a:ea typeface="Cambria Math" panose="02040503050406030204" pitchFamily="18" charset="0"/>
                              </a:rPr>
                            </m:ctrlPr>
                          </m:sSubPr>
                          <m:e>
                            <m:r>
                              <a:rPr lang="el-GR" sz="2800" i="1" smtClean="0">
                                <a:latin typeface="Cambria Math" panose="02040503050406030204" pitchFamily="18" charset="0"/>
                                <a:ea typeface="Cambria Math" panose="02040503050406030204" pitchFamily="18" charset="0"/>
                              </a:rPr>
                              <m:t>𝜇</m:t>
                            </m:r>
                          </m:e>
                          <m:sub>
                            <m:r>
                              <a:rPr lang="en-GB" sz="2800" b="0" i="1" smtClean="0">
                                <a:latin typeface="Cambria Math" panose="02040503050406030204" pitchFamily="18" charset="0"/>
                                <a:ea typeface="Cambria Math" panose="02040503050406030204" pitchFamily="18" charset="0"/>
                              </a:rPr>
                              <m:t>𝑖</m:t>
                            </m:r>
                          </m:sub>
                        </m:sSub>
                        <m:r>
                          <a:rPr lang="en-GB" sz="2800" i="1">
                            <a:latin typeface="Cambria Math" panose="02040503050406030204" pitchFamily="18" charset="0"/>
                            <a:ea typeface="Cambria Math" panose="02040503050406030204" pitchFamily="18" charset="0"/>
                          </a:rPr>
                          <m:t> , </m:t>
                        </m:r>
                        <m:r>
                          <a:rPr lang="el-GR" sz="2800" i="1" smtClean="0">
                            <a:latin typeface="Cambria Math" panose="02040503050406030204" pitchFamily="18" charset="0"/>
                            <a:ea typeface="Cambria Math" panose="02040503050406030204" pitchFamily="18" charset="0"/>
                          </a:rPr>
                          <m:t>𝜎</m:t>
                        </m:r>
                      </m:e>
                    </m:d>
                  </m:oMath>
                </a14:m>
                <a:endParaRPr lang="en-GB" sz="2800" i="1" dirty="0">
                  <a:latin typeface="Cambria Math" panose="02040503050406030204" pitchFamily="18" charset="0"/>
                  <a:ea typeface="Cambria Math" panose="02040503050406030204" pitchFamily="18" charset="0"/>
                </a:endParaRPr>
              </a:p>
              <a:p>
                <a14:m>
                  <m:oMath xmlns:m="http://schemas.openxmlformats.org/officeDocument/2006/math">
                    <m:sSub>
                      <m:sSubPr>
                        <m:ctrlPr>
                          <a:rPr lang="en-GB" sz="2800" i="1">
                            <a:latin typeface="Cambria Math" panose="02040503050406030204" pitchFamily="18" charset="0"/>
                            <a:ea typeface="Cambria Math" panose="02040503050406030204" pitchFamily="18" charset="0"/>
                          </a:rPr>
                        </m:ctrlPr>
                      </m:sSubPr>
                      <m:e>
                        <m:r>
                          <a:rPr lang="el-GR" sz="2800" i="1">
                            <a:latin typeface="Cambria Math" panose="02040503050406030204" pitchFamily="18" charset="0"/>
                            <a:ea typeface="Cambria Math" panose="02040503050406030204" pitchFamily="18" charset="0"/>
                          </a:rPr>
                          <m:t>𝜇</m:t>
                        </m:r>
                      </m:e>
                      <m:sub>
                        <m:r>
                          <a:rPr lang="en-GB" sz="2800" i="1">
                            <a:latin typeface="Cambria Math" panose="02040503050406030204" pitchFamily="18" charset="0"/>
                            <a:ea typeface="Cambria Math" panose="02040503050406030204" pitchFamily="18" charset="0"/>
                          </a:rPr>
                          <m:t>𝑖</m:t>
                        </m:r>
                      </m:sub>
                    </m:sSub>
                  </m:oMath>
                </a14:m>
                <a:r>
                  <a:rPr lang="en-GB" sz="2800" i="1" dirty="0">
                    <a:latin typeface="Cambria Math" panose="02040503050406030204" pitchFamily="18" charset="0"/>
                    <a:ea typeface="Cambria Math" panose="02040503050406030204" pitchFamily="18" charset="0"/>
                  </a:rPr>
                  <a:t> = a + b </a:t>
                </a:r>
                <a14:m>
                  <m:oMath xmlns:m="http://schemas.openxmlformats.org/officeDocument/2006/math">
                    <m:sSub>
                      <m:sSubPr>
                        <m:ctrlPr>
                          <a:rPr lang="en-GB" sz="2800" i="1" smtClean="0">
                            <a:latin typeface="Cambria Math" panose="02040503050406030204" pitchFamily="18" charset="0"/>
                            <a:ea typeface="Cambria Math" panose="02040503050406030204" pitchFamily="18" charset="0"/>
                          </a:rPr>
                        </m:ctrlPr>
                      </m:sSubPr>
                      <m:e>
                        <m:r>
                          <a:rPr lang="en-GB" sz="2800" b="0" i="1" smtClean="0">
                            <a:latin typeface="Cambria Math" panose="02040503050406030204" pitchFamily="18" charset="0"/>
                            <a:ea typeface="Cambria Math" panose="02040503050406030204" pitchFamily="18" charset="0"/>
                          </a:rPr>
                          <m:t>𝑋</m:t>
                        </m:r>
                      </m:e>
                      <m:sub>
                        <m:r>
                          <a:rPr lang="en-GB" sz="2800" b="0" i="1" smtClean="0">
                            <a:latin typeface="Cambria Math" panose="02040503050406030204" pitchFamily="18" charset="0"/>
                            <a:ea typeface="Cambria Math" panose="02040503050406030204" pitchFamily="18" charset="0"/>
                          </a:rPr>
                          <m:t>𝑖</m:t>
                        </m:r>
                      </m:sub>
                    </m:sSub>
                  </m:oMath>
                </a14:m>
                <a:endParaRPr lang="en-GB" sz="2800" b="0" i="1" dirty="0">
                  <a:latin typeface="Cambria Math" panose="02040503050406030204" pitchFamily="18" charset="0"/>
                  <a:ea typeface="Cambria Math" panose="02040503050406030204" pitchFamily="18" charset="0"/>
                </a:endParaRPr>
              </a:p>
              <a:p>
                <a:r>
                  <a:rPr lang="en-GB" sz="2800" i="1" dirty="0">
                    <a:latin typeface="Cambria Math" panose="02040503050406030204" pitchFamily="18" charset="0"/>
                    <a:ea typeface="Cambria Math" panose="02040503050406030204" pitchFamily="18" charset="0"/>
                  </a:rPr>
                  <a:t>a </a:t>
                </a:r>
                <a14:m>
                  <m:oMath xmlns:m="http://schemas.openxmlformats.org/officeDocument/2006/math">
                    <m:r>
                      <a:rPr lang="en-GB" sz="2800" i="1" smtClean="0">
                        <a:latin typeface="Cambria Math" panose="02040503050406030204" pitchFamily="18" charset="0"/>
                        <a:ea typeface="Cambria Math" panose="02040503050406030204" pitchFamily="18" charset="0"/>
                      </a:rPr>
                      <m:t>~ </m:t>
                    </m:r>
                    <m:r>
                      <a:rPr lang="en-GB" sz="2800" i="1" smtClean="0">
                        <a:latin typeface="Cambria Math" panose="02040503050406030204" pitchFamily="18" charset="0"/>
                        <a:ea typeface="Cambria Math" panose="02040503050406030204" pitchFamily="18" charset="0"/>
                      </a:rPr>
                      <m:t>𝑁𝑜𝑟𝑚𝑎𝑙</m:t>
                    </m:r>
                    <m:r>
                      <a:rPr lang="en-GB" sz="2800" i="1" smtClean="0">
                        <a:latin typeface="Cambria Math" panose="02040503050406030204" pitchFamily="18" charset="0"/>
                        <a:ea typeface="Cambria Math" panose="02040503050406030204" pitchFamily="18" charset="0"/>
                      </a:rPr>
                      <m:t> </m:t>
                    </m:r>
                    <m:d>
                      <m:dPr>
                        <m:ctrlPr>
                          <a:rPr lang="en-GB" sz="2800" i="1">
                            <a:latin typeface="Cambria Math" panose="02040503050406030204" pitchFamily="18" charset="0"/>
                            <a:ea typeface="Cambria Math" panose="02040503050406030204" pitchFamily="18" charset="0"/>
                          </a:rPr>
                        </m:ctrlPr>
                      </m:dPr>
                      <m:e>
                        <m:r>
                          <a:rPr lang="en-GB" sz="2800" b="0" i="1" smtClean="0">
                            <a:latin typeface="Cambria Math" panose="02040503050406030204" pitchFamily="18" charset="0"/>
                            <a:ea typeface="Cambria Math" panose="02040503050406030204" pitchFamily="18" charset="0"/>
                          </a:rPr>
                          <m:t>…</m:t>
                        </m:r>
                        <m:r>
                          <a:rPr lang="en-GB" sz="2800" i="1">
                            <a:latin typeface="Cambria Math" panose="02040503050406030204" pitchFamily="18" charset="0"/>
                            <a:ea typeface="Cambria Math" panose="02040503050406030204" pitchFamily="18" charset="0"/>
                          </a:rPr>
                          <m:t> , </m:t>
                        </m:r>
                        <m:r>
                          <a:rPr lang="en-GB" sz="2800" b="0" i="1" smtClean="0">
                            <a:latin typeface="Cambria Math" panose="02040503050406030204" pitchFamily="18" charset="0"/>
                            <a:ea typeface="Cambria Math" panose="02040503050406030204" pitchFamily="18" charset="0"/>
                          </a:rPr>
                          <m:t>…</m:t>
                        </m:r>
                      </m:e>
                    </m:d>
                  </m:oMath>
                </a14:m>
                <a:endParaRPr lang="en-GB" sz="2800" i="1" dirty="0">
                  <a:latin typeface="Cambria Math" panose="02040503050406030204" pitchFamily="18" charset="0"/>
                  <a:ea typeface="Cambria Math" panose="02040503050406030204" pitchFamily="18" charset="0"/>
                </a:endParaRPr>
              </a:p>
              <a:p>
                <a:r>
                  <a:rPr lang="en-GB" sz="2800" i="1" dirty="0">
                    <a:latin typeface="Cambria Math" panose="02040503050406030204" pitchFamily="18" charset="0"/>
                    <a:ea typeface="Cambria Math" panose="02040503050406030204" pitchFamily="18" charset="0"/>
                  </a:rPr>
                  <a:t>b </a:t>
                </a:r>
                <a14:m>
                  <m:oMath xmlns:m="http://schemas.openxmlformats.org/officeDocument/2006/math">
                    <m:r>
                      <a:rPr lang="en-GB" sz="2800" i="1" smtClean="0">
                        <a:latin typeface="Cambria Math" panose="02040503050406030204" pitchFamily="18" charset="0"/>
                        <a:ea typeface="Cambria Math" panose="02040503050406030204" pitchFamily="18" charset="0"/>
                      </a:rPr>
                      <m:t>~ </m:t>
                    </m:r>
                    <m:r>
                      <a:rPr lang="en-GB" sz="2800" i="1" smtClean="0">
                        <a:latin typeface="Cambria Math" panose="02040503050406030204" pitchFamily="18" charset="0"/>
                        <a:ea typeface="Cambria Math" panose="02040503050406030204" pitchFamily="18" charset="0"/>
                      </a:rPr>
                      <m:t>𝑁𝑜𝑟𝑚𝑎𝑙</m:t>
                    </m:r>
                    <m:r>
                      <a:rPr lang="en-GB" sz="2800" i="1" smtClean="0">
                        <a:latin typeface="Cambria Math" panose="02040503050406030204" pitchFamily="18" charset="0"/>
                        <a:ea typeface="Cambria Math" panose="02040503050406030204" pitchFamily="18" charset="0"/>
                      </a:rPr>
                      <m:t> </m:t>
                    </m:r>
                    <m:d>
                      <m:dPr>
                        <m:ctrlPr>
                          <a:rPr lang="en-GB" sz="2800" i="1">
                            <a:latin typeface="Cambria Math" panose="02040503050406030204" pitchFamily="18" charset="0"/>
                            <a:ea typeface="Cambria Math" panose="02040503050406030204" pitchFamily="18" charset="0"/>
                          </a:rPr>
                        </m:ctrlPr>
                      </m:dPr>
                      <m:e>
                        <m:r>
                          <a:rPr lang="en-GB" sz="2800" b="0" i="1" smtClean="0">
                            <a:latin typeface="Cambria Math" panose="02040503050406030204" pitchFamily="18" charset="0"/>
                            <a:ea typeface="Cambria Math" panose="02040503050406030204" pitchFamily="18" charset="0"/>
                          </a:rPr>
                          <m:t>…</m:t>
                        </m:r>
                        <m:r>
                          <a:rPr lang="en-GB" sz="2800" i="1">
                            <a:latin typeface="Cambria Math" panose="02040503050406030204" pitchFamily="18" charset="0"/>
                            <a:ea typeface="Cambria Math" panose="02040503050406030204" pitchFamily="18" charset="0"/>
                          </a:rPr>
                          <m:t> , </m:t>
                        </m:r>
                        <m:r>
                          <a:rPr lang="en-GB" sz="2800" b="0" i="1" smtClean="0">
                            <a:latin typeface="Cambria Math" panose="02040503050406030204" pitchFamily="18" charset="0"/>
                            <a:ea typeface="Cambria Math" panose="02040503050406030204" pitchFamily="18" charset="0"/>
                          </a:rPr>
                          <m:t>…</m:t>
                        </m:r>
                      </m:e>
                    </m:d>
                  </m:oMath>
                </a14:m>
                <a:endParaRPr lang="en-GB" sz="2800" i="1" dirty="0">
                  <a:latin typeface="Cambria Math" panose="02040503050406030204" pitchFamily="18" charset="0"/>
                  <a:ea typeface="Cambria Math" panose="02040503050406030204" pitchFamily="18" charset="0"/>
                </a:endParaRPr>
              </a:p>
              <a:p>
                <a:r>
                  <a:rPr lang="en-GB" sz="2800" i="1" dirty="0">
                    <a:latin typeface="Cambria Math" panose="02040503050406030204" pitchFamily="18" charset="0"/>
                    <a:ea typeface="Cambria Math" panose="02040503050406030204" pitchFamily="18" charset="0"/>
                  </a:rPr>
                  <a:t> </a:t>
                </a:r>
                <a:r>
                  <a:rPr lang="el-GR" sz="2800" dirty="0">
                    <a:ea typeface="Cambria Math" panose="02040503050406030204" pitchFamily="18" charset="0"/>
                  </a:rPr>
                  <a:t>σ</a:t>
                </a:r>
                <a:r>
                  <a:rPr lang="en-GB" sz="2800" dirty="0">
                    <a:ea typeface="Cambria Math" panose="02040503050406030204" pitchFamily="18" charset="0"/>
                  </a:rPr>
                  <a:t> </a:t>
                </a:r>
                <a14:m>
                  <m:oMath xmlns:m="http://schemas.openxmlformats.org/officeDocument/2006/math">
                    <m:r>
                      <a:rPr lang="en-GB" sz="2800" i="1" smtClean="0">
                        <a:latin typeface="Cambria Math" panose="02040503050406030204" pitchFamily="18" charset="0"/>
                        <a:ea typeface="Cambria Math" panose="02040503050406030204" pitchFamily="18" charset="0"/>
                      </a:rPr>
                      <m:t>~</m:t>
                    </m:r>
                    <m:r>
                      <a:rPr lang="en-GB" sz="2800" b="0" i="1" smtClean="0">
                        <a:latin typeface="Cambria Math" panose="02040503050406030204" pitchFamily="18" charset="0"/>
                        <a:ea typeface="Cambria Math" panose="02040503050406030204" pitchFamily="18" charset="0"/>
                      </a:rPr>
                      <m:t> </m:t>
                    </m:r>
                    <m:r>
                      <a:rPr lang="en-GB" sz="2800" b="0" i="1" smtClean="0">
                        <a:latin typeface="Cambria Math" panose="02040503050406030204" pitchFamily="18" charset="0"/>
                        <a:ea typeface="Cambria Math" panose="02040503050406030204" pitchFamily="18" charset="0"/>
                      </a:rPr>
                      <m:t>𝑈𝑛𝑖𝑓𝑜𝑟𝑚</m:t>
                    </m:r>
                    <m:r>
                      <a:rPr lang="en-GB" sz="2800" b="0" i="1" smtClean="0">
                        <a:latin typeface="Cambria Math" panose="02040503050406030204" pitchFamily="18" charset="0"/>
                        <a:ea typeface="Cambria Math" panose="02040503050406030204" pitchFamily="18" charset="0"/>
                      </a:rPr>
                      <m:t> (</m:t>
                    </m:r>
                    <m:r>
                      <a:rPr lang="en-GB" sz="2800" b="0" i="1" smtClean="0">
                        <a:latin typeface="Cambria Math" panose="02040503050406030204" pitchFamily="18" charset="0"/>
                        <a:ea typeface="Cambria Math" panose="02040503050406030204" pitchFamily="18" charset="0"/>
                      </a:rPr>
                      <m:t>𝑚𝑖𝑛</m:t>
                    </m:r>
                    <m:r>
                      <a:rPr lang="en-GB" sz="2800" b="0" i="1" smtClean="0">
                        <a:latin typeface="Cambria Math" panose="02040503050406030204" pitchFamily="18" charset="0"/>
                        <a:ea typeface="Cambria Math" panose="02040503050406030204" pitchFamily="18" charset="0"/>
                      </a:rPr>
                      <m:t> , </m:t>
                    </m:r>
                    <m:r>
                      <a:rPr lang="en-GB" sz="2800" b="0" i="1" smtClean="0">
                        <a:latin typeface="Cambria Math" panose="02040503050406030204" pitchFamily="18" charset="0"/>
                        <a:ea typeface="Cambria Math" panose="02040503050406030204" pitchFamily="18" charset="0"/>
                      </a:rPr>
                      <m:t>𝑚𝑎𝑥</m:t>
                    </m:r>
                    <m:r>
                      <a:rPr lang="en-GB" sz="2800" b="0" i="1" smtClean="0">
                        <a:latin typeface="Cambria Math" panose="02040503050406030204" pitchFamily="18" charset="0"/>
                        <a:ea typeface="Cambria Math" panose="02040503050406030204" pitchFamily="18" charset="0"/>
                      </a:rPr>
                      <m:t>) </m:t>
                    </m:r>
                  </m:oMath>
                </a14:m>
                <a:endParaRPr lang="en-GB" sz="2800" dirty="0"/>
              </a:p>
            </p:txBody>
          </p:sp>
        </mc:Choice>
        <mc:Fallback xmlns="">
          <p:sp>
            <p:nvSpPr>
              <p:cNvPr id="4" name="TextBox 3">
                <a:extLst>
                  <a:ext uri="{FF2B5EF4-FFF2-40B4-BE49-F238E27FC236}">
                    <a16:creationId xmlns:a16="http://schemas.microsoft.com/office/drawing/2014/main" id="{325B1473-9982-0426-2CD5-8513ECF228F3}"/>
                  </a:ext>
                </a:extLst>
              </p:cNvPr>
              <p:cNvSpPr txBox="1">
                <a:spLocks noRot="1" noChangeAspect="1" noMove="1" noResize="1" noEditPoints="1" noAdjustHandles="1" noChangeArrowheads="1" noChangeShapeType="1" noTextEdit="1"/>
              </p:cNvSpPr>
              <p:nvPr/>
            </p:nvSpPr>
            <p:spPr>
              <a:xfrm>
                <a:off x="685802" y="1551691"/>
                <a:ext cx="4304063" cy="2246769"/>
              </a:xfrm>
              <a:prstGeom prst="rect">
                <a:avLst/>
              </a:prstGeom>
              <a:blipFill>
                <a:blip r:embed="rId3"/>
                <a:stretch>
                  <a:fillRect l="-2975" b="-7065"/>
                </a:stretch>
              </a:blipFill>
            </p:spPr>
            <p:txBody>
              <a:bodyPr/>
              <a:lstStyle/>
              <a:p>
                <a:r>
                  <a:rPr lang="en-GB">
                    <a:noFill/>
                  </a:rPr>
                  <a:t> </a:t>
                </a:r>
              </a:p>
            </p:txBody>
          </p:sp>
        </mc:Fallback>
      </mc:AlternateContent>
      <p:sp>
        <p:nvSpPr>
          <p:cNvPr id="3" name="TextBox 2">
            <a:extLst>
              <a:ext uri="{FF2B5EF4-FFF2-40B4-BE49-F238E27FC236}">
                <a16:creationId xmlns:a16="http://schemas.microsoft.com/office/drawing/2014/main" id="{7E755F76-9DDA-26BC-D67D-2F8ED89F1E31}"/>
              </a:ext>
            </a:extLst>
          </p:cNvPr>
          <p:cNvSpPr txBox="1"/>
          <p:nvPr/>
        </p:nvSpPr>
        <p:spPr>
          <a:xfrm>
            <a:off x="685802" y="3988020"/>
            <a:ext cx="7058023" cy="1569660"/>
          </a:xfrm>
          <a:prstGeom prst="rect">
            <a:avLst/>
          </a:prstGeom>
          <a:noFill/>
        </p:spPr>
        <p:txBody>
          <a:bodyPr wrap="square" rtlCol="0">
            <a:spAutoFit/>
          </a:bodyPr>
          <a:lstStyle/>
          <a:p>
            <a:pPr>
              <a:spcBef>
                <a:spcPts val="1200"/>
              </a:spcBef>
            </a:pPr>
            <a:r>
              <a:rPr lang="en-GB" sz="3200" dirty="0"/>
              <a:t>Example: Fictional data on newborn’s birthweight (</a:t>
            </a:r>
            <a:r>
              <a:rPr lang="en-GB" sz="3200" b="1" i="1" dirty="0" err="1"/>
              <a:t>bw</a:t>
            </a:r>
            <a:r>
              <a:rPr lang="en-GB" sz="3200" dirty="0"/>
              <a:t>) in </a:t>
            </a:r>
            <a:r>
              <a:rPr lang="en-GB" sz="3200" i="1" dirty="0"/>
              <a:t>grams</a:t>
            </a:r>
            <a:r>
              <a:rPr lang="en-GB" sz="3200" dirty="0"/>
              <a:t>  by maternal weight (</a:t>
            </a:r>
            <a:r>
              <a:rPr lang="en-GB" sz="3200" b="1" i="1" dirty="0"/>
              <a:t>mw</a:t>
            </a:r>
            <a:r>
              <a:rPr lang="en-GB" sz="3200" dirty="0"/>
              <a:t>) in </a:t>
            </a:r>
            <a:r>
              <a:rPr lang="en-GB" sz="3200" i="1" dirty="0"/>
              <a:t>Kg</a:t>
            </a:r>
            <a:r>
              <a:rPr lang="en-GB" sz="3200" dirty="0"/>
              <a:t> and newborn’s sex. </a:t>
            </a:r>
          </a:p>
        </p:txBody>
      </p:sp>
      <mc:AlternateContent xmlns:mc="http://schemas.openxmlformats.org/markup-compatibility/2006" xmlns:a14="http://schemas.microsoft.com/office/drawing/2010/main">
        <mc:Choice Requires="a14">
          <p:sp>
            <p:nvSpPr>
              <p:cNvPr id="6" name="TextBox 5">
                <a:extLst>
                  <a:ext uri="{FF2B5EF4-FFF2-40B4-BE49-F238E27FC236}">
                    <a16:creationId xmlns:a16="http://schemas.microsoft.com/office/drawing/2014/main" id="{AFF3831A-B21B-0259-53B6-CF5D8AEAFF23}"/>
                  </a:ext>
                </a:extLst>
              </p:cNvPr>
              <p:cNvSpPr txBox="1"/>
              <p:nvPr/>
            </p:nvSpPr>
            <p:spPr>
              <a:xfrm>
                <a:off x="5968029" y="1551691"/>
                <a:ext cx="3966407" cy="2246769"/>
              </a:xfrm>
              <a:prstGeom prst="rect">
                <a:avLst/>
              </a:prstGeom>
              <a:noFill/>
            </p:spPr>
            <p:txBody>
              <a:bodyPr wrap="none" rtlCol="0">
                <a:spAutoFit/>
              </a:bodyPr>
              <a:lstStyle/>
              <a:p>
                <a14:m>
                  <m:oMath xmlns:m="http://schemas.openxmlformats.org/officeDocument/2006/math">
                    <m:sSub>
                      <m:sSubPr>
                        <m:ctrlPr>
                          <a:rPr lang="en-GB" sz="2800" i="1" smtClean="0">
                            <a:latin typeface="Cambria Math" panose="02040503050406030204" pitchFamily="18" charset="0"/>
                            <a:ea typeface="Cambria Math" panose="02040503050406030204" pitchFamily="18" charset="0"/>
                          </a:rPr>
                        </m:ctrlPr>
                      </m:sSubPr>
                      <m:e>
                        <m:r>
                          <a:rPr lang="en-GB" sz="2800" b="0" i="1" smtClean="0">
                            <a:latin typeface="Cambria Math" panose="02040503050406030204" pitchFamily="18" charset="0"/>
                            <a:ea typeface="Cambria Math" panose="02040503050406030204" pitchFamily="18" charset="0"/>
                          </a:rPr>
                          <m:t>𝑏𝑤</m:t>
                        </m:r>
                      </m:e>
                      <m:sub>
                        <m:r>
                          <a:rPr lang="en-GB" sz="2800" b="0" i="1" smtClean="0">
                            <a:latin typeface="Cambria Math" panose="02040503050406030204" pitchFamily="18" charset="0"/>
                            <a:ea typeface="Cambria Math" panose="02040503050406030204" pitchFamily="18" charset="0"/>
                          </a:rPr>
                          <m:t>𝑖</m:t>
                        </m:r>
                      </m:sub>
                    </m:sSub>
                  </m:oMath>
                </a14:m>
                <a:r>
                  <a:rPr lang="en-GB" sz="2800" i="1" dirty="0">
                    <a:latin typeface="Cambria Math" panose="02040503050406030204" pitchFamily="18" charset="0"/>
                    <a:ea typeface="Cambria Math" panose="02040503050406030204" pitchFamily="18" charset="0"/>
                  </a:rPr>
                  <a:t> </a:t>
                </a:r>
                <a14:m>
                  <m:oMath xmlns:m="http://schemas.openxmlformats.org/officeDocument/2006/math">
                    <m:r>
                      <a:rPr lang="en-GB" sz="2800" i="1" smtClean="0">
                        <a:latin typeface="Cambria Math" panose="02040503050406030204" pitchFamily="18" charset="0"/>
                        <a:ea typeface="Cambria Math" panose="02040503050406030204" pitchFamily="18" charset="0"/>
                      </a:rPr>
                      <m:t>~ </m:t>
                    </m:r>
                    <m:r>
                      <a:rPr lang="en-GB" sz="2800" i="1" smtClean="0">
                        <a:latin typeface="Cambria Math" panose="02040503050406030204" pitchFamily="18" charset="0"/>
                        <a:ea typeface="Cambria Math" panose="02040503050406030204" pitchFamily="18" charset="0"/>
                      </a:rPr>
                      <m:t>𝑁𝑜𝑟𝑚𝑎𝑙</m:t>
                    </m:r>
                    <m:r>
                      <a:rPr lang="en-GB" sz="2800" i="1" smtClean="0">
                        <a:latin typeface="Cambria Math" panose="02040503050406030204" pitchFamily="18" charset="0"/>
                        <a:ea typeface="Cambria Math" panose="02040503050406030204" pitchFamily="18" charset="0"/>
                      </a:rPr>
                      <m:t> </m:t>
                    </m:r>
                    <m:d>
                      <m:dPr>
                        <m:ctrlPr>
                          <a:rPr lang="en-GB" sz="2800" i="1">
                            <a:latin typeface="Cambria Math" panose="02040503050406030204" pitchFamily="18" charset="0"/>
                            <a:ea typeface="Cambria Math" panose="02040503050406030204" pitchFamily="18" charset="0"/>
                          </a:rPr>
                        </m:ctrlPr>
                      </m:dPr>
                      <m:e>
                        <m:sSub>
                          <m:sSubPr>
                            <m:ctrlPr>
                              <a:rPr lang="en-GB" sz="2800" i="1" smtClean="0">
                                <a:latin typeface="Cambria Math" panose="02040503050406030204" pitchFamily="18" charset="0"/>
                                <a:ea typeface="Cambria Math" panose="02040503050406030204" pitchFamily="18" charset="0"/>
                              </a:rPr>
                            </m:ctrlPr>
                          </m:sSubPr>
                          <m:e>
                            <m:r>
                              <a:rPr lang="el-GR" sz="2800" i="1" smtClean="0">
                                <a:latin typeface="Cambria Math" panose="02040503050406030204" pitchFamily="18" charset="0"/>
                                <a:ea typeface="Cambria Math" panose="02040503050406030204" pitchFamily="18" charset="0"/>
                              </a:rPr>
                              <m:t>𝜇</m:t>
                            </m:r>
                          </m:e>
                          <m:sub>
                            <m:r>
                              <a:rPr lang="en-GB" sz="2800" b="0" i="1" smtClean="0">
                                <a:latin typeface="Cambria Math" panose="02040503050406030204" pitchFamily="18" charset="0"/>
                                <a:ea typeface="Cambria Math" panose="02040503050406030204" pitchFamily="18" charset="0"/>
                              </a:rPr>
                              <m:t>𝑖</m:t>
                            </m:r>
                          </m:sub>
                        </m:sSub>
                        <m:r>
                          <a:rPr lang="en-GB" sz="2800" i="1">
                            <a:latin typeface="Cambria Math" panose="02040503050406030204" pitchFamily="18" charset="0"/>
                            <a:ea typeface="Cambria Math" panose="02040503050406030204" pitchFamily="18" charset="0"/>
                          </a:rPr>
                          <m:t> , </m:t>
                        </m:r>
                        <m:r>
                          <a:rPr lang="el-GR" sz="2800" i="1" smtClean="0">
                            <a:latin typeface="Cambria Math" panose="02040503050406030204" pitchFamily="18" charset="0"/>
                            <a:ea typeface="Cambria Math" panose="02040503050406030204" pitchFamily="18" charset="0"/>
                          </a:rPr>
                          <m:t>𝜎</m:t>
                        </m:r>
                      </m:e>
                    </m:d>
                  </m:oMath>
                </a14:m>
                <a:endParaRPr lang="en-GB" sz="2800" i="1" dirty="0">
                  <a:latin typeface="Cambria Math" panose="02040503050406030204" pitchFamily="18" charset="0"/>
                  <a:ea typeface="Cambria Math" panose="02040503050406030204" pitchFamily="18" charset="0"/>
                </a:endParaRPr>
              </a:p>
              <a:p>
                <a14:m>
                  <m:oMath xmlns:m="http://schemas.openxmlformats.org/officeDocument/2006/math">
                    <m:sSub>
                      <m:sSubPr>
                        <m:ctrlPr>
                          <a:rPr lang="en-GB" sz="2800" i="1">
                            <a:latin typeface="Cambria Math" panose="02040503050406030204" pitchFamily="18" charset="0"/>
                            <a:ea typeface="Cambria Math" panose="02040503050406030204" pitchFamily="18" charset="0"/>
                          </a:rPr>
                        </m:ctrlPr>
                      </m:sSubPr>
                      <m:e>
                        <m:r>
                          <a:rPr lang="el-GR" sz="2800" i="1">
                            <a:latin typeface="Cambria Math" panose="02040503050406030204" pitchFamily="18" charset="0"/>
                            <a:ea typeface="Cambria Math" panose="02040503050406030204" pitchFamily="18" charset="0"/>
                          </a:rPr>
                          <m:t>𝜇</m:t>
                        </m:r>
                      </m:e>
                      <m:sub>
                        <m:r>
                          <a:rPr lang="en-GB" sz="2800" i="1">
                            <a:latin typeface="Cambria Math" panose="02040503050406030204" pitchFamily="18" charset="0"/>
                            <a:ea typeface="Cambria Math" panose="02040503050406030204" pitchFamily="18" charset="0"/>
                          </a:rPr>
                          <m:t>𝑖</m:t>
                        </m:r>
                      </m:sub>
                    </m:sSub>
                  </m:oMath>
                </a14:m>
                <a:r>
                  <a:rPr lang="en-GB" sz="2800" i="1" dirty="0">
                    <a:latin typeface="Cambria Math" panose="02040503050406030204" pitchFamily="18" charset="0"/>
                    <a:ea typeface="Cambria Math" panose="02040503050406030204" pitchFamily="18" charset="0"/>
                  </a:rPr>
                  <a:t> = a + b </a:t>
                </a:r>
                <a14:m>
                  <m:oMath xmlns:m="http://schemas.openxmlformats.org/officeDocument/2006/math">
                    <m:sSub>
                      <m:sSubPr>
                        <m:ctrlPr>
                          <a:rPr lang="en-GB" sz="2800" i="1" smtClean="0">
                            <a:latin typeface="Cambria Math" panose="02040503050406030204" pitchFamily="18" charset="0"/>
                            <a:ea typeface="Cambria Math" panose="02040503050406030204" pitchFamily="18" charset="0"/>
                          </a:rPr>
                        </m:ctrlPr>
                      </m:sSubPr>
                      <m:e>
                        <m:r>
                          <a:rPr lang="en-GB" sz="2800" b="0" i="1" smtClean="0">
                            <a:latin typeface="Cambria Math" panose="02040503050406030204" pitchFamily="18" charset="0"/>
                            <a:ea typeface="Cambria Math" panose="02040503050406030204" pitchFamily="18" charset="0"/>
                          </a:rPr>
                          <m:t>(</m:t>
                        </m:r>
                        <m:r>
                          <a:rPr lang="en-GB" sz="2800" b="0" i="1" smtClean="0">
                            <a:latin typeface="Cambria Math" panose="02040503050406030204" pitchFamily="18" charset="0"/>
                            <a:ea typeface="Cambria Math" panose="02040503050406030204" pitchFamily="18" charset="0"/>
                          </a:rPr>
                          <m:t>𝑚𝑤</m:t>
                        </m:r>
                        <m:r>
                          <a:rPr lang="en-GB" sz="2800" b="0" i="1" smtClean="0">
                            <a:latin typeface="Cambria Math" panose="02040503050406030204" pitchFamily="18" charset="0"/>
                            <a:ea typeface="Cambria Math" panose="02040503050406030204" pitchFamily="18" charset="0"/>
                          </a:rPr>
                          <m:t> </m:t>
                        </m:r>
                      </m:e>
                      <m:sub>
                        <m:r>
                          <a:rPr lang="en-GB" sz="2800" b="0" i="1" smtClean="0">
                            <a:latin typeface="Cambria Math" panose="02040503050406030204" pitchFamily="18" charset="0"/>
                            <a:ea typeface="Cambria Math" panose="02040503050406030204" pitchFamily="18" charset="0"/>
                          </a:rPr>
                          <m:t>𝑖</m:t>
                        </m:r>
                      </m:sub>
                    </m:sSub>
                    <m:r>
                      <a:rPr lang="en-GB" sz="2800" b="0" i="1" smtClean="0">
                        <a:latin typeface="Cambria Math" panose="02040503050406030204" pitchFamily="18" charset="0"/>
                        <a:ea typeface="Cambria Math" panose="02040503050406030204" pitchFamily="18" charset="0"/>
                      </a:rPr>
                      <m:t>− </m:t>
                    </m:r>
                    <m:acc>
                      <m:accPr>
                        <m:chr m:val="̅"/>
                        <m:ctrlPr>
                          <a:rPr lang="en-GB" sz="2800" b="0" i="1" smtClean="0">
                            <a:latin typeface="Cambria Math" panose="02040503050406030204" pitchFamily="18" charset="0"/>
                            <a:ea typeface="Cambria Math" panose="02040503050406030204" pitchFamily="18" charset="0"/>
                          </a:rPr>
                        </m:ctrlPr>
                      </m:accPr>
                      <m:e>
                        <m:r>
                          <a:rPr lang="en-GB" sz="2800" b="0" i="1" smtClean="0">
                            <a:latin typeface="Cambria Math" panose="02040503050406030204" pitchFamily="18" charset="0"/>
                            <a:ea typeface="Cambria Math" panose="02040503050406030204" pitchFamily="18" charset="0"/>
                          </a:rPr>
                          <m:t>𝑚𝑤</m:t>
                        </m:r>
                      </m:e>
                    </m:acc>
                    <m:r>
                      <a:rPr lang="en-GB" sz="2800" b="0" i="1" smtClean="0">
                        <a:latin typeface="Cambria Math" panose="02040503050406030204" pitchFamily="18" charset="0"/>
                        <a:ea typeface="Cambria Math" panose="02040503050406030204" pitchFamily="18" charset="0"/>
                      </a:rPr>
                      <m:t>)</m:t>
                    </m:r>
                  </m:oMath>
                </a14:m>
                <a:r>
                  <a:rPr lang="en-GB" sz="2800" b="0" i="1" dirty="0">
                    <a:latin typeface="Cambria Math" panose="02040503050406030204" pitchFamily="18" charset="0"/>
                    <a:ea typeface="Cambria Math" panose="02040503050406030204" pitchFamily="18" charset="0"/>
                  </a:rPr>
                  <a:t> </a:t>
                </a:r>
              </a:p>
              <a:p>
                <a:r>
                  <a:rPr lang="en-GB" sz="2800" i="1" dirty="0">
                    <a:latin typeface="Cambria Math" panose="02040503050406030204" pitchFamily="18" charset="0"/>
                    <a:ea typeface="Cambria Math" panose="02040503050406030204" pitchFamily="18" charset="0"/>
                  </a:rPr>
                  <a:t>a </a:t>
                </a:r>
                <a14:m>
                  <m:oMath xmlns:m="http://schemas.openxmlformats.org/officeDocument/2006/math">
                    <m:r>
                      <a:rPr lang="en-GB" sz="2800" i="1" smtClean="0">
                        <a:latin typeface="Cambria Math" panose="02040503050406030204" pitchFamily="18" charset="0"/>
                        <a:ea typeface="Cambria Math" panose="02040503050406030204" pitchFamily="18" charset="0"/>
                      </a:rPr>
                      <m:t>~ </m:t>
                    </m:r>
                    <m:r>
                      <a:rPr lang="en-GB" sz="2800" i="1" smtClean="0">
                        <a:latin typeface="Cambria Math" panose="02040503050406030204" pitchFamily="18" charset="0"/>
                        <a:ea typeface="Cambria Math" panose="02040503050406030204" pitchFamily="18" charset="0"/>
                      </a:rPr>
                      <m:t>𝑁𝑜𝑟𝑚𝑎𝑙</m:t>
                    </m:r>
                    <m:r>
                      <a:rPr lang="en-GB" sz="2800" i="1" smtClean="0">
                        <a:latin typeface="Cambria Math" panose="02040503050406030204" pitchFamily="18" charset="0"/>
                        <a:ea typeface="Cambria Math" panose="02040503050406030204" pitchFamily="18" charset="0"/>
                      </a:rPr>
                      <m:t> </m:t>
                    </m:r>
                    <m:d>
                      <m:dPr>
                        <m:ctrlPr>
                          <a:rPr lang="en-GB" sz="2800" i="1">
                            <a:latin typeface="Cambria Math" panose="02040503050406030204" pitchFamily="18" charset="0"/>
                            <a:ea typeface="Cambria Math" panose="02040503050406030204" pitchFamily="18" charset="0"/>
                          </a:rPr>
                        </m:ctrlPr>
                      </m:dPr>
                      <m:e>
                        <m:r>
                          <a:rPr lang="en-GB" sz="2800" b="0" i="1" smtClean="0">
                            <a:latin typeface="Cambria Math" panose="02040503050406030204" pitchFamily="18" charset="0"/>
                            <a:ea typeface="Cambria Math" panose="02040503050406030204" pitchFamily="18" charset="0"/>
                          </a:rPr>
                          <m:t>…</m:t>
                        </m:r>
                        <m:r>
                          <a:rPr lang="en-GB" sz="2800" i="1">
                            <a:latin typeface="Cambria Math" panose="02040503050406030204" pitchFamily="18" charset="0"/>
                            <a:ea typeface="Cambria Math" panose="02040503050406030204" pitchFamily="18" charset="0"/>
                          </a:rPr>
                          <m:t> , </m:t>
                        </m:r>
                        <m:r>
                          <a:rPr lang="en-GB" sz="2800" b="0" i="1" smtClean="0">
                            <a:latin typeface="Cambria Math" panose="02040503050406030204" pitchFamily="18" charset="0"/>
                            <a:ea typeface="Cambria Math" panose="02040503050406030204" pitchFamily="18" charset="0"/>
                          </a:rPr>
                          <m:t>…</m:t>
                        </m:r>
                      </m:e>
                    </m:d>
                  </m:oMath>
                </a14:m>
                <a:endParaRPr lang="en-GB" sz="2800" i="1" dirty="0">
                  <a:latin typeface="Cambria Math" panose="02040503050406030204" pitchFamily="18" charset="0"/>
                  <a:ea typeface="Cambria Math" panose="02040503050406030204" pitchFamily="18" charset="0"/>
                </a:endParaRPr>
              </a:p>
              <a:p>
                <a:r>
                  <a:rPr lang="en-GB" sz="2800" i="1" dirty="0">
                    <a:latin typeface="Cambria Math" panose="02040503050406030204" pitchFamily="18" charset="0"/>
                    <a:ea typeface="Cambria Math" panose="02040503050406030204" pitchFamily="18" charset="0"/>
                  </a:rPr>
                  <a:t>b </a:t>
                </a:r>
                <a14:m>
                  <m:oMath xmlns:m="http://schemas.openxmlformats.org/officeDocument/2006/math">
                    <m:r>
                      <a:rPr lang="en-GB" sz="2800" i="1" smtClean="0">
                        <a:latin typeface="Cambria Math" panose="02040503050406030204" pitchFamily="18" charset="0"/>
                        <a:ea typeface="Cambria Math" panose="02040503050406030204" pitchFamily="18" charset="0"/>
                      </a:rPr>
                      <m:t>~ </m:t>
                    </m:r>
                    <m:r>
                      <a:rPr lang="en-GB" sz="2800" i="1" smtClean="0">
                        <a:latin typeface="Cambria Math" panose="02040503050406030204" pitchFamily="18" charset="0"/>
                        <a:ea typeface="Cambria Math" panose="02040503050406030204" pitchFamily="18" charset="0"/>
                      </a:rPr>
                      <m:t>𝑁𝑜𝑟𝑚𝑎𝑙</m:t>
                    </m:r>
                    <m:r>
                      <a:rPr lang="en-GB" sz="2800" i="1" smtClean="0">
                        <a:latin typeface="Cambria Math" panose="02040503050406030204" pitchFamily="18" charset="0"/>
                        <a:ea typeface="Cambria Math" panose="02040503050406030204" pitchFamily="18" charset="0"/>
                      </a:rPr>
                      <m:t> </m:t>
                    </m:r>
                    <m:d>
                      <m:dPr>
                        <m:ctrlPr>
                          <a:rPr lang="en-GB" sz="2800" i="1">
                            <a:latin typeface="Cambria Math" panose="02040503050406030204" pitchFamily="18" charset="0"/>
                            <a:ea typeface="Cambria Math" panose="02040503050406030204" pitchFamily="18" charset="0"/>
                          </a:rPr>
                        </m:ctrlPr>
                      </m:dPr>
                      <m:e>
                        <m:r>
                          <a:rPr lang="en-GB" sz="2800" b="0" i="1" smtClean="0">
                            <a:latin typeface="Cambria Math" panose="02040503050406030204" pitchFamily="18" charset="0"/>
                            <a:ea typeface="Cambria Math" panose="02040503050406030204" pitchFamily="18" charset="0"/>
                          </a:rPr>
                          <m:t>…</m:t>
                        </m:r>
                        <m:r>
                          <a:rPr lang="en-GB" sz="2800" i="1">
                            <a:latin typeface="Cambria Math" panose="02040503050406030204" pitchFamily="18" charset="0"/>
                            <a:ea typeface="Cambria Math" panose="02040503050406030204" pitchFamily="18" charset="0"/>
                          </a:rPr>
                          <m:t> , </m:t>
                        </m:r>
                        <m:r>
                          <a:rPr lang="en-GB" sz="2800" b="0" i="1" smtClean="0">
                            <a:latin typeface="Cambria Math" panose="02040503050406030204" pitchFamily="18" charset="0"/>
                            <a:ea typeface="Cambria Math" panose="02040503050406030204" pitchFamily="18" charset="0"/>
                          </a:rPr>
                          <m:t>…</m:t>
                        </m:r>
                      </m:e>
                    </m:d>
                  </m:oMath>
                </a14:m>
                <a:endParaRPr lang="en-GB" sz="2800" i="1" dirty="0">
                  <a:latin typeface="Cambria Math" panose="02040503050406030204" pitchFamily="18" charset="0"/>
                  <a:ea typeface="Cambria Math" panose="02040503050406030204" pitchFamily="18" charset="0"/>
                </a:endParaRPr>
              </a:p>
              <a:p>
                <a:r>
                  <a:rPr lang="en-GB" sz="2800" i="1" dirty="0">
                    <a:latin typeface="Cambria Math" panose="02040503050406030204" pitchFamily="18" charset="0"/>
                    <a:ea typeface="Cambria Math" panose="02040503050406030204" pitchFamily="18" charset="0"/>
                  </a:rPr>
                  <a:t> </a:t>
                </a:r>
                <a:r>
                  <a:rPr lang="el-GR" sz="2800" dirty="0">
                    <a:ea typeface="Cambria Math" panose="02040503050406030204" pitchFamily="18" charset="0"/>
                  </a:rPr>
                  <a:t>σ</a:t>
                </a:r>
                <a:r>
                  <a:rPr lang="en-GB" sz="2800" dirty="0">
                    <a:ea typeface="Cambria Math" panose="02040503050406030204" pitchFamily="18" charset="0"/>
                  </a:rPr>
                  <a:t> </a:t>
                </a:r>
                <a14:m>
                  <m:oMath xmlns:m="http://schemas.openxmlformats.org/officeDocument/2006/math">
                    <m:r>
                      <a:rPr lang="en-GB" sz="2800" i="1" smtClean="0">
                        <a:latin typeface="Cambria Math" panose="02040503050406030204" pitchFamily="18" charset="0"/>
                        <a:ea typeface="Cambria Math" panose="02040503050406030204" pitchFamily="18" charset="0"/>
                      </a:rPr>
                      <m:t>~</m:t>
                    </m:r>
                    <m:r>
                      <a:rPr lang="en-GB" sz="2800" b="0" i="1" smtClean="0">
                        <a:latin typeface="Cambria Math" panose="02040503050406030204" pitchFamily="18" charset="0"/>
                        <a:ea typeface="Cambria Math" panose="02040503050406030204" pitchFamily="18" charset="0"/>
                      </a:rPr>
                      <m:t> </m:t>
                    </m:r>
                    <m:r>
                      <a:rPr lang="en-GB" sz="2800" b="0" i="1" smtClean="0">
                        <a:latin typeface="Cambria Math" panose="02040503050406030204" pitchFamily="18" charset="0"/>
                        <a:ea typeface="Cambria Math" panose="02040503050406030204" pitchFamily="18" charset="0"/>
                      </a:rPr>
                      <m:t>𝑈𝑛𝑖𝑓𝑜𝑟𝑚</m:t>
                    </m:r>
                    <m:r>
                      <a:rPr lang="en-GB" sz="2800" b="0" i="1" smtClean="0">
                        <a:latin typeface="Cambria Math" panose="02040503050406030204" pitchFamily="18" charset="0"/>
                        <a:ea typeface="Cambria Math" panose="02040503050406030204" pitchFamily="18" charset="0"/>
                      </a:rPr>
                      <m:t> (0 , 1000) </m:t>
                    </m:r>
                  </m:oMath>
                </a14:m>
                <a:endParaRPr lang="en-GB" sz="2800" dirty="0"/>
              </a:p>
            </p:txBody>
          </p:sp>
        </mc:Choice>
        <mc:Fallback xmlns="">
          <p:sp>
            <p:nvSpPr>
              <p:cNvPr id="6" name="TextBox 5">
                <a:extLst>
                  <a:ext uri="{FF2B5EF4-FFF2-40B4-BE49-F238E27FC236}">
                    <a16:creationId xmlns:a16="http://schemas.microsoft.com/office/drawing/2014/main" id="{AFF3831A-B21B-0259-53B6-CF5D8AEAFF23}"/>
                  </a:ext>
                </a:extLst>
              </p:cNvPr>
              <p:cNvSpPr txBox="1">
                <a:spLocks noRot="1" noChangeAspect="1" noMove="1" noResize="1" noEditPoints="1" noAdjustHandles="1" noChangeArrowheads="1" noChangeShapeType="1" noTextEdit="1"/>
              </p:cNvSpPr>
              <p:nvPr/>
            </p:nvSpPr>
            <p:spPr>
              <a:xfrm>
                <a:off x="5968029" y="1551691"/>
                <a:ext cx="3966407" cy="2246769"/>
              </a:xfrm>
              <a:prstGeom prst="rect">
                <a:avLst/>
              </a:prstGeom>
              <a:blipFill>
                <a:blip r:embed="rId5"/>
                <a:stretch>
                  <a:fillRect l="-3072" b="-7065"/>
                </a:stretch>
              </a:blipFill>
            </p:spPr>
            <p:txBody>
              <a:bodyPr/>
              <a:lstStyle/>
              <a:p>
                <a:r>
                  <a:rPr lang="en-GB">
                    <a:noFill/>
                  </a:rPr>
                  <a:t> </a:t>
                </a:r>
              </a:p>
            </p:txBody>
          </p:sp>
        </mc:Fallback>
      </mc:AlternateContent>
      <p:sp>
        <p:nvSpPr>
          <p:cNvPr id="7" name="Oval 6">
            <a:extLst>
              <a:ext uri="{FF2B5EF4-FFF2-40B4-BE49-F238E27FC236}">
                <a16:creationId xmlns:a16="http://schemas.microsoft.com/office/drawing/2014/main" id="{E9F8F764-5863-D9BB-6904-C9C3D2479DF2}"/>
              </a:ext>
            </a:extLst>
          </p:cNvPr>
          <p:cNvSpPr/>
          <p:nvPr/>
        </p:nvSpPr>
        <p:spPr>
          <a:xfrm>
            <a:off x="5632174" y="1444487"/>
            <a:ext cx="4426226" cy="728870"/>
          </a:xfrm>
          <a:prstGeom prst="ellipse">
            <a:avLst/>
          </a:prstGeom>
          <a:noFill/>
          <a:ln w="57150">
            <a:solidFill>
              <a:schemeClr val="accent6">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Arrow: Right 4">
            <a:extLst>
              <a:ext uri="{FF2B5EF4-FFF2-40B4-BE49-F238E27FC236}">
                <a16:creationId xmlns:a16="http://schemas.microsoft.com/office/drawing/2014/main" id="{FCD127E4-CC65-4EAE-7895-6A51CDE2A675}"/>
              </a:ext>
            </a:extLst>
          </p:cNvPr>
          <p:cNvSpPr/>
          <p:nvPr/>
        </p:nvSpPr>
        <p:spPr>
          <a:xfrm>
            <a:off x="4558748" y="2438400"/>
            <a:ext cx="1073426" cy="622852"/>
          </a:xfrm>
          <a:prstGeom prst="rightArrow">
            <a:avLst/>
          </a:prstGeom>
          <a:solidFill>
            <a:srgbClr val="C0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3146714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FEDF7B-D700-FAC1-96F1-F0845361D8C8}"/>
              </a:ext>
            </a:extLst>
          </p:cNvPr>
          <p:cNvSpPr>
            <a:spLocks noGrp="1"/>
          </p:cNvSpPr>
          <p:nvPr>
            <p:ph type="title"/>
          </p:nvPr>
        </p:nvSpPr>
        <p:spPr>
          <a:xfrm>
            <a:off x="0" y="79216"/>
            <a:ext cx="12192000" cy="948691"/>
          </a:xfrm>
          <a:solidFill>
            <a:srgbClr val="C00000"/>
          </a:solidFill>
        </p:spPr>
        <p:txBody>
          <a:bodyPr/>
          <a:lstStyle/>
          <a:p>
            <a:r>
              <a:rPr lang="en-GB" dirty="0">
                <a:solidFill>
                  <a:schemeClr val="bg1"/>
                </a:solidFill>
              </a:rPr>
              <a:t>	Example of Linear Regression</a:t>
            </a:r>
          </a:p>
        </p:txBody>
      </p:sp>
      <mc:AlternateContent xmlns:mc="http://schemas.openxmlformats.org/markup-compatibility/2006" xmlns:a14="http://schemas.microsoft.com/office/drawing/2010/main">
        <mc:Choice Requires="a14">
          <p:sp>
            <p:nvSpPr>
              <p:cNvPr id="4" name="TextBox 3">
                <a:extLst>
                  <a:ext uri="{FF2B5EF4-FFF2-40B4-BE49-F238E27FC236}">
                    <a16:creationId xmlns:a16="http://schemas.microsoft.com/office/drawing/2014/main" id="{325B1473-9982-0426-2CD5-8513ECF228F3}"/>
                  </a:ext>
                </a:extLst>
              </p:cNvPr>
              <p:cNvSpPr txBox="1"/>
              <p:nvPr/>
            </p:nvSpPr>
            <p:spPr>
              <a:xfrm>
                <a:off x="685802" y="1551691"/>
                <a:ext cx="4304063" cy="2246769"/>
              </a:xfrm>
              <a:prstGeom prst="rect">
                <a:avLst/>
              </a:prstGeom>
              <a:noFill/>
            </p:spPr>
            <p:txBody>
              <a:bodyPr wrap="none" rtlCol="0">
                <a:spAutoFit/>
              </a:bodyPr>
              <a:lstStyle/>
              <a:p>
                <a14:m>
                  <m:oMath xmlns:m="http://schemas.openxmlformats.org/officeDocument/2006/math">
                    <m:sSub>
                      <m:sSubPr>
                        <m:ctrlPr>
                          <a:rPr lang="en-GB" sz="2800" i="1" smtClean="0">
                            <a:latin typeface="Cambria Math" panose="02040503050406030204" pitchFamily="18" charset="0"/>
                            <a:ea typeface="Cambria Math" panose="02040503050406030204" pitchFamily="18" charset="0"/>
                          </a:rPr>
                        </m:ctrlPr>
                      </m:sSubPr>
                      <m:e>
                        <m:r>
                          <a:rPr lang="en-GB" sz="2800" b="0" i="1" smtClean="0">
                            <a:latin typeface="Cambria Math" panose="02040503050406030204" pitchFamily="18" charset="0"/>
                            <a:ea typeface="Cambria Math" panose="02040503050406030204" pitchFamily="18" charset="0"/>
                          </a:rPr>
                          <m:t>𝑦</m:t>
                        </m:r>
                      </m:e>
                      <m:sub>
                        <m:r>
                          <a:rPr lang="en-GB" sz="2800" b="0" i="1" smtClean="0">
                            <a:latin typeface="Cambria Math" panose="02040503050406030204" pitchFamily="18" charset="0"/>
                            <a:ea typeface="Cambria Math" panose="02040503050406030204" pitchFamily="18" charset="0"/>
                          </a:rPr>
                          <m:t>𝑖</m:t>
                        </m:r>
                      </m:sub>
                    </m:sSub>
                  </m:oMath>
                </a14:m>
                <a:r>
                  <a:rPr lang="en-GB" sz="2800" i="1" dirty="0">
                    <a:latin typeface="Cambria Math" panose="02040503050406030204" pitchFamily="18" charset="0"/>
                    <a:ea typeface="Cambria Math" panose="02040503050406030204" pitchFamily="18" charset="0"/>
                  </a:rPr>
                  <a:t> </a:t>
                </a:r>
                <a14:m>
                  <m:oMath xmlns:m="http://schemas.openxmlformats.org/officeDocument/2006/math">
                    <m:r>
                      <a:rPr lang="en-GB" sz="2800" i="1" smtClean="0">
                        <a:latin typeface="Cambria Math" panose="02040503050406030204" pitchFamily="18" charset="0"/>
                        <a:ea typeface="Cambria Math" panose="02040503050406030204" pitchFamily="18" charset="0"/>
                      </a:rPr>
                      <m:t>~ </m:t>
                    </m:r>
                    <m:r>
                      <a:rPr lang="en-GB" sz="2800" i="1" smtClean="0">
                        <a:latin typeface="Cambria Math" panose="02040503050406030204" pitchFamily="18" charset="0"/>
                        <a:ea typeface="Cambria Math" panose="02040503050406030204" pitchFamily="18" charset="0"/>
                      </a:rPr>
                      <m:t>𝑁𝑜𝑟𝑚𝑎𝑙</m:t>
                    </m:r>
                    <m:r>
                      <a:rPr lang="en-GB" sz="2800" i="1" smtClean="0">
                        <a:latin typeface="Cambria Math" panose="02040503050406030204" pitchFamily="18" charset="0"/>
                        <a:ea typeface="Cambria Math" panose="02040503050406030204" pitchFamily="18" charset="0"/>
                      </a:rPr>
                      <m:t> </m:t>
                    </m:r>
                    <m:d>
                      <m:dPr>
                        <m:ctrlPr>
                          <a:rPr lang="en-GB" sz="2800" i="1">
                            <a:latin typeface="Cambria Math" panose="02040503050406030204" pitchFamily="18" charset="0"/>
                            <a:ea typeface="Cambria Math" panose="02040503050406030204" pitchFamily="18" charset="0"/>
                          </a:rPr>
                        </m:ctrlPr>
                      </m:dPr>
                      <m:e>
                        <m:sSub>
                          <m:sSubPr>
                            <m:ctrlPr>
                              <a:rPr lang="en-GB" sz="2800" i="1" smtClean="0">
                                <a:latin typeface="Cambria Math" panose="02040503050406030204" pitchFamily="18" charset="0"/>
                                <a:ea typeface="Cambria Math" panose="02040503050406030204" pitchFamily="18" charset="0"/>
                              </a:rPr>
                            </m:ctrlPr>
                          </m:sSubPr>
                          <m:e>
                            <m:r>
                              <a:rPr lang="el-GR" sz="2800" i="1" smtClean="0">
                                <a:latin typeface="Cambria Math" panose="02040503050406030204" pitchFamily="18" charset="0"/>
                                <a:ea typeface="Cambria Math" panose="02040503050406030204" pitchFamily="18" charset="0"/>
                              </a:rPr>
                              <m:t>𝜇</m:t>
                            </m:r>
                          </m:e>
                          <m:sub>
                            <m:r>
                              <a:rPr lang="en-GB" sz="2800" b="0" i="1" smtClean="0">
                                <a:latin typeface="Cambria Math" panose="02040503050406030204" pitchFamily="18" charset="0"/>
                                <a:ea typeface="Cambria Math" panose="02040503050406030204" pitchFamily="18" charset="0"/>
                              </a:rPr>
                              <m:t>𝑖</m:t>
                            </m:r>
                          </m:sub>
                        </m:sSub>
                        <m:r>
                          <a:rPr lang="en-GB" sz="2800" i="1">
                            <a:latin typeface="Cambria Math" panose="02040503050406030204" pitchFamily="18" charset="0"/>
                            <a:ea typeface="Cambria Math" panose="02040503050406030204" pitchFamily="18" charset="0"/>
                          </a:rPr>
                          <m:t> , </m:t>
                        </m:r>
                        <m:r>
                          <a:rPr lang="el-GR" sz="2800" i="1" smtClean="0">
                            <a:latin typeface="Cambria Math" panose="02040503050406030204" pitchFamily="18" charset="0"/>
                            <a:ea typeface="Cambria Math" panose="02040503050406030204" pitchFamily="18" charset="0"/>
                          </a:rPr>
                          <m:t>𝜎</m:t>
                        </m:r>
                      </m:e>
                    </m:d>
                  </m:oMath>
                </a14:m>
                <a:endParaRPr lang="en-GB" sz="2800" i="1" dirty="0">
                  <a:latin typeface="Cambria Math" panose="02040503050406030204" pitchFamily="18" charset="0"/>
                  <a:ea typeface="Cambria Math" panose="02040503050406030204" pitchFamily="18" charset="0"/>
                </a:endParaRPr>
              </a:p>
              <a:p>
                <a14:m>
                  <m:oMath xmlns:m="http://schemas.openxmlformats.org/officeDocument/2006/math">
                    <m:sSub>
                      <m:sSubPr>
                        <m:ctrlPr>
                          <a:rPr lang="en-GB" sz="2800" i="1">
                            <a:latin typeface="Cambria Math" panose="02040503050406030204" pitchFamily="18" charset="0"/>
                            <a:ea typeface="Cambria Math" panose="02040503050406030204" pitchFamily="18" charset="0"/>
                          </a:rPr>
                        </m:ctrlPr>
                      </m:sSubPr>
                      <m:e>
                        <m:r>
                          <a:rPr lang="el-GR" sz="2800" i="1">
                            <a:latin typeface="Cambria Math" panose="02040503050406030204" pitchFamily="18" charset="0"/>
                            <a:ea typeface="Cambria Math" panose="02040503050406030204" pitchFamily="18" charset="0"/>
                          </a:rPr>
                          <m:t>𝜇</m:t>
                        </m:r>
                      </m:e>
                      <m:sub>
                        <m:r>
                          <a:rPr lang="en-GB" sz="2800" i="1">
                            <a:latin typeface="Cambria Math" panose="02040503050406030204" pitchFamily="18" charset="0"/>
                            <a:ea typeface="Cambria Math" panose="02040503050406030204" pitchFamily="18" charset="0"/>
                          </a:rPr>
                          <m:t>𝑖</m:t>
                        </m:r>
                      </m:sub>
                    </m:sSub>
                  </m:oMath>
                </a14:m>
                <a:r>
                  <a:rPr lang="en-GB" sz="2800" i="1" dirty="0">
                    <a:latin typeface="Cambria Math" panose="02040503050406030204" pitchFamily="18" charset="0"/>
                    <a:ea typeface="Cambria Math" panose="02040503050406030204" pitchFamily="18" charset="0"/>
                  </a:rPr>
                  <a:t> = a + b </a:t>
                </a:r>
                <a14:m>
                  <m:oMath xmlns:m="http://schemas.openxmlformats.org/officeDocument/2006/math">
                    <m:sSub>
                      <m:sSubPr>
                        <m:ctrlPr>
                          <a:rPr lang="en-GB" sz="2800" i="1" smtClean="0">
                            <a:latin typeface="Cambria Math" panose="02040503050406030204" pitchFamily="18" charset="0"/>
                            <a:ea typeface="Cambria Math" panose="02040503050406030204" pitchFamily="18" charset="0"/>
                          </a:rPr>
                        </m:ctrlPr>
                      </m:sSubPr>
                      <m:e>
                        <m:r>
                          <a:rPr lang="en-GB" sz="2800" b="0" i="1" smtClean="0">
                            <a:latin typeface="Cambria Math" panose="02040503050406030204" pitchFamily="18" charset="0"/>
                            <a:ea typeface="Cambria Math" panose="02040503050406030204" pitchFamily="18" charset="0"/>
                          </a:rPr>
                          <m:t>𝑋</m:t>
                        </m:r>
                      </m:e>
                      <m:sub>
                        <m:r>
                          <a:rPr lang="en-GB" sz="2800" b="0" i="1" smtClean="0">
                            <a:latin typeface="Cambria Math" panose="02040503050406030204" pitchFamily="18" charset="0"/>
                            <a:ea typeface="Cambria Math" panose="02040503050406030204" pitchFamily="18" charset="0"/>
                          </a:rPr>
                          <m:t>𝑖</m:t>
                        </m:r>
                      </m:sub>
                    </m:sSub>
                  </m:oMath>
                </a14:m>
                <a:endParaRPr lang="en-GB" sz="2800" b="0" i="1" dirty="0">
                  <a:latin typeface="Cambria Math" panose="02040503050406030204" pitchFamily="18" charset="0"/>
                  <a:ea typeface="Cambria Math" panose="02040503050406030204" pitchFamily="18" charset="0"/>
                </a:endParaRPr>
              </a:p>
              <a:p>
                <a:r>
                  <a:rPr lang="en-GB" sz="2800" i="1" dirty="0">
                    <a:latin typeface="Cambria Math" panose="02040503050406030204" pitchFamily="18" charset="0"/>
                    <a:ea typeface="Cambria Math" panose="02040503050406030204" pitchFamily="18" charset="0"/>
                  </a:rPr>
                  <a:t>a </a:t>
                </a:r>
                <a14:m>
                  <m:oMath xmlns:m="http://schemas.openxmlformats.org/officeDocument/2006/math">
                    <m:r>
                      <a:rPr lang="en-GB" sz="2800" i="1" smtClean="0">
                        <a:latin typeface="Cambria Math" panose="02040503050406030204" pitchFamily="18" charset="0"/>
                        <a:ea typeface="Cambria Math" panose="02040503050406030204" pitchFamily="18" charset="0"/>
                      </a:rPr>
                      <m:t>~ </m:t>
                    </m:r>
                    <m:r>
                      <a:rPr lang="en-GB" sz="2800" i="1" smtClean="0">
                        <a:latin typeface="Cambria Math" panose="02040503050406030204" pitchFamily="18" charset="0"/>
                        <a:ea typeface="Cambria Math" panose="02040503050406030204" pitchFamily="18" charset="0"/>
                      </a:rPr>
                      <m:t>𝑁𝑜𝑟𝑚𝑎𝑙</m:t>
                    </m:r>
                    <m:r>
                      <a:rPr lang="en-GB" sz="2800" i="1" smtClean="0">
                        <a:latin typeface="Cambria Math" panose="02040503050406030204" pitchFamily="18" charset="0"/>
                        <a:ea typeface="Cambria Math" panose="02040503050406030204" pitchFamily="18" charset="0"/>
                      </a:rPr>
                      <m:t> </m:t>
                    </m:r>
                    <m:d>
                      <m:dPr>
                        <m:ctrlPr>
                          <a:rPr lang="en-GB" sz="2800" i="1">
                            <a:latin typeface="Cambria Math" panose="02040503050406030204" pitchFamily="18" charset="0"/>
                            <a:ea typeface="Cambria Math" panose="02040503050406030204" pitchFamily="18" charset="0"/>
                          </a:rPr>
                        </m:ctrlPr>
                      </m:dPr>
                      <m:e>
                        <m:r>
                          <a:rPr lang="en-GB" sz="2800" b="0" i="1" smtClean="0">
                            <a:latin typeface="Cambria Math" panose="02040503050406030204" pitchFamily="18" charset="0"/>
                            <a:ea typeface="Cambria Math" panose="02040503050406030204" pitchFamily="18" charset="0"/>
                          </a:rPr>
                          <m:t>…</m:t>
                        </m:r>
                        <m:r>
                          <a:rPr lang="en-GB" sz="2800" i="1">
                            <a:latin typeface="Cambria Math" panose="02040503050406030204" pitchFamily="18" charset="0"/>
                            <a:ea typeface="Cambria Math" panose="02040503050406030204" pitchFamily="18" charset="0"/>
                          </a:rPr>
                          <m:t> , </m:t>
                        </m:r>
                        <m:r>
                          <a:rPr lang="en-GB" sz="2800" b="0" i="1" smtClean="0">
                            <a:latin typeface="Cambria Math" panose="02040503050406030204" pitchFamily="18" charset="0"/>
                            <a:ea typeface="Cambria Math" panose="02040503050406030204" pitchFamily="18" charset="0"/>
                          </a:rPr>
                          <m:t>…</m:t>
                        </m:r>
                      </m:e>
                    </m:d>
                  </m:oMath>
                </a14:m>
                <a:endParaRPr lang="en-GB" sz="2800" i="1" dirty="0">
                  <a:latin typeface="Cambria Math" panose="02040503050406030204" pitchFamily="18" charset="0"/>
                  <a:ea typeface="Cambria Math" panose="02040503050406030204" pitchFamily="18" charset="0"/>
                </a:endParaRPr>
              </a:p>
              <a:p>
                <a:r>
                  <a:rPr lang="en-GB" sz="2800" i="1" dirty="0">
                    <a:latin typeface="Cambria Math" panose="02040503050406030204" pitchFamily="18" charset="0"/>
                    <a:ea typeface="Cambria Math" panose="02040503050406030204" pitchFamily="18" charset="0"/>
                  </a:rPr>
                  <a:t>b </a:t>
                </a:r>
                <a14:m>
                  <m:oMath xmlns:m="http://schemas.openxmlformats.org/officeDocument/2006/math">
                    <m:r>
                      <a:rPr lang="en-GB" sz="2800" i="1" smtClean="0">
                        <a:latin typeface="Cambria Math" panose="02040503050406030204" pitchFamily="18" charset="0"/>
                        <a:ea typeface="Cambria Math" panose="02040503050406030204" pitchFamily="18" charset="0"/>
                      </a:rPr>
                      <m:t>~ </m:t>
                    </m:r>
                    <m:r>
                      <a:rPr lang="en-GB" sz="2800" i="1" smtClean="0">
                        <a:latin typeface="Cambria Math" panose="02040503050406030204" pitchFamily="18" charset="0"/>
                        <a:ea typeface="Cambria Math" panose="02040503050406030204" pitchFamily="18" charset="0"/>
                      </a:rPr>
                      <m:t>𝑁𝑜𝑟𝑚𝑎𝑙</m:t>
                    </m:r>
                    <m:r>
                      <a:rPr lang="en-GB" sz="2800" i="1" smtClean="0">
                        <a:latin typeface="Cambria Math" panose="02040503050406030204" pitchFamily="18" charset="0"/>
                        <a:ea typeface="Cambria Math" panose="02040503050406030204" pitchFamily="18" charset="0"/>
                      </a:rPr>
                      <m:t> </m:t>
                    </m:r>
                    <m:d>
                      <m:dPr>
                        <m:ctrlPr>
                          <a:rPr lang="en-GB" sz="2800" i="1">
                            <a:latin typeface="Cambria Math" panose="02040503050406030204" pitchFamily="18" charset="0"/>
                            <a:ea typeface="Cambria Math" panose="02040503050406030204" pitchFamily="18" charset="0"/>
                          </a:rPr>
                        </m:ctrlPr>
                      </m:dPr>
                      <m:e>
                        <m:r>
                          <a:rPr lang="en-GB" sz="2800" b="0" i="1" smtClean="0">
                            <a:latin typeface="Cambria Math" panose="02040503050406030204" pitchFamily="18" charset="0"/>
                            <a:ea typeface="Cambria Math" panose="02040503050406030204" pitchFamily="18" charset="0"/>
                          </a:rPr>
                          <m:t>…</m:t>
                        </m:r>
                        <m:r>
                          <a:rPr lang="en-GB" sz="2800" i="1">
                            <a:latin typeface="Cambria Math" panose="02040503050406030204" pitchFamily="18" charset="0"/>
                            <a:ea typeface="Cambria Math" panose="02040503050406030204" pitchFamily="18" charset="0"/>
                          </a:rPr>
                          <m:t> , </m:t>
                        </m:r>
                        <m:r>
                          <a:rPr lang="en-GB" sz="2800" b="0" i="1" smtClean="0">
                            <a:latin typeface="Cambria Math" panose="02040503050406030204" pitchFamily="18" charset="0"/>
                            <a:ea typeface="Cambria Math" panose="02040503050406030204" pitchFamily="18" charset="0"/>
                          </a:rPr>
                          <m:t>…</m:t>
                        </m:r>
                      </m:e>
                    </m:d>
                  </m:oMath>
                </a14:m>
                <a:endParaRPr lang="en-GB" sz="2800" i="1" dirty="0">
                  <a:latin typeface="Cambria Math" panose="02040503050406030204" pitchFamily="18" charset="0"/>
                  <a:ea typeface="Cambria Math" panose="02040503050406030204" pitchFamily="18" charset="0"/>
                </a:endParaRPr>
              </a:p>
              <a:p>
                <a:r>
                  <a:rPr lang="en-GB" sz="2800" i="1" dirty="0">
                    <a:latin typeface="Cambria Math" panose="02040503050406030204" pitchFamily="18" charset="0"/>
                    <a:ea typeface="Cambria Math" panose="02040503050406030204" pitchFamily="18" charset="0"/>
                  </a:rPr>
                  <a:t> </a:t>
                </a:r>
                <a:r>
                  <a:rPr lang="el-GR" sz="2800" dirty="0">
                    <a:ea typeface="Cambria Math" panose="02040503050406030204" pitchFamily="18" charset="0"/>
                  </a:rPr>
                  <a:t>σ</a:t>
                </a:r>
                <a:r>
                  <a:rPr lang="en-GB" sz="2800" dirty="0">
                    <a:ea typeface="Cambria Math" panose="02040503050406030204" pitchFamily="18" charset="0"/>
                  </a:rPr>
                  <a:t> </a:t>
                </a:r>
                <a14:m>
                  <m:oMath xmlns:m="http://schemas.openxmlformats.org/officeDocument/2006/math">
                    <m:r>
                      <a:rPr lang="en-GB" sz="2800" i="1" smtClean="0">
                        <a:latin typeface="Cambria Math" panose="02040503050406030204" pitchFamily="18" charset="0"/>
                        <a:ea typeface="Cambria Math" panose="02040503050406030204" pitchFamily="18" charset="0"/>
                      </a:rPr>
                      <m:t>~</m:t>
                    </m:r>
                    <m:r>
                      <a:rPr lang="en-GB" sz="2800" b="0" i="1" smtClean="0">
                        <a:latin typeface="Cambria Math" panose="02040503050406030204" pitchFamily="18" charset="0"/>
                        <a:ea typeface="Cambria Math" panose="02040503050406030204" pitchFamily="18" charset="0"/>
                      </a:rPr>
                      <m:t> </m:t>
                    </m:r>
                    <m:r>
                      <a:rPr lang="en-GB" sz="2800" b="0" i="1" smtClean="0">
                        <a:latin typeface="Cambria Math" panose="02040503050406030204" pitchFamily="18" charset="0"/>
                        <a:ea typeface="Cambria Math" panose="02040503050406030204" pitchFamily="18" charset="0"/>
                      </a:rPr>
                      <m:t>𝑈𝑛𝑖𝑓𝑜𝑟𝑚</m:t>
                    </m:r>
                    <m:r>
                      <a:rPr lang="en-GB" sz="2800" b="0" i="1" smtClean="0">
                        <a:latin typeface="Cambria Math" panose="02040503050406030204" pitchFamily="18" charset="0"/>
                        <a:ea typeface="Cambria Math" panose="02040503050406030204" pitchFamily="18" charset="0"/>
                      </a:rPr>
                      <m:t> (</m:t>
                    </m:r>
                    <m:r>
                      <a:rPr lang="en-GB" sz="2800" b="0" i="1" smtClean="0">
                        <a:latin typeface="Cambria Math" panose="02040503050406030204" pitchFamily="18" charset="0"/>
                        <a:ea typeface="Cambria Math" panose="02040503050406030204" pitchFamily="18" charset="0"/>
                      </a:rPr>
                      <m:t>𝑚𝑖𝑛</m:t>
                    </m:r>
                    <m:r>
                      <a:rPr lang="en-GB" sz="2800" b="0" i="1" smtClean="0">
                        <a:latin typeface="Cambria Math" panose="02040503050406030204" pitchFamily="18" charset="0"/>
                        <a:ea typeface="Cambria Math" panose="02040503050406030204" pitchFamily="18" charset="0"/>
                      </a:rPr>
                      <m:t> , </m:t>
                    </m:r>
                    <m:r>
                      <a:rPr lang="en-GB" sz="2800" b="0" i="1" smtClean="0">
                        <a:latin typeface="Cambria Math" panose="02040503050406030204" pitchFamily="18" charset="0"/>
                        <a:ea typeface="Cambria Math" panose="02040503050406030204" pitchFamily="18" charset="0"/>
                      </a:rPr>
                      <m:t>𝑚𝑎𝑥</m:t>
                    </m:r>
                    <m:r>
                      <a:rPr lang="en-GB" sz="2800" b="0" i="1" smtClean="0">
                        <a:latin typeface="Cambria Math" panose="02040503050406030204" pitchFamily="18" charset="0"/>
                        <a:ea typeface="Cambria Math" panose="02040503050406030204" pitchFamily="18" charset="0"/>
                      </a:rPr>
                      <m:t>) </m:t>
                    </m:r>
                  </m:oMath>
                </a14:m>
                <a:endParaRPr lang="en-GB" sz="2800" dirty="0"/>
              </a:p>
            </p:txBody>
          </p:sp>
        </mc:Choice>
        <mc:Fallback xmlns="">
          <p:sp>
            <p:nvSpPr>
              <p:cNvPr id="4" name="TextBox 3">
                <a:extLst>
                  <a:ext uri="{FF2B5EF4-FFF2-40B4-BE49-F238E27FC236}">
                    <a16:creationId xmlns:a16="http://schemas.microsoft.com/office/drawing/2014/main" id="{325B1473-9982-0426-2CD5-8513ECF228F3}"/>
                  </a:ext>
                </a:extLst>
              </p:cNvPr>
              <p:cNvSpPr txBox="1">
                <a:spLocks noRot="1" noChangeAspect="1" noMove="1" noResize="1" noEditPoints="1" noAdjustHandles="1" noChangeArrowheads="1" noChangeShapeType="1" noTextEdit="1"/>
              </p:cNvSpPr>
              <p:nvPr/>
            </p:nvSpPr>
            <p:spPr>
              <a:xfrm>
                <a:off x="685802" y="1551691"/>
                <a:ext cx="4304063" cy="2246769"/>
              </a:xfrm>
              <a:prstGeom prst="rect">
                <a:avLst/>
              </a:prstGeom>
              <a:blipFill>
                <a:blip r:embed="rId3"/>
                <a:stretch>
                  <a:fillRect l="-2975" b="-7065"/>
                </a:stretch>
              </a:blipFill>
            </p:spPr>
            <p:txBody>
              <a:bodyPr/>
              <a:lstStyle/>
              <a:p>
                <a:r>
                  <a:rPr lang="en-GB">
                    <a:noFill/>
                  </a:rPr>
                  <a:t> </a:t>
                </a:r>
              </a:p>
            </p:txBody>
          </p:sp>
        </mc:Fallback>
      </mc:AlternateContent>
      <p:sp>
        <p:nvSpPr>
          <p:cNvPr id="3" name="TextBox 2">
            <a:extLst>
              <a:ext uri="{FF2B5EF4-FFF2-40B4-BE49-F238E27FC236}">
                <a16:creationId xmlns:a16="http://schemas.microsoft.com/office/drawing/2014/main" id="{7E755F76-9DDA-26BC-D67D-2F8ED89F1E31}"/>
              </a:ext>
            </a:extLst>
          </p:cNvPr>
          <p:cNvSpPr txBox="1"/>
          <p:nvPr/>
        </p:nvSpPr>
        <p:spPr>
          <a:xfrm>
            <a:off x="685802" y="3988020"/>
            <a:ext cx="7058023" cy="1569660"/>
          </a:xfrm>
          <a:prstGeom prst="rect">
            <a:avLst/>
          </a:prstGeom>
          <a:noFill/>
        </p:spPr>
        <p:txBody>
          <a:bodyPr wrap="square" rtlCol="0">
            <a:spAutoFit/>
          </a:bodyPr>
          <a:lstStyle/>
          <a:p>
            <a:pPr>
              <a:spcBef>
                <a:spcPts val="1200"/>
              </a:spcBef>
            </a:pPr>
            <a:r>
              <a:rPr lang="en-GB" sz="3200" dirty="0"/>
              <a:t>Example: Fictional data on newborn’s birthweight (</a:t>
            </a:r>
            <a:r>
              <a:rPr lang="en-GB" sz="3200" b="1" i="1" dirty="0" err="1"/>
              <a:t>bw</a:t>
            </a:r>
            <a:r>
              <a:rPr lang="en-GB" sz="3200" dirty="0"/>
              <a:t>) in </a:t>
            </a:r>
            <a:r>
              <a:rPr lang="en-GB" sz="3200" i="1" dirty="0"/>
              <a:t>grams</a:t>
            </a:r>
            <a:r>
              <a:rPr lang="en-GB" sz="3200" dirty="0"/>
              <a:t>  by maternal weight (</a:t>
            </a:r>
            <a:r>
              <a:rPr lang="en-GB" sz="3200" b="1" i="1" dirty="0"/>
              <a:t>mw</a:t>
            </a:r>
            <a:r>
              <a:rPr lang="en-GB" sz="3200" dirty="0"/>
              <a:t>) in </a:t>
            </a:r>
            <a:r>
              <a:rPr lang="en-GB" sz="3200" i="1" dirty="0"/>
              <a:t>Kg</a:t>
            </a:r>
            <a:r>
              <a:rPr lang="en-GB" sz="3200" dirty="0"/>
              <a:t> and newborn’s sex. </a:t>
            </a:r>
          </a:p>
        </p:txBody>
      </p:sp>
      <mc:AlternateContent xmlns:mc="http://schemas.openxmlformats.org/markup-compatibility/2006" xmlns:a14="http://schemas.microsoft.com/office/drawing/2010/main">
        <mc:Choice Requires="a14">
          <p:sp>
            <p:nvSpPr>
              <p:cNvPr id="6" name="TextBox 5">
                <a:extLst>
                  <a:ext uri="{FF2B5EF4-FFF2-40B4-BE49-F238E27FC236}">
                    <a16:creationId xmlns:a16="http://schemas.microsoft.com/office/drawing/2014/main" id="{AFF3831A-B21B-0259-53B6-CF5D8AEAFF23}"/>
                  </a:ext>
                </a:extLst>
              </p:cNvPr>
              <p:cNvSpPr txBox="1"/>
              <p:nvPr/>
            </p:nvSpPr>
            <p:spPr>
              <a:xfrm>
                <a:off x="5968029" y="1551691"/>
                <a:ext cx="3966407" cy="2246769"/>
              </a:xfrm>
              <a:prstGeom prst="rect">
                <a:avLst/>
              </a:prstGeom>
              <a:noFill/>
            </p:spPr>
            <p:txBody>
              <a:bodyPr wrap="none" rtlCol="0">
                <a:spAutoFit/>
              </a:bodyPr>
              <a:lstStyle/>
              <a:p>
                <a14:m>
                  <m:oMath xmlns:m="http://schemas.openxmlformats.org/officeDocument/2006/math">
                    <m:sSub>
                      <m:sSubPr>
                        <m:ctrlPr>
                          <a:rPr lang="en-GB" sz="2800" i="1" smtClean="0">
                            <a:latin typeface="Cambria Math" panose="02040503050406030204" pitchFamily="18" charset="0"/>
                            <a:ea typeface="Cambria Math" panose="02040503050406030204" pitchFamily="18" charset="0"/>
                          </a:rPr>
                        </m:ctrlPr>
                      </m:sSubPr>
                      <m:e>
                        <m:r>
                          <a:rPr lang="en-GB" sz="2800" b="0" i="1" smtClean="0">
                            <a:latin typeface="Cambria Math" panose="02040503050406030204" pitchFamily="18" charset="0"/>
                            <a:ea typeface="Cambria Math" panose="02040503050406030204" pitchFamily="18" charset="0"/>
                          </a:rPr>
                          <m:t>𝑏𝑤</m:t>
                        </m:r>
                      </m:e>
                      <m:sub>
                        <m:r>
                          <a:rPr lang="en-GB" sz="2800" b="0" i="1" smtClean="0">
                            <a:latin typeface="Cambria Math" panose="02040503050406030204" pitchFamily="18" charset="0"/>
                            <a:ea typeface="Cambria Math" panose="02040503050406030204" pitchFamily="18" charset="0"/>
                          </a:rPr>
                          <m:t>𝑖</m:t>
                        </m:r>
                      </m:sub>
                    </m:sSub>
                  </m:oMath>
                </a14:m>
                <a:r>
                  <a:rPr lang="en-GB" sz="2800" i="1" dirty="0">
                    <a:latin typeface="Cambria Math" panose="02040503050406030204" pitchFamily="18" charset="0"/>
                    <a:ea typeface="Cambria Math" panose="02040503050406030204" pitchFamily="18" charset="0"/>
                  </a:rPr>
                  <a:t> </a:t>
                </a:r>
                <a14:m>
                  <m:oMath xmlns:m="http://schemas.openxmlformats.org/officeDocument/2006/math">
                    <m:r>
                      <a:rPr lang="en-GB" sz="2800" i="1" smtClean="0">
                        <a:latin typeface="Cambria Math" panose="02040503050406030204" pitchFamily="18" charset="0"/>
                        <a:ea typeface="Cambria Math" panose="02040503050406030204" pitchFamily="18" charset="0"/>
                      </a:rPr>
                      <m:t>~ </m:t>
                    </m:r>
                    <m:r>
                      <a:rPr lang="en-GB" sz="2800" i="1" smtClean="0">
                        <a:latin typeface="Cambria Math" panose="02040503050406030204" pitchFamily="18" charset="0"/>
                        <a:ea typeface="Cambria Math" panose="02040503050406030204" pitchFamily="18" charset="0"/>
                      </a:rPr>
                      <m:t>𝑁𝑜𝑟𝑚𝑎𝑙</m:t>
                    </m:r>
                    <m:r>
                      <a:rPr lang="en-GB" sz="2800" i="1" smtClean="0">
                        <a:latin typeface="Cambria Math" panose="02040503050406030204" pitchFamily="18" charset="0"/>
                        <a:ea typeface="Cambria Math" panose="02040503050406030204" pitchFamily="18" charset="0"/>
                      </a:rPr>
                      <m:t> </m:t>
                    </m:r>
                    <m:d>
                      <m:dPr>
                        <m:ctrlPr>
                          <a:rPr lang="en-GB" sz="2800" i="1">
                            <a:latin typeface="Cambria Math" panose="02040503050406030204" pitchFamily="18" charset="0"/>
                            <a:ea typeface="Cambria Math" panose="02040503050406030204" pitchFamily="18" charset="0"/>
                          </a:rPr>
                        </m:ctrlPr>
                      </m:dPr>
                      <m:e>
                        <m:sSub>
                          <m:sSubPr>
                            <m:ctrlPr>
                              <a:rPr lang="en-GB" sz="2800" i="1" smtClean="0">
                                <a:latin typeface="Cambria Math" panose="02040503050406030204" pitchFamily="18" charset="0"/>
                                <a:ea typeface="Cambria Math" panose="02040503050406030204" pitchFamily="18" charset="0"/>
                              </a:rPr>
                            </m:ctrlPr>
                          </m:sSubPr>
                          <m:e>
                            <m:r>
                              <a:rPr lang="el-GR" sz="2800" i="1" smtClean="0">
                                <a:latin typeface="Cambria Math" panose="02040503050406030204" pitchFamily="18" charset="0"/>
                                <a:ea typeface="Cambria Math" panose="02040503050406030204" pitchFamily="18" charset="0"/>
                              </a:rPr>
                              <m:t>𝜇</m:t>
                            </m:r>
                          </m:e>
                          <m:sub>
                            <m:r>
                              <a:rPr lang="en-GB" sz="2800" b="0" i="1" smtClean="0">
                                <a:latin typeface="Cambria Math" panose="02040503050406030204" pitchFamily="18" charset="0"/>
                                <a:ea typeface="Cambria Math" panose="02040503050406030204" pitchFamily="18" charset="0"/>
                              </a:rPr>
                              <m:t>𝑖</m:t>
                            </m:r>
                          </m:sub>
                        </m:sSub>
                        <m:r>
                          <a:rPr lang="en-GB" sz="2800" i="1">
                            <a:latin typeface="Cambria Math" panose="02040503050406030204" pitchFamily="18" charset="0"/>
                            <a:ea typeface="Cambria Math" panose="02040503050406030204" pitchFamily="18" charset="0"/>
                          </a:rPr>
                          <m:t> , </m:t>
                        </m:r>
                        <m:r>
                          <a:rPr lang="el-GR" sz="2800" i="1" smtClean="0">
                            <a:latin typeface="Cambria Math" panose="02040503050406030204" pitchFamily="18" charset="0"/>
                            <a:ea typeface="Cambria Math" panose="02040503050406030204" pitchFamily="18" charset="0"/>
                          </a:rPr>
                          <m:t>𝜎</m:t>
                        </m:r>
                      </m:e>
                    </m:d>
                  </m:oMath>
                </a14:m>
                <a:endParaRPr lang="en-GB" sz="2800" i="1" dirty="0">
                  <a:latin typeface="Cambria Math" panose="02040503050406030204" pitchFamily="18" charset="0"/>
                  <a:ea typeface="Cambria Math" panose="02040503050406030204" pitchFamily="18" charset="0"/>
                </a:endParaRPr>
              </a:p>
              <a:p>
                <a14:m>
                  <m:oMath xmlns:m="http://schemas.openxmlformats.org/officeDocument/2006/math">
                    <m:sSub>
                      <m:sSubPr>
                        <m:ctrlPr>
                          <a:rPr lang="en-GB" sz="2800" i="1">
                            <a:latin typeface="Cambria Math" panose="02040503050406030204" pitchFamily="18" charset="0"/>
                            <a:ea typeface="Cambria Math" panose="02040503050406030204" pitchFamily="18" charset="0"/>
                          </a:rPr>
                        </m:ctrlPr>
                      </m:sSubPr>
                      <m:e>
                        <m:r>
                          <a:rPr lang="el-GR" sz="2800" i="1">
                            <a:latin typeface="Cambria Math" panose="02040503050406030204" pitchFamily="18" charset="0"/>
                            <a:ea typeface="Cambria Math" panose="02040503050406030204" pitchFamily="18" charset="0"/>
                          </a:rPr>
                          <m:t>𝜇</m:t>
                        </m:r>
                      </m:e>
                      <m:sub>
                        <m:r>
                          <a:rPr lang="en-GB" sz="2800" i="1">
                            <a:latin typeface="Cambria Math" panose="02040503050406030204" pitchFamily="18" charset="0"/>
                            <a:ea typeface="Cambria Math" panose="02040503050406030204" pitchFamily="18" charset="0"/>
                          </a:rPr>
                          <m:t>𝑖</m:t>
                        </m:r>
                      </m:sub>
                    </m:sSub>
                  </m:oMath>
                </a14:m>
                <a:r>
                  <a:rPr lang="en-GB" sz="2800" i="1" dirty="0">
                    <a:latin typeface="Cambria Math" panose="02040503050406030204" pitchFamily="18" charset="0"/>
                    <a:ea typeface="Cambria Math" panose="02040503050406030204" pitchFamily="18" charset="0"/>
                  </a:rPr>
                  <a:t> = a + b </a:t>
                </a:r>
                <a14:m>
                  <m:oMath xmlns:m="http://schemas.openxmlformats.org/officeDocument/2006/math">
                    <m:sSub>
                      <m:sSubPr>
                        <m:ctrlPr>
                          <a:rPr lang="en-GB" sz="2800" i="1" smtClean="0">
                            <a:latin typeface="Cambria Math" panose="02040503050406030204" pitchFamily="18" charset="0"/>
                            <a:ea typeface="Cambria Math" panose="02040503050406030204" pitchFamily="18" charset="0"/>
                          </a:rPr>
                        </m:ctrlPr>
                      </m:sSubPr>
                      <m:e>
                        <m:r>
                          <a:rPr lang="en-GB" sz="2800" b="0" i="1" smtClean="0">
                            <a:latin typeface="Cambria Math" panose="02040503050406030204" pitchFamily="18" charset="0"/>
                            <a:ea typeface="Cambria Math" panose="02040503050406030204" pitchFamily="18" charset="0"/>
                          </a:rPr>
                          <m:t>(</m:t>
                        </m:r>
                        <m:r>
                          <a:rPr lang="en-GB" sz="2800" b="0" i="1" smtClean="0">
                            <a:latin typeface="Cambria Math" panose="02040503050406030204" pitchFamily="18" charset="0"/>
                            <a:ea typeface="Cambria Math" panose="02040503050406030204" pitchFamily="18" charset="0"/>
                          </a:rPr>
                          <m:t>𝑚𝑤</m:t>
                        </m:r>
                        <m:r>
                          <a:rPr lang="en-GB" sz="2800" b="0" i="1" smtClean="0">
                            <a:latin typeface="Cambria Math" panose="02040503050406030204" pitchFamily="18" charset="0"/>
                            <a:ea typeface="Cambria Math" panose="02040503050406030204" pitchFamily="18" charset="0"/>
                          </a:rPr>
                          <m:t> </m:t>
                        </m:r>
                      </m:e>
                      <m:sub>
                        <m:r>
                          <a:rPr lang="en-GB" sz="2800" b="0" i="1" smtClean="0">
                            <a:latin typeface="Cambria Math" panose="02040503050406030204" pitchFamily="18" charset="0"/>
                            <a:ea typeface="Cambria Math" panose="02040503050406030204" pitchFamily="18" charset="0"/>
                          </a:rPr>
                          <m:t>𝑖</m:t>
                        </m:r>
                      </m:sub>
                    </m:sSub>
                    <m:r>
                      <a:rPr lang="en-GB" sz="2800" b="0" i="1" smtClean="0">
                        <a:latin typeface="Cambria Math" panose="02040503050406030204" pitchFamily="18" charset="0"/>
                        <a:ea typeface="Cambria Math" panose="02040503050406030204" pitchFamily="18" charset="0"/>
                      </a:rPr>
                      <m:t>− </m:t>
                    </m:r>
                    <m:acc>
                      <m:accPr>
                        <m:chr m:val="̅"/>
                        <m:ctrlPr>
                          <a:rPr lang="en-GB" sz="2800" b="0" i="1" smtClean="0">
                            <a:latin typeface="Cambria Math" panose="02040503050406030204" pitchFamily="18" charset="0"/>
                            <a:ea typeface="Cambria Math" panose="02040503050406030204" pitchFamily="18" charset="0"/>
                          </a:rPr>
                        </m:ctrlPr>
                      </m:accPr>
                      <m:e>
                        <m:r>
                          <a:rPr lang="en-GB" sz="2800" b="0" i="1" smtClean="0">
                            <a:latin typeface="Cambria Math" panose="02040503050406030204" pitchFamily="18" charset="0"/>
                            <a:ea typeface="Cambria Math" panose="02040503050406030204" pitchFamily="18" charset="0"/>
                          </a:rPr>
                          <m:t>𝑚𝑤</m:t>
                        </m:r>
                      </m:e>
                    </m:acc>
                    <m:r>
                      <a:rPr lang="en-GB" sz="2800" b="0" i="1" smtClean="0">
                        <a:latin typeface="Cambria Math" panose="02040503050406030204" pitchFamily="18" charset="0"/>
                        <a:ea typeface="Cambria Math" panose="02040503050406030204" pitchFamily="18" charset="0"/>
                      </a:rPr>
                      <m:t>)</m:t>
                    </m:r>
                  </m:oMath>
                </a14:m>
                <a:r>
                  <a:rPr lang="en-GB" sz="2800" b="0" i="1" dirty="0">
                    <a:latin typeface="Cambria Math" panose="02040503050406030204" pitchFamily="18" charset="0"/>
                    <a:ea typeface="Cambria Math" panose="02040503050406030204" pitchFamily="18" charset="0"/>
                  </a:rPr>
                  <a:t> </a:t>
                </a:r>
              </a:p>
              <a:p>
                <a:r>
                  <a:rPr lang="en-GB" sz="2800" i="1" dirty="0">
                    <a:latin typeface="Cambria Math" panose="02040503050406030204" pitchFamily="18" charset="0"/>
                    <a:ea typeface="Cambria Math" panose="02040503050406030204" pitchFamily="18" charset="0"/>
                  </a:rPr>
                  <a:t>a </a:t>
                </a:r>
                <a14:m>
                  <m:oMath xmlns:m="http://schemas.openxmlformats.org/officeDocument/2006/math">
                    <m:r>
                      <a:rPr lang="en-GB" sz="2800" i="1" smtClean="0">
                        <a:latin typeface="Cambria Math" panose="02040503050406030204" pitchFamily="18" charset="0"/>
                        <a:ea typeface="Cambria Math" panose="02040503050406030204" pitchFamily="18" charset="0"/>
                      </a:rPr>
                      <m:t>~ </m:t>
                    </m:r>
                    <m:r>
                      <a:rPr lang="en-GB" sz="2800" i="1" smtClean="0">
                        <a:latin typeface="Cambria Math" panose="02040503050406030204" pitchFamily="18" charset="0"/>
                        <a:ea typeface="Cambria Math" panose="02040503050406030204" pitchFamily="18" charset="0"/>
                      </a:rPr>
                      <m:t>𝑁𝑜𝑟𝑚𝑎𝑙</m:t>
                    </m:r>
                    <m:r>
                      <a:rPr lang="en-GB" sz="2800" i="1" smtClean="0">
                        <a:latin typeface="Cambria Math" panose="02040503050406030204" pitchFamily="18" charset="0"/>
                        <a:ea typeface="Cambria Math" panose="02040503050406030204" pitchFamily="18" charset="0"/>
                      </a:rPr>
                      <m:t> </m:t>
                    </m:r>
                    <m:d>
                      <m:dPr>
                        <m:ctrlPr>
                          <a:rPr lang="en-GB" sz="2800" i="1">
                            <a:latin typeface="Cambria Math" panose="02040503050406030204" pitchFamily="18" charset="0"/>
                            <a:ea typeface="Cambria Math" panose="02040503050406030204" pitchFamily="18" charset="0"/>
                          </a:rPr>
                        </m:ctrlPr>
                      </m:dPr>
                      <m:e>
                        <m:r>
                          <a:rPr lang="en-GB" sz="2800" b="0" i="1" smtClean="0">
                            <a:latin typeface="Cambria Math" panose="02040503050406030204" pitchFamily="18" charset="0"/>
                            <a:ea typeface="Cambria Math" panose="02040503050406030204" pitchFamily="18" charset="0"/>
                          </a:rPr>
                          <m:t>…</m:t>
                        </m:r>
                        <m:r>
                          <a:rPr lang="en-GB" sz="2800" i="1">
                            <a:latin typeface="Cambria Math" panose="02040503050406030204" pitchFamily="18" charset="0"/>
                            <a:ea typeface="Cambria Math" panose="02040503050406030204" pitchFamily="18" charset="0"/>
                          </a:rPr>
                          <m:t> , </m:t>
                        </m:r>
                        <m:r>
                          <a:rPr lang="en-GB" sz="2800" b="0" i="1" smtClean="0">
                            <a:latin typeface="Cambria Math" panose="02040503050406030204" pitchFamily="18" charset="0"/>
                            <a:ea typeface="Cambria Math" panose="02040503050406030204" pitchFamily="18" charset="0"/>
                          </a:rPr>
                          <m:t>…</m:t>
                        </m:r>
                      </m:e>
                    </m:d>
                  </m:oMath>
                </a14:m>
                <a:endParaRPr lang="en-GB" sz="2800" i="1" dirty="0">
                  <a:latin typeface="Cambria Math" panose="02040503050406030204" pitchFamily="18" charset="0"/>
                  <a:ea typeface="Cambria Math" panose="02040503050406030204" pitchFamily="18" charset="0"/>
                </a:endParaRPr>
              </a:p>
              <a:p>
                <a:r>
                  <a:rPr lang="en-GB" sz="2800" i="1" dirty="0">
                    <a:latin typeface="Cambria Math" panose="02040503050406030204" pitchFamily="18" charset="0"/>
                    <a:ea typeface="Cambria Math" panose="02040503050406030204" pitchFamily="18" charset="0"/>
                  </a:rPr>
                  <a:t>b </a:t>
                </a:r>
                <a14:m>
                  <m:oMath xmlns:m="http://schemas.openxmlformats.org/officeDocument/2006/math">
                    <m:r>
                      <a:rPr lang="en-GB" sz="2800" i="1" smtClean="0">
                        <a:latin typeface="Cambria Math" panose="02040503050406030204" pitchFamily="18" charset="0"/>
                        <a:ea typeface="Cambria Math" panose="02040503050406030204" pitchFamily="18" charset="0"/>
                      </a:rPr>
                      <m:t>~ </m:t>
                    </m:r>
                    <m:r>
                      <a:rPr lang="en-GB" sz="2800" i="1" smtClean="0">
                        <a:latin typeface="Cambria Math" panose="02040503050406030204" pitchFamily="18" charset="0"/>
                        <a:ea typeface="Cambria Math" panose="02040503050406030204" pitchFamily="18" charset="0"/>
                      </a:rPr>
                      <m:t>𝑁𝑜𝑟𝑚𝑎𝑙</m:t>
                    </m:r>
                    <m:r>
                      <a:rPr lang="en-GB" sz="2800" i="1" smtClean="0">
                        <a:latin typeface="Cambria Math" panose="02040503050406030204" pitchFamily="18" charset="0"/>
                        <a:ea typeface="Cambria Math" panose="02040503050406030204" pitchFamily="18" charset="0"/>
                      </a:rPr>
                      <m:t> </m:t>
                    </m:r>
                    <m:d>
                      <m:dPr>
                        <m:ctrlPr>
                          <a:rPr lang="en-GB" sz="2800" i="1">
                            <a:latin typeface="Cambria Math" panose="02040503050406030204" pitchFamily="18" charset="0"/>
                            <a:ea typeface="Cambria Math" panose="02040503050406030204" pitchFamily="18" charset="0"/>
                          </a:rPr>
                        </m:ctrlPr>
                      </m:dPr>
                      <m:e>
                        <m:r>
                          <a:rPr lang="en-GB" sz="2800" b="0" i="1" smtClean="0">
                            <a:latin typeface="Cambria Math" panose="02040503050406030204" pitchFamily="18" charset="0"/>
                            <a:ea typeface="Cambria Math" panose="02040503050406030204" pitchFamily="18" charset="0"/>
                          </a:rPr>
                          <m:t>…</m:t>
                        </m:r>
                        <m:r>
                          <a:rPr lang="en-GB" sz="2800" i="1">
                            <a:latin typeface="Cambria Math" panose="02040503050406030204" pitchFamily="18" charset="0"/>
                            <a:ea typeface="Cambria Math" panose="02040503050406030204" pitchFamily="18" charset="0"/>
                          </a:rPr>
                          <m:t> , </m:t>
                        </m:r>
                        <m:r>
                          <a:rPr lang="en-GB" sz="2800" b="0" i="1" smtClean="0">
                            <a:latin typeface="Cambria Math" panose="02040503050406030204" pitchFamily="18" charset="0"/>
                            <a:ea typeface="Cambria Math" panose="02040503050406030204" pitchFamily="18" charset="0"/>
                          </a:rPr>
                          <m:t>…</m:t>
                        </m:r>
                      </m:e>
                    </m:d>
                  </m:oMath>
                </a14:m>
                <a:endParaRPr lang="en-GB" sz="2800" i="1" dirty="0">
                  <a:latin typeface="Cambria Math" panose="02040503050406030204" pitchFamily="18" charset="0"/>
                  <a:ea typeface="Cambria Math" panose="02040503050406030204" pitchFamily="18" charset="0"/>
                </a:endParaRPr>
              </a:p>
              <a:p>
                <a:r>
                  <a:rPr lang="en-GB" sz="2800" i="1" dirty="0">
                    <a:latin typeface="Cambria Math" panose="02040503050406030204" pitchFamily="18" charset="0"/>
                    <a:ea typeface="Cambria Math" panose="02040503050406030204" pitchFamily="18" charset="0"/>
                  </a:rPr>
                  <a:t> </a:t>
                </a:r>
                <a:r>
                  <a:rPr lang="el-GR" sz="2800" dirty="0">
                    <a:ea typeface="Cambria Math" panose="02040503050406030204" pitchFamily="18" charset="0"/>
                  </a:rPr>
                  <a:t>σ</a:t>
                </a:r>
                <a:r>
                  <a:rPr lang="en-GB" sz="2800" dirty="0">
                    <a:ea typeface="Cambria Math" panose="02040503050406030204" pitchFamily="18" charset="0"/>
                  </a:rPr>
                  <a:t> </a:t>
                </a:r>
                <a14:m>
                  <m:oMath xmlns:m="http://schemas.openxmlformats.org/officeDocument/2006/math">
                    <m:r>
                      <a:rPr lang="en-GB" sz="2800" i="1" smtClean="0">
                        <a:latin typeface="Cambria Math" panose="02040503050406030204" pitchFamily="18" charset="0"/>
                        <a:ea typeface="Cambria Math" panose="02040503050406030204" pitchFamily="18" charset="0"/>
                      </a:rPr>
                      <m:t>~</m:t>
                    </m:r>
                    <m:r>
                      <a:rPr lang="en-GB" sz="2800" b="0" i="1" smtClean="0">
                        <a:latin typeface="Cambria Math" panose="02040503050406030204" pitchFamily="18" charset="0"/>
                        <a:ea typeface="Cambria Math" panose="02040503050406030204" pitchFamily="18" charset="0"/>
                      </a:rPr>
                      <m:t> </m:t>
                    </m:r>
                    <m:r>
                      <a:rPr lang="en-GB" sz="2800" b="0" i="1" smtClean="0">
                        <a:latin typeface="Cambria Math" panose="02040503050406030204" pitchFamily="18" charset="0"/>
                        <a:ea typeface="Cambria Math" panose="02040503050406030204" pitchFamily="18" charset="0"/>
                      </a:rPr>
                      <m:t>𝑈𝑛𝑖𝑓𝑜𝑟𝑚</m:t>
                    </m:r>
                    <m:r>
                      <a:rPr lang="en-GB" sz="2800" b="0" i="1" smtClean="0">
                        <a:latin typeface="Cambria Math" panose="02040503050406030204" pitchFamily="18" charset="0"/>
                        <a:ea typeface="Cambria Math" panose="02040503050406030204" pitchFamily="18" charset="0"/>
                      </a:rPr>
                      <m:t> (0 , 1000) </m:t>
                    </m:r>
                  </m:oMath>
                </a14:m>
                <a:endParaRPr lang="en-GB" sz="2800" dirty="0"/>
              </a:p>
            </p:txBody>
          </p:sp>
        </mc:Choice>
        <mc:Fallback xmlns="">
          <p:sp>
            <p:nvSpPr>
              <p:cNvPr id="6" name="TextBox 5">
                <a:extLst>
                  <a:ext uri="{FF2B5EF4-FFF2-40B4-BE49-F238E27FC236}">
                    <a16:creationId xmlns:a16="http://schemas.microsoft.com/office/drawing/2014/main" id="{AFF3831A-B21B-0259-53B6-CF5D8AEAFF23}"/>
                  </a:ext>
                </a:extLst>
              </p:cNvPr>
              <p:cNvSpPr txBox="1">
                <a:spLocks noRot="1" noChangeAspect="1" noMove="1" noResize="1" noEditPoints="1" noAdjustHandles="1" noChangeArrowheads="1" noChangeShapeType="1" noTextEdit="1"/>
              </p:cNvSpPr>
              <p:nvPr/>
            </p:nvSpPr>
            <p:spPr>
              <a:xfrm>
                <a:off x="5968029" y="1551691"/>
                <a:ext cx="3966407" cy="2246769"/>
              </a:xfrm>
              <a:prstGeom prst="rect">
                <a:avLst/>
              </a:prstGeom>
              <a:blipFill>
                <a:blip r:embed="rId4"/>
                <a:stretch>
                  <a:fillRect l="-3072" b="-7065"/>
                </a:stretch>
              </a:blipFill>
            </p:spPr>
            <p:txBody>
              <a:bodyPr/>
              <a:lstStyle/>
              <a:p>
                <a:r>
                  <a:rPr lang="en-GB">
                    <a:noFill/>
                  </a:rPr>
                  <a:t> </a:t>
                </a:r>
              </a:p>
            </p:txBody>
          </p:sp>
        </mc:Fallback>
      </mc:AlternateContent>
      <p:sp>
        <p:nvSpPr>
          <p:cNvPr id="8" name="Oval 7">
            <a:extLst>
              <a:ext uri="{FF2B5EF4-FFF2-40B4-BE49-F238E27FC236}">
                <a16:creationId xmlns:a16="http://schemas.microsoft.com/office/drawing/2014/main" id="{52062129-4BC6-3051-2E8F-325A7B279915}"/>
              </a:ext>
            </a:extLst>
          </p:cNvPr>
          <p:cNvSpPr/>
          <p:nvPr/>
        </p:nvSpPr>
        <p:spPr>
          <a:xfrm>
            <a:off x="5508210" y="1964490"/>
            <a:ext cx="4426226" cy="728870"/>
          </a:xfrm>
          <a:prstGeom prst="ellipse">
            <a:avLst/>
          </a:prstGeom>
          <a:noFill/>
          <a:ln w="57150">
            <a:solidFill>
              <a:schemeClr val="accent2">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0084399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FEDF7B-D700-FAC1-96F1-F0845361D8C8}"/>
              </a:ext>
            </a:extLst>
          </p:cNvPr>
          <p:cNvSpPr>
            <a:spLocks noGrp="1"/>
          </p:cNvSpPr>
          <p:nvPr>
            <p:ph type="title"/>
          </p:nvPr>
        </p:nvSpPr>
        <p:spPr>
          <a:xfrm>
            <a:off x="0" y="79216"/>
            <a:ext cx="12192000" cy="948691"/>
          </a:xfrm>
          <a:solidFill>
            <a:srgbClr val="C00000"/>
          </a:solidFill>
        </p:spPr>
        <p:txBody>
          <a:bodyPr/>
          <a:lstStyle/>
          <a:p>
            <a:r>
              <a:rPr lang="en-GB" dirty="0">
                <a:solidFill>
                  <a:schemeClr val="bg1"/>
                </a:solidFill>
              </a:rPr>
              <a:t>	Example of Linear Regression</a:t>
            </a:r>
          </a:p>
        </p:txBody>
      </p:sp>
      <mc:AlternateContent xmlns:mc="http://schemas.openxmlformats.org/markup-compatibility/2006" xmlns:a14="http://schemas.microsoft.com/office/drawing/2010/main">
        <mc:Choice Requires="a14">
          <p:sp>
            <p:nvSpPr>
              <p:cNvPr id="4" name="TextBox 3">
                <a:extLst>
                  <a:ext uri="{FF2B5EF4-FFF2-40B4-BE49-F238E27FC236}">
                    <a16:creationId xmlns:a16="http://schemas.microsoft.com/office/drawing/2014/main" id="{325B1473-9982-0426-2CD5-8513ECF228F3}"/>
                  </a:ext>
                </a:extLst>
              </p:cNvPr>
              <p:cNvSpPr txBox="1"/>
              <p:nvPr/>
            </p:nvSpPr>
            <p:spPr>
              <a:xfrm>
                <a:off x="685802" y="1551691"/>
                <a:ext cx="4304063" cy="2246769"/>
              </a:xfrm>
              <a:prstGeom prst="rect">
                <a:avLst/>
              </a:prstGeom>
              <a:noFill/>
            </p:spPr>
            <p:txBody>
              <a:bodyPr wrap="none" rtlCol="0">
                <a:spAutoFit/>
              </a:bodyPr>
              <a:lstStyle/>
              <a:p>
                <a14:m>
                  <m:oMath xmlns:m="http://schemas.openxmlformats.org/officeDocument/2006/math">
                    <m:sSub>
                      <m:sSubPr>
                        <m:ctrlPr>
                          <a:rPr lang="en-GB" sz="2800" i="1" smtClean="0">
                            <a:latin typeface="Cambria Math" panose="02040503050406030204" pitchFamily="18" charset="0"/>
                            <a:ea typeface="Cambria Math" panose="02040503050406030204" pitchFamily="18" charset="0"/>
                          </a:rPr>
                        </m:ctrlPr>
                      </m:sSubPr>
                      <m:e>
                        <m:r>
                          <a:rPr lang="en-GB" sz="2800" b="0" i="1" smtClean="0">
                            <a:latin typeface="Cambria Math" panose="02040503050406030204" pitchFamily="18" charset="0"/>
                            <a:ea typeface="Cambria Math" panose="02040503050406030204" pitchFamily="18" charset="0"/>
                          </a:rPr>
                          <m:t>𝑦</m:t>
                        </m:r>
                      </m:e>
                      <m:sub>
                        <m:r>
                          <a:rPr lang="en-GB" sz="2800" b="0" i="1" smtClean="0">
                            <a:latin typeface="Cambria Math" panose="02040503050406030204" pitchFamily="18" charset="0"/>
                            <a:ea typeface="Cambria Math" panose="02040503050406030204" pitchFamily="18" charset="0"/>
                          </a:rPr>
                          <m:t>𝑖</m:t>
                        </m:r>
                      </m:sub>
                    </m:sSub>
                  </m:oMath>
                </a14:m>
                <a:r>
                  <a:rPr lang="en-GB" sz="2800" i="1" dirty="0">
                    <a:latin typeface="Cambria Math" panose="02040503050406030204" pitchFamily="18" charset="0"/>
                    <a:ea typeface="Cambria Math" panose="02040503050406030204" pitchFamily="18" charset="0"/>
                  </a:rPr>
                  <a:t> </a:t>
                </a:r>
                <a14:m>
                  <m:oMath xmlns:m="http://schemas.openxmlformats.org/officeDocument/2006/math">
                    <m:r>
                      <a:rPr lang="en-GB" sz="2800" i="1" smtClean="0">
                        <a:latin typeface="Cambria Math" panose="02040503050406030204" pitchFamily="18" charset="0"/>
                        <a:ea typeface="Cambria Math" panose="02040503050406030204" pitchFamily="18" charset="0"/>
                      </a:rPr>
                      <m:t>~ </m:t>
                    </m:r>
                    <m:r>
                      <a:rPr lang="en-GB" sz="2800" i="1" smtClean="0">
                        <a:latin typeface="Cambria Math" panose="02040503050406030204" pitchFamily="18" charset="0"/>
                        <a:ea typeface="Cambria Math" panose="02040503050406030204" pitchFamily="18" charset="0"/>
                      </a:rPr>
                      <m:t>𝑁𝑜𝑟𝑚𝑎𝑙</m:t>
                    </m:r>
                    <m:r>
                      <a:rPr lang="en-GB" sz="2800" i="1" smtClean="0">
                        <a:latin typeface="Cambria Math" panose="02040503050406030204" pitchFamily="18" charset="0"/>
                        <a:ea typeface="Cambria Math" panose="02040503050406030204" pitchFamily="18" charset="0"/>
                      </a:rPr>
                      <m:t> </m:t>
                    </m:r>
                    <m:d>
                      <m:dPr>
                        <m:ctrlPr>
                          <a:rPr lang="en-GB" sz="2800" i="1">
                            <a:latin typeface="Cambria Math" panose="02040503050406030204" pitchFamily="18" charset="0"/>
                            <a:ea typeface="Cambria Math" panose="02040503050406030204" pitchFamily="18" charset="0"/>
                          </a:rPr>
                        </m:ctrlPr>
                      </m:dPr>
                      <m:e>
                        <m:sSub>
                          <m:sSubPr>
                            <m:ctrlPr>
                              <a:rPr lang="en-GB" sz="2800" i="1" smtClean="0">
                                <a:latin typeface="Cambria Math" panose="02040503050406030204" pitchFamily="18" charset="0"/>
                                <a:ea typeface="Cambria Math" panose="02040503050406030204" pitchFamily="18" charset="0"/>
                              </a:rPr>
                            </m:ctrlPr>
                          </m:sSubPr>
                          <m:e>
                            <m:r>
                              <a:rPr lang="el-GR" sz="2800" i="1" smtClean="0">
                                <a:latin typeface="Cambria Math" panose="02040503050406030204" pitchFamily="18" charset="0"/>
                                <a:ea typeface="Cambria Math" panose="02040503050406030204" pitchFamily="18" charset="0"/>
                              </a:rPr>
                              <m:t>𝜇</m:t>
                            </m:r>
                          </m:e>
                          <m:sub>
                            <m:r>
                              <a:rPr lang="en-GB" sz="2800" b="0" i="1" smtClean="0">
                                <a:latin typeface="Cambria Math" panose="02040503050406030204" pitchFamily="18" charset="0"/>
                                <a:ea typeface="Cambria Math" panose="02040503050406030204" pitchFamily="18" charset="0"/>
                              </a:rPr>
                              <m:t>𝑖</m:t>
                            </m:r>
                          </m:sub>
                        </m:sSub>
                        <m:r>
                          <a:rPr lang="en-GB" sz="2800" i="1">
                            <a:latin typeface="Cambria Math" panose="02040503050406030204" pitchFamily="18" charset="0"/>
                            <a:ea typeface="Cambria Math" panose="02040503050406030204" pitchFamily="18" charset="0"/>
                          </a:rPr>
                          <m:t> , </m:t>
                        </m:r>
                        <m:r>
                          <a:rPr lang="el-GR" sz="2800" i="1" smtClean="0">
                            <a:latin typeface="Cambria Math" panose="02040503050406030204" pitchFamily="18" charset="0"/>
                            <a:ea typeface="Cambria Math" panose="02040503050406030204" pitchFamily="18" charset="0"/>
                          </a:rPr>
                          <m:t>𝜎</m:t>
                        </m:r>
                      </m:e>
                    </m:d>
                  </m:oMath>
                </a14:m>
                <a:endParaRPr lang="en-GB" sz="2800" i="1" dirty="0">
                  <a:latin typeface="Cambria Math" panose="02040503050406030204" pitchFamily="18" charset="0"/>
                  <a:ea typeface="Cambria Math" panose="02040503050406030204" pitchFamily="18" charset="0"/>
                </a:endParaRPr>
              </a:p>
              <a:p>
                <a14:m>
                  <m:oMath xmlns:m="http://schemas.openxmlformats.org/officeDocument/2006/math">
                    <m:sSub>
                      <m:sSubPr>
                        <m:ctrlPr>
                          <a:rPr lang="en-GB" sz="2800" i="1">
                            <a:latin typeface="Cambria Math" panose="02040503050406030204" pitchFamily="18" charset="0"/>
                            <a:ea typeface="Cambria Math" panose="02040503050406030204" pitchFamily="18" charset="0"/>
                          </a:rPr>
                        </m:ctrlPr>
                      </m:sSubPr>
                      <m:e>
                        <m:r>
                          <a:rPr lang="el-GR" sz="2800" i="1">
                            <a:latin typeface="Cambria Math" panose="02040503050406030204" pitchFamily="18" charset="0"/>
                            <a:ea typeface="Cambria Math" panose="02040503050406030204" pitchFamily="18" charset="0"/>
                          </a:rPr>
                          <m:t>𝜇</m:t>
                        </m:r>
                      </m:e>
                      <m:sub>
                        <m:r>
                          <a:rPr lang="en-GB" sz="2800" i="1">
                            <a:latin typeface="Cambria Math" panose="02040503050406030204" pitchFamily="18" charset="0"/>
                            <a:ea typeface="Cambria Math" panose="02040503050406030204" pitchFamily="18" charset="0"/>
                          </a:rPr>
                          <m:t>𝑖</m:t>
                        </m:r>
                      </m:sub>
                    </m:sSub>
                  </m:oMath>
                </a14:m>
                <a:r>
                  <a:rPr lang="en-GB" sz="2800" i="1" dirty="0">
                    <a:latin typeface="Cambria Math" panose="02040503050406030204" pitchFamily="18" charset="0"/>
                    <a:ea typeface="Cambria Math" panose="02040503050406030204" pitchFamily="18" charset="0"/>
                  </a:rPr>
                  <a:t> = a + b </a:t>
                </a:r>
                <a14:m>
                  <m:oMath xmlns:m="http://schemas.openxmlformats.org/officeDocument/2006/math">
                    <m:sSub>
                      <m:sSubPr>
                        <m:ctrlPr>
                          <a:rPr lang="en-GB" sz="2800" i="1" smtClean="0">
                            <a:latin typeface="Cambria Math" panose="02040503050406030204" pitchFamily="18" charset="0"/>
                            <a:ea typeface="Cambria Math" panose="02040503050406030204" pitchFamily="18" charset="0"/>
                          </a:rPr>
                        </m:ctrlPr>
                      </m:sSubPr>
                      <m:e>
                        <m:r>
                          <a:rPr lang="en-GB" sz="2800" b="0" i="1" smtClean="0">
                            <a:latin typeface="Cambria Math" panose="02040503050406030204" pitchFamily="18" charset="0"/>
                            <a:ea typeface="Cambria Math" panose="02040503050406030204" pitchFamily="18" charset="0"/>
                          </a:rPr>
                          <m:t>𝑋</m:t>
                        </m:r>
                      </m:e>
                      <m:sub>
                        <m:r>
                          <a:rPr lang="en-GB" sz="2800" b="0" i="1" smtClean="0">
                            <a:latin typeface="Cambria Math" panose="02040503050406030204" pitchFamily="18" charset="0"/>
                            <a:ea typeface="Cambria Math" panose="02040503050406030204" pitchFamily="18" charset="0"/>
                          </a:rPr>
                          <m:t>𝑖</m:t>
                        </m:r>
                      </m:sub>
                    </m:sSub>
                  </m:oMath>
                </a14:m>
                <a:endParaRPr lang="en-GB" sz="2800" b="0" i="1" dirty="0">
                  <a:latin typeface="Cambria Math" panose="02040503050406030204" pitchFamily="18" charset="0"/>
                  <a:ea typeface="Cambria Math" panose="02040503050406030204" pitchFamily="18" charset="0"/>
                </a:endParaRPr>
              </a:p>
              <a:p>
                <a:r>
                  <a:rPr lang="en-GB" sz="2800" i="1" dirty="0">
                    <a:latin typeface="Cambria Math" panose="02040503050406030204" pitchFamily="18" charset="0"/>
                    <a:ea typeface="Cambria Math" panose="02040503050406030204" pitchFamily="18" charset="0"/>
                  </a:rPr>
                  <a:t>a </a:t>
                </a:r>
                <a14:m>
                  <m:oMath xmlns:m="http://schemas.openxmlformats.org/officeDocument/2006/math">
                    <m:r>
                      <a:rPr lang="en-GB" sz="2800" i="1" smtClean="0">
                        <a:latin typeface="Cambria Math" panose="02040503050406030204" pitchFamily="18" charset="0"/>
                        <a:ea typeface="Cambria Math" panose="02040503050406030204" pitchFamily="18" charset="0"/>
                      </a:rPr>
                      <m:t>~ </m:t>
                    </m:r>
                    <m:r>
                      <a:rPr lang="en-GB" sz="2800" i="1" smtClean="0">
                        <a:latin typeface="Cambria Math" panose="02040503050406030204" pitchFamily="18" charset="0"/>
                        <a:ea typeface="Cambria Math" panose="02040503050406030204" pitchFamily="18" charset="0"/>
                      </a:rPr>
                      <m:t>𝑁𝑜𝑟𝑚𝑎𝑙</m:t>
                    </m:r>
                    <m:r>
                      <a:rPr lang="en-GB" sz="2800" i="1" smtClean="0">
                        <a:latin typeface="Cambria Math" panose="02040503050406030204" pitchFamily="18" charset="0"/>
                        <a:ea typeface="Cambria Math" panose="02040503050406030204" pitchFamily="18" charset="0"/>
                      </a:rPr>
                      <m:t> </m:t>
                    </m:r>
                    <m:d>
                      <m:dPr>
                        <m:ctrlPr>
                          <a:rPr lang="en-GB" sz="2800" i="1">
                            <a:latin typeface="Cambria Math" panose="02040503050406030204" pitchFamily="18" charset="0"/>
                            <a:ea typeface="Cambria Math" panose="02040503050406030204" pitchFamily="18" charset="0"/>
                          </a:rPr>
                        </m:ctrlPr>
                      </m:dPr>
                      <m:e>
                        <m:r>
                          <a:rPr lang="en-GB" sz="2800" b="0" i="1" smtClean="0">
                            <a:latin typeface="Cambria Math" panose="02040503050406030204" pitchFamily="18" charset="0"/>
                            <a:ea typeface="Cambria Math" panose="02040503050406030204" pitchFamily="18" charset="0"/>
                          </a:rPr>
                          <m:t>…</m:t>
                        </m:r>
                        <m:r>
                          <a:rPr lang="en-GB" sz="2800" i="1">
                            <a:latin typeface="Cambria Math" panose="02040503050406030204" pitchFamily="18" charset="0"/>
                            <a:ea typeface="Cambria Math" panose="02040503050406030204" pitchFamily="18" charset="0"/>
                          </a:rPr>
                          <m:t> , </m:t>
                        </m:r>
                        <m:r>
                          <a:rPr lang="en-GB" sz="2800" b="0" i="1" smtClean="0">
                            <a:latin typeface="Cambria Math" panose="02040503050406030204" pitchFamily="18" charset="0"/>
                            <a:ea typeface="Cambria Math" panose="02040503050406030204" pitchFamily="18" charset="0"/>
                          </a:rPr>
                          <m:t>…</m:t>
                        </m:r>
                      </m:e>
                    </m:d>
                  </m:oMath>
                </a14:m>
                <a:endParaRPr lang="en-GB" sz="2800" i="1" dirty="0">
                  <a:latin typeface="Cambria Math" panose="02040503050406030204" pitchFamily="18" charset="0"/>
                  <a:ea typeface="Cambria Math" panose="02040503050406030204" pitchFamily="18" charset="0"/>
                </a:endParaRPr>
              </a:p>
              <a:p>
                <a:r>
                  <a:rPr lang="en-GB" sz="2800" i="1" dirty="0">
                    <a:latin typeface="Cambria Math" panose="02040503050406030204" pitchFamily="18" charset="0"/>
                    <a:ea typeface="Cambria Math" panose="02040503050406030204" pitchFamily="18" charset="0"/>
                  </a:rPr>
                  <a:t>b </a:t>
                </a:r>
                <a14:m>
                  <m:oMath xmlns:m="http://schemas.openxmlformats.org/officeDocument/2006/math">
                    <m:r>
                      <a:rPr lang="en-GB" sz="2800" i="1" smtClean="0">
                        <a:latin typeface="Cambria Math" panose="02040503050406030204" pitchFamily="18" charset="0"/>
                        <a:ea typeface="Cambria Math" panose="02040503050406030204" pitchFamily="18" charset="0"/>
                      </a:rPr>
                      <m:t>~ </m:t>
                    </m:r>
                    <m:r>
                      <a:rPr lang="en-GB" sz="2800" i="1" smtClean="0">
                        <a:latin typeface="Cambria Math" panose="02040503050406030204" pitchFamily="18" charset="0"/>
                        <a:ea typeface="Cambria Math" panose="02040503050406030204" pitchFamily="18" charset="0"/>
                      </a:rPr>
                      <m:t>𝑁𝑜𝑟𝑚𝑎𝑙</m:t>
                    </m:r>
                    <m:r>
                      <a:rPr lang="en-GB" sz="2800" i="1" smtClean="0">
                        <a:latin typeface="Cambria Math" panose="02040503050406030204" pitchFamily="18" charset="0"/>
                        <a:ea typeface="Cambria Math" panose="02040503050406030204" pitchFamily="18" charset="0"/>
                      </a:rPr>
                      <m:t> </m:t>
                    </m:r>
                    <m:d>
                      <m:dPr>
                        <m:ctrlPr>
                          <a:rPr lang="en-GB" sz="2800" i="1">
                            <a:latin typeface="Cambria Math" panose="02040503050406030204" pitchFamily="18" charset="0"/>
                            <a:ea typeface="Cambria Math" panose="02040503050406030204" pitchFamily="18" charset="0"/>
                          </a:rPr>
                        </m:ctrlPr>
                      </m:dPr>
                      <m:e>
                        <m:r>
                          <a:rPr lang="en-GB" sz="2800" b="0" i="1" smtClean="0">
                            <a:latin typeface="Cambria Math" panose="02040503050406030204" pitchFamily="18" charset="0"/>
                            <a:ea typeface="Cambria Math" panose="02040503050406030204" pitchFamily="18" charset="0"/>
                          </a:rPr>
                          <m:t>…</m:t>
                        </m:r>
                        <m:r>
                          <a:rPr lang="en-GB" sz="2800" i="1">
                            <a:latin typeface="Cambria Math" panose="02040503050406030204" pitchFamily="18" charset="0"/>
                            <a:ea typeface="Cambria Math" panose="02040503050406030204" pitchFamily="18" charset="0"/>
                          </a:rPr>
                          <m:t> , </m:t>
                        </m:r>
                        <m:r>
                          <a:rPr lang="en-GB" sz="2800" b="0" i="1" smtClean="0">
                            <a:latin typeface="Cambria Math" panose="02040503050406030204" pitchFamily="18" charset="0"/>
                            <a:ea typeface="Cambria Math" panose="02040503050406030204" pitchFamily="18" charset="0"/>
                          </a:rPr>
                          <m:t>…</m:t>
                        </m:r>
                      </m:e>
                    </m:d>
                  </m:oMath>
                </a14:m>
                <a:endParaRPr lang="en-GB" sz="2800" i="1" dirty="0">
                  <a:latin typeface="Cambria Math" panose="02040503050406030204" pitchFamily="18" charset="0"/>
                  <a:ea typeface="Cambria Math" panose="02040503050406030204" pitchFamily="18" charset="0"/>
                </a:endParaRPr>
              </a:p>
              <a:p>
                <a:r>
                  <a:rPr lang="en-GB" sz="2800" i="1" dirty="0">
                    <a:latin typeface="Cambria Math" panose="02040503050406030204" pitchFamily="18" charset="0"/>
                    <a:ea typeface="Cambria Math" panose="02040503050406030204" pitchFamily="18" charset="0"/>
                  </a:rPr>
                  <a:t> </a:t>
                </a:r>
                <a:r>
                  <a:rPr lang="el-GR" sz="2800" dirty="0">
                    <a:ea typeface="Cambria Math" panose="02040503050406030204" pitchFamily="18" charset="0"/>
                  </a:rPr>
                  <a:t>σ</a:t>
                </a:r>
                <a:r>
                  <a:rPr lang="en-GB" sz="2800" dirty="0">
                    <a:ea typeface="Cambria Math" panose="02040503050406030204" pitchFamily="18" charset="0"/>
                  </a:rPr>
                  <a:t> </a:t>
                </a:r>
                <a14:m>
                  <m:oMath xmlns:m="http://schemas.openxmlformats.org/officeDocument/2006/math">
                    <m:r>
                      <a:rPr lang="en-GB" sz="2800" i="1" smtClean="0">
                        <a:latin typeface="Cambria Math" panose="02040503050406030204" pitchFamily="18" charset="0"/>
                        <a:ea typeface="Cambria Math" panose="02040503050406030204" pitchFamily="18" charset="0"/>
                      </a:rPr>
                      <m:t>~</m:t>
                    </m:r>
                    <m:r>
                      <a:rPr lang="en-GB" sz="2800" b="0" i="1" smtClean="0">
                        <a:latin typeface="Cambria Math" panose="02040503050406030204" pitchFamily="18" charset="0"/>
                        <a:ea typeface="Cambria Math" panose="02040503050406030204" pitchFamily="18" charset="0"/>
                      </a:rPr>
                      <m:t> </m:t>
                    </m:r>
                    <m:r>
                      <a:rPr lang="en-GB" sz="2800" b="0" i="1" smtClean="0">
                        <a:latin typeface="Cambria Math" panose="02040503050406030204" pitchFamily="18" charset="0"/>
                        <a:ea typeface="Cambria Math" panose="02040503050406030204" pitchFamily="18" charset="0"/>
                      </a:rPr>
                      <m:t>𝑈𝑛𝑖𝑓𝑜𝑟𝑚</m:t>
                    </m:r>
                    <m:r>
                      <a:rPr lang="en-GB" sz="2800" b="0" i="1" smtClean="0">
                        <a:latin typeface="Cambria Math" panose="02040503050406030204" pitchFamily="18" charset="0"/>
                        <a:ea typeface="Cambria Math" panose="02040503050406030204" pitchFamily="18" charset="0"/>
                      </a:rPr>
                      <m:t> (</m:t>
                    </m:r>
                    <m:r>
                      <a:rPr lang="en-GB" sz="2800" b="0" i="1" smtClean="0">
                        <a:latin typeface="Cambria Math" panose="02040503050406030204" pitchFamily="18" charset="0"/>
                        <a:ea typeface="Cambria Math" panose="02040503050406030204" pitchFamily="18" charset="0"/>
                      </a:rPr>
                      <m:t>𝑚𝑖𝑛</m:t>
                    </m:r>
                    <m:r>
                      <a:rPr lang="en-GB" sz="2800" b="0" i="1" smtClean="0">
                        <a:latin typeface="Cambria Math" panose="02040503050406030204" pitchFamily="18" charset="0"/>
                        <a:ea typeface="Cambria Math" panose="02040503050406030204" pitchFamily="18" charset="0"/>
                      </a:rPr>
                      <m:t> , </m:t>
                    </m:r>
                    <m:r>
                      <a:rPr lang="en-GB" sz="2800" b="0" i="1" smtClean="0">
                        <a:latin typeface="Cambria Math" panose="02040503050406030204" pitchFamily="18" charset="0"/>
                        <a:ea typeface="Cambria Math" panose="02040503050406030204" pitchFamily="18" charset="0"/>
                      </a:rPr>
                      <m:t>𝑚𝑎𝑥</m:t>
                    </m:r>
                    <m:r>
                      <a:rPr lang="en-GB" sz="2800" b="0" i="1" smtClean="0">
                        <a:latin typeface="Cambria Math" panose="02040503050406030204" pitchFamily="18" charset="0"/>
                        <a:ea typeface="Cambria Math" panose="02040503050406030204" pitchFamily="18" charset="0"/>
                      </a:rPr>
                      <m:t>) </m:t>
                    </m:r>
                  </m:oMath>
                </a14:m>
                <a:endParaRPr lang="en-GB" sz="2800" dirty="0"/>
              </a:p>
            </p:txBody>
          </p:sp>
        </mc:Choice>
        <mc:Fallback xmlns="">
          <p:sp>
            <p:nvSpPr>
              <p:cNvPr id="4" name="TextBox 3">
                <a:extLst>
                  <a:ext uri="{FF2B5EF4-FFF2-40B4-BE49-F238E27FC236}">
                    <a16:creationId xmlns:a16="http://schemas.microsoft.com/office/drawing/2014/main" id="{325B1473-9982-0426-2CD5-8513ECF228F3}"/>
                  </a:ext>
                </a:extLst>
              </p:cNvPr>
              <p:cNvSpPr txBox="1">
                <a:spLocks noRot="1" noChangeAspect="1" noMove="1" noResize="1" noEditPoints="1" noAdjustHandles="1" noChangeArrowheads="1" noChangeShapeType="1" noTextEdit="1"/>
              </p:cNvSpPr>
              <p:nvPr/>
            </p:nvSpPr>
            <p:spPr>
              <a:xfrm>
                <a:off x="685802" y="1551691"/>
                <a:ext cx="4304063" cy="2246769"/>
              </a:xfrm>
              <a:prstGeom prst="rect">
                <a:avLst/>
              </a:prstGeom>
              <a:blipFill>
                <a:blip r:embed="rId3"/>
                <a:stretch>
                  <a:fillRect l="-2975" b="-7065"/>
                </a:stretch>
              </a:blipFill>
            </p:spPr>
            <p:txBody>
              <a:bodyPr/>
              <a:lstStyle/>
              <a:p>
                <a:r>
                  <a:rPr lang="en-GB">
                    <a:noFill/>
                  </a:rPr>
                  <a:t> </a:t>
                </a:r>
              </a:p>
            </p:txBody>
          </p:sp>
        </mc:Fallback>
      </mc:AlternateContent>
      <p:sp>
        <p:nvSpPr>
          <p:cNvPr id="3" name="TextBox 2">
            <a:extLst>
              <a:ext uri="{FF2B5EF4-FFF2-40B4-BE49-F238E27FC236}">
                <a16:creationId xmlns:a16="http://schemas.microsoft.com/office/drawing/2014/main" id="{7E755F76-9DDA-26BC-D67D-2F8ED89F1E31}"/>
              </a:ext>
            </a:extLst>
          </p:cNvPr>
          <p:cNvSpPr txBox="1"/>
          <p:nvPr/>
        </p:nvSpPr>
        <p:spPr>
          <a:xfrm>
            <a:off x="685802" y="3988020"/>
            <a:ext cx="7058023" cy="1569660"/>
          </a:xfrm>
          <a:prstGeom prst="rect">
            <a:avLst/>
          </a:prstGeom>
          <a:noFill/>
        </p:spPr>
        <p:txBody>
          <a:bodyPr wrap="square" rtlCol="0">
            <a:spAutoFit/>
          </a:bodyPr>
          <a:lstStyle/>
          <a:p>
            <a:pPr>
              <a:spcBef>
                <a:spcPts val="1200"/>
              </a:spcBef>
            </a:pPr>
            <a:r>
              <a:rPr lang="en-GB" sz="3200" dirty="0"/>
              <a:t>Example: Fictional data on newborn’s birthweight (</a:t>
            </a:r>
            <a:r>
              <a:rPr lang="en-GB" sz="3200" b="1" i="1" dirty="0" err="1"/>
              <a:t>bw</a:t>
            </a:r>
            <a:r>
              <a:rPr lang="en-GB" sz="3200" dirty="0"/>
              <a:t>) in </a:t>
            </a:r>
            <a:r>
              <a:rPr lang="en-GB" sz="3200" i="1" dirty="0"/>
              <a:t>grams</a:t>
            </a:r>
            <a:r>
              <a:rPr lang="en-GB" sz="3200" dirty="0"/>
              <a:t>  by maternal weight (</a:t>
            </a:r>
            <a:r>
              <a:rPr lang="en-GB" sz="3200" b="1" i="1" dirty="0"/>
              <a:t>mw</a:t>
            </a:r>
            <a:r>
              <a:rPr lang="en-GB" sz="3200" dirty="0"/>
              <a:t>) in </a:t>
            </a:r>
            <a:r>
              <a:rPr lang="en-GB" sz="3200" i="1" dirty="0"/>
              <a:t>Kg</a:t>
            </a:r>
            <a:r>
              <a:rPr lang="en-GB" sz="3200" dirty="0"/>
              <a:t> and newborn’s sex. </a:t>
            </a:r>
          </a:p>
        </p:txBody>
      </p:sp>
      <mc:AlternateContent xmlns:mc="http://schemas.openxmlformats.org/markup-compatibility/2006" xmlns:a14="http://schemas.microsoft.com/office/drawing/2010/main">
        <mc:Choice Requires="a14">
          <p:sp>
            <p:nvSpPr>
              <p:cNvPr id="6" name="TextBox 5">
                <a:extLst>
                  <a:ext uri="{FF2B5EF4-FFF2-40B4-BE49-F238E27FC236}">
                    <a16:creationId xmlns:a16="http://schemas.microsoft.com/office/drawing/2014/main" id="{AFF3831A-B21B-0259-53B6-CF5D8AEAFF23}"/>
                  </a:ext>
                </a:extLst>
              </p:cNvPr>
              <p:cNvSpPr txBox="1"/>
              <p:nvPr/>
            </p:nvSpPr>
            <p:spPr>
              <a:xfrm>
                <a:off x="5968029" y="1551691"/>
                <a:ext cx="3966407" cy="2246769"/>
              </a:xfrm>
              <a:prstGeom prst="rect">
                <a:avLst/>
              </a:prstGeom>
              <a:noFill/>
            </p:spPr>
            <p:txBody>
              <a:bodyPr wrap="none" rtlCol="0">
                <a:spAutoFit/>
              </a:bodyPr>
              <a:lstStyle/>
              <a:p>
                <a14:m>
                  <m:oMath xmlns:m="http://schemas.openxmlformats.org/officeDocument/2006/math">
                    <m:sSub>
                      <m:sSubPr>
                        <m:ctrlPr>
                          <a:rPr lang="en-GB" sz="2800" i="1" smtClean="0">
                            <a:latin typeface="Cambria Math" panose="02040503050406030204" pitchFamily="18" charset="0"/>
                            <a:ea typeface="Cambria Math" panose="02040503050406030204" pitchFamily="18" charset="0"/>
                          </a:rPr>
                        </m:ctrlPr>
                      </m:sSubPr>
                      <m:e>
                        <m:r>
                          <a:rPr lang="en-GB" sz="2800" b="0" i="1" smtClean="0">
                            <a:latin typeface="Cambria Math" panose="02040503050406030204" pitchFamily="18" charset="0"/>
                            <a:ea typeface="Cambria Math" panose="02040503050406030204" pitchFamily="18" charset="0"/>
                          </a:rPr>
                          <m:t>𝑏𝑤</m:t>
                        </m:r>
                      </m:e>
                      <m:sub>
                        <m:r>
                          <a:rPr lang="en-GB" sz="2800" b="0" i="1" smtClean="0">
                            <a:latin typeface="Cambria Math" panose="02040503050406030204" pitchFamily="18" charset="0"/>
                            <a:ea typeface="Cambria Math" panose="02040503050406030204" pitchFamily="18" charset="0"/>
                          </a:rPr>
                          <m:t>𝑖</m:t>
                        </m:r>
                      </m:sub>
                    </m:sSub>
                  </m:oMath>
                </a14:m>
                <a:r>
                  <a:rPr lang="en-GB" sz="2800" i="1" dirty="0">
                    <a:latin typeface="Cambria Math" panose="02040503050406030204" pitchFamily="18" charset="0"/>
                    <a:ea typeface="Cambria Math" panose="02040503050406030204" pitchFamily="18" charset="0"/>
                  </a:rPr>
                  <a:t> </a:t>
                </a:r>
                <a14:m>
                  <m:oMath xmlns:m="http://schemas.openxmlformats.org/officeDocument/2006/math">
                    <m:r>
                      <a:rPr lang="en-GB" sz="2800" i="1" smtClean="0">
                        <a:latin typeface="Cambria Math" panose="02040503050406030204" pitchFamily="18" charset="0"/>
                        <a:ea typeface="Cambria Math" panose="02040503050406030204" pitchFamily="18" charset="0"/>
                      </a:rPr>
                      <m:t>~ </m:t>
                    </m:r>
                    <m:r>
                      <a:rPr lang="en-GB" sz="2800" i="1" smtClean="0">
                        <a:latin typeface="Cambria Math" panose="02040503050406030204" pitchFamily="18" charset="0"/>
                        <a:ea typeface="Cambria Math" panose="02040503050406030204" pitchFamily="18" charset="0"/>
                      </a:rPr>
                      <m:t>𝑁𝑜𝑟𝑚𝑎𝑙</m:t>
                    </m:r>
                    <m:r>
                      <a:rPr lang="en-GB" sz="2800" i="1" smtClean="0">
                        <a:latin typeface="Cambria Math" panose="02040503050406030204" pitchFamily="18" charset="0"/>
                        <a:ea typeface="Cambria Math" panose="02040503050406030204" pitchFamily="18" charset="0"/>
                      </a:rPr>
                      <m:t> </m:t>
                    </m:r>
                    <m:d>
                      <m:dPr>
                        <m:ctrlPr>
                          <a:rPr lang="en-GB" sz="2800" i="1">
                            <a:latin typeface="Cambria Math" panose="02040503050406030204" pitchFamily="18" charset="0"/>
                            <a:ea typeface="Cambria Math" panose="02040503050406030204" pitchFamily="18" charset="0"/>
                          </a:rPr>
                        </m:ctrlPr>
                      </m:dPr>
                      <m:e>
                        <m:sSub>
                          <m:sSubPr>
                            <m:ctrlPr>
                              <a:rPr lang="en-GB" sz="2800" i="1" smtClean="0">
                                <a:latin typeface="Cambria Math" panose="02040503050406030204" pitchFamily="18" charset="0"/>
                                <a:ea typeface="Cambria Math" panose="02040503050406030204" pitchFamily="18" charset="0"/>
                              </a:rPr>
                            </m:ctrlPr>
                          </m:sSubPr>
                          <m:e>
                            <m:r>
                              <a:rPr lang="el-GR" sz="2800" i="1" smtClean="0">
                                <a:latin typeface="Cambria Math" panose="02040503050406030204" pitchFamily="18" charset="0"/>
                                <a:ea typeface="Cambria Math" panose="02040503050406030204" pitchFamily="18" charset="0"/>
                              </a:rPr>
                              <m:t>𝜇</m:t>
                            </m:r>
                          </m:e>
                          <m:sub>
                            <m:r>
                              <a:rPr lang="en-GB" sz="2800" b="0" i="1" smtClean="0">
                                <a:latin typeface="Cambria Math" panose="02040503050406030204" pitchFamily="18" charset="0"/>
                                <a:ea typeface="Cambria Math" panose="02040503050406030204" pitchFamily="18" charset="0"/>
                              </a:rPr>
                              <m:t>𝑖</m:t>
                            </m:r>
                          </m:sub>
                        </m:sSub>
                        <m:r>
                          <a:rPr lang="en-GB" sz="2800" i="1">
                            <a:latin typeface="Cambria Math" panose="02040503050406030204" pitchFamily="18" charset="0"/>
                            <a:ea typeface="Cambria Math" panose="02040503050406030204" pitchFamily="18" charset="0"/>
                          </a:rPr>
                          <m:t> , </m:t>
                        </m:r>
                        <m:r>
                          <a:rPr lang="el-GR" sz="2800" i="1" smtClean="0">
                            <a:latin typeface="Cambria Math" panose="02040503050406030204" pitchFamily="18" charset="0"/>
                            <a:ea typeface="Cambria Math" panose="02040503050406030204" pitchFamily="18" charset="0"/>
                          </a:rPr>
                          <m:t>𝜎</m:t>
                        </m:r>
                      </m:e>
                    </m:d>
                  </m:oMath>
                </a14:m>
                <a:endParaRPr lang="en-GB" sz="2800" i="1" dirty="0">
                  <a:latin typeface="Cambria Math" panose="02040503050406030204" pitchFamily="18" charset="0"/>
                  <a:ea typeface="Cambria Math" panose="02040503050406030204" pitchFamily="18" charset="0"/>
                </a:endParaRPr>
              </a:p>
              <a:p>
                <a14:m>
                  <m:oMath xmlns:m="http://schemas.openxmlformats.org/officeDocument/2006/math">
                    <m:sSub>
                      <m:sSubPr>
                        <m:ctrlPr>
                          <a:rPr lang="en-GB" sz="2800" i="1">
                            <a:latin typeface="Cambria Math" panose="02040503050406030204" pitchFamily="18" charset="0"/>
                            <a:ea typeface="Cambria Math" panose="02040503050406030204" pitchFamily="18" charset="0"/>
                          </a:rPr>
                        </m:ctrlPr>
                      </m:sSubPr>
                      <m:e>
                        <m:r>
                          <a:rPr lang="el-GR" sz="2800" i="1">
                            <a:latin typeface="Cambria Math" panose="02040503050406030204" pitchFamily="18" charset="0"/>
                            <a:ea typeface="Cambria Math" panose="02040503050406030204" pitchFamily="18" charset="0"/>
                          </a:rPr>
                          <m:t>𝜇</m:t>
                        </m:r>
                      </m:e>
                      <m:sub>
                        <m:r>
                          <a:rPr lang="en-GB" sz="2800" i="1">
                            <a:latin typeface="Cambria Math" panose="02040503050406030204" pitchFamily="18" charset="0"/>
                            <a:ea typeface="Cambria Math" panose="02040503050406030204" pitchFamily="18" charset="0"/>
                          </a:rPr>
                          <m:t>𝑖</m:t>
                        </m:r>
                      </m:sub>
                    </m:sSub>
                  </m:oMath>
                </a14:m>
                <a:r>
                  <a:rPr lang="en-GB" sz="2800" i="1" dirty="0">
                    <a:latin typeface="Cambria Math" panose="02040503050406030204" pitchFamily="18" charset="0"/>
                    <a:ea typeface="Cambria Math" panose="02040503050406030204" pitchFamily="18" charset="0"/>
                  </a:rPr>
                  <a:t> = a + b </a:t>
                </a:r>
                <a14:m>
                  <m:oMath xmlns:m="http://schemas.openxmlformats.org/officeDocument/2006/math">
                    <m:sSub>
                      <m:sSubPr>
                        <m:ctrlPr>
                          <a:rPr lang="en-GB" sz="2800" i="1" smtClean="0">
                            <a:latin typeface="Cambria Math" panose="02040503050406030204" pitchFamily="18" charset="0"/>
                            <a:ea typeface="Cambria Math" panose="02040503050406030204" pitchFamily="18" charset="0"/>
                          </a:rPr>
                        </m:ctrlPr>
                      </m:sSubPr>
                      <m:e>
                        <m:r>
                          <a:rPr lang="en-GB" sz="2800" b="0" i="1" smtClean="0">
                            <a:latin typeface="Cambria Math" panose="02040503050406030204" pitchFamily="18" charset="0"/>
                            <a:ea typeface="Cambria Math" panose="02040503050406030204" pitchFamily="18" charset="0"/>
                          </a:rPr>
                          <m:t>(</m:t>
                        </m:r>
                        <m:r>
                          <a:rPr lang="en-GB" sz="2800" b="0" i="1" smtClean="0">
                            <a:latin typeface="Cambria Math" panose="02040503050406030204" pitchFamily="18" charset="0"/>
                            <a:ea typeface="Cambria Math" panose="02040503050406030204" pitchFamily="18" charset="0"/>
                          </a:rPr>
                          <m:t>𝑚𝑤</m:t>
                        </m:r>
                        <m:r>
                          <a:rPr lang="en-GB" sz="2800" b="0" i="1" smtClean="0">
                            <a:latin typeface="Cambria Math" panose="02040503050406030204" pitchFamily="18" charset="0"/>
                            <a:ea typeface="Cambria Math" panose="02040503050406030204" pitchFamily="18" charset="0"/>
                          </a:rPr>
                          <m:t> </m:t>
                        </m:r>
                      </m:e>
                      <m:sub>
                        <m:r>
                          <a:rPr lang="en-GB" sz="2800" b="0" i="1" smtClean="0">
                            <a:latin typeface="Cambria Math" panose="02040503050406030204" pitchFamily="18" charset="0"/>
                            <a:ea typeface="Cambria Math" panose="02040503050406030204" pitchFamily="18" charset="0"/>
                          </a:rPr>
                          <m:t>𝑖</m:t>
                        </m:r>
                      </m:sub>
                    </m:sSub>
                    <m:r>
                      <a:rPr lang="en-GB" sz="2800" b="0" i="1" smtClean="0">
                        <a:latin typeface="Cambria Math" panose="02040503050406030204" pitchFamily="18" charset="0"/>
                        <a:ea typeface="Cambria Math" panose="02040503050406030204" pitchFamily="18" charset="0"/>
                      </a:rPr>
                      <m:t>− </m:t>
                    </m:r>
                    <m:acc>
                      <m:accPr>
                        <m:chr m:val="̅"/>
                        <m:ctrlPr>
                          <a:rPr lang="en-GB" sz="2800" b="0" i="1" smtClean="0">
                            <a:latin typeface="Cambria Math" panose="02040503050406030204" pitchFamily="18" charset="0"/>
                            <a:ea typeface="Cambria Math" panose="02040503050406030204" pitchFamily="18" charset="0"/>
                          </a:rPr>
                        </m:ctrlPr>
                      </m:accPr>
                      <m:e>
                        <m:r>
                          <a:rPr lang="en-GB" sz="2800" b="0" i="1" smtClean="0">
                            <a:latin typeface="Cambria Math" panose="02040503050406030204" pitchFamily="18" charset="0"/>
                            <a:ea typeface="Cambria Math" panose="02040503050406030204" pitchFamily="18" charset="0"/>
                          </a:rPr>
                          <m:t>𝑚𝑤</m:t>
                        </m:r>
                      </m:e>
                    </m:acc>
                    <m:r>
                      <a:rPr lang="en-GB" sz="2800" b="0" i="1" smtClean="0">
                        <a:latin typeface="Cambria Math" panose="02040503050406030204" pitchFamily="18" charset="0"/>
                        <a:ea typeface="Cambria Math" panose="02040503050406030204" pitchFamily="18" charset="0"/>
                      </a:rPr>
                      <m:t>)</m:t>
                    </m:r>
                  </m:oMath>
                </a14:m>
                <a:r>
                  <a:rPr lang="en-GB" sz="2800" b="0" i="1" dirty="0">
                    <a:latin typeface="Cambria Math" panose="02040503050406030204" pitchFamily="18" charset="0"/>
                    <a:ea typeface="Cambria Math" panose="02040503050406030204" pitchFamily="18" charset="0"/>
                  </a:rPr>
                  <a:t> </a:t>
                </a:r>
              </a:p>
              <a:p>
                <a:r>
                  <a:rPr lang="en-GB" sz="2800" i="1" dirty="0">
                    <a:latin typeface="Cambria Math" panose="02040503050406030204" pitchFamily="18" charset="0"/>
                    <a:ea typeface="Cambria Math" panose="02040503050406030204" pitchFamily="18" charset="0"/>
                  </a:rPr>
                  <a:t>a </a:t>
                </a:r>
                <a14:m>
                  <m:oMath xmlns:m="http://schemas.openxmlformats.org/officeDocument/2006/math">
                    <m:r>
                      <a:rPr lang="en-GB" sz="2800" i="1" smtClean="0">
                        <a:latin typeface="Cambria Math" panose="02040503050406030204" pitchFamily="18" charset="0"/>
                        <a:ea typeface="Cambria Math" panose="02040503050406030204" pitchFamily="18" charset="0"/>
                      </a:rPr>
                      <m:t>~ </m:t>
                    </m:r>
                    <m:r>
                      <a:rPr lang="en-GB" sz="2800" i="1" smtClean="0">
                        <a:latin typeface="Cambria Math" panose="02040503050406030204" pitchFamily="18" charset="0"/>
                        <a:ea typeface="Cambria Math" panose="02040503050406030204" pitchFamily="18" charset="0"/>
                      </a:rPr>
                      <m:t>𝑁𝑜𝑟𝑚𝑎𝑙</m:t>
                    </m:r>
                    <m:r>
                      <a:rPr lang="en-GB" sz="2800" i="1" smtClean="0">
                        <a:latin typeface="Cambria Math" panose="02040503050406030204" pitchFamily="18" charset="0"/>
                        <a:ea typeface="Cambria Math" panose="02040503050406030204" pitchFamily="18" charset="0"/>
                      </a:rPr>
                      <m:t> </m:t>
                    </m:r>
                    <m:d>
                      <m:dPr>
                        <m:ctrlPr>
                          <a:rPr lang="en-GB" sz="2800" i="1">
                            <a:latin typeface="Cambria Math" panose="02040503050406030204" pitchFamily="18" charset="0"/>
                            <a:ea typeface="Cambria Math" panose="02040503050406030204" pitchFamily="18" charset="0"/>
                          </a:rPr>
                        </m:ctrlPr>
                      </m:dPr>
                      <m:e>
                        <m:r>
                          <a:rPr lang="en-GB" sz="2800" b="0" i="1" smtClean="0">
                            <a:latin typeface="Cambria Math" panose="02040503050406030204" pitchFamily="18" charset="0"/>
                            <a:ea typeface="Cambria Math" panose="02040503050406030204" pitchFamily="18" charset="0"/>
                          </a:rPr>
                          <m:t>…</m:t>
                        </m:r>
                        <m:r>
                          <a:rPr lang="en-GB" sz="2800" i="1">
                            <a:latin typeface="Cambria Math" panose="02040503050406030204" pitchFamily="18" charset="0"/>
                            <a:ea typeface="Cambria Math" panose="02040503050406030204" pitchFamily="18" charset="0"/>
                          </a:rPr>
                          <m:t> , </m:t>
                        </m:r>
                        <m:r>
                          <a:rPr lang="en-GB" sz="2800" b="0" i="1" smtClean="0">
                            <a:latin typeface="Cambria Math" panose="02040503050406030204" pitchFamily="18" charset="0"/>
                            <a:ea typeface="Cambria Math" panose="02040503050406030204" pitchFamily="18" charset="0"/>
                          </a:rPr>
                          <m:t>…</m:t>
                        </m:r>
                      </m:e>
                    </m:d>
                  </m:oMath>
                </a14:m>
                <a:endParaRPr lang="en-GB" sz="2800" i="1" dirty="0">
                  <a:latin typeface="Cambria Math" panose="02040503050406030204" pitchFamily="18" charset="0"/>
                  <a:ea typeface="Cambria Math" panose="02040503050406030204" pitchFamily="18" charset="0"/>
                </a:endParaRPr>
              </a:p>
              <a:p>
                <a:r>
                  <a:rPr lang="en-GB" sz="2800" i="1" dirty="0">
                    <a:latin typeface="Cambria Math" panose="02040503050406030204" pitchFamily="18" charset="0"/>
                    <a:ea typeface="Cambria Math" panose="02040503050406030204" pitchFamily="18" charset="0"/>
                  </a:rPr>
                  <a:t>b </a:t>
                </a:r>
                <a14:m>
                  <m:oMath xmlns:m="http://schemas.openxmlformats.org/officeDocument/2006/math">
                    <m:r>
                      <a:rPr lang="en-GB" sz="2800" i="1" smtClean="0">
                        <a:latin typeface="Cambria Math" panose="02040503050406030204" pitchFamily="18" charset="0"/>
                        <a:ea typeface="Cambria Math" panose="02040503050406030204" pitchFamily="18" charset="0"/>
                      </a:rPr>
                      <m:t>~ </m:t>
                    </m:r>
                    <m:r>
                      <a:rPr lang="en-GB" sz="2800" i="1" smtClean="0">
                        <a:latin typeface="Cambria Math" panose="02040503050406030204" pitchFamily="18" charset="0"/>
                        <a:ea typeface="Cambria Math" panose="02040503050406030204" pitchFamily="18" charset="0"/>
                      </a:rPr>
                      <m:t>𝑁𝑜𝑟𝑚𝑎𝑙</m:t>
                    </m:r>
                    <m:r>
                      <a:rPr lang="en-GB" sz="2800" i="1" smtClean="0">
                        <a:latin typeface="Cambria Math" panose="02040503050406030204" pitchFamily="18" charset="0"/>
                        <a:ea typeface="Cambria Math" panose="02040503050406030204" pitchFamily="18" charset="0"/>
                      </a:rPr>
                      <m:t> </m:t>
                    </m:r>
                    <m:d>
                      <m:dPr>
                        <m:ctrlPr>
                          <a:rPr lang="en-GB" sz="2800" i="1">
                            <a:latin typeface="Cambria Math" panose="02040503050406030204" pitchFamily="18" charset="0"/>
                            <a:ea typeface="Cambria Math" panose="02040503050406030204" pitchFamily="18" charset="0"/>
                          </a:rPr>
                        </m:ctrlPr>
                      </m:dPr>
                      <m:e>
                        <m:r>
                          <a:rPr lang="en-GB" sz="2800" b="0" i="1" smtClean="0">
                            <a:latin typeface="Cambria Math" panose="02040503050406030204" pitchFamily="18" charset="0"/>
                            <a:ea typeface="Cambria Math" panose="02040503050406030204" pitchFamily="18" charset="0"/>
                          </a:rPr>
                          <m:t>…</m:t>
                        </m:r>
                        <m:r>
                          <a:rPr lang="en-GB" sz="2800" i="1">
                            <a:latin typeface="Cambria Math" panose="02040503050406030204" pitchFamily="18" charset="0"/>
                            <a:ea typeface="Cambria Math" panose="02040503050406030204" pitchFamily="18" charset="0"/>
                          </a:rPr>
                          <m:t> , </m:t>
                        </m:r>
                        <m:r>
                          <a:rPr lang="en-GB" sz="2800" b="0" i="1" smtClean="0">
                            <a:latin typeface="Cambria Math" panose="02040503050406030204" pitchFamily="18" charset="0"/>
                            <a:ea typeface="Cambria Math" panose="02040503050406030204" pitchFamily="18" charset="0"/>
                          </a:rPr>
                          <m:t>…</m:t>
                        </m:r>
                      </m:e>
                    </m:d>
                  </m:oMath>
                </a14:m>
                <a:endParaRPr lang="en-GB" sz="2800" i="1" dirty="0">
                  <a:latin typeface="Cambria Math" panose="02040503050406030204" pitchFamily="18" charset="0"/>
                  <a:ea typeface="Cambria Math" panose="02040503050406030204" pitchFamily="18" charset="0"/>
                </a:endParaRPr>
              </a:p>
              <a:p>
                <a:r>
                  <a:rPr lang="en-GB" sz="2800" i="1" dirty="0">
                    <a:latin typeface="Cambria Math" panose="02040503050406030204" pitchFamily="18" charset="0"/>
                    <a:ea typeface="Cambria Math" panose="02040503050406030204" pitchFamily="18" charset="0"/>
                  </a:rPr>
                  <a:t> </a:t>
                </a:r>
                <a:r>
                  <a:rPr lang="el-GR" sz="2800" dirty="0">
                    <a:ea typeface="Cambria Math" panose="02040503050406030204" pitchFamily="18" charset="0"/>
                  </a:rPr>
                  <a:t>σ</a:t>
                </a:r>
                <a:r>
                  <a:rPr lang="en-GB" sz="2800" dirty="0">
                    <a:ea typeface="Cambria Math" panose="02040503050406030204" pitchFamily="18" charset="0"/>
                  </a:rPr>
                  <a:t> </a:t>
                </a:r>
                <a14:m>
                  <m:oMath xmlns:m="http://schemas.openxmlformats.org/officeDocument/2006/math">
                    <m:r>
                      <a:rPr lang="en-GB" sz="2800" i="1" smtClean="0">
                        <a:latin typeface="Cambria Math" panose="02040503050406030204" pitchFamily="18" charset="0"/>
                        <a:ea typeface="Cambria Math" panose="02040503050406030204" pitchFamily="18" charset="0"/>
                      </a:rPr>
                      <m:t>~</m:t>
                    </m:r>
                    <m:r>
                      <a:rPr lang="en-GB" sz="2800" b="0" i="1" smtClean="0">
                        <a:latin typeface="Cambria Math" panose="02040503050406030204" pitchFamily="18" charset="0"/>
                        <a:ea typeface="Cambria Math" panose="02040503050406030204" pitchFamily="18" charset="0"/>
                      </a:rPr>
                      <m:t> </m:t>
                    </m:r>
                    <m:r>
                      <a:rPr lang="en-GB" sz="2800" b="0" i="1" smtClean="0">
                        <a:latin typeface="Cambria Math" panose="02040503050406030204" pitchFamily="18" charset="0"/>
                        <a:ea typeface="Cambria Math" panose="02040503050406030204" pitchFamily="18" charset="0"/>
                      </a:rPr>
                      <m:t>𝑈𝑛𝑖𝑓𝑜𝑟𝑚</m:t>
                    </m:r>
                    <m:r>
                      <a:rPr lang="en-GB" sz="2800" b="0" i="1" smtClean="0">
                        <a:latin typeface="Cambria Math" panose="02040503050406030204" pitchFamily="18" charset="0"/>
                        <a:ea typeface="Cambria Math" panose="02040503050406030204" pitchFamily="18" charset="0"/>
                      </a:rPr>
                      <m:t> (0 , 1000) </m:t>
                    </m:r>
                  </m:oMath>
                </a14:m>
                <a:endParaRPr lang="en-GB" sz="2800" dirty="0"/>
              </a:p>
            </p:txBody>
          </p:sp>
        </mc:Choice>
        <mc:Fallback xmlns="">
          <p:sp>
            <p:nvSpPr>
              <p:cNvPr id="6" name="TextBox 5">
                <a:extLst>
                  <a:ext uri="{FF2B5EF4-FFF2-40B4-BE49-F238E27FC236}">
                    <a16:creationId xmlns:a16="http://schemas.microsoft.com/office/drawing/2014/main" id="{AFF3831A-B21B-0259-53B6-CF5D8AEAFF23}"/>
                  </a:ext>
                </a:extLst>
              </p:cNvPr>
              <p:cNvSpPr txBox="1">
                <a:spLocks noRot="1" noChangeAspect="1" noMove="1" noResize="1" noEditPoints="1" noAdjustHandles="1" noChangeArrowheads="1" noChangeShapeType="1" noTextEdit="1"/>
              </p:cNvSpPr>
              <p:nvPr/>
            </p:nvSpPr>
            <p:spPr>
              <a:xfrm>
                <a:off x="5968029" y="1551691"/>
                <a:ext cx="3966407" cy="2246769"/>
              </a:xfrm>
              <a:prstGeom prst="rect">
                <a:avLst/>
              </a:prstGeom>
              <a:blipFill>
                <a:blip r:embed="rId4"/>
                <a:stretch>
                  <a:fillRect l="-3072" b="-7065"/>
                </a:stretch>
              </a:blipFill>
            </p:spPr>
            <p:txBody>
              <a:bodyPr/>
              <a:lstStyle/>
              <a:p>
                <a:r>
                  <a:rPr lang="en-GB">
                    <a:noFill/>
                  </a:rPr>
                  <a:t> </a:t>
                </a:r>
              </a:p>
            </p:txBody>
          </p:sp>
        </mc:Fallback>
      </mc:AlternateContent>
      <p:sp>
        <p:nvSpPr>
          <p:cNvPr id="5" name="Oval 4">
            <a:extLst>
              <a:ext uri="{FF2B5EF4-FFF2-40B4-BE49-F238E27FC236}">
                <a16:creationId xmlns:a16="http://schemas.microsoft.com/office/drawing/2014/main" id="{0BE52F91-6E90-7007-1C76-B919A7FDAF5B}"/>
              </a:ext>
            </a:extLst>
          </p:cNvPr>
          <p:cNvSpPr/>
          <p:nvPr/>
        </p:nvSpPr>
        <p:spPr>
          <a:xfrm>
            <a:off x="5634106" y="3164370"/>
            <a:ext cx="4426226" cy="728870"/>
          </a:xfrm>
          <a:prstGeom prst="ellipse">
            <a:avLst/>
          </a:prstGeom>
          <a:noFill/>
          <a:ln w="57150">
            <a:solidFill>
              <a:schemeClr val="accent4">
                <a:lumMod val="60000"/>
                <a:lumOff val="4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41384825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FEDF7B-D700-FAC1-96F1-F0845361D8C8}"/>
              </a:ext>
            </a:extLst>
          </p:cNvPr>
          <p:cNvSpPr>
            <a:spLocks noGrp="1"/>
          </p:cNvSpPr>
          <p:nvPr>
            <p:ph type="title"/>
          </p:nvPr>
        </p:nvSpPr>
        <p:spPr>
          <a:xfrm>
            <a:off x="0" y="79216"/>
            <a:ext cx="12192000" cy="948691"/>
          </a:xfrm>
          <a:solidFill>
            <a:srgbClr val="C00000"/>
          </a:solidFill>
        </p:spPr>
        <p:txBody>
          <a:bodyPr/>
          <a:lstStyle/>
          <a:p>
            <a:r>
              <a:rPr lang="en-GB" dirty="0">
                <a:solidFill>
                  <a:schemeClr val="bg1"/>
                </a:solidFill>
              </a:rPr>
              <a:t>	Example of Linear Regression</a:t>
            </a:r>
          </a:p>
        </p:txBody>
      </p:sp>
      <p:sp>
        <p:nvSpPr>
          <p:cNvPr id="3" name="TextBox 2">
            <a:extLst>
              <a:ext uri="{FF2B5EF4-FFF2-40B4-BE49-F238E27FC236}">
                <a16:creationId xmlns:a16="http://schemas.microsoft.com/office/drawing/2014/main" id="{7E755F76-9DDA-26BC-D67D-2F8ED89F1E31}"/>
              </a:ext>
            </a:extLst>
          </p:cNvPr>
          <p:cNvSpPr txBox="1"/>
          <p:nvPr/>
        </p:nvSpPr>
        <p:spPr>
          <a:xfrm>
            <a:off x="196189" y="6304945"/>
            <a:ext cx="11993217" cy="584775"/>
          </a:xfrm>
          <a:prstGeom prst="rect">
            <a:avLst/>
          </a:prstGeom>
          <a:noFill/>
        </p:spPr>
        <p:txBody>
          <a:bodyPr wrap="square" rtlCol="0">
            <a:spAutoFit/>
          </a:bodyPr>
          <a:lstStyle/>
          <a:p>
            <a:pPr>
              <a:spcBef>
                <a:spcPts val="1200"/>
              </a:spcBef>
            </a:pPr>
            <a:r>
              <a:rPr lang="en-GB" sz="3200" dirty="0"/>
              <a:t>Fictional data on newborn’s birthweight (</a:t>
            </a:r>
            <a:r>
              <a:rPr lang="en-GB" sz="3200" b="1" i="1" dirty="0" err="1"/>
              <a:t>bw</a:t>
            </a:r>
            <a:r>
              <a:rPr lang="en-GB" sz="3200" dirty="0"/>
              <a:t>) by maternal weight (</a:t>
            </a:r>
            <a:r>
              <a:rPr lang="en-GB" sz="3200" b="1" i="1" dirty="0"/>
              <a:t>mw</a:t>
            </a:r>
            <a:r>
              <a:rPr lang="en-GB" sz="3200" dirty="0"/>
              <a:t>). </a:t>
            </a:r>
          </a:p>
        </p:txBody>
      </p:sp>
      <mc:AlternateContent xmlns:mc="http://schemas.openxmlformats.org/markup-compatibility/2006" xmlns:a14="http://schemas.microsoft.com/office/drawing/2010/main">
        <mc:Choice Requires="a14">
          <p:sp>
            <p:nvSpPr>
              <p:cNvPr id="6" name="TextBox 5">
                <a:extLst>
                  <a:ext uri="{FF2B5EF4-FFF2-40B4-BE49-F238E27FC236}">
                    <a16:creationId xmlns:a16="http://schemas.microsoft.com/office/drawing/2014/main" id="{AFF3831A-B21B-0259-53B6-CF5D8AEAFF23}"/>
                  </a:ext>
                </a:extLst>
              </p:cNvPr>
              <p:cNvSpPr txBox="1"/>
              <p:nvPr/>
            </p:nvSpPr>
            <p:spPr>
              <a:xfrm>
                <a:off x="685802" y="1384579"/>
                <a:ext cx="4125425" cy="2246769"/>
              </a:xfrm>
              <a:prstGeom prst="rect">
                <a:avLst/>
              </a:prstGeom>
              <a:noFill/>
            </p:spPr>
            <p:txBody>
              <a:bodyPr wrap="none" rtlCol="0">
                <a:spAutoFit/>
              </a:bodyPr>
              <a:lstStyle/>
              <a:p>
                <a14:m>
                  <m:oMath xmlns:m="http://schemas.openxmlformats.org/officeDocument/2006/math">
                    <m:sSub>
                      <m:sSubPr>
                        <m:ctrlPr>
                          <a:rPr lang="en-GB" sz="2800" i="1" smtClean="0">
                            <a:latin typeface="Cambria Math" panose="02040503050406030204" pitchFamily="18" charset="0"/>
                            <a:ea typeface="Cambria Math" panose="02040503050406030204" pitchFamily="18" charset="0"/>
                          </a:rPr>
                        </m:ctrlPr>
                      </m:sSubPr>
                      <m:e>
                        <m:r>
                          <a:rPr lang="en-GB" sz="2800" b="0" i="1" smtClean="0">
                            <a:latin typeface="Cambria Math" panose="02040503050406030204" pitchFamily="18" charset="0"/>
                            <a:ea typeface="Cambria Math" panose="02040503050406030204" pitchFamily="18" charset="0"/>
                          </a:rPr>
                          <m:t>𝑏𝑤</m:t>
                        </m:r>
                      </m:e>
                      <m:sub>
                        <m:r>
                          <a:rPr lang="en-GB" sz="2800" b="0" i="1" smtClean="0">
                            <a:latin typeface="Cambria Math" panose="02040503050406030204" pitchFamily="18" charset="0"/>
                            <a:ea typeface="Cambria Math" panose="02040503050406030204" pitchFamily="18" charset="0"/>
                          </a:rPr>
                          <m:t>𝑖</m:t>
                        </m:r>
                      </m:sub>
                    </m:sSub>
                  </m:oMath>
                </a14:m>
                <a:r>
                  <a:rPr lang="en-GB" sz="2800" i="1" dirty="0">
                    <a:latin typeface="Cambria Math" panose="02040503050406030204" pitchFamily="18" charset="0"/>
                    <a:ea typeface="Cambria Math" panose="02040503050406030204" pitchFamily="18" charset="0"/>
                  </a:rPr>
                  <a:t> </a:t>
                </a:r>
                <a14:m>
                  <m:oMath xmlns:m="http://schemas.openxmlformats.org/officeDocument/2006/math">
                    <m:r>
                      <a:rPr lang="en-GB" sz="2800" i="1" smtClean="0">
                        <a:latin typeface="Cambria Math" panose="02040503050406030204" pitchFamily="18" charset="0"/>
                        <a:ea typeface="Cambria Math" panose="02040503050406030204" pitchFamily="18" charset="0"/>
                      </a:rPr>
                      <m:t>~ </m:t>
                    </m:r>
                    <m:r>
                      <a:rPr lang="en-GB" sz="2800" i="1" smtClean="0">
                        <a:latin typeface="Cambria Math" panose="02040503050406030204" pitchFamily="18" charset="0"/>
                        <a:ea typeface="Cambria Math" panose="02040503050406030204" pitchFamily="18" charset="0"/>
                      </a:rPr>
                      <m:t>𝑁𝑜𝑟𝑚𝑎𝑙</m:t>
                    </m:r>
                    <m:r>
                      <a:rPr lang="en-GB" sz="2800" i="1" smtClean="0">
                        <a:latin typeface="Cambria Math" panose="02040503050406030204" pitchFamily="18" charset="0"/>
                        <a:ea typeface="Cambria Math" panose="02040503050406030204" pitchFamily="18" charset="0"/>
                      </a:rPr>
                      <m:t> </m:t>
                    </m:r>
                    <m:d>
                      <m:dPr>
                        <m:ctrlPr>
                          <a:rPr lang="en-GB" sz="2800" i="1">
                            <a:latin typeface="Cambria Math" panose="02040503050406030204" pitchFamily="18" charset="0"/>
                            <a:ea typeface="Cambria Math" panose="02040503050406030204" pitchFamily="18" charset="0"/>
                          </a:rPr>
                        </m:ctrlPr>
                      </m:dPr>
                      <m:e>
                        <m:sSub>
                          <m:sSubPr>
                            <m:ctrlPr>
                              <a:rPr lang="en-GB" sz="2800" i="1" smtClean="0">
                                <a:latin typeface="Cambria Math" panose="02040503050406030204" pitchFamily="18" charset="0"/>
                                <a:ea typeface="Cambria Math" panose="02040503050406030204" pitchFamily="18" charset="0"/>
                              </a:rPr>
                            </m:ctrlPr>
                          </m:sSubPr>
                          <m:e>
                            <m:r>
                              <a:rPr lang="el-GR" sz="2800" i="1" smtClean="0">
                                <a:latin typeface="Cambria Math" panose="02040503050406030204" pitchFamily="18" charset="0"/>
                                <a:ea typeface="Cambria Math" panose="02040503050406030204" pitchFamily="18" charset="0"/>
                              </a:rPr>
                              <m:t>𝜇</m:t>
                            </m:r>
                          </m:e>
                          <m:sub>
                            <m:r>
                              <a:rPr lang="en-GB" sz="2800" b="0" i="1" smtClean="0">
                                <a:latin typeface="Cambria Math" panose="02040503050406030204" pitchFamily="18" charset="0"/>
                                <a:ea typeface="Cambria Math" panose="02040503050406030204" pitchFamily="18" charset="0"/>
                              </a:rPr>
                              <m:t>𝑖</m:t>
                            </m:r>
                          </m:sub>
                        </m:sSub>
                        <m:r>
                          <a:rPr lang="en-GB" sz="2800" i="1">
                            <a:latin typeface="Cambria Math" panose="02040503050406030204" pitchFamily="18" charset="0"/>
                            <a:ea typeface="Cambria Math" panose="02040503050406030204" pitchFamily="18" charset="0"/>
                          </a:rPr>
                          <m:t> , </m:t>
                        </m:r>
                        <m:r>
                          <a:rPr lang="el-GR" sz="2800" i="1" smtClean="0">
                            <a:latin typeface="Cambria Math" panose="02040503050406030204" pitchFamily="18" charset="0"/>
                            <a:ea typeface="Cambria Math" panose="02040503050406030204" pitchFamily="18" charset="0"/>
                          </a:rPr>
                          <m:t>𝜎</m:t>
                        </m:r>
                      </m:e>
                    </m:d>
                  </m:oMath>
                </a14:m>
                <a:endParaRPr lang="en-GB" sz="2800" i="1" dirty="0">
                  <a:latin typeface="Cambria Math" panose="02040503050406030204" pitchFamily="18" charset="0"/>
                  <a:ea typeface="Cambria Math" panose="02040503050406030204" pitchFamily="18" charset="0"/>
                </a:endParaRPr>
              </a:p>
              <a:p>
                <a14:m>
                  <m:oMath xmlns:m="http://schemas.openxmlformats.org/officeDocument/2006/math">
                    <m:sSub>
                      <m:sSubPr>
                        <m:ctrlPr>
                          <a:rPr lang="en-GB" sz="2800" i="1">
                            <a:latin typeface="Cambria Math" panose="02040503050406030204" pitchFamily="18" charset="0"/>
                            <a:ea typeface="Cambria Math" panose="02040503050406030204" pitchFamily="18" charset="0"/>
                          </a:rPr>
                        </m:ctrlPr>
                      </m:sSubPr>
                      <m:e>
                        <m:r>
                          <a:rPr lang="el-GR" sz="2800" i="1">
                            <a:latin typeface="Cambria Math" panose="02040503050406030204" pitchFamily="18" charset="0"/>
                            <a:ea typeface="Cambria Math" panose="02040503050406030204" pitchFamily="18" charset="0"/>
                          </a:rPr>
                          <m:t>𝜇</m:t>
                        </m:r>
                      </m:e>
                      <m:sub>
                        <m:r>
                          <a:rPr lang="en-GB" sz="2800" i="1">
                            <a:latin typeface="Cambria Math" panose="02040503050406030204" pitchFamily="18" charset="0"/>
                            <a:ea typeface="Cambria Math" panose="02040503050406030204" pitchFamily="18" charset="0"/>
                          </a:rPr>
                          <m:t>𝑖</m:t>
                        </m:r>
                      </m:sub>
                    </m:sSub>
                  </m:oMath>
                </a14:m>
                <a:r>
                  <a:rPr lang="en-GB" sz="2800" i="1" dirty="0">
                    <a:latin typeface="Cambria Math" panose="02040503050406030204" pitchFamily="18" charset="0"/>
                    <a:ea typeface="Cambria Math" panose="02040503050406030204" pitchFamily="18" charset="0"/>
                  </a:rPr>
                  <a:t> = a </a:t>
                </a:r>
                <a:r>
                  <a:rPr lang="en-GB" sz="2800" i="1" dirty="0">
                    <a:solidFill>
                      <a:schemeClr val="bg2">
                        <a:lumMod val="90000"/>
                      </a:schemeClr>
                    </a:solidFill>
                    <a:latin typeface="Cambria Math" panose="02040503050406030204" pitchFamily="18" charset="0"/>
                    <a:ea typeface="Cambria Math" panose="02040503050406030204" pitchFamily="18" charset="0"/>
                  </a:rPr>
                  <a:t>+ b </a:t>
                </a:r>
                <a14:m>
                  <m:oMath xmlns:m="http://schemas.openxmlformats.org/officeDocument/2006/math">
                    <m:sSub>
                      <m:sSubPr>
                        <m:ctrlPr>
                          <a:rPr lang="en-GB" sz="2800" i="1" smtClean="0">
                            <a:solidFill>
                              <a:schemeClr val="bg2">
                                <a:lumMod val="90000"/>
                              </a:schemeClr>
                            </a:solidFill>
                            <a:latin typeface="Cambria Math" panose="02040503050406030204" pitchFamily="18" charset="0"/>
                            <a:ea typeface="Cambria Math" panose="02040503050406030204" pitchFamily="18" charset="0"/>
                          </a:rPr>
                        </m:ctrlPr>
                      </m:sSubPr>
                      <m:e>
                        <m:r>
                          <a:rPr lang="en-GB" sz="2800" b="0" i="1" smtClean="0">
                            <a:solidFill>
                              <a:schemeClr val="bg2">
                                <a:lumMod val="90000"/>
                              </a:schemeClr>
                            </a:solidFill>
                            <a:latin typeface="Cambria Math" panose="02040503050406030204" pitchFamily="18" charset="0"/>
                            <a:ea typeface="Cambria Math" panose="02040503050406030204" pitchFamily="18" charset="0"/>
                          </a:rPr>
                          <m:t>(</m:t>
                        </m:r>
                        <m:r>
                          <a:rPr lang="en-GB" sz="2800" b="0" i="1" smtClean="0">
                            <a:solidFill>
                              <a:schemeClr val="bg2">
                                <a:lumMod val="90000"/>
                              </a:schemeClr>
                            </a:solidFill>
                            <a:latin typeface="Cambria Math" panose="02040503050406030204" pitchFamily="18" charset="0"/>
                            <a:ea typeface="Cambria Math" panose="02040503050406030204" pitchFamily="18" charset="0"/>
                          </a:rPr>
                          <m:t>𝑚𝑤</m:t>
                        </m:r>
                        <m:r>
                          <a:rPr lang="en-GB" sz="2800" b="0" i="1" smtClean="0">
                            <a:solidFill>
                              <a:schemeClr val="bg2">
                                <a:lumMod val="90000"/>
                              </a:schemeClr>
                            </a:solidFill>
                            <a:latin typeface="Cambria Math" panose="02040503050406030204" pitchFamily="18" charset="0"/>
                            <a:ea typeface="Cambria Math" panose="02040503050406030204" pitchFamily="18" charset="0"/>
                          </a:rPr>
                          <m:t> </m:t>
                        </m:r>
                      </m:e>
                      <m:sub>
                        <m:r>
                          <a:rPr lang="en-GB" sz="2800" b="0" i="1" smtClean="0">
                            <a:solidFill>
                              <a:schemeClr val="bg2">
                                <a:lumMod val="90000"/>
                              </a:schemeClr>
                            </a:solidFill>
                            <a:latin typeface="Cambria Math" panose="02040503050406030204" pitchFamily="18" charset="0"/>
                            <a:ea typeface="Cambria Math" panose="02040503050406030204" pitchFamily="18" charset="0"/>
                          </a:rPr>
                          <m:t>𝑖</m:t>
                        </m:r>
                      </m:sub>
                    </m:sSub>
                    <m:r>
                      <a:rPr lang="en-GB" sz="2800" b="0" i="1" smtClean="0">
                        <a:solidFill>
                          <a:schemeClr val="bg2">
                            <a:lumMod val="90000"/>
                          </a:schemeClr>
                        </a:solidFill>
                        <a:latin typeface="Cambria Math" panose="02040503050406030204" pitchFamily="18" charset="0"/>
                        <a:ea typeface="Cambria Math" panose="02040503050406030204" pitchFamily="18" charset="0"/>
                      </a:rPr>
                      <m:t>− </m:t>
                    </m:r>
                    <m:acc>
                      <m:accPr>
                        <m:chr m:val="̅"/>
                        <m:ctrlPr>
                          <a:rPr lang="en-GB" sz="2800" b="0" i="1" smtClean="0">
                            <a:solidFill>
                              <a:schemeClr val="bg2">
                                <a:lumMod val="90000"/>
                              </a:schemeClr>
                            </a:solidFill>
                            <a:latin typeface="Cambria Math" panose="02040503050406030204" pitchFamily="18" charset="0"/>
                            <a:ea typeface="Cambria Math" panose="02040503050406030204" pitchFamily="18" charset="0"/>
                          </a:rPr>
                        </m:ctrlPr>
                      </m:accPr>
                      <m:e>
                        <m:r>
                          <a:rPr lang="en-GB" sz="2800" b="0" i="1" smtClean="0">
                            <a:solidFill>
                              <a:schemeClr val="bg2">
                                <a:lumMod val="90000"/>
                              </a:schemeClr>
                            </a:solidFill>
                            <a:latin typeface="Cambria Math" panose="02040503050406030204" pitchFamily="18" charset="0"/>
                            <a:ea typeface="Cambria Math" panose="02040503050406030204" pitchFamily="18" charset="0"/>
                          </a:rPr>
                          <m:t>𝑚𝑤</m:t>
                        </m:r>
                      </m:e>
                    </m:acc>
                    <m:r>
                      <a:rPr lang="en-GB" sz="2800" b="0" i="1" smtClean="0">
                        <a:solidFill>
                          <a:schemeClr val="bg2">
                            <a:lumMod val="90000"/>
                          </a:schemeClr>
                        </a:solidFill>
                        <a:latin typeface="Cambria Math" panose="02040503050406030204" pitchFamily="18" charset="0"/>
                        <a:ea typeface="Cambria Math" panose="02040503050406030204" pitchFamily="18" charset="0"/>
                      </a:rPr>
                      <m:t>)</m:t>
                    </m:r>
                  </m:oMath>
                </a14:m>
                <a:r>
                  <a:rPr lang="en-GB" sz="2800" b="0" i="1" dirty="0">
                    <a:solidFill>
                      <a:schemeClr val="bg2">
                        <a:lumMod val="90000"/>
                      </a:schemeClr>
                    </a:solidFill>
                    <a:latin typeface="Cambria Math" panose="02040503050406030204" pitchFamily="18" charset="0"/>
                    <a:ea typeface="Cambria Math" panose="02040503050406030204" pitchFamily="18" charset="0"/>
                  </a:rPr>
                  <a:t> </a:t>
                </a:r>
                <a:endParaRPr lang="en-GB" sz="2800" b="0" i="1" dirty="0">
                  <a:latin typeface="Cambria Math" panose="02040503050406030204" pitchFamily="18" charset="0"/>
                  <a:ea typeface="Cambria Math" panose="02040503050406030204" pitchFamily="18" charset="0"/>
                </a:endParaRPr>
              </a:p>
              <a:p>
                <a:r>
                  <a:rPr lang="en-GB" sz="2800" i="1" dirty="0">
                    <a:latin typeface="Cambria Math" panose="02040503050406030204" pitchFamily="18" charset="0"/>
                    <a:ea typeface="Cambria Math" panose="02040503050406030204" pitchFamily="18" charset="0"/>
                  </a:rPr>
                  <a:t>a </a:t>
                </a:r>
                <a14:m>
                  <m:oMath xmlns:m="http://schemas.openxmlformats.org/officeDocument/2006/math">
                    <m:r>
                      <a:rPr lang="en-GB" sz="2800" i="1" smtClean="0">
                        <a:latin typeface="Cambria Math" panose="02040503050406030204" pitchFamily="18" charset="0"/>
                        <a:ea typeface="Cambria Math" panose="02040503050406030204" pitchFamily="18" charset="0"/>
                      </a:rPr>
                      <m:t>~ </m:t>
                    </m:r>
                    <m:r>
                      <a:rPr lang="en-GB" sz="2800" i="1" smtClean="0">
                        <a:latin typeface="Cambria Math" panose="02040503050406030204" pitchFamily="18" charset="0"/>
                        <a:ea typeface="Cambria Math" panose="02040503050406030204" pitchFamily="18" charset="0"/>
                      </a:rPr>
                      <m:t>𝑁𝑜𝑟𝑚𝑎𝑙</m:t>
                    </m:r>
                    <m:r>
                      <a:rPr lang="en-GB" sz="2800" i="1" smtClean="0">
                        <a:latin typeface="Cambria Math" panose="02040503050406030204" pitchFamily="18" charset="0"/>
                        <a:ea typeface="Cambria Math" panose="02040503050406030204" pitchFamily="18" charset="0"/>
                      </a:rPr>
                      <m:t> </m:t>
                    </m:r>
                    <m:d>
                      <m:dPr>
                        <m:ctrlPr>
                          <a:rPr lang="en-GB" sz="2800" i="1">
                            <a:latin typeface="Cambria Math" panose="02040503050406030204" pitchFamily="18" charset="0"/>
                            <a:ea typeface="Cambria Math" panose="02040503050406030204" pitchFamily="18" charset="0"/>
                          </a:rPr>
                        </m:ctrlPr>
                      </m:dPr>
                      <m:e>
                        <m:r>
                          <a:rPr lang="en-GB" sz="2800" b="0" i="1" smtClean="0">
                            <a:solidFill>
                              <a:srgbClr val="C00000"/>
                            </a:solidFill>
                            <a:latin typeface="Cambria Math" panose="02040503050406030204" pitchFamily="18" charset="0"/>
                            <a:ea typeface="Cambria Math" panose="02040503050406030204" pitchFamily="18" charset="0"/>
                          </a:rPr>
                          <m:t>3300</m:t>
                        </m:r>
                        <m:r>
                          <a:rPr lang="en-GB" sz="2800" i="1">
                            <a:solidFill>
                              <a:srgbClr val="C00000"/>
                            </a:solidFill>
                            <a:latin typeface="Cambria Math" panose="02040503050406030204" pitchFamily="18" charset="0"/>
                            <a:ea typeface="Cambria Math" panose="02040503050406030204" pitchFamily="18" charset="0"/>
                          </a:rPr>
                          <m:t>, </m:t>
                        </m:r>
                        <m:r>
                          <a:rPr lang="en-GB" sz="2800" b="0" i="1" smtClean="0">
                            <a:solidFill>
                              <a:srgbClr val="C00000"/>
                            </a:solidFill>
                            <a:latin typeface="Cambria Math" panose="02040503050406030204" pitchFamily="18" charset="0"/>
                            <a:ea typeface="Cambria Math" panose="02040503050406030204" pitchFamily="18" charset="0"/>
                          </a:rPr>
                          <m:t>1500</m:t>
                        </m:r>
                      </m:e>
                    </m:d>
                  </m:oMath>
                </a14:m>
                <a:endParaRPr lang="en-GB" sz="2800" i="1" dirty="0">
                  <a:latin typeface="Cambria Math" panose="02040503050406030204" pitchFamily="18" charset="0"/>
                  <a:ea typeface="Cambria Math" panose="02040503050406030204" pitchFamily="18" charset="0"/>
                </a:endParaRPr>
              </a:p>
              <a:p>
                <a:r>
                  <a:rPr lang="en-GB" sz="2800" i="1" dirty="0">
                    <a:solidFill>
                      <a:schemeClr val="bg2">
                        <a:lumMod val="90000"/>
                      </a:schemeClr>
                    </a:solidFill>
                    <a:latin typeface="Cambria Math" panose="02040503050406030204" pitchFamily="18" charset="0"/>
                    <a:ea typeface="Cambria Math" panose="02040503050406030204" pitchFamily="18" charset="0"/>
                  </a:rPr>
                  <a:t>b </a:t>
                </a:r>
                <a14:m>
                  <m:oMath xmlns:m="http://schemas.openxmlformats.org/officeDocument/2006/math">
                    <m:r>
                      <a:rPr lang="en-GB" sz="2800" i="1" smtClean="0">
                        <a:solidFill>
                          <a:schemeClr val="bg2">
                            <a:lumMod val="90000"/>
                          </a:schemeClr>
                        </a:solidFill>
                        <a:latin typeface="Cambria Math" panose="02040503050406030204" pitchFamily="18" charset="0"/>
                        <a:ea typeface="Cambria Math" panose="02040503050406030204" pitchFamily="18" charset="0"/>
                      </a:rPr>
                      <m:t>~ </m:t>
                    </m:r>
                    <m:r>
                      <a:rPr lang="en-GB" sz="2800" i="1" smtClean="0">
                        <a:solidFill>
                          <a:schemeClr val="bg2">
                            <a:lumMod val="90000"/>
                          </a:schemeClr>
                        </a:solidFill>
                        <a:latin typeface="Cambria Math" panose="02040503050406030204" pitchFamily="18" charset="0"/>
                        <a:ea typeface="Cambria Math" panose="02040503050406030204" pitchFamily="18" charset="0"/>
                      </a:rPr>
                      <m:t>𝑁𝑜𝑟𝑚𝑎𝑙</m:t>
                    </m:r>
                    <m:r>
                      <a:rPr lang="en-GB" sz="2800" i="1" smtClean="0">
                        <a:solidFill>
                          <a:schemeClr val="bg2">
                            <a:lumMod val="90000"/>
                          </a:schemeClr>
                        </a:solidFill>
                        <a:latin typeface="Cambria Math" panose="02040503050406030204" pitchFamily="18" charset="0"/>
                        <a:ea typeface="Cambria Math" panose="02040503050406030204" pitchFamily="18" charset="0"/>
                      </a:rPr>
                      <m:t> </m:t>
                    </m:r>
                    <m:d>
                      <m:dPr>
                        <m:ctrlPr>
                          <a:rPr lang="en-GB" sz="2800" i="1">
                            <a:solidFill>
                              <a:schemeClr val="bg2">
                                <a:lumMod val="90000"/>
                              </a:schemeClr>
                            </a:solidFill>
                            <a:latin typeface="Cambria Math" panose="02040503050406030204" pitchFamily="18" charset="0"/>
                            <a:ea typeface="Cambria Math" panose="02040503050406030204" pitchFamily="18" charset="0"/>
                          </a:rPr>
                        </m:ctrlPr>
                      </m:dPr>
                      <m:e>
                        <m:r>
                          <a:rPr lang="en-GB" sz="2800" b="0" i="1" smtClean="0">
                            <a:solidFill>
                              <a:schemeClr val="bg2">
                                <a:lumMod val="90000"/>
                              </a:schemeClr>
                            </a:solidFill>
                            <a:latin typeface="Cambria Math" panose="02040503050406030204" pitchFamily="18" charset="0"/>
                            <a:ea typeface="Cambria Math" panose="02040503050406030204" pitchFamily="18" charset="0"/>
                          </a:rPr>
                          <m:t>…</m:t>
                        </m:r>
                        <m:r>
                          <a:rPr lang="en-GB" sz="2800" i="1">
                            <a:solidFill>
                              <a:schemeClr val="bg2">
                                <a:lumMod val="90000"/>
                              </a:schemeClr>
                            </a:solidFill>
                            <a:latin typeface="Cambria Math" panose="02040503050406030204" pitchFamily="18" charset="0"/>
                            <a:ea typeface="Cambria Math" panose="02040503050406030204" pitchFamily="18" charset="0"/>
                          </a:rPr>
                          <m:t> , </m:t>
                        </m:r>
                        <m:r>
                          <a:rPr lang="en-GB" sz="2800" b="0" i="1" smtClean="0">
                            <a:solidFill>
                              <a:schemeClr val="bg2">
                                <a:lumMod val="90000"/>
                              </a:schemeClr>
                            </a:solidFill>
                            <a:latin typeface="Cambria Math" panose="02040503050406030204" pitchFamily="18" charset="0"/>
                            <a:ea typeface="Cambria Math" panose="02040503050406030204" pitchFamily="18" charset="0"/>
                          </a:rPr>
                          <m:t>…</m:t>
                        </m:r>
                      </m:e>
                    </m:d>
                  </m:oMath>
                </a14:m>
                <a:endParaRPr lang="en-GB" sz="2800" i="1" dirty="0">
                  <a:solidFill>
                    <a:schemeClr val="bg2">
                      <a:lumMod val="90000"/>
                    </a:schemeClr>
                  </a:solidFill>
                  <a:latin typeface="Cambria Math" panose="02040503050406030204" pitchFamily="18" charset="0"/>
                  <a:ea typeface="Cambria Math" panose="02040503050406030204" pitchFamily="18" charset="0"/>
                </a:endParaRPr>
              </a:p>
              <a:p>
                <a:r>
                  <a:rPr lang="en-GB" sz="2800" i="1" dirty="0">
                    <a:latin typeface="Cambria Math" panose="02040503050406030204" pitchFamily="18" charset="0"/>
                    <a:ea typeface="Cambria Math" panose="02040503050406030204" pitchFamily="18" charset="0"/>
                  </a:rPr>
                  <a:t> </a:t>
                </a:r>
                <a:r>
                  <a:rPr lang="el-GR" sz="2800" dirty="0">
                    <a:ea typeface="Cambria Math" panose="02040503050406030204" pitchFamily="18" charset="0"/>
                  </a:rPr>
                  <a:t>σ</a:t>
                </a:r>
                <a:r>
                  <a:rPr lang="en-GB" sz="2800" dirty="0">
                    <a:ea typeface="Cambria Math" panose="02040503050406030204" pitchFamily="18" charset="0"/>
                  </a:rPr>
                  <a:t> </a:t>
                </a:r>
                <a14:m>
                  <m:oMath xmlns:m="http://schemas.openxmlformats.org/officeDocument/2006/math">
                    <m:r>
                      <a:rPr lang="en-GB" sz="2800" i="1" smtClean="0">
                        <a:latin typeface="Cambria Math" panose="02040503050406030204" pitchFamily="18" charset="0"/>
                        <a:ea typeface="Cambria Math" panose="02040503050406030204" pitchFamily="18" charset="0"/>
                      </a:rPr>
                      <m:t>~</m:t>
                    </m:r>
                    <m:r>
                      <a:rPr lang="en-GB" sz="2800" b="0" i="1" smtClean="0">
                        <a:latin typeface="Cambria Math" panose="02040503050406030204" pitchFamily="18" charset="0"/>
                        <a:ea typeface="Cambria Math" panose="02040503050406030204" pitchFamily="18" charset="0"/>
                      </a:rPr>
                      <m:t> </m:t>
                    </m:r>
                    <m:r>
                      <a:rPr lang="en-GB" sz="2800" b="0" i="1" smtClean="0">
                        <a:latin typeface="Cambria Math" panose="02040503050406030204" pitchFamily="18" charset="0"/>
                        <a:ea typeface="Cambria Math" panose="02040503050406030204" pitchFamily="18" charset="0"/>
                      </a:rPr>
                      <m:t>𝑈𝑛𝑖𝑓𝑜𝑟𝑚</m:t>
                    </m:r>
                    <m:r>
                      <a:rPr lang="en-GB" sz="2800" b="0" i="1" smtClean="0">
                        <a:latin typeface="Cambria Math" panose="02040503050406030204" pitchFamily="18" charset="0"/>
                        <a:ea typeface="Cambria Math" panose="02040503050406030204" pitchFamily="18" charset="0"/>
                      </a:rPr>
                      <m:t> (0 , 1000) </m:t>
                    </m:r>
                  </m:oMath>
                </a14:m>
                <a:endParaRPr lang="en-GB" sz="2800" dirty="0"/>
              </a:p>
            </p:txBody>
          </p:sp>
        </mc:Choice>
        <mc:Fallback xmlns="">
          <p:sp>
            <p:nvSpPr>
              <p:cNvPr id="6" name="TextBox 5">
                <a:extLst>
                  <a:ext uri="{FF2B5EF4-FFF2-40B4-BE49-F238E27FC236}">
                    <a16:creationId xmlns:a16="http://schemas.microsoft.com/office/drawing/2014/main" id="{AFF3831A-B21B-0259-53B6-CF5D8AEAFF23}"/>
                  </a:ext>
                </a:extLst>
              </p:cNvPr>
              <p:cNvSpPr txBox="1">
                <a:spLocks noRot="1" noChangeAspect="1" noMove="1" noResize="1" noEditPoints="1" noAdjustHandles="1" noChangeArrowheads="1" noChangeShapeType="1" noTextEdit="1"/>
              </p:cNvSpPr>
              <p:nvPr/>
            </p:nvSpPr>
            <p:spPr>
              <a:xfrm>
                <a:off x="685802" y="1384579"/>
                <a:ext cx="4125425" cy="2246769"/>
              </a:xfrm>
              <a:prstGeom prst="rect">
                <a:avLst/>
              </a:prstGeom>
              <a:blipFill>
                <a:blip r:embed="rId3"/>
                <a:stretch>
                  <a:fillRect l="-3107" b="-6775"/>
                </a:stretch>
              </a:blipFill>
            </p:spPr>
            <p:txBody>
              <a:bodyPr/>
              <a:lstStyle/>
              <a:p>
                <a:r>
                  <a:rPr lang="en-GB">
                    <a:noFill/>
                  </a:rPr>
                  <a:t> </a:t>
                </a:r>
              </a:p>
            </p:txBody>
          </p:sp>
        </mc:Fallback>
      </mc:AlternateContent>
      <p:sp>
        <p:nvSpPr>
          <p:cNvPr id="4" name="AutoShape 2">
            <a:extLst>
              <a:ext uri="{FF2B5EF4-FFF2-40B4-BE49-F238E27FC236}">
                <a16:creationId xmlns:a16="http://schemas.microsoft.com/office/drawing/2014/main" id="{292C793D-BDD0-63ED-A05D-FF4035F131D0}"/>
              </a:ext>
            </a:extLst>
          </p:cNvPr>
          <p:cNvSpPr>
            <a:spLocks noChangeAspect="1" noChangeArrowheads="1"/>
          </p:cNvSpPr>
          <p:nvPr/>
        </p:nvSpPr>
        <p:spPr bwMode="auto">
          <a:xfrm>
            <a:off x="5943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8" name="Oval 7">
            <a:extLst>
              <a:ext uri="{FF2B5EF4-FFF2-40B4-BE49-F238E27FC236}">
                <a16:creationId xmlns:a16="http://schemas.microsoft.com/office/drawing/2014/main" id="{A691A760-A43E-3EDF-EA8E-51D3C460F145}"/>
              </a:ext>
            </a:extLst>
          </p:cNvPr>
          <p:cNvSpPr/>
          <p:nvPr/>
        </p:nvSpPr>
        <p:spPr>
          <a:xfrm>
            <a:off x="156433" y="2332383"/>
            <a:ext cx="5075584" cy="429914"/>
          </a:xfrm>
          <a:prstGeom prst="ellipse">
            <a:avLst/>
          </a:prstGeom>
          <a:noFill/>
          <a:ln w="28575">
            <a:solidFill>
              <a:srgbClr val="C0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solidFill>
                <a:srgbClr val="FF0000"/>
              </a:solidFill>
            </a:endParaRPr>
          </a:p>
        </p:txBody>
      </p:sp>
      <p:sp>
        <p:nvSpPr>
          <p:cNvPr id="10" name="AutoShape 2">
            <a:extLst>
              <a:ext uri="{FF2B5EF4-FFF2-40B4-BE49-F238E27FC236}">
                <a16:creationId xmlns:a16="http://schemas.microsoft.com/office/drawing/2014/main" id="{423BB57B-6975-0543-E877-64A6134D6A39}"/>
              </a:ext>
            </a:extLst>
          </p:cNvPr>
          <p:cNvSpPr>
            <a:spLocks noChangeAspect="1" noChangeArrowheads="1"/>
          </p:cNvSpPr>
          <p:nvPr/>
        </p:nvSpPr>
        <p:spPr bwMode="auto">
          <a:xfrm>
            <a:off x="6096000" y="34290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pic>
        <p:nvPicPr>
          <p:cNvPr id="12" name="Picture 11">
            <a:extLst>
              <a:ext uri="{FF2B5EF4-FFF2-40B4-BE49-F238E27FC236}">
                <a16:creationId xmlns:a16="http://schemas.microsoft.com/office/drawing/2014/main" id="{438C0C35-493D-A5C6-1844-C36534E735F1}"/>
              </a:ext>
            </a:extLst>
          </p:cNvPr>
          <p:cNvPicPr>
            <a:picLocks noChangeAspect="1"/>
          </p:cNvPicPr>
          <p:nvPr/>
        </p:nvPicPr>
        <p:blipFill>
          <a:blip r:embed="rId4"/>
          <a:stretch>
            <a:fillRect/>
          </a:stretch>
        </p:blipFill>
        <p:spPr>
          <a:xfrm>
            <a:off x="4811227" y="2491409"/>
            <a:ext cx="7253429" cy="3703677"/>
          </a:xfrm>
          <a:prstGeom prst="rect">
            <a:avLst/>
          </a:prstGeom>
        </p:spPr>
      </p:pic>
    </p:spTree>
    <p:extLst>
      <p:ext uri="{BB962C8B-B14F-4D97-AF65-F5344CB8AC3E}">
        <p14:creationId xmlns:p14="http://schemas.microsoft.com/office/powerpoint/2010/main" val="36987421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FEDF7B-D700-FAC1-96F1-F0845361D8C8}"/>
              </a:ext>
            </a:extLst>
          </p:cNvPr>
          <p:cNvSpPr>
            <a:spLocks noGrp="1"/>
          </p:cNvSpPr>
          <p:nvPr>
            <p:ph type="title"/>
          </p:nvPr>
        </p:nvSpPr>
        <p:spPr>
          <a:xfrm>
            <a:off x="0" y="79216"/>
            <a:ext cx="12192000" cy="948691"/>
          </a:xfrm>
          <a:solidFill>
            <a:srgbClr val="C00000"/>
          </a:solidFill>
        </p:spPr>
        <p:txBody>
          <a:bodyPr/>
          <a:lstStyle/>
          <a:p>
            <a:r>
              <a:rPr lang="en-GB" dirty="0">
                <a:solidFill>
                  <a:schemeClr val="bg1"/>
                </a:solidFill>
              </a:rPr>
              <a:t>	Example of Linear Regression</a:t>
            </a:r>
          </a:p>
        </p:txBody>
      </p:sp>
      <p:sp>
        <p:nvSpPr>
          <p:cNvPr id="3" name="TextBox 2">
            <a:extLst>
              <a:ext uri="{FF2B5EF4-FFF2-40B4-BE49-F238E27FC236}">
                <a16:creationId xmlns:a16="http://schemas.microsoft.com/office/drawing/2014/main" id="{7E755F76-9DDA-26BC-D67D-2F8ED89F1E31}"/>
              </a:ext>
            </a:extLst>
          </p:cNvPr>
          <p:cNvSpPr txBox="1"/>
          <p:nvPr/>
        </p:nvSpPr>
        <p:spPr>
          <a:xfrm>
            <a:off x="196189" y="6304945"/>
            <a:ext cx="11993217" cy="584775"/>
          </a:xfrm>
          <a:prstGeom prst="rect">
            <a:avLst/>
          </a:prstGeom>
          <a:noFill/>
        </p:spPr>
        <p:txBody>
          <a:bodyPr wrap="square" rtlCol="0">
            <a:spAutoFit/>
          </a:bodyPr>
          <a:lstStyle/>
          <a:p>
            <a:pPr>
              <a:spcBef>
                <a:spcPts val="1200"/>
              </a:spcBef>
            </a:pPr>
            <a:r>
              <a:rPr lang="en-GB" sz="3200" dirty="0"/>
              <a:t>Fictional data on newborn’s birthweight (</a:t>
            </a:r>
            <a:r>
              <a:rPr lang="en-GB" sz="3200" b="1" i="1" dirty="0" err="1"/>
              <a:t>bw</a:t>
            </a:r>
            <a:r>
              <a:rPr lang="en-GB" sz="3200" dirty="0"/>
              <a:t>) by maternal weight (</a:t>
            </a:r>
            <a:r>
              <a:rPr lang="en-GB" sz="3200" b="1" i="1" dirty="0"/>
              <a:t>mw</a:t>
            </a:r>
            <a:r>
              <a:rPr lang="en-GB" sz="3200" dirty="0"/>
              <a:t>). </a:t>
            </a:r>
          </a:p>
        </p:txBody>
      </p:sp>
      <mc:AlternateContent xmlns:mc="http://schemas.openxmlformats.org/markup-compatibility/2006" xmlns:a14="http://schemas.microsoft.com/office/drawing/2010/main">
        <mc:Choice Requires="a14">
          <p:sp>
            <p:nvSpPr>
              <p:cNvPr id="6" name="TextBox 5">
                <a:extLst>
                  <a:ext uri="{FF2B5EF4-FFF2-40B4-BE49-F238E27FC236}">
                    <a16:creationId xmlns:a16="http://schemas.microsoft.com/office/drawing/2014/main" id="{AFF3831A-B21B-0259-53B6-CF5D8AEAFF23}"/>
                  </a:ext>
                </a:extLst>
              </p:cNvPr>
              <p:cNvSpPr txBox="1"/>
              <p:nvPr/>
            </p:nvSpPr>
            <p:spPr>
              <a:xfrm>
                <a:off x="685802" y="1384579"/>
                <a:ext cx="4005199" cy="2246769"/>
              </a:xfrm>
              <a:prstGeom prst="rect">
                <a:avLst/>
              </a:prstGeom>
              <a:noFill/>
            </p:spPr>
            <p:txBody>
              <a:bodyPr wrap="none" rtlCol="0">
                <a:spAutoFit/>
              </a:bodyPr>
              <a:lstStyle/>
              <a:p>
                <a14:m>
                  <m:oMath xmlns:m="http://schemas.openxmlformats.org/officeDocument/2006/math">
                    <m:sSub>
                      <m:sSubPr>
                        <m:ctrlPr>
                          <a:rPr lang="en-GB" sz="2800" i="1" smtClean="0">
                            <a:latin typeface="Cambria Math" panose="02040503050406030204" pitchFamily="18" charset="0"/>
                            <a:ea typeface="Cambria Math" panose="02040503050406030204" pitchFamily="18" charset="0"/>
                          </a:rPr>
                        </m:ctrlPr>
                      </m:sSubPr>
                      <m:e>
                        <m:r>
                          <a:rPr lang="en-GB" sz="2800" b="0" i="1" smtClean="0">
                            <a:latin typeface="Cambria Math" panose="02040503050406030204" pitchFamily="18" charset="0"/>
                            <a:ea typeface="Cambria Math" panose="02040503050406030204" pitchFamily="18" charset="0"/>
                          </a:rPr>
                          <m:t>𝑏𝑤</m:t>
                        </m:r>
                      </m:e>
                      <m:sub>
                        <m:r>
                          <a:rPr lang="en-GB" sz="2800" b="0" i="1" smtClean="0">
                            <a:latin typeface="Cambria Math" panose="02040503050406030204" pitchFamily="18" charset="0"/>
                            <a:ea typeface="Cambria Math" panose="02040503050406030204" pitchFamily="18" charset="0"/>
                          </a:rPr>
                          <m:t>𝑖</m:t>
                        </m:r>
                      </m:sub>
                    </m:sSub>
                  </m:oMath>
                </a14:m>
                <a:r>
                  <a:rPr lang="en-GB" sz="2800" i="1" dirty="0">
                    <a:latin typeface="Cambria Math" panose="02040503050406030204" pitchFamily="18" charset="0"/>
                    <a:ea typeface="Cambria Math" panose="02040503050406030204" pitchFamily="18" charset="0"/>
                  </a:rPr>
                  <a:t> </a:t>
                </a:r>
                <a14:m>
                  <m:oMath xmlns:m="http://schemas.openxmlformats.org/officeDocument/2006/math">
                    <m:r>
                      <a:rPr lang="en-GB" sz="2800" i="1" smtClean="0">
                        <a:latin typeface="Cambria Math" panose="02040503050406030204" pitchFamily="18" charset="0"/>
                        <a:ea typeface="Cambria Math" panose="02040503050406030204" pitchFamily="18" charset="0"/>
                      </a:rPr>
                      <m:t>~ </m:t>
                    </m:r>
                    <m:r>
                      <a:rPr lang="en-GB" sz="2800" i="1" smtClean="0">
                        <a:latin typeface="Cambria Math" panose="02040503050406030204" pitchFamily="18" charset="0"/>
                        <a:ea typeface="Cambria Math" panose="02040503050406030204" pitchFamily="18" charset="0"/>
                      </a:rPr>
                      <m:t>𝑁𝑜𝑟𝑚𝑎𝑙</m:t>
                    </m:r>
                    <m:r>
                      <a:rPr lang="en-GB" sz="2800" i="1" smtClean="0">
                        <a:latin typeface="Cambria Math" panose="02040503050406030204" pitchFamily="18" charset="0"/>
                        <a:ea typeface="Cambria Math" panose="02040503050406030204" pitchFamily="18" charset="0"/>
                      </a:rPr>
                      <m:t> </m:t>
                    </m:r>
                    <m:d>
                      <m:dPr>
                        <m:ctrlPr>
                          <a:rPr lang="en-GB" sz="2800" i="1">
                            <a:latin typeface="Cambria Math" panose="02040503050406030204" pitchFamily="18" charset="0"/>
                            <a:ea typeface="Cambria Math" panose="02040503050406030204" pitchFamily="18" charset="0"/>
                          </a:rPr>
                        </m:ctrlPr>
                      </m:dPr>
                      <m:e>
                        <m:sSub>
                          <m:sSubPr>
                            <m:ctrlPr>
                              <a:rPr lang="en-GB" sz="2800" i="1" smtClean="0">
                                <a:latin typeface="Cambria Math" panose="02040503050406030204" pitchFamily="18" charset="0"/>
                                <a:ea typeface="Cambria Math" panose="02040503050406030204" pitchFamily="18" charset="0"/>
                              </a:rPr>
                            </m:ctrlPr>
                          </m:sSubPr>
                          <m:e>
                            <m:r>
                              <a:rPr lang="el-GR" sz="2800" i="1" smtClean="0">
                                <a:latin typeface="Cambria Math" panose="02040503050406030204" pitchFamily="18" charset="0"/>
                                <a:ea typeface="Cambria Math" panose="02040503050406030204" pitchFamily="18" charset="0"/>
                              </a:rPr>
                              <m:t>𝜇</m:t>
                            </m:r>
                          </m:e>
                          <m:sub>
                            <m:r>
                              <a:rPr lang="en-GB" sz="2800" b="0" i="1" smtClean="0">
                                <a:latin typeface="Cambria Math" panose="02040503050406030204" pitchFamily="18" charset="0"/>
                                <a:ea typeface="Cambria Math" panose="02040503050406030204" pitchFamily="18" charset="0"/>
                              </a:rPr>
                              <m:t>𝑖</m:t>
                            </m:r>
                          </m:sub>
                        </m:sSub>
                        <m:r>
                          <a:rPr lang="en-GB" sz="2800" i="1">
                            <a:latin typeface="Cambria Math" panose="02040503050406030204" pitchFamily="18" charset="0"/>
                            <a:ea typeface="Cambria Math" panose="02040503050406030204" pitchFamily="18" charset="0"/>
                          </a:rPr>
                          <m:t> , </m:t>
                        </m:r>
                        <m:r>
                          <a:rPr lang="el-GR" sz="2800" i="1" smtClean="0">
                            <a:latin typeface="Cambria Math" panose="02040503050406030204" pitchFamily="18" charset="0"/>
                            <a:ea typeface="Cambria Math" panose="02040503050406030204" pitchFamily="18" charset="0"/>
                          </a:rPr>
                          <m:t>𝜎</m:t>
                        </m:r>
                      </m:e>
                    </m:d>
                  </m:oMath>
                </a14:m>
                <a:endParaRPr lang="en-GB" sz="2800" i="1" dirty="0">
                  <a:latin typeface="Cambria Math" panose="02040503050406030204" pitchFamily="18" charset="0"/>
                  <a:ea typeface="Cambria Math" panose="02040503050406030204" pitchFamily="18" charset="0"/>
                </a:endParaRPr>
              </a:p>
              <a:p>
                <a14:m>
                  <m:oMath xmlns:m="http://schemas.openxmlformats.org/officeDocument/2006/math">
                    <m:sSub>
                      <m:sSubPr>
                        <m:ctrlPr>
                          <a:rPr lang="en-GB" sz="2800" i="1">
                            <a:latin typeface="Cambria Math" panose="02040503050406030204" pitchFamily="18" charset="0"/>
                            <a:ea typeface="Cambria Math" panose="02040503050406030204" pitchFamily="18" charset="0"/>
                          </a:rPr>
                        </m:ctrlPr>
                      </m:sSubPr>
                      <m:e>
                        <m:r>
                          <a:rPr lang="el-GR" sz="2800" i="1">
                            <a:latin typeface="Cambria Math" panose="02040503050406030204" pitchFamily="18" charset="0"/>
                            <a:ea typeface="Cambria Math" panose="02040503050406030204" pitchFamily="18" charset="0"/>
                          </a:rPr>
                          <m:t>𝜇</m:t>
                        </m:r>
                      </m:e>
                      <m:sub>
                        <m:r>
                          <a:rPr lang="en-GB" sz="2800" i="1">
                            <a:latin typeface="Cambria Math" panose="02040503050406030204" pitchFamily="18" charset="0"/>
                            <a:ea typeface="Cambria Math" panose="02040503050406030204" pitchFamily="18" charset="0"/>
                          </a:rPr>
                          <m:t>𝑖</m:t>
                        </m:r>
                      </m:sub>
                    </m:sSub>
                  </m:oMath>
                </a14:m>
                <a:r>
                  <a:rPr lang="en-GB" sz="2800" i="1" dirty="0">
                    <a:latin typeface="Cambria Math" panose="02040503050406030204" pitchFamily="18" charset="0"/>
                    <a:ea typeface="Cambria Math" panose="02040503050406030204" pitchFamily="18" charset="0"/>
                  </a:rPr>
                  <a:t> = a </a:t>
                </a:r>
                <a:r>
                  <a:rPr lang="en-GB" sz="2800" i="1" dirty="0">
                    <a:solidFill>
                      <a:schemeClr val="bg2">
                        <a:lumMod val="90000"/>
                      </a:schemeClr>
                    </a:solidFill>
                    <a:latin typeface="Cambria Math" panose="02040503050406030204" pitchFamily="18" charset="0"/>
                    <a:ea typeface="Cambria Math" panose="02040503050406030204" pitchFamily="18" charset="0"/>
                  </a:rPr>
                  <a:t>+ b </a:t>
                </a:r>
                <a14:m>
                  <m:oMath xmlns:m="http://schemas.openxmlformats.org/officeDocument/2006/math">
                    <m:sSub>
                      <m:sSubPr>
                        <m:ctrlPr>
                          <a:rPr lang="en-GB" sz="2800" i="1" smtClean="0">
                            <a:solidFill>
                              <a:schemeClr val="bg2">
                                <a:lumMod val="90000"/>
                              </a:schemeClr>
                            </a:solidFill>
                            <a:latin typeface="Cambria Math" panose="02040503050406030204" pitchFamily="18" charset="0"/>
                            <a:ea typeface="Cambria Math" panose="02040503050406030204" pitchFamily="18" charset="0"/>
                          </a:rPr>
                        </m:ctrlPr>
                      </m:sSubPr>
                      <m:e>
                        <m:r>
                          <a:rPr lang="en-GB" sz="2800" b="0" i="1" smtClean="0">
                            <a:solidFill>
                              <a:schemeClr val="bg2">
                                <a:lumMod val="90000"/>
                              </a:schemeClr>
                            </a:solidFill>
                            <a:latin typeface="Cambria Math" panose="02040503050406030204" pitchFamily="18" charset="0"/>
                            <a:ea typeface="Cambria Math" panose="02040503050406030204" pitchFamily="18" charset="0"/>
                          </a:rPr>
                          <m:t>(</m:t>
                        </m:r>
                        <m:r>
                          <a:rPr lang="en-GB" sz="2800" b="0" i="1" smtClean="0">
                            <a:solidFill>
                              <a:schemeClr val="bg2">
                                <a:lumMod val="90000"/>
                              </a:schemeClr>
                            </a:solidFill>
                            <a:latin typeface="Cambria Math" panose="02040503050406030204" pitchFamily="18" charset="0"/>
                            <a:ea typeface="Cambria Math" panose="02040503050406030204" pitchFamily="18" charset="0"/>
                          </a:rPr>
                          <m:t>𝑚𝑤</m:t>
                        </m:r>
                        <m:r>
                          <a:rPr lang="en-GB" sz="2800" b="0" i="1" smtClean="0">
                            <a:solidFill>
                              <a:schemeClr val="bg2">
                                <a:lumMod val="90000"/>
                              </a:schemeClr>
                            </a:solidFill>
                            <a:latin typeface="Cambria Math" panose="02040503050406030204" pitchFamily="18" charset="0"/>
                            <a:ea typeface="Cambria Math" panose="02040503050406030204" pitchFamily="18" charset="0"/>
                          </a:rPr>
                          <m:t> </m:t>
                        </m:r>
                      </m:e>
                      <m:sub>
                        <m:r>
                          <a:rPr lang="en-GB" sz="2800" b="0" i="1" smtClean="0">
                            <a:solidFill>
                              <a:schemeClr val="bg2">
                                <a:lumMod val="90000"/>
                              </a:schemeClr>
                            </a:solidFill>
                            <a:latin typeface="Cambria Math" panose="02040503050406030204" pitchFamily="18" charset="0"/>
                            <a:ea typeface="Cambria Math" panose="02040503050406030204" pitchFamily="18" charset="0"/>
                          </a:rPr>
                          <m:t>𝑖</m:t>
                        </m:r>
                      </m:sub>
                    </m:sSub>
                    <m:r>
                      <a:rPr lang="en-GB" sz="2800" b="0" i="1" smtClean="0">
                        <a:solidFill>
                          <a:schemeClr val="bg2">
                            <a:lumMod val="90000"/>
                          </a:schemeClr>
                        </a:solidFill>
                        <a:latin typeface="Cambria Math" panose="02040503050406030204" pitchFamily="18" charset="0"/>
                        <a:ea typeface="Cambria Math" panose="02040503050406030204" pitchFamily="18" charset="0"/>
                      </a:rPr>
                      <m:t>− </m:t>
                    </m:r>
                    <m:acc>
                      <m:accPr>
                        <m:chr m:val="̅"/>
                        <m:ctrlPr>
                          <a:rPr lang="en-GB" sz="2800" b="0" i="1" smtClean="0">
                            <a:solidFill>
                              <a:schemeClr val="bg2">
                                <a:lumMod val="90000"/>
                              </a:schemeClr>
                            </a:solidFill>
                            <a:latin typeface="Cambria Math" panose="02040503050406030204" pitchFamily="18" charset="0"/>
                            <a:ea typeface="Cambria Math" panose="02040503050406030204" pitchFamily="18" charset="0"/>
                          </a:rPr>
                        </m:ctrlPr>
                      </m:accPr>
                      <m:e>
                        <m:r>
                          <a:rPr lang="en-GB" sz="2800" b="0" i="1" smtClean="0">
                            <a:solidFill>
                              <a:schemeClr val="bg2">
                                <a:lumMod val="90000"/>
                              </a:schemeClr>
                            </a:solidFill>
                            <a:latin typeface="Cambria Math" panose="02040503050406030204" pitchFamily="18" charset="0"/>
                            <a:ea typeface="Cambria Math" panose="02040503050406030204" pitchFamily="18" charset="0"/>
                          </a:rPr>
                          <m:t>𝑚𝑤</m:t>
                        </m:r>
                      </m:e>
                    </m:acc>
                    <m:r>
                      <a:rPr lang="en-GB" sz="2800" b="0" i="1" smtClean="0">
                        <a:solidFill>
                          <a:schemeClr val="bg2">
                            <a:lumMod val="90000"/>
                          </a:schemeClr>
                        </a:solidFill>
                        <a:latin typeface="Cambria Math" panose="02040503050406030204" pitchFamily="18" charset="0"/>
                        <a:ea typeface="Cambria Math" panose="02040503050406030204" pitchFamily="18" charset="0"/>
                      </a:rPr>
                      <m:t>)</m:t>
                    </m:r>
                  </m:oMath>
                </a14:m>
                <a:r>
                  <a:rPr lang="en-GB" sz="2800" b="0" i="1" dirty="0">
                    <a:solidFill>
                      <a:schemeClr val="bg2">
                        <a:lumMod val="90000"/>
                      </a:schemeClr>
                    </a:solidFill>
                    <a:latin typeface="Cambria Math" panose="02040503050406030204" pitchFamily="18" charset="0"/>
                    <a:ea typeface="Cambria Math" panose="02040503050406030204" pitchFamily="18" charset="0"/>
                  </a:rPr>
                  <a:t> </a:t>
                </a:r>
                <a:endParaRPr lang="en-GB" sz="2800" b="0" i="1" dirty="0">
                  <a:latin typeface="Cambria Math" panose="02040503050406030204" pitchFamily="18" charset="0"/>
                  <a:ea typeface="Cambria Math" panose="02040503050406030204" pitchFamily="18" charset="0"/>
                </a:endParaRPr>
              </a:p>
              <a:p>
                <a:r>
                  <a:rPr lang="en-GB" sz="2800" i="1" dirty="0">
                    <a:latin typeface="Cambria Math" panose="02040503050406030204" pitchFamily="18" charset="0"/>
                    <a:ea typeface="Cambria Math" panose="02040503050406030204" pitchFamily="18" charset="0"/>
                  </a:rPr>
                  <a:t>a </a:t>
                </a:r>
                <a14:m>
                  <m:oMath xmlns:m="http://schemas.openxmlformats.org/officeDocument/2006/math">
                    <m:r>
                      <a:rPr lang="en-GB" sz="2800" i="1" smtClean="0">
                        <a:latin typeface="Cambria Math" panose="02040503050406030204" pitchFamily="18" charset="0"/>
                        <a:ea typeface="Cambria Math" panose="02040503050406030204" pitchFamily="18" charset="0"/>
                      </a:rPr>
                      <m:t>~ </m:t>
                    </m:r>
                    <m:r>
                      <a:rPr lang="en-GB" sz="2800" i="1" smtClean="0">
                        <a:latin typeface="Cambria Math" panose="02040503050406030204" pitchFamily="18" charset="0"/>
                        <a:ea typeface="Cambria Math" panose="02040503050406030204" pitchFamily="18" charset="0"/>
                      </a:rPr>
                      <m:t>𝑁𝑜𝑟𝑚𝑎𝑙</m:t>
                    </m:r>
                    <m:r>
                      <a:rPr lang="en-GB" sz="2800" i="1" smtClean="0">
                        <a:latin typeface="Cambria Math" panose="02040503050406030204" pitchFamily="18" charset="0"/>
                        <a:ea typeface="Cambria Math" panose="02040503050406030204" pitchFamily="18" charset="0"/>
                      </a:rPr>
                      <m:t> </m:t>
                    </m:r>
                    <m:d>
                      <m:dPr>
                        <m:ctrlPr>
                          <a:rPr lang="en-GB" sz="2800" i="1">
                            <a:latin typeface="Cambria Math" panose="02040503050406030204" pitchFamily="18" charset="0"/>
                            <a:ea typeface="Cambria Math" panose="02040503050406030204" pitchFamily="18" charset="0"/>
                          </a:rPr>
                        </m:ctrlPr>
                      </m:dPr>
                      <m:e>
                        <m:r>
                          <a:rPr lang="en-GB" sz="2800" b="0" i="1" smtClean="0">
                            <a:solidFill>
                              <a:srgbClr val="C00000"/>
                            </a:solidFill>
                            <a:latin typeface="Cambria Math" panose="02040503050406030204" pitchFamily="18" charset="0"/>
                            <a:ea typeface="Cambria Math" panose="02040503050406030204" pitchFamily="18" charset="0"/>
                          </a:rPr>
                          <m:t>3300</m:t>
                        </m:r>
                        <m:r>
                          <a:rPr lang="en-GB" sz="2800" i="1">
                            <a:solidFill>
                              <a:srgbClr val="C00000"/>
                            </a:solidFill>
                            <a:latin typeface="Cambria Math" panose="02040503050406030204" pitchFamily="18" charset="0"/>
                            <a:ea typeface="Cambria Math" panose="02040503050406030204" pitchFamily="18" charset="0"/>
                          </a:rPr>
                          <m:t> , </m:t>
                        </m:r>
                        <m:r>
                          <a:rPr lang="en-GB" sz="2800" b="0" i="1" smtClean="0">
                            <a:solidFill>
                              <a:srgbClr val="C00000"/>
                            </a:solidFill>
                            <a:latin typeface="Cambria Math" panose="02040503050406030204" pitchFamily="18" charset="0"/>
                            <a:ea typeface="Cambria Math" panose="02040503050406030204" pitchFamily="18" charset="0"/>
                          </a:rPr>
                          <m:t>600</m:t>
                        </m:r>
                      </m:e>
                    </m:d>
                  </m:oMath>
                </a14:m>
                <a:endParaRPr lang="en-GB" sz="2800" i="1" dirty="0">
                  <a:latin typeface="Cambria Math" panose="02040503050406030204" pitchFamily="18" charset="0"/>
                  <a:ea typeface="Cambria Math" panose="02040503050406030204" pitchFamily="18" charset="0"/>
                </a:endParaRPr>
              </a:p>
              <a:p>
                <a:r>
                  <a:rPr lang="en-GB" sz="2800" i="1" dirty="0">
                    <a:solidFill>
                      <a:schemeClr val="bg2">
                        <a:lumMod val="90000"/>
                      </a:schemeClr>
                    </a:solidFill>
                    <a:latin typeface="Cambria Math" panose="02040503050406030204" pitchFamily="18" charset="0"/>
                    <a:ea typeface="Cambria Math" panose="02040503050406030204" pitchFamily="18" charset="0"/>
                  </a:rPr>
                  <a:t>b </a:t>
                </a:r>
                <a14:m>
                  <m:oMath xmlns:m="http://schemas.openxmlformats.org/officeDocument/2006/math">
                    <m:r>
                      <a:rPr lang="en-GB" sz="2800" i="1" smtClean="0">
                        <a:solidFill>
                          <a:schemeClr val="bg2">
                            <a:lumMod val="90000"/>
                          </a:schemeClr>
                        </a:solidFill>
                        <a:latin typeface="Cambria Math" panose="02040503050406030204" pitchFamily="18" charset="0"/>
                        <a:ea typeface="Cambria Math" panose="02040503050406030204" pitchFamily="18" charset="0"/>
                      </a:rPr>
                      <m:t>~ </m:t>
                    </m:r>
                    <m:r>
                      <a:rPr lang="en-GB" sz="2800" i="1" smtClean="0">
                        <a:solidFill>
                          <a:schemeClr val="bg2">
                            <a:lumMod val="90000"/>
                          </a:schemeClr>
                        </a:solidFill>
                        <a:latin typeface="Cambria Math" panose="02040503050406030204" pitchFamily="18" charset="0"/>
                        <a:ea typeface="Cambria Math" panose="02040503050406030204" pitchFamily="18" charset="0"/>
                      </a:rPr>
                      <m:t>𝑁𝑜𝑟𝑚𝑎𝑙</m:t>
                    </m:r>
                    <m:r>
                      <a:rPr lang="en-GB" sz="2800" i="1" smtClean="0">
                        <a:solidFill>
                          <a:schemeClr val="bg2">
                            <a:lumMod val="90000"/>
                          </a:schemeClr>
                        </a:solidFill>
                        <a:latin typeface="Cambria Math" panose="02040503050406030204" pitchFamily="18" charset="0"/>
                        <a:ea typeface="Cambria Math" panose="02040503050406030204" pitchFamily="18" charset="0"/>
                      </a:rPr>
                      <m:t> </m:t>
                    </m:r>
                    <m:d>
                      <m:dPr>
                        <m:ctrlPr>
                          <a:rPr lang="en-GB" sz="2800" i="1">
                            <a:solidFill>
                              <a:schemeClr val="bg2">
                                <a:lumMod val="90000"/>
                              </a:schemeClr>
                            </a:solidFill>
                            <a:latin typeface="Cambria Math" panose="02040503050406030204" pitchFamily="18" charset="0"/>
                            <a:ea typeface="Cambria Math" panose="02040503050406030204" pitchFamily="18" charset="0"/>
                          </a:rPr>
                        </m:ctrlPr>
                      </m:dPr>
                      <m:e>
                        <m:r>
                          <a:rPr lang="en-GB" sz="2800" b="0" i="1" smtClean="0">
                            <a:solidFill>
                              <a:schemeClr val="bg2">
                                <a:lumMod val="90000"/>
                              </a:schemeClr>
                            </a:solidFill>
                            <a:latin typeface="Cambria Math" panose="02040503050406030204" pitchFamily="18" charset="0"/>
                            <a:ea typeface="Cambria Math" panose="02040503050406030204" pitchFamily="18" charset="0"/>
                          </a:rPr>
                          <m:t>…</m:t>
                        </m:r>
                        <m:r>
                          <a:rPr lang="en-GB" sz="2800" i="1">
                            <a:solidFill>
                              <a:schemeClr val="bg2">
                                <a:lumMod val="90000"/>
                              </a:schemeClr>
                            </a:solidFill>
                            <a:latin typeface="Cambria Math" panose="02040503050406030204" pitchFamily="18" charset="0"/>
                            <a:ea typeface="Cambria Math" panose="02040503050406030204" pitchFamily="18" charset="0"/>
                          </a:rPr>
                          <m:t> , </m:t>
                        </m:r>
                        <m:r>
                          <a:rPr lang="en-GB" sz="2800" b="0" i="1" smtClean="0">
                            <a:solidFill>
                              <a:schemeClr val="bg2">
                                <a:lumMod val="90000"/>
                              </a:schemeClr>
                            </a:solidFill>
                            <a:latin typeface="Cambria Math" panose="02040503050406030204" pitchFamily="18" charset="0"/>
                            <a:ea typeface="Cambria Math" panose="02040503050406030204" pitchFamily="18" charset="0"/>
                          </a:rPr>
                          <m:t>…</m:t>
                        </m:r>
                      </m:e>
                    </m:d>
                  </m:oMath>
                </a14:m>
                <a:endParaRPr lang="en-GB" sz="2800" i="1" dirty="0">
                  <a:solidFill>
                    <a:schemeClr val="bg2">
                      <a:lumMod val="90000"/>
                    </a:schemeClr>
                  </a:solidFill>
                  <a:latin typeface="Cambria Math" panose="02040503050406030204" pitchFamily="18" charset="0"/>
                  <a:ea typeface="Cambria Math" panose="02040503050406030204" pitchFamily="18" charset="0"/>
                </a:endParaRPr>
              </a:p>
              <a:p>
                <a:r>
                  <a:rPr lang="en-GB" sz="2800" i="1" dirty="0">
                    <a:latin typeface="Cambria Math" panose="02040503050406030204" pitchFamily="18" charset="0"/>
                    <a:ea typeface="Cambria Math" panose="02040503050406030204" pitchFamily="18" charset="0"/>
                  </a:rPr>
                  <a:t> </a:t>
                </a:r>
                <a:r>
                  <a:rPr lang="el-GR" sz="2800" dirty="0">
                    <a:ea typeface="Cambria Math" panose="02040503050406030204" pitchFamily="18" charset="0"/>
                  </a:rPr>
                  <a:t>σ</a:t>
                </a:r>
                <a:r>
                  <a:rPr lang="en-GB" sz="2800" dirty="0">
                    <a:ea typeface="Cambria Math" panose="02040503050406030204" pitchFamily="18" charset="0"/>
                  </a:rPr>
                  <a:t> </a:t>
                </a:r>
                <a14:m>
                  <m:oMath xmlns:m="http://schemas.openxmlformats.org/officeDocument/2006/math">
                    <m:r>
                      <a:rPr lang="en-GB" sz="2800" i="1" smtClean="0">
                        <a:latin typeface="Cambria Math" panose="02040503050406030204" pitchFamily="18" charset="0"/>
                        <a:ea typeface="Cambria Math" panose="02040503050406030204" pitchFamily="18" charset="0"/>
                      </a:rPr>
                      <m:t>~</m:t>
                    </m:r>
                    <m:r>
                      <a:rPr lang="en-GB" sz="2800" b="0" i="1" smtClean="0">
                        <a:latin typeface="Cambria Math" panose="02040503050406030204" pitchFamily="18" charset="0"/>
                        <a:ea typeface="Cambria Math" panose="02040503050406030204" pitchFamily="18" charset="0"/>
                      </a:rPr>
                      <m:t> </m:t>
                    </m:r>
                    <m:r>
                      <a:rPr lang="en-GB" sz="2800" b="0" i="1" smtClean="0">
                        <a:latin typeface="Cambria Math" panose="02040503050406030204" pitchFamily="18" charset="0"/>
                        <a:ea typeface="Cambria Math" panose="02040503050406030204" pitchFamily="18" charset="0"/>
                      </a:rPr>
                      <m:t>𝑈𝑛𝑖𝑓𝑜𝑟𝑚</m:t>
                    </m:r>
                    <m:r>
                      <a:rPr lang="en-GB" sz="2800" b="0" i="1" smtClean="0">
                        <a:latin typeface="Cambria Math" panose="02040503050406030204" pitchFamily="18" charset="0"/>
                        <a:ea typeface="Cambria Math" panose="02040503050406030204" pitchFamily="18" charset="0"/>
                      </a:rPr>
                      <m:t> (0 , 1000) </m:t>
                    </m:r>
                  </m:oMath>
                </a14:m>
                <a:endParaRPr lang="en-GB" sz="2800" dirty="0"/>
              </a:p>
            </p:txBody>
          </p:sp>
        </mc:Choice>
        <mc:Fallback xmlns="">
          <p:sp>
            <p:nvSpPr>
              <p:cNvPr id="6" name="TextBox 5">
                <a:extLst>
                  <a:ext uri="{FF2B5EF4-FFF2-40B4-BE49-F238E27FC236}">
                    <a16:creationId xmlns:a16="http://schemas.microsoft.com/office/drawing/2014/main" id="{AFF3831A-B21B-0259-53B6-CF5D8AEAFF23}"/>
                  </a:ext>
                </a:extLst>
              </p:cNvPr>
              <p:cNvSpPr txBox="1">
                <a:spLocks noRot="1" noChangeAspect="1" noMove="1" noResize="1" noEditPoints="1" noAdjustHandles="1" noChangeArrowheads="1" noChangeShapeType="1" noTextEdit="1"/>
              </p:cNvSpPr>
              <p:nvPr/>
            </p:nvSpPr>
            <p:spPr>
              <a:xfrm>
                <a:off x="685802" y="1384579"/>
                <a:ext cx="4005199" cy="2246769"/>
              </a:xfrm>
              <a:prstGeom prst="rect">
                <a:avLst/>
              </a:prstGeom>
              <a:blipFill>
                <a:blip r:embed="rId3"/>
                <a:stretch>
                  <a:fillRect l="-3196" b="-6775"/>
                </a:stretch>
              </a:blipFill>
            </p:spPr>
            <p:txBody>
              <a:bodyPr/>
              <a:lstStyle/>
              <a:p>
                <a:r>
                  <a:rPr lang="en-GB">
                    <a:noFill/>
                  </a:rPr>
                  <a:t> </a:t>
                </a:r>
              </a:p>
            </p:txBody>
          </p:sp>
        </mc:Fallback>
      </mc:AlternateContent>
      <p:sp>
        <p:nvSpPr>
          <p:cNvPr id="4" name="AutoShape 2">
            <a:extLst>
              <a:ext uri="{FF2B5EF4-FFF2-40B4-BE49-F238E27FC236}">
                <a16:creationId xmlns:a16="http://schemas.microsoft.com/office/drawing/2014/main" id="{292C793D-BDD0-63ED-A05D-FF4035F131D0}"/>
              </a:ext>
            </a:extLst>
          </p:cNvPr>
          <p:cNvSpPr>
            <a:spLocks noChangeAspect="1" noChangeArrowheads="1"/>
          </p:cNvSpPr>
          <p:nvPr/>
        </p:nvSpPr>
        <p:spPr bwMode="auto">
          <a:xfrm>
            <a:off x="5943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8" name="Oval 7">
            <a:extLst>
              <a:ext uri="{FF2B5EF4-FFF2-40B4-BE49-F238E27FC236}">
                <a16:creationId xmlns:a16="http://schemas.microsoft.com/office/drawing/2014/main" id="{A691A760-A43E-3EDF-EA8E-51D3C460F145}"/>
              </a:ext>
            </a:extLst>
          </p:cNvPr>
          <p:cNvSpPr/>
          <p:nvPr/>
        </p:nvSpPr>
        <p:spPr>
          <a:xfrm>
            <a:off x="0" y="2262702"/>
            <a:ext cx="5022574" cy="584775"/>
          </a:xfrm>
          <a:prstGeom prst="ellipse">
            <a:avLst/>
          </a:prstGeom>
          <a:noFill/>
          <a:ln w="28575">
            <a:solidFill>
              <a:srgbClr val="C0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solidFill>
                <a:srgbClr val="FF0000"/>
              </a:solidFill>
            </a:endParaRPr>
          </a:p>
        </p:txBody>
      </p:sp>
      <p:sp>
        <p:nvSpPr>
          <p:cNvPr id="10" name="AutoShape 2">
            <a:extLst>
              <a:ext uri="{FF2B5EF4-FFF2-40B4-BE49-F238E27FC236}">
                <a16:creationId xmlns:a16="http://schemas.microsoft.com/office/drawing/2014/main" id="{423BB57B-6975-0543-E877-64A6134D6A39}"/>
              </a:ext>
            </a:extLst>
          </p:cNvPr>
          <p:cNvSpPr>
            <a:spLocks noChangeAspect="1" noChangeArrowheads="1"/>
          </p:cNvSpPr>
          <p:nvPr/>
        </p:nvSpPr>
        <p:spPr bwMode="auto">
          <a:xfrm>
            <a:off x="6096000" y="34290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pic>
        <p:nvPicPr>
          <p:cNvPr id="12" name="Picture 11">
            <a:extLst>
              <a:ext uri="{FF2B5EF4-FFF2-40B4-BE49-F238E27FC236}">
                <a16:creationId xmlns:a16="http://schemas.microsoft.com/office/drawing/2014/main" id="{4F2FBDE3-005A-9A48-A7A9-A77034EA5805}"/>
              </a:ext>
            </a:extLst>
          </p:cNvPr>
          <p:cNvPicPr>
            <a:picLocks noChangeAspect="1"/>
          </p:cNvPicPr>
          <p:nvPr/>
        </p:nvPicPr>
        <p:blipFill>
          <a:blip r:embed="rId4"/>
          <a:stretch>
            <a:fillRect/>
          </a:stretch>
        </p:blipFill>
        <p:spPr>
          <a:xfrm>
            <a:off x="4771231" y="2491398"/>
            <a:ext cx="7420769" cy="3704256"/>
          </a:xfrm>
          <a:prstGeom prst="rect">
            <a:avLst/>
          </a:prstGeom>
        </p:spPr>
      </p:pic>
    </p:spTree>
    <p:extLst>
      <p:ext uri="{BB962C8B-B14F-4D97-AF65-F5344CB8AC3E}">
        <p14:creationId xmlns:p14="http://schemas.microsoft.com/office/powerpoint/2010/main" val="29141645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FEDF7B-D700-FAC1-96F1-F0845361D8C8}"/>
              </a:ext>
            </a:extLst>
          </p:cNvPr>
          <p:cNvSpPr>
            <a:spLocks noGrp="1"/>
          </p:cNvSpPr>
          <p:nvPr>
            <p:ph type="title"/>
          </p:nvPr>
        </p:nvSpPr>
        <p:spPr>
          <a:xfrm>
            <a:off x="0" y="79216"/>
            <a:ext cx="12192000" cy="948691"/>
          </a:xfrm>
          <a:solidFill>
            <a:srgbClr val="C00000"/>
          </a:solidFill>
        </p:spPr>
        <p:txBody>
          <a:bodyPr/>
          <a:lstStyle/>
          <a:p>
            <a:r>
              <a:rPr lang="en-GB" dirty="0">
                <a:solidFill>
                  <a:schemeClr val="bg1"/>
                </a:solidFill>
              </a:rPr>
              <a:t>	Linear Regression</a:t>
            </a:r>
          </a:p>
        </p:txBody>
      </p:sp>
      <mc:AlternateContent xmlns:mc="http://schemas.openxmlformats.org/markup-compatibility/2006" xmlns:a14="http://schemas.microsoft.com/office/drawing/2010/main">
        <mc:Choice Requires="a14">
          <p:sp>
            <p:nvSpPr>
              <p:cNvPr id="6" name="TextBox 5">
                <a:extLst>
                  <a:ext uri="{FF2B5EF4-FFF2-40B4-BE49-F238E27FC236}">
                    <a16:creationId xmlns:a16="http://schemas.microsoft.com/office/drawing/2014/main" id="{AFF3831A-B21B-0259-53B6-CF5D8AEAFF23}"/>
                  </a:ext>
                </a:extLst>
              </p:cNvPr>
              <p:cNvSpPr txBox="1"/>
              <p:nvPr/>
            </p:nvSpPr>
            <p:spPr>
              <a:xfrm>
                <a:off x="685802" y="1384579"/>
                <a:ext cx="4005199" cy="2246769"/>
              </a:xfrm>
              <a:prstGeom prst="rect">
                <a:avLst/>
              </a:prstGeom>
              <a:noFill/>
            </p:spPr>
            <p:txBody>
              <a:bodyPr wrap="none" rtlCol="0">
                <a:spAutoFit/>
              </a:bodyPr>
              <a:lstStyle/>
              <a:p>
                <a14:m>
                  <m:oMath xmlns:m="http://schemas.openxmlformats.org/officeDocument/2006/math">
                    <m:sSub>
                      <m:sSubPr>
                        <m:ctrlPr>
                          <a:rPr lang="en-GB" sz="2800" i="1" smtClean="0">
                            <a:latin typeface="Cambria Math" panose="02040503050406030204" pitchFamily="18" charset="0"/>
                            <a:ea typeface="Cambria Math" panose="02040503050406030204" pitchFamily="18" charset="0"/>
                          </a:rPr>
                        </m:ctrlPr>
                      </m:sSubPr>
                      <m:e>
                        <m:r>
                          <a:rPr lang="en-GB" sz="2800" b="0" i="1" smtClean="0">
                            <a:latin typeface="Cambria Math" panose="02040503050406030204" pitchFamily="18" charset="0"/>
                            <a:ea typeface="Cambria Math" panose="02040503050406030204" pitchFamily="18" charset="0"/>
                          </a:rPr>
                          <m:t>𝑏𝑤</m:t>
                        </m:r>
                      </m:e>
                      <m:sub>
                        <m:r>
                          <a:rPr lang="en-GB" sz="2800" b="0" i="1" smtClean="0">
                            <a:latin typeface="Cambria Math" panose="02040503050406030204" pitchFamily="18" charset="0"/>
                            <a:ea typeface="Cambria Math" panose="02040503050406030204" pitchFamily="18" charset="0"/>
                          </a:rPr>
                          <m:t>𝑖</m:t>
                        </m:r>
                      </m:sub>
                    </m:sSub>
                  </m:oMath>
                </a14:m>
                <a:r>
                  <a:rPr lang="en-GB" sz="2800" i="1" dirty="0">
                    <a:latin typeface="Cambria Math" panose="02040503050406030204" pitchFamily="18" charset="0"/>
                    <a:ea typeface="Cambria Math" panose="02040503050406030204" pitchFamily="18" charset="0"/>
                  </a:rPr>
                  <a:t> </a:t>
                </a:r>
                <a14:m>
                  <m:oMath xmlns:m="http://schemas.openxmlformats.org/officeDocument/2006/math">
                    <m:r>
                      <a:rPr lang="en-GB" sz="2800" i="1" smtClean="0">
                        <a:latin typeface="Cambria Math" panose="02040503050406030204" pitchFamily="18" charset="0"/>
                        <a:ea typeface="Cambria Math" panose="02040503050406030204" pitchFamily="18" charset="0"/>
                      </a:rPr>
                      <m:t>~ </m:t>
                    </m:r>
                    <m:r>
                      <a:rPr lang="en-GB" sz="2800" i="1" smtClean="0">
                        <a:latin typeface="Cambria Math" panose="02040503050406030204" pitchFamily="18" charset="0"/>
                        <a:ea typeface="Cambria Math" panose="02040503050406030204" pitchFamily="18" charset="0"/>
                      </a:rPr>
                      <m:t>𝑁𝑜𝑟𝑚𝑎𝑙</m:t>
                    </m:r>
                    <m:r>
                      <a:rPr lang="en-GB" sz="2800" i="1" smtClean="0">
                        <a:latin typeface="Cambria Math" panose="02040503050406030204" pitchFamily="18" charset="0"/>
                        <a:ea typeface="Cambria Math" panose="02040503050406030204" pitchFamily="18" charset="0"/>
                      </a:rPr>
                      <m:t> </m:t>
                    </m:r>
                    <m:d>
                      <m:dPr>
                        <m:ctrlPr>
                          <a:rPr lang="en-GB" sz="2800" i="1">
                            <a:latin typeface="Cambria Math" panose="02040503050406030204" pitchFamily="18" charset="0"/>
                            <a:ea typeface="Cambria Math" panose="02040503050406030204" pitchFamily="18" charset="0"/>
                          </a:rPr>
                        </m:ctrlPr>
                      </m:dPr>
                      <m:e>
                        <m:sSub>
                          <m:sSubPr>
                            <m:ctrlPr>
                              <a:rPr lang="en-GB" sz="2800" i="1" smtClean="0">
                                <a:latin typeface="Cambria Math" panose="02040503050406030204" pitchFamily="18" charset="0"/>
                                <a:ea typeface="Cambria Math" panose="02040503050406030204" pitchFamily="18" charset="0"/>
                              </a:rPr>
                            </m:ctrlPr>
                          </m:sSubPr>
                          <m:e>
                            <m:r>
                              <a:rPr lang="el-GR" sz="2800" i="1" smtClean="0">
                                <a:latin typeface="Cambria Math" panose="02040503050406030204" pitchFamily="18" charset="0"/>
                                <a:ea typeface="Cambria Math" panose="02040503050406030204" pitchFamily="18" charset="0"/>
                              </a:rPr>
                              <m:t>𝜇</m:t>
                            </m:r>
                          </m:e>
                          <m:sub>
                            <m:r>
                              <a:rPr lang="en-GB" sz="2800" b="0" i="1" smtClean="0">
                                <a:latin typeface="Cambria Math" panose="02040503050406030204" pitchFamily="18" charset="0"/>
                                <a:ea typeface="Cambria Math" panose="02040503050406030204" pitchFamily="18" charset="0"/>
                              </a:rPr>
                              <m:t>𝑖</m:t>
                            </m:r>
                          </m:sub>
                        </m:sSub>
                        <m:r>
                          <a:rPr lang="en-GB" sz="2800" i="1">
                            <a:latin typeface="Cambria Math" panose="02040503050406030204" pitchFamily="18" charset="0"/>
                            <a:ea typeface="Cambria Math" panose="02040503050406030204" pitchFamily="18" charset="0"/>
                          </a:rPr>
                          <m:t> , </m:t>
                        </m:r>
                        <m:r>
                          <a:rPr lang="el-GR" sz="2800" i="1" smtClean="0">
                            <a:latin typeface="Cambria Math" panose="02040503050406030204" pitchFamily="18" charset="0"/>
                            <a:ea typeface="Cambria Math" panose="02040503050406030204" pitchFamily="18" charset="0"/>
                          </a:rPr>
                          <m:t>𝜎</m:t>
                        </m:r>
                      </m:e>
                    </m:d>
                  </m:oMath>
                </a14:m>
                <a:endParaRPr lang="en-GB" sz="2800" i="1" dirty="0">
                  <a:latin typeface="Cambria Math" panose="02040503050406030204" pitchFamily="18" charset="0"/>
                  <a:ea typeface="Cambria Math" panose="02040503050406030204" pitchFamily="18" charset="0"/>
                </a:endParaRPr>
              </a:p>
              <a:p>
                <a14:m>
                  <m:oMath xmlns:m="http://schemas.openxmlformats.org/officeDocument/2006/math">
                    <m:sSub>
                      <m:sSubPr>
                        <m:ctrlPr>
                          <a:rPr lang="en-GB" sz="2800" i="1">
                            <a:latin typeface="Cambria Math" panose="02040503050406030204" pitchFamily="18" charset="0"/>
                            <a:ea typeface="Cambria Math" panose="02040503050406030204" pitchFamily="18" charset="0"/>
                          </a:rPr>
                        </m:ctrlPr>
                      </m:sSubPr>
                      <m:e>
                        <m:r>
                          <a:rPr lang="el-GR" sz="2800" i="1">
                            <a:latin typeface="Cambria Math" panose="02040503050406030204" pitchFamily="18" charset="0"/>
                            <a:ea typeface="Cambria Math" panose="02040503050406030204" pitchFamily="18" charset="0"/>
                          </a:rPr>
                          <m:t>𝜇</m:t>
                        </m:r>
                      </m:e>
                      <m:sub>
                        <m:r>
                          <a:rPr lang="en-GB" sz="2800" i="1">
                            <a:latin typeface="Cambria Math" panose="02040503050406030204" pitchFamily="18" charset="0"/>
                            <a:ea typeface="Cambria Math" panose="02040503050406030204" pitchFamily="18" charset="0"/>
                          </a:rPr>
                          <m:t>𝑖</m:t>
                        </m:r>
                      </m:sub>
                    </m:sSub>
                  </m:oMath>
                </a14:m>
                <a:r>
                  <a:rPr lang="en-GB" sz="2800" i="1" dirty="0">
                    <a:latin typeface="Cambria Math" panose="02040503050406030204" pitchFamily="18" charset="0"/>
                    <a:ea typeface="Cambria Math" panose="02040503050406030204" pitchFamily="18" charset="0"/>
                  </a:rPr>
                  <a:t> = a </a:t>
                </a:r>
                <a:r>
                  <a:rPr lang="en-GB" sz="2800" i="1" dirty="0">
                    <a:solidFill>
                      <a:schemeClr val="tx1"/>
                    </a:solidFill>
                    <a:latin typeface="Cambria Math" panose="02040503050406030204" pitchFamily="18" charset="0"/>
                    <a:ea typeface="Cambria Math" panose="02040503050406030204" pitchFamily="18" charset="0"/>
                  </a:rPr>
                  <a:t>+ b </a:t>
                </a:r>
                <a14:m>
                  <m:oMath xmlns:m="http://schemas.openxmlformats.org/officeDocument/2006/math">
                    <m:sSub>
                      <m:sSubPr>
                        <m:ctrlPr>
                          <a:rPr lang="en-GB" sz="2800" i="1" smtClean="0">
                            <a:solidFill>
                              <a:schemeClr val="tx1"/>
                            </a:solidFill>
                            <a:latin typeface="Cambria Math" panose="02040503050406030204" pitchFamily="18" charset="0"/>
                            <a:ea typeface="Cambria Math" panose="02040503050406030204" pitchFamily="18" charset="0"/>
                          </a:rPr>
                        </m:ctrlPr>
                      </m:sSubPr>
                      <m:e>
                        <m:r>
                          <a:rPr lang="en-GB" sz="2800" b="0" i="1" smtClean="0">
                            <a:solidFill>
                              <a:schemeClr val="tx1"/>
                            </a:solidFill>
                            <a:latin typeface="Cambria Math" panose="02040503050406030204" pitchFamily="18" charset="0"/>
                            <a:ea typeface="Cambria Math" panose="02040503050406030204" pitchFamily="18" charset="0"/>
                          </a:rPr>
                          <m:t>(</m:t>
                        </m:r>
                        <m:r>
                          <a:rPr lang="en-GB" sz="2800" b="0" i="1" smtClean="0">
                            <a:solidFill>
                              <a:schemeClr val="tx1"/>
                            </a:solidFill>
                            <a:latin typeface="Cambria Math" panose="02040503050406030204" pitchFamily="18" charset="0"/>
                            <a:ea typeface="Cambria Math" panose="02040503050406030204" pitchFamily="18" charset="0"/>
                          </a:rPr>
                          <m:t>𝑚𝑤</m:t>
                        </m:r>
                        <m:r>
                          <a:rPr lang="en-GB" sz="2800" b="0" i="1" smtClean="0">
                            <a:solidFill>
                              <a:schemeClr val="tx1"/>
                            </a:solidFill>
                            <a:latin typeface="Cambria Math" panose="02040503050406030204" pitchFamily="18" charset="0"/>
                            <a:ea typeface="Cambria Math" panose="02040503050406030204" pitchFamily="18" charset="0"/>
                          </a:rPr>
                          <m:t> </m:t>
                        </m:r>
                      </m:e>
                      <m:sub>
                        <m:r>
                          <a:rPr lang="en-GB" sz="2800" b="0" i="1" smtClean="0">
                            <a:solidFill>
                              <a:schemeClr val="tx1"/>
                            </a:solidFill>
                            <a:latin typeface="Cambria Math" panose="02040503050406030204" pitchFamily="18" charset="0"/>
                            <a:ea typeface="Cambria Math" panose="02040503050406030204" pitchFamily="18" charset="0"/>
                          </a:rPr>
                          <m:t>𝑖</m:t>
                        </m:r>
                      </m:sub>
                    </m:sSub>
                    <m:r>
                      <a:rPr lang="en-GB" sz="2800" b="0" i="1" smtClean="0">
                        <a:solidFill>
                          <a:schemeClr val="tx1"/>
                        </a:solidFill>
                        <a:latin typeface="Cambria Math" panose="02040503050406030204" pitchFamily="18" charset="0"/>
                        <a:ea typeface="Cambria Math" panose="02040503050406030204" pitchFamily="18" charset="0"/>
                      </a:rPr>
                      <m:t>− </m:t>
                    </m:r>
                    <m:acc>
                      <m:accPr>
                        <m:chr m:val="̅"/>
                        <m:ctrlPr>
                          <a:rPr lang="en-GB" sz="2800" b="0" i="1" smtClean="0">
                            <a:solidFill>
                              <a:schemeClr val="tx1"/>
                            </a:solidFill>
                            <a:latin typeface="Cambria Math" panose="02040503050406030204" pitchFamily="18" charset="0"/>
                            <a:ea typeface="Cambria Math" panose="02040503050406030204" pitchFamily="18" charset="0"/>
                          </a:rPr>
                        </m:ctrlPr>
                      </m:accPr>
                      <m:e>
                        <m:r>
                          <a:rPr lang="en-GB" sz="2800" b="0" i="1" smtClean="0">
                            <a:solidFill>
                              <a:schemeClr val="tx1"/>
                            </a:solidFill>
                            <a:latin typeface="Cambria Math" panose="02040503050406030204" pitchFamily="18" charset="0"/>
                            <a:ea typeface="Cambria Math" panose="02040503050406030204" pitchFamily="18" charset="0"/>
                          </a:rPr>
                          <m:t>𝑚𝑤</m:t>
                        </m:r>
                      </m:e>
                    </m:acc>
                    <m:r>
                      <a:rPr lang="en-GB" sz="2800" b="0" i="1" smtClean="0">
                        <a:solidFill>
                          <a:schemeClr val="tx1"/>
                        </a:solidFill>
                        <a:latin typeface="Cambria Math" panose="02040503050406030204" pitchFamily="18" charset="0"/>
                        <a:ea typeface="Cambria Math" panose="02040503050406030204" pitchFamily="18" charset="0"/>
                      </a:rPr>
                      <m:t>)</m:t>
                    </m:r>
                  </m:oMath>
                </a14:m>
                <a:r>
                  <a:rPr lang="en-GB" sz="2800" b="0" i="1" dirty="0">
                    <a:solidFill>
                      <a:schemeClr val="tx1"/>
                    </a:solidFill>
                    <a:latin typeface="Cambria Math" panose="02040503050406030204" pitchFamily="18" charset="0"/>
                    <a:ea typeface="Cambria Math" panose="02040503050406030204" pitchFamily="18" charset="0"/>
                  </a:rPr>
                  <a:t> </a:t>
                </a:r>
              </a:p>
              <a:p>
                <a:r>
                  <a:rPr lang="en-GB" sz="2800" i="1" dirty="0">
                    <a:latin typeface="Cambria Math" panose="02040503050406030204" pitchFamily="18" charset="0"/>
                    <a:ea typeface="Cambria Math" panose="02040503050406030204" pitchFamily="18" charset="0"/>
                  </a:rPr>
                  <a:t>a </a:t>
                </a:r>
                <a14:m>
                  <m:oMath xmlns:m="http://schemas.openxmlformats.org/officeDocument/2006/math">
                    <m:r>
                      <a:rPr lang="en-GB" sz="2800" i="1" smtClean="0">
                        <a:latin typeface="Cambria Math" panose="02040503050406030204" pitchFamily="18" charset="0"/>
                        <a:ea typeface="Cambria Math" panose="02040503050406030204" pitchFamily="18" charset="0"/>
                      </a:rPr>
                      <m:t>~ </m:t>
                    </m:r>
                    <m:r>
                      <a:rPr lang="en-GB" sz="2800" i="1" smtClean="0">
                        <a:latin typeface="Cambria Math" panose="02040503050406030204" pitchFamily="18" charset="0"/>
                        <a:ea typeface="Cambria Math" panose="02040503050406030204" pitchFamily="18" charset="0"/>
                      </a:rPr>
                      <m:t>𝑁𝑜𝑟𝑚𝑎𝑙</m:t>
                    </m:r>
                    <m:r>
                      <a:rPr lang="en-GB" sz="2800" i="1" smtClean="0">
                        <a:latin typeface="Cambria Math" panose="02040503050406030204" pitchFamily="18" charset="0"/>
                        <a:ea typeface="Cambria Math" panose="02040503050406030204" pitchFamily="18" charset="0"/>
                      </a:rPr>
                      <m:t> </m:t>
                    </m:r>
                    <m:d>
                      <m:dPr>
                        <m:ctrlPr>
                          <a:rPr lang="en-GB" sz="2800" i="1">
                            <a:latin typeface="Cambria Math" panose="02040503050406030204" pitchFamily="18" charset="0"/>
                            <a:ea typeface="Cambria Math" panose="02040503050406030204" pitchFamily="18" charset="0"/>
                          </a:rPr>
                        </m:ctrlPr>
                      </m:dPr>
                      <m:e>
                        <m:r>
                          <a:rPr lang="en-GB" sz="2800" b="0" i="1" smtClean="0">
                            <a:latin typeface="Cambria Math" panose="02040503050406030204" pitchFamily="18" charset="0"/>
                            <a:ea typeface="Cambria Math" panose="02040503050406030204" pitchFamily="18" charset="0"/>
                          </a:rPr>
                          <m:t>3300</m:t>
                        </m:r>
                        <m:r>
                          <a:rPr lang="en-GB" sz="2800" i="1">
                            <a:latin typeface="Cambria Math" panose="02040503050406030204" pitchFamily="18" charset="0"/>
                            <a:ea typeface="Cambria Math" panose="02040503050406030204" pitchFamily="18" charset="0"/>
                          </a:rPr>
                          <m:t> </m:t>
                        </m:r>
                        <m:r>
                          <a:rPr lang="en-GB" sz="2800" b="0" i="1" smtClean="0">
                            <a:latin typeface="Cambria Math" panose="02040503050406030204" pitchFamily="18" charset="0"/>
                            <a:ea typeface="Cambria Math" panose="02040503050406030204" pitchFamily="18" charset="0"/>
                          </a:rPr>
                          <m:t>,600</m:t>
                        </m:r>
                      </m:e>
                    </m:d>
                  </m:oMath>
                </a14:m>
                <a:endParaRPr lang="en-GB" sz="2800" i="1" dirty="0">
                  <a:latin typeface="Cambria Math" panose="02040503050406030204" pitchFamily="18" charset="0"/>
                  <a:ea typeface="Cambria Math" panose="02040503050406030204" pitchFamily="18" charset="0"/>
                </a:endParaRPr>
              </a:p>
              <a:p>
                <a:r>
                  <a:rPr lang="en-GB" sz="2800" i="1" dirty="0">
                    <a:solidFill>
                      <a:schemeClr val="tx1"/>
                    </a:solidFill>
                    <a:latin typeface="Cambria Math" panose="02040503050406030204" pitchFamily="18" charset="0"/>
                    <a:ea typeface="Cambria Math" panose="02040503050406030204" pitchFamily="18" charset="0"/>
                  </a:rPr>
                  <a:t>b </a:t>
                </a:r>
                <a14:m>
                  <m:oMath xmlns:m="http://schemas.openxmlformats.org/officeDocument/2006/math">
                    <m:r>
                      <a:rPr lang="en-GB" sz="2800" i="1" smtClean="0">
                        <a:solidFill>
                          <a:schemeClr val="tx1"/>
                        </a:solidFill>
                        <a:latin typeface="Cambria Math" panose="02040503050406030204" pitchFamily="18" charset="0"/>
                        <a:ea typeface="Cambria Math" panose="02040503050406030204" pitchFamily="18" charset="0"/>
                      </a:rPr>
                      <m:t>~ </m:t>
                    </m:r>
                    <m:r>
                      <a:rPr lang="en-GB" sz="2800" i="1" smtClean="0">
                        <a:solidFill>
                          <a:schemeClr val="tx1"/>
                        </a:solidFill>
                        <a:latin typeface="Cambria Math" panose="02040503050406030204" pitchFamily="18" charset="0"/>
                        <a:ea typeface="Cambria Math" panose="02040503050406030204" pitchFamily="18" charset="0"/>
                      </a:rPr>
                      <m:t>𝑁𝑜𝑟𝑚𝑎𝑙</m:t>
                    </m:r>
                    <m:r>
                      <a:rPr lang="en-GB" sz="2800" i="1" smtClean="0">
                        <a:solidFill>
                          <a:schemeClr val="tx1"/>
                        </a:solidFill>
                        <a:latin typeface="Cambria Math" panose="02040503050406030204" pitchFamily="18" charset="0"/>
                        <a:ea typeface="Cambria Math" panose="02040503050406030204" pitchFamily="18" charset="0"/>
                      </a:rPr>
                      <m:t> </m:t>
                    </m:r>
                    <m:d>
                      <m:dPr>
                        <m:ctrlPr>
                          <a:rPr lang="en-GB" sz="2800" i="1">
                            <a:solidFill>
                              <a:schemeClr val="tx1"/>
                            </a:solidFill>
                            <a:latin typeface="Cambria Math" panose="02040503050406030204" pitchFamily="18" charset="0"/>
                            <a:ea typeface="Cambria Math" panose="02040503050406030204" pitchFamily="18" charset="0"/>
                          </a:rPr>
                        </m:ctrlPr>
                      </m:dPr>
                      <m:e>
                        <m:r>
                          <a:rPr lang="en-GB" sz="2800" b="0" i="1" smtClean="0">
                            <a:solidFill>
                              <a:srgbClr val="C00000"/>
                            </a:solidFill>
                            <a:latin typeface="Cambria Math" panose="02040503050406030204" pitchFamily="18" charset="0"/>
                            <a:ea typeface="Cambria Math" panose="02040503050406030204" pitchFamily="18" charset="0"/>
                          </a:rPr>
                          <m:t>0</m:t>
                        </m:r>
                        <m:r>
                          <a:rPr lang="en-GB" sz="2800" i="1">
                            <a:solidFill>
                              <a:srgbClr val="C00000"/>
                            </a:solidFill>
                            <a:latin typeface="Cambria Math" panose="02040503050406030204" pitchFamily="18" charset="0"/>
                            <a:ea typeface="Cambria Math" panose="02040503050406030204" pitchFamily="18" charset="0"/>
                          </a:rPr>
                          <m:t> , </m:t>
                        </m:r>
                        <m:r>
                          <a:rPr lang="en-GB" sz="2800" b="0" i="1" smtClean="0">
                            <a:solidFill>
                              <a:srgbClr val="C00000"/>
                            </a:solidFill>
                            <a:latin typeface="Cambria Math" panose="02040503050406030204" pitchFamily="18" charset="0"/>
                            <a:ea typeface="Cambria Math" panose="02040503050406030204" pitchFamily="18" charset="0"/>
                          </a:rPr>
                          <m:t>50</m:t>
                        </m:r>
                      </m:e>
                    </m:d>
                  </m:oMath>
                </a14:m>
                <a:endParaRPr lang="en-GB" sz="2800" i="1" dirty="0">
                  <a:solidFill>
                    <a:schemeClr val="tx1"/>
                  </a:solidFill>
                  <a:latin typeface="Cambria Math" panose="02040503050406030204" pitchFamily="18" charset="0"/>
                  <a:ea typeface="Cambria Math" panose="02040503050406030204" pitchFamily="18" charset="0"/>
                </a:endParaRPr>
              </a:p>
              <a:p>
                <a:r>
                  <a:rPr lang="en-GB" sz="2800" i="1" dirty="0">
                    <a:latin typeface="Cambria Math" panose="02040503050406030204" pitchFamily="18" charset="0"/>
                    <a:ea typeface="Cambria Math" panose="02040503050406030204" pitchFamily="18" charset="0"/>
                  </a:rPr>
                  <a:t> </a:t>
                </a:r>
                <a:r>
                  <a:rPr lang="el-GR" sz="2800" dirty="0">
                    <a:ea typeface="Cambria Math" panose="02040503050406030204" pitchFamily="18" charset="0"/>
                  </a:rPr>
                  <a:t>σ</a:t>
                </a:r>
                <a:r>
                  <a:rPr lang="en-GB" sz="2800" dirty="0">
                    <a:ea typeface="Cambria Math" panose="02040503050406030204" pitchFamily="18" charset="0"/>
                  </a:rPr>
                  <a:t> </a:t>
                </a:r>
                <a14:m>
                  <m:oMath xmlns:m="http://schemas.openxmlformats.org/officeDocument/2006/math">
                    <m:r>
                      <a:rPr lang="en-GB" sz="2800" i="1" smtClean="0">
                        <a:latin typeface="Cambria Math" panose="02040503050406030204" pitchFamily="18" charset="0"/>
                        <a:ea typeface="Cambria Math" panose="02040503050406030204" pitchFamily="18" charset="0"/>
                      </a:rPr>
                      <m:t>~</m:t>
                    </m:r>
                    <m:r>
                      <a:rPr lang="en-GB" sz="2800" b="0" i="1" smtClean="0">
                        <a:latin typeface="Cambria Math" panose="02040503050406030204" pitchFamily="18" charset="0"/>
                        <a:ea typeface="Cambria Math" panose="02040503050406030204" pitchFamily="18" charset="0"/>
                      </a:rPr>
                      <m:t> </m:t>
                    </m:r>
                    <m:r>
                      <a:rPr lang="en-GB" sz="2800" b="0" i="1" smtClean="0">
                        <a:latin typeface="Cambria Math" panose="02040503050406030204" pitchFamily="18" charset="0"/>
                        <a:ea typeface="Cambria Math" panose="02040503050406030204" pitchFamily="18" charset="0"/>
                      </a:rPr>
                      <m:t>𝑈𝑛𝑖𝑓𝑜𝑟𝑚</m:t>
                    </m:r>
                    <m:r>
                      <a:rPr lang="en-GB" sz="2800" b="0" i="1" smtClean="0">
                        <a:latin typeface="Cambria Math" panose="02040503050406030204" pitchFamily="18" charset="0"/>
                        <a:ea typeface="Cambria Math" panose="02040503050406030204" pitchFamily="18" charset="0"/>
                      </a:rPr>
                      <m:t> (0 , 1000) </m:t>
                    </m:r>
                  </m:oMath>
                </a14:m>
                <a:endParaRPr lang="en-GB" sz="2800" dirty="0"/>
              </a:p>
            </p:txBody>
          </p:sp>
        </mc:Choice>
        <mc:Fallback xmlns="">
          <p:sp>
            <p:nvSpPr>
              <p:cNvPr id="6" name="TextBox 5">
                <a:extLst>
                  <a:ext uri="{FF2B5EF4-FFF2-40B4-BE49-F238E27FC236}">
                    <a16:creationId xmlns:a16="http://schemas.microsoft.com/office/drawing/2014/main" id="{AFF3831A-B21B-0259-53B6-CF5D8AEAFF23}"/>
                  </a:ext>
                </a:extLst>
              </p:cNvPr>
              <p:cNvSpPr txBox="1">
                <a:spLocks noRot="1" noChangeAspect="1" noMove="1" noResize="1" noEditPoints="1" noAdjustHandles="1" noChangeArrowheads="1" noChangeShapeType="1" noTextEdit="1"/>
              </p:cNvSpPr>
              <p:nvPr/>
            </p:nvSpPr>
            <p:spPr>
              <a:xfrm>
                <a:off x="685802" y="1384579"/>
                <a:ext cx="4005199" cy="2246769"/>
              </a:xfrm>
              <a:prstGeom prst="rect">
                <a:avLst/>
              </a:prstGeom>
              <a:blipFill>
                <a:blip r:embed="rId3"/>
                <a:stretch>
                  <a:fillRect l="-3196" b="-6775"/>
                </a:stretch>
              </a:blipFill>
            </p:spPr>
            <p:txBody>
              <a:bodyPr/>
              <a:lstStyle/>
              <a:p>
                <a:r>
                  <a:rPr lang="en-GB">
                    <a:noFill/>
                  </a:rPr>
                  <a:t> </a:t>
                </a:r>
              </a:p>
            </p:txBody>
          </p:sp>
        </mc:Fallback>
      </mc:AlternateContent>
      <p:sp>
        <p:nvSpPr>
          <p:cNvPr id="8" name="AutoShape 2">
            <a:extLst>
              <a:ext uri="{FF2B5EF4-FFF2-40B4-BE49-F238E27FC236}">
                <a16:creationId xmlns:a16="http://schemas.microsoft.com/office/drawing/2014/main" id="{F1C4DEFA-B7FF-1047-EAC0-DE692988715C}"/>
              </a:ext>
            </a:extLst>
          </p:cNvPr>
          <p:cNvSpPr>
            <a:spLocks noChangeAspect="1" noChangeArrowheads="1"/>
          </p:cNvSpPr>
          <p:nvPr/>
        </p:nvSpPr>
        <p:spPr bwMode="auto">
          <a:xfrm>
            <a:off x="5943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4" name="TextBox 3">
            <a:extLst>
              <a:ext uri="{FF2B5EF4-FFF2-40B4-BE49-F238E27FC236}">
                <a16:creationId xmlns:a16="http://schemas.microsoft.com/office/drawing/2014/main" id="{A5C4855D-8FE0-CEF0-4FA8-47DD44B425F0}"/>
              </a:ext>
            </a:extLst>
          </p:cNvPr>
          <p:cNvSpPr txBox="1"/>
          <p:nvPr/>
        </p:nvSpPr>
        <p:spPr>
          <a:xfrm>
            <a:off x="0" y="6273225"/>
            <a:ext cx="11993217" cy="584775"/>
          </a:xfrm>
          <a:prstGeom prst="rect">
            <a:avLst/>
          </a:prstGeom>
          <a:noFill/>
        </p:spPr>
        <p:txBody>
          <a:bodyPr wrap="square" rtlCol="0">
            <a:spAutoFit/>
          </a:bodyPr>
          <a:lstStyle/>
          <a:p>
            <a:pPr>
              <a:spcBef>
                <a:spcPts val="1200"/>
              </a:spcBef>
            </a:pPr>
            <a:r>
              <a:rPr lang="en-GB" sz="3200" dirty="0"/>
              <a:t>Fictional data on newborn’s birthweight (</a:t>
            </a:r>
            <a:r>
              <a:rPr lang="en-GB" sz="3200" b="1" i="1" dirty="0" err="1"/>
              <a:t>bw</a:t>
            </a:r>
            <a:r>
              <a:rPr lang="en-GB" sz="3200" dirty="0"/>
              <a:t>) by maternal weight (</a:t>
            </a:r>
            <a:r>
              <a:rPr lang="en-GB" sz="3200" b="1" i="1" dirty="0"/>
              <a:t>mw</a:t>
            </a:r>
            <a:r>
              <a:rPr lang="en-GB" sz="3200" dirty="0"/>
              <a:t>). </a:t>
            </a:r>
          </a:p>
        </p:txBody>
      </p:sp>
      <p:sp>
        <p:nvSpPr>
          <p:cNvPr id="9" name="Oval 8">
            <a:extLst>
              <a:ext uri="{FF2B5EF4-FFF2-40B4-BE49-F238E27FC236}">
                <a16:creationId xmlns:a16="http://schemas.microsoft.com/office/drawing/2014/main" id="{80EAAC79-5BE4-DB1B-CAEC-158C75BE9A53}"/>
              </a:ext>
            </a:extLst>
          </p:cNvPr>
          <p:cNvSpPr/>
          <p:nvPr/>
        </p:nvSpPr>
        <p:spPr>
          <a:xfrm>
            <a:off x="541317" y="2685314"/>
            <a:ext cx="3613138" cy="584775"/>
          </a:xfrm>
          <a:prstGeom prst="ellipse">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3" name="Picture 12">
            <a:extLst>
              <a:ext uri="{FF2B5EF4-FFF2-40B4-BE49-F238E27FC236}">
                <a16:creationId xmlns:a16="http://schemas.microsoft.com/office/drawing/2014/main" id="{52D727FA-7664-BB22-9633-C88F5F9257FB}"/>
              </a:ext>
            </a:extLst>
          </p:cNvPr>
          <p:cNvPicPr>
            <a:picLocks noChangeAspect="1"/>
          </p:cNvPicPr>
          <p:nvPr/>
        </p:nvPicPr>
        <p:blipFill>
          <a:blip r:embed="rId4"/>
          <a:stretch>
            <a:fillRect/>
          </a:stretch>
        </p:blipFill>
        <p:spPr>
          <a:xfrm>
            <a:off x="5030568" y="1620208"/>
            <a:ext cx="6620115" cy="4155799"/>
          </a:xfrm>
          <a:prstGeom prst="rect">
            <a:avLst/>
          </a:prstGeom>
        </p:spPr>
      </p:pic>
    </p:spTree>
    <p:extLst>
      <p:ext uri="{BB962C8B-B14F-4D97-AF65-F5344CB8AC3E}">
        <p14:creationId xmlns:p14="http://schemas.microsoft.com/office/powerpoint/2010/main" val="383690250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NCRM">
      <a:dk1>
        <a:srgbClr val="545860"/>
      </a:dk1>
      <a:lt1>
        <a:srgbClr val="FFFFFF"/>
      </a:lt1>
      <a:dk2>
        <a:srgbClr val="545860"/>
      </a:dk2>
      <a:lt2>
        <a:srgbClr val="E7E6E6"/>
      </a:lt2>
      <a:accent1>
        <a:srgbClr val="5BC3F5"/>
      </a:accent1>
      <a:accent2>
        <a:srgbClr val="3A5CB7"/>
      </a:accent2>
      <a:accent3>
        <a:srgbClr val="FFB653"/>
      </a:accent3>
      <a:accent4>
        <a:srgbClr val="E56B59"/>
      </a:accent4>
      <a:accent5>
        <a:srgbClr val="545860"/>
      </a:accent5>
      <a:accent6>
        <a:srgbClr val="E7E6E6"/>
      </a:accent6>
      <a:hlink>
        <a:srgbClr val="3A5CB7"/>
      </a:hlink>
      <a:folHlink>
        <a:srgbClr val="E56B59"/>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1" id="{CA600451-2323-8640-8B92-977B474FAEB6}" vid="{1B9421E0-F233-9642-B89D-3A95E4A52F8B}"/>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2715</Words>
  <Application>Microsoft Office PowerPoint</Application>
  <PresentationFormat>Widescreen</PresentationFormat>
  <Paragraphs>137</Paragraphs>
  <Slides>12</Slides>
  <Notes>12</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12</vt:i4>
      </vt:variant>
    </vt:vector>
  </HeadingPairs>
  <TitlesOfParts>
    <vt:vector size="18" baseType="lpstr">
      <vt:lpstr>Arial</vt:lpstr>
      <vt:lpstr>Calibri</vt:lpstr>
      <vt:lpstr>Calibri Light</vt:lpstr>
      <vt:lpstr>Cambria Math</vt:lpstr>
      <vt:lpstr>Office Theme</vt:lpstr>
      <vt:lpstr>1_Office Theme</vt:lpstr>
      <vt:lpstr>An Introduction to Bayesian Regression Part #2</vt:lpstr>
      <vt:lpstr> Linear Regression</vt:lpstr>
      <vt:lpstr> Linear Regression</vt:lpstr>
      <vt:lpstr> Example of Linear Regression</vt:lpstr>
      <vt:lpstr> Example of Linear Regression</vt:lpstr>
      <vt:lpstr> Example of Linear Regression</vt:lpstr>
      <vt:lpstr> Example of Linear Regression</vt:lpstr>
      <vt:lpstr> Example of Linear Regression</vt:lpstr>
      <vt:lpstr> Linear Regression</vt:lpstr>
      <vt:lpstr> Linear Regression</vt:lpstr>
      <vt:lpstr> Linear Regression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Oliver Perra</dc:creator>
  <cp:lastModifiedBy>Gil Dekel</cp:lastModifiedBy>
  <cp:revision>39</cp:revision>
  <dcterms:created xsi:type="dcterms:W3CDTF">2023-12-04T10:41:11Z</dcterms:created>
  <dcterms:modified xsi:type="dcterms:W3CDTF">2024-04-16T12:01:42Z</dcterms:modified>
</cp:coreProperties>
</file>