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37" r:id="rId1"/>
  </p:sldMasterIdLst>
  <p:notesMasterIdLst>
    <p:notesMasterId r:id="rId24"/>
  </p:notesMasterIdLst>
  <p:handoutMasterIdLst>
    <p:handoutMasterId r:id="rId25"/>
  </p:handoutMasterIdLst>
  <p:sldIdLst>
    <p:sldId id="343" r:id="rId2"/>
    <p:sldId id="384" r:id="rId3"/>
    <p:sldId id="472" r:id="rId4"/>
    <p:sldId id="471" r:id="rId5"/>
    <p:sldId id="453" r:id="rId6"/>
    <p:sldId id="454" r:id="rId7"/>
    <p:sldId id="389" r:id="rId8"/>
    <p:sldId id="457" r:id="rId9"/>
    <p:sldId id="458" r:id="rId10"/>
    <p:sldId id="459" r:id="rId11"/>
    <p:sldId id="456" r:id="rId12"/>
    <p:sldId id="473" r:id="rId13"/>
    <p:sldId id="462" r:id="rId14"/>
    <p:sldId id="463" r:id="rId15"/>
    <p:sldId id="464" r:id="rId16"/>
    <p:sldId id="465" r:id="rId17"/>
    <p:sldId id="466" r:id="rId18"/>
    <p:sldId id="467" r:id="rId19"/>
    <p:sldId id="469" r:id="rId20"/>
    <p:sldId id="474" r:id="rId21"/>
    <p:sldId id="440" r:id="rId22"/>
    <p:sldId id="386" r:id="rId2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veetha Patalay" initials="PP" lastIdx="19" clrIdx="0"/>
  <p:cmAuthor id="2" name="Ryan Bradshaw" initials="RB" lastIdx="16" clrIdx="1"/>
  <p:cmAuthor id="3" name="darina peycheva" initials="dp" lastIdx="3" clrIdx="2">
    <p:extLst>
      <p:ext uri="{19B8F6BF-5375-455C-9EA6-DF929625EA0E}">
        <p15:presenceInfo xmlns:p15="http://schemas.microsoft.com/office/powerpoint/2012/main" userId="671b4f95f51940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776A"/>
    <a:srgbClr val="144A96"/>
    <a:srgbClr val="6F566C"/>
    <a:srgbClr val="CFCBC7"/>
    <a:srgbClr val="D6D3CE"/>
    <a:srgbClr val="C4C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85680" autoAdjust="0"/>
  </p:normalViewPr>
  <p:slideViewPr>
    <p:cSldViewPr snapToGrid="0">
      <p:cViewPr>
        <p:scale>
          <a:sx n="79" d="100"/>
          <a:sy n="79" d="100"/>
        </p:scale>
        <p:origin x="739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9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9D49A-E67D-4371-B3E7-0E24EAAF6943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E0BDF-C4D4-4987-B4AA-A5290C5EB6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007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DE96A184-625D-4448-BFEB-AA743C52F55D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4600"/>
            <a:ext cx="5961063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600"/>
            <a:ext cx="5444490" cy="3915490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9475822A-B8E1-427A-B59E-B148CA1D73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73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148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77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10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889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424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813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83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37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79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02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24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50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986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8476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60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33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136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88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817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34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52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5822A-B8E1-427A-B59E-B148CA1D73B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9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blue, white text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497366"/>
            <a:ext cx="8887394" cy="1325563"/>
          </a:xfrm>
          <a:prstGeom prst="rect">
            <a:avLst/>
          </a:prstGeom>
        </p:spPr>
        <p:txBody>
          <a:bodyPr lIns="0" tIns="0" rIns="0" anchor="b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579645"/>
            <a:ext cx="12212051" cy="1119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312900"/>
            <a:ext cx="29718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4854691"/>
            <a:ext cx="2769676" cy="200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section title, white, high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833881" y="747653"/>
            <a:ext cx="10434575" cy="1325563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b="1">
                <a:solidFill>
                  <a:schemeClr val="bg1"/>
                </a:solidFill>
                <a:effectLst>
                  <a:outerShdw blurRad="25400" dist="50800" dir="3300000" algn="ctr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image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11" y="4848538"/>
            <a:ext cx="2682165" cy="19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8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section title, white, low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833880" y="3102015"/>
            <a:ext cx="10434575" cy="1815973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b="1">
                <a:solidFill>
                  <a:schemeClr val="bg1"/>
                </a:solidFill>
                <a:effectLst>
                  <a:outerShdw blurRad="25400" dist="50800" dir="3300000" algn="ctr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image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34" y="4917988"/>
            <a:ext cx="2682165" cy="19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1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ection title, black, hig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833881" y="747653"/>
            <a:ext cx="10434574" cy="1325563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GB" dirty="0"/>
              <a:t>Click to edit image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64" y="4848538"/>
            <a:ext cx="2682165" cy="19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2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ection title, black, l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61" y="4917988"/>
            <a:ext cx="2682165" cy="1940012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833880" y="3240911"/>
            <a:ext cx="10434575" cy="1677077"/>
          </a:xfrm>
          <a:prstGeom prst="rect">
            <a:avLst/>
          </a:prstGeom>
          <a:effectLst/>
        </p:spPr>
        <p:txBody>
          <a:bodyPr lIns="0" tIns="0" rIns="0" bIns="0" anchor="b" anchorCtr="0"/>
          <a:lstStyle>
            <a:lvl1pPr>
              <a:defRPr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GB" dirty="0"/>
              <a:t>Click to edit image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35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section title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73350"/>
            <a:ext cx="9144000" cy="410755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4000"/>
            </a:lvl1pPr>
          </a:lstStyle>
          <a:p>
            <a:r>
              <a:rPr lang="en-GB" dirty="0"/>
              <a:t>Click to edit text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5712"/>
            <a:ext cx="1780224" cy="12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34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section title (grey)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73350"/>
            <a:ext cx="9144000" cy="410755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4000"/>
            </a:lvl1pPr>
          </a:lstStyle>
          <a:p>
            <a:r>
              <a:rPr lang="en-GB" dirty="0"/>
              <a:t>Click to edit text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2282"/>
            <a:ext cx="1800385" cy="130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109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, 4 number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3881" y="472012"/>
            <a:ext cx="9537934" cy="892051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Infographic slide title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321398" y="1986218"/>
            <a:ext cx="976313" cy="9794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z="1800" dirty="0"/>
              <a:t>icon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397722" y="1986218"/>
            <a:ext cx="3218307" cy="9794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8000" b="1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10,001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385023" y="3076830"/>
            <a:ext cx="3051175" cy="4222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 hasCustomPrompt="1"/>
          </p:nvPr>
        </p:nvSpPr>
        <p:spPr>
          <a:xfrm>
            <a:off x="1321397" y="4064871"/>
            <a:ext cx="976313" cy="8286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397125" y="4065589"/>
            <a:ext cx="3038475" cy="10711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8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2345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2397125" y="5245719"/>
            <a:ext cx="3038475" cy="666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200"/>
            </a:lvl2pPr>
            <a:lvl3pPr marL="914400" indent="0">
              <a:buFontTx/>
              <a:buNone/>
              <a:defRPr sz="2200"/>
            </a:lvl3pPr>
            <a:lvl4pPr marL="1371600" indent="0">
              <a:buFontTx/>
              <a:buNone/>
              <a:defRPr sz="2200"/>
            </a:lvl4pPr>
            <a:lvl5pPr marL="1828800" indent="0">
              <a:buFontTx/>
              <a:buNone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6548438" y="2000781"/>
            <a:ext cx="1545238" cy="14983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bg1"/>
                </a:solidFill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75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"/>
          </p:nvPr>
        </p:nvSpPr>
        <p:spPr>
          <a:xfrm>
            <a:off x="8327309" y="2109745"/>
            <a:ext cx="2325688" cy="9747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8" hasCustomPrompt="1"/>
          </p:nvPr>
        </p:nvSpPr>
        <p:spPr>
          <a:xfrm>
            <a:off x="9638271" y="2766573"/>
            <a:ext cx="790832" cy="6068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 hasCustomPrompt="1"/>
          </p:nvPr>
        </p:nvSpPr>
        <p:spPr>
          <a:xfrm>
            <a:off x="6548438" y="4065588"/>
            <a:ext cx="2347912" cy="10715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0" dirty="0"/>
              <a:t>123</a:t>
            </a:r>
            <a:endParaRPr lang="en-US" dirty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0" hasCustomPrompt="1"/>
          </p:nvPr>
        </p:nvSpPr>
        <p:spPr>
          <a:xfrm>
            <a:off x="9280525" y="4479925"/>
            <a:ext cx="1025525" cy="9937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z="1800" dirty="0"/>
              <a:t>icon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1"/>
          </p:nvPr>
        </p:nvSpPr>
        <p:spPr>
          <a:xfrm>
            <a:off x="6548438" y="5273675"/>
            <a:ext cx="2644775" cy="6381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815" y="172185"/>
            <a:ext cx="1795471" cy="1298666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>
            <a:off x="1046329" y="3623249"/>
            <a:ext cx="9606668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5849663" y="2109745"/>
            <a:ext cx="0" cy="3578352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937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, 3 numbers">
    <p:bg>
      <p:bgPr>
        <a:solidFill>
          <a:srgbClr val="82776A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3881" y="472012"/>
            <a:ext cx="9537934" cy="892051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Infographic slide title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321398" y="1986218"/>
            <a:ext cx="976313" cy="9794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z="1800" dirty="0"/>
              <a:t>icon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397722" y="1986218"/>
            <a:ext cx="3218307" cy="9794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8000" b="1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10,001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385023" y="3076830"/>
            <a:ext cx="3051175" cy="4222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 hasCustomPrompt="1"/>
          </p:nvPr>
        </p:nvSpPr>
        <p:spPr>
          <a:xfrm>
            <a:off x="5935892" y="4065589"/>
            <a:ext cx="2157784" cy="183148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734758" y="4065589"/>
            <a:ext cx="3038475" cy="10711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8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2345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2734758" y="5245719"/>
            <a:ext cx="3038475" cy="666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200"/>
            </a:lvl2pPr>
            <a:lvl3pPr marL="914400" indent="0">
              <a:buFontTx/>
              <a:buNone/>
              <a:defRPr sz="2200"/>
            </a:lvl3pPr>
            <a:lvl4pPr marL="1371600" indent="0">
              <a:buFontTx/>
              <a:buNone/>
              <a:defRPr sz="2200"/>
            </a:lvl4pPr>
            <a:lvl5pPr marL="1828800" indent="0">
              <a:buFontTx/>
              <a:buNone/>
              <a:defRPr sz="2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6548438" y="2000781"/>
            <a:ext cx="1545238" cy="14983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bg1"/>
                </a:solidFill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75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"/>
          </p:nvPr>
        </p:nvSpPr>
        <p:spPr>
          <a:xfrm>
            <a:off x="8327309" y="2109745"/>
            <a:ext cx="2325688" cy="9747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8" hasCustomPrompt="1"/>
          </p:nvPr>
        </p:nvSpPr>
        <p:spPr>
          <a:xfrm>
            <a:off x="9638271" y="2766573"/>
            <a:ext cx="790832" cy="6068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/>
              <a:t>icon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815" y="172185"/>
            <a:ext cx="1795471" cy="1298666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>
            <a:off x="1046329" y="3623249"/>
            <a:ext cx="9606668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975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, 2 numbers">
    <p:bg>
      <p:bgPr>
        <a:solidFill>
          <a:schemeClr val="accent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3881" y="472012"/>
            <a:ext cx="9537934" cy="892051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Infographic slide title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321398" y="3068901"/>
            <a:ext cx="976313" cy="9794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z="1800" dirty="0"/>
              <a:t>icon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397722" y="3068901"/>
            <a:ext cx="3218307" cy="9794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8000" b="1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10,001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385023" y="4159513"/>
            <a:ext cx="3051175" cy="4222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6425777" y="3075824"/>
            <a:ext cx="1545238" cy="14983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bg1"/>
                </a:solidFill>
                <a:latin typeface="+mn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75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"/>
          </p:nvPr>
        </p:nvSpPr>
        <p:spPr>
          <a:xfrm>
            <a:off x="8204648" y="3184788"/>
            <a:ext cx="2325688" cy="9747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8" hasCustomPrompt="1"/>
          </p:nvPr>
        </p:nvSpPr>
        <p:spPr>
          <a:xfrm>
            <a:off x="9515610" y="3841616"/>
            <a:ext cx="790832" cy="60682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dirty="0"/>
              <a:t>icon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815" y="172185"/>
            <a:ext cx="1795471" cy="1298666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5849663" y="2109745"/>
            <a:ext cx="0" cy="3578352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88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map and key">
    <p:bg>
      <p:bgPr>
        <a:solidFill>
          <a:schemeClr val="bg1"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264" y="-3564101"/>
            <a:ext cx="7770708" cy="10996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5712"/>
            <a:ext cx="1780224" cy="1287638"/>
          </a:xfrm>
          <a:prstGeom prst="rect">
            <a:avLst/>
          </a:prstGeom>
        </p:spPr>
      </p:pic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>
          <a:xfrm>
            <a:off x="838200" y="482757"/>
            <a:ext cx="6131011" cy="59870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add map title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1288850" y="1473950"/>
            <a:ext cx="3941763" cy="4967288"/>
          </a:xfrm>
          <a:prstGeom prst="rect">
            <a:avLst/>
          </a:prstGeom>
        </p:spPr>
        <p:txBody>
          <a:bodyPr lIns="0" tIns="0" rIns="0" bIns="0"/>
          <a:lstStyle>
            <a:lvl1pPr marL="342900" indent="-342900" hangingPunc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§"/>
              <a:defRPr sz="2200" baseline="0">
                <a:solidFill>
                  <a:schemeClr val="tx2">
                    <a:lumMod val="50000"/>
                    <a:alpha val="90000"/>
                  </a:schemeClr>
                </a:solidFill>
              </a:defRPr>
            </a:lvl1pPr>
            <a:lvl2pPr marL="685800" indent="-228600">
              <a:spcBef>
                <a:spcPts val="1000"/>
              </a:spcBef>
              <a:spcAft>
                <a:spcPts val="1000"/>
              </a:spcAft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̶"/>
              <a:defRPr sz="2000">
                <a:solidFill>
                  <a:schemeClr val="tx2">
                    <a:lumMod val="50000"/>
                  </a:schemeClr>
                </a:solidFill>
              </a:defRPr>
            </a:lvl2pPr>
          </a:lstStyle>
          <a:p>
            <a:pPr lvl="0"/>
            <a:r>
              <a:rPr lang="en-GB" dirty="0"/>
              <a:t>Click to add to the list</a:t>
            </a:r>
          </a:p>
          <a:p>
            <a:pPr lvl="1"/>
            <a:r>
              <a:rPr lang="en-GB" dirty="0"/>
              <a:t>This is a bullet</a:t>
            </a:r>
          </a:p>
          <a:p>
            <a:pPr lvl="0"/>
            <a:r>
              <a:rPr lang="en-GB" dirty="0"/>
              <a:t>This is a sub-bullet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21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, black text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287032"/>
            <a:ext cx="2940812" cy="45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720"/>
            <a:ext cx="12192000" cy="11181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1" y="4995547"/>
            <a:ext cx="2557849" cy="185009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425620"/>
            <a:ext cx="8887394" cy="1325563"/>
          </a:xfrm>
          <a:prstGeom prst="rect">
            <a:avLst/>
          </a:prstGeom>
        </p:spPr>
        <p:txBody>
          <a:bodyPr lIns="0" tIns="0" rIns="0" anchor="b" anchorCtr="0"/>
          <a:lstStyle>
            <a:lvl1pPr>
              <a:defRPr sz="38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1103916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tx2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05" y="-10447580"/>
            <a:ext cx="11360543" cy="173055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5712"/>
            <a:ext cx="1780224" cy="1287638"/>
          </a:xfrm>
          <a:prstGeom prst="rect">
            <a:avLst/>
          </a:prstGeom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838200" y="480876"/>
            <a:ext cx="9347600" cy="50297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1312201" y="1473350"/>
            <a:ext cx="4683726" cy="4436075"/>
          </a:xfrm>
          <a:prstGeom prst="rect">
            <a:avLst/>
          </a:prstGeom>
        </p:spPr>
        <p:txBody>
          <a:bodyPr lIns="0" tIns="0" rIns="0"/>
          <a:lstStyle>
            <a:lvl1pPr marL="0" indent="0" defTabSz="0">
              <a:spcBef>
                <a:spcPts val="0"/>
              </a:spcBef>
              <a:spcAft>
                <a:spcPts val="2200"/>
              </a:spcAft>
              <a:buFontTx/>
              <a:buNone/>
              <a:tabLst>
                <a:tab pos="0" algn="l"/>
                <a:tab pos="72000" algn="l"/>
              </a:tabLst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2200" b="0"/>
            </a:lvl2pPr>
            <a:lvl3pPr marL="914400" indent="0">
              <a:buFontTx/>
              <a:buNone/>
              <a:defRPr sz="2200"/>
            </a:lvl3pPr>
            <a:lvl4pPr marL="1371600" indent="0">
              <a:buFontTx/>
              <a:buNone/>
              <a:defRPr sz="2200"/>
            </a:lvl4pPr>
            <a:lvl5pPr marL="1828800" indent="0">
              <a:buFontTx/>
              <a:buNone/>
              <a:defRPr sz="2200"/>
            </a:lvl5pPr>
          </a:lstStyle>
          <a:p>
            <a:pPr lvl="0"/>
            <a:r>
              <a:rPr lang="en-GB" dirty="0"/>
              <a:t>Click to add a key point on map</a:t>
            </a:r>
          </a:p>
          <a:p>
            <a:pPr lvl="0"/>
            <a:r>
              <a:rPr lang="en-GB" dirty="0"/>
              <a:t>Click to add a second key point on the map</a:t>
            </a:r>
          </a:p>
        </p:txBody>
      </p:sp>
    </p:spTree>
    <p:extLst>
      <p:ext uri="{BB962C8B-B14F-4D97-AF65-F5344CB8AC3E}">
        <p14:creationId xmlns:p14="http://schemas.microsoft.com/office/powerpoint/2010/main" val="149941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pink, white text">
    <p:bg>
      <p:bgPr>
        <a:solidFill>
          <a:schemeClr val="accent1"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462642"/>
            <a:ext cx="8887394" cy="1325563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579645"/>
            <a:ext cx="12212051" cy="1119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312900"/>
            <a:ext cx="29718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4854691"/>
            <a:ext cx="2769676" cy="200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ink, black tex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287032"/>
            <a:ext cx="2940812" cy="45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720"/>
            <a:ext cx="12192000" cy="11181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1" y="4995547"/>
            <a:ext cx="2557849" cy="185009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425620"/>
            <a:ext cx="8887394" cy="1325563"/>
          </a:xfrm>
          <a:prstGeom prst="rect">
            <a:avLst/>
          </a:prstGeom>
        </p:spPr>
        <p:txBody>
          <a:bodyPr lIns="0" tIns="0" rIns="0" anchor="b" anchorCtr="0"/>
          <a:lstStyle>
            <a:lvl1pPr>
              <a:defRPr sz="38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72134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green, white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508941"/>
            <a:ext cx="8887394" cy="1325563"/>
          </a:xfrm>
          <a:prstGeom prst="rect">
            <a:avLst/>
          </a:prstGeom>
        </p:spPr>
        <p:txBody>
          <a:bodyPr lIns="0" tIns="0" rIns="0" anchor="b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579645"/>
            <a:ext cx="12212051" cy="1119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312900"/>
            <a:ext cx="2971800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9" y="4854691"/>
            <a:ext cx="2769676" cy="200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48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en black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2" y="287032"/>
            <a:ext cx="2940812" cy="45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720"/>
            <a:ext cx="12192000" cy="11181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1" y="4995547"/>
            <a:ext cx="2557849" cy="1850095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33846" y="2485791"/>
            <a:ext cx="8887394" cy="1325563"/>
          </a:xfrm>
          <a:prstGeom prst="rect">
            <a:avLst/>
          </a:prstGeom>
        </p:spPr>
        <p:txBody>
          <a:bodyPr lIns="0" tIns="0" rIns="0" anchor="b" anchorCtr="0"/>
          <a:lstStyle>
            <a:lvl1pPr>
              <a:defRPr sz="38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2233613" y="3937900"/>
            <a:ext cx="8888412" cy="6842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800"/>
            </a:lvl2pPr>
            <a:lvl3pPr marL="914400" indent="0">
              <a:buFontTx/>
              <a:buNone/>
              <a:defRPr sz="2800"/>
            </a:lvl3pPr>
            <a:lvl4pPr marL="1371600" indent="0">
              <a:buFontTx/>
              <a:buNone/>
              <a:defRPr sz="2800"/>
            </a:lvl4pPr>
            <a:lvl5pPr marL="1828800" indent="0">
              <a:buFontTx/>
              <a:buNone/>
              <a:defRPr sz="2800"/>
            </a:lvl5pPr>
          </a:lstStyle>
          <a:p>
            <a:pPr lvl="0"/>
            <a:r>
              <a:rPr lang="en-GB" dirty="0"/>
              <a:t>Click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1487110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blank (grey)">
    <p:bg>
      <p:bgPr>
        <a:solidFill>
          <a:srgbClr val="82776A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2282"/>
            <a:ext cx="1800385" cy="13022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3881" y="483587"/>
            <a:ext cx="9111092" cy="892051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ing,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069749" y="1502649"/>
            <a:ext cx="9276077" cy="3966391"/>
          </a:xfrm>
          <a:prstGeom prst="rect">
            <a:avLst/>
          </a:prstGeom>
        </p:spPr>
        <p:txBody>
          <a:bodyPr lIns="0" tIns="0" rIns="0" bIns="0"/>
          <a:lstStyle>
            <a:lvl1pPr marL="457200" indent="-457200">
              <a:lnSpc>
                <a:spcPct val="100000"/>
              </a:lnSpc>
              <a:spcBef>
                <a:spcPts val="1800"/>
              </a:spcBef>
              <a:buClr>
                <a:schemeClr val="accent3"/>
              </a:buClr>
              <a:buFont typeface="Wingdings" charset="2"/>
              <a:buChar char="§"/>
              <a:defRPr sz="2800" baseline="0">
                <a:solidFill>
                  <a:schemeClr val="tx2">
                    <a:lumMod val="50000"/>
                  </a:schemeClr>
                </a:solidFill>
              </a:defRPr>
            </a:lvl1pPr>
            <a:lvl2pPr marL="989013" indent="-266700">
              <a:spcBef>
                <a:spcPts val="1000"/>
              </a:spcBef>
              <a:buClr>
                <a:srgbClr val="0097A9"/>
              </a:buClr>
              <a:buFont typeface="Arial" panose="020B0604020202020204" pitchFamily="34" charset="0"/>
              <a:buChar char="̶"/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Click to add a list of bullet points here</a:t>
            </a:r>
          </a:p>
          <a:p>
            <a:pPr lvl="1"/>
            <a:r>
              <a:rPr lang="en-GB" dirty="0"/>
              <a:t>A sub-point</a:t>
            </a:r>
          </a:p>
          <a:p>
            <a:pPr lvl="0"/>
            <a:r>
              <a:rPr lang="en-GB" dirty="0"/>
              <a:t>Another point </a:t>
            </a:r>
          </a:p>
          <a:p>
            <a:pPr lvl="0"/>
            <a:r>
              <a:rPr lang="en-GB" dirty="0"/>
              <a:t>One more point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38200" y="492450"/>
            <a:ext cx="10515600" cy="796410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" y="5480911"/>
            <a:ext cx="1780224" cy="12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4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w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3881" y="483587"/>
            <a:ext cx="9111092" cy="892051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Title of chart or table</a:t>
            </a:r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 hasCustomPrompt="1"/>
          </p:nvPr>
        </p:nvSpPr>
        <p:spPr>
          <a:xfrm>
            <a:off x="833881" y="1433513"/>
            <a:ext cx="10867582" cy="48926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081" y="185712"/>
            <a:ext cx="1780224" cy="12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8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1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802" r:id="rId2"/>
    <p:sldLayoutId id="2147483974" r:id="rId3"/>
    <p:sldLayoutId id="2147483977" r:id="rId4"/>
    <p:sldLayoutId id="2147483976" r:id="rId5"/>
    <p:sldLayoutId id="2147483766" r:id="rId6"/>
    <p:sldLayoutId id="2147483972" r:id="rId7"/>
    <p:sldLayoutId id="2147483960" r:id="rId8"/>
    <p:sldLayoutId id="2147483973" r:id="rId9"/>
    <p:sldLayoutId id="2147483979" r:id="rId10"/>
    <p:sldLayoutId id="2147483980" r:id="rId11"/>
    <p:sldLayoutId id="2147483981" r:id="rId12"/>
    <p:sldLayoutId id="2147483982" r:id="rId13"/>
    <p:sldLayoutId id="2147483983" r:id="rId14"/>
    <p:sldLayoutId id="2147483978" r:id="rId15"/>
    <p:sldLayoutId id="2147483975" r:id="rId16"/>
    <p:sldLayoutId id="2147483969" r:id="rId17"/>
    <p:sldLayoutId id="2147483970" r:id="rId18"/>
    <p:sldLayoutId id="2147483874" r:id="rId19"/>
    <p:sldLayoutId id="2147483763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3" y="1468583"/>
            <a:ext cx="10442367" cy="3976253"/>
          </a:xfrm>
        </p:spPr>
        <p:txBody>
          <a:bodyPr/>
          <a:lstStyle/>
          <a:p>
            <a:r>
              <a:rPr lang="en-GB" dirty="0"/>
              <a:t>Occupation Coding During the Interview in a Web-First Sequential Mixed-Mode Survey: Evidence from the Next Steps Cohort Study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Darina Peycheva, Joe </a:t>
            </a:r>
            <a:r>
              <a:rPr lang="en-GB" dirty="0" err="1"/>
              <a:t>Sakshaug</a:t>
            </a:r>
            <a:r>
              <a:rPr lang="en-GB" dirty="0"/>
              <a:t>, Lisa Calderwood</a:t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4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Screenshot of the look-up question and search results for “teacher secondary” in the web survey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0AFDC3-BEAF-4A8F-A381-6C27BD504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124" y="1671918"/>
            <a:ext cx="9982726" cy="453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9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580870" y="1055679"/>
            <a:ext cx="927607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Assess the feasibility of coding open-ended occupation descriptions during the interview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700" dirty="0"/>
              <a:t>To what extent do web respondents use the look-up method to self-code their occupation, and how does this compare to interviewer-administration of the look-up method in the telephone and face-to-face follow-up modes? 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700" dirty="0"/>
              <a:t>Does the rate of self-coding in the web mode vary by device type (PC, laptop, tablet)?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Assess indicators of performance linked to occupational data quality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700" dirty="0"/>
              <a:t>Is the performance of the look-up method (</a:t>
            </a:r>
            <a:r>
              <a:rPr lang="en-GB" altLang="en-US" sz="1700" i="1" dirty="0"/>
              <a:t>specificity of selected code, time to code occupation</a:t>
            </a:r>
            <a:r>
              <a:rPr lang="en-GB" altLang="en-US" sz="1700" dirty="0"/>
              <a:t>) and characteristics of open-ended occupational descriptions (</a:t>
            </a:r>
            <a:r>
              <a:rPr lang="en-GB" altLang="en-US" sz="1700" i="1" dirty="0"/>
              <a:t>verbatim length</a:t>
            </a:r>
            <a:r>
              <a:rPr lang="en-GB" altLang="en-US" sz="1700" dirty="0"/>
              <a:t>) comparable between the three sequential modes (web, telephone, and face-to-face)?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Assess the extent to which respondents and interviewers influence the use of the new coding method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r>
              <a:rPr lang="en-GB" sz="1700" dirty="0"/>
              <a:t>Do respondent attributes (e.g. sex, ethnicity, education, cohabitation status) and interviewer characteristics (e.g. sex, age, years of interviewing experience) influence the performance of the look-up method during the interview?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315941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3" y="1468583"/>
            <a:ext cx="10442367" cy="3976253"/>
          </a:xfrm>
        </p:spPr>
        <p:txBody>
          <a:bodyPr/>
          <a:lstStyle/>
          <a:p>
            <a:r>
              <a:rPr lang="en-GB" dirty="0"/>
              <a:t>Results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78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Look-up and office coding rates by survey mode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826ABF-43A4-4D16-BCC6-0E8547743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0579"/>
            <a:ext cx="7196844" cy="43257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4600FAD-80A9-4791-8AFA-7102885E17C8}"/>
              </a:ext>
            </a:extLst>
          </p:cNvPr>
          <p:cNvSpPr/>
          <p:nvPr/>
        </p:nvSpPr>
        <p:spPr>
          <a:xfrm>
            <a:off x="1939044" y="5529696"/>
            <a:ext cx="6096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/>
              <a:t>N=6,195 (Web=3,975; Tel=549; F2F=1,671)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Results account for selection into each of the sequentially-administered modes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581A-D812-4A0E-BBC6-4950EDF3F47F}"/>
              </a:ext>
            </a:extLst>
          </p:cNvPr>
          <p:cNvSpPr/>
          <p:nvPr/>
        </p:nvSpPr>
        <p:spPr>
          <a:xfrm>
            <a:off x="8305800" y="1140579"/>
            <a:ext cx="354433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82% successfully assigned an occupation code using the look-up method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Look-up rates varied significantly by mode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Web look-up rates among the highest with 90% able to self-code their occupation during the interview (comparable to telephone)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Face-to-face look-up rate was significantly lower with only 69% assigned an occupation code during the interview</a:t>
            </a:r>
          </a:p>
        </p:txBody>
      </p:sp>
    </p:spTree>
    <p:extLst>
      <p:ext uri="{BB962C8B-B14F-4D97-AF65-F5344CB8AC3E}">
        <p14:creationId xmlns:p14="http://schemas.microsoft.com/office/powerpoint/2010/main" val="2083283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7314"/>
            <a:ext cx="10515600" cy="796410"/>
          </a:xfrm>
        </p:spPr>
        <p:txBody>
          <a:bodyPr/>
          <a:lstStyle/>
          <a:p>
            <a:r>
              <a:rPr lang="en-GB" i="1" dirty="0"/>
              <a:t>Coding rates by device type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60F031-837B-4044-B0AF-59D2A22D6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23724"/>
            <a:ext cx="6933864" cy="41750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EF3449E-7BC5-4BA0-99B9-227749ECDCCA}"/>
              </a:ext>
            </a:extLst>
          </p:cNvPr>
          <p:cNvSpPr/>
          <p:nvPr/>
        </p:nvSpPr>
        <p:spPr>
          <a:xfrm>
            <a:off x="8027773" y="1287595"/>
            <a:ext cx="35257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Look-up coding rates slightly higher for desktop computers compared to devices with likely smaller-sized screens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Differences not statistically significant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23C08-79E2-4F6F-A33F-C83918C9B9F9}"/>
              </a:ext>
            </a:extLst>
          </p:cNvPr>
          <p:cNvSpPr/>
          <p:nvPr/>
        </p:nvSpPr>
        <p:spPr>
          <a:xfrm>
            <a:off x="1676064" y="5534276"/>
            <a:ext cx="6096000" cy="6617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/>
              <a:t>N= 3,789 (Desktop=745; Laptop=1,974; Tablet=1,070)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Results account for selection into initially-administered web mode</a:t>
            </a:r>
          </a:p>
        </p:txBody>
      </p:sp>
    </p:spTree>
    <p:extLst>
      <p:ext uri="{BB962C8B-B14F-4D97-AF65-F5344CB8AC3E}">
        <p14:creationId xmlns:p14="http://schemas.microsoft.com/office/powerpoint/2010/main" val="3628653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7314"/>
            <a:ext cx="10515600" cy="796410"/>
          </a:xfrm>
        </p:spPr>
        <p:txBody>
          <a:bodyPr/>
          <a:lstStyle/>
          <a:p>
            <a:r>
              <a:rPr lang="en-GB" i="1" dirty="0"/>
              <a:t>Specific vs generic codes by coding method and survey mode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25354B-C99F-4D5C-A09F-B1C518B13B93}"/>
              </a:ext>
            </a:extLst>
          </p:cNvPr>
          <p:cNvSpPr/>
          <p:nvPr/>
        </p:nvSpPr>
        <p:spPr>
          <a:xfrm>
            <a:off x="1709351" y="4751491"/>
            <a:ext cx="83614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No differences in the assignment of specific or generic occupation codes by mode for either look-up or office coding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About 85% of web respondents selected a ‘specific’ code using the look-up method (comparable to telephone and face-to-face)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dirty="0"/>
              <a:t>About 84% of web respondents referred to post-interview office coding assigned a specific code (comparable to telephone and face-to-face)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80E6F0-0D9F-4D29-A9AC-E9210B6A9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07" y="1198568"/>
            <a:ext cx="5632993" cy="33857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13EAD5-D0FB-467A-9AC4-6EF28E21D2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5629" y="1198568"/>
            <a:ext cx="5632993" cy="338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92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7314"/>
            <a:ext cx="10515600" cy="796410"/>
          </a:xfrm>
        </p:spPr>
        <p:txBody>
          <a:bodyPr/>
          <a:lstStyle/>
          <a:p>
            <a:r>
              <a:rPr lang="en-GB" i="1" dirty="0"/>
              <a:t>Length of open-text occupation descriptions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963135" y="1323724"/>
            <a:ext cx="3998206" cy="5151217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700" dirty="0"/>
              <a:t>Web respondents provided longer descriptions (62 characters) than telephone and face-to-face respondents (both 45 characters)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700" dirty="0"/>
              <a:t>Significant differences between web and interviewer-administered modes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700" dirty="0"/>
              <a:t>No difference between the telephone and face-to-face modes</a:t>
            </a:r>
            <a:endParaRPr lang="en-US" alt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FA9D92-0B3C-4AEC-986D-68A17EB82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23724"/>
            <a:ext cx="6826919" cy="40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53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7314"/>
            <a:ext cx="10515600" cy="796410"/>
          </a:xfrm>
        </p:spPr>
        <p:txBody>
          <a:bodyPr/>
          <a:lstStyle/>
          <a:p>
            <a:r>
              <a:rPr lang="en-GB" i="1" dirty="0"/>
              <a:t>Time to select an occupation or provide an occupation description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7D3678-47BB-45FF-80D1-FA70ED510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29479"/>
            <a:ext cx="5117757" cy="30352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842FAA-7322-4D87-B2CD-AA68AE13D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8624" y="1529477"/>
            <a:ext cx="5049824" cy="30352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B1B0A07-EBB0-4560-BA57-ACDF2E7C1F48}"/>
              </a:ext>
            </a:extLst>
          </p:cNvPr>
          <p:cNvSpPr/>
          <p:nvPr/>
        </p:nvSpPr>
        <p:spPr>
          <a:xfrm>
            <a:off x="1517822" y="4771286"/>
            <a:ext cx="511775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GB" sz="1700" dirty="0"/>
              <a:t>Across all modes, the look-up method took on average 43 seconds (regardless of whether an occupation category was chosen)</a:t>
            </a:r>
          </a:p>
          <a:p>
            <a:pPr marL="285750" indent="-285750" algn="just">
              <a:buFontTx/>
              <a:buChar char="-"/>
            </a:pPr>
            <a:r>
              <a:rPr lang="en-GB" sz="1700" dirty="0"/>
              <a:t>Timing varied significantly by mode and took longer in web compared to telephone and face-to-face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65BC4-5FF1-42DF-BDBA-16B9DB5AA168}"/>
              </a:ext>
            </a:extLst>
          </p:cNvPr>
          <p:cNvSpPr/>
          <p:nvPr/>
        </p:nvSpPr>
        <p:spPr>
          <a:xfrm>
            <a:off x="7085545" y="4770497"/>
            <a:ext cx="520316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700" dirty="0"/>
              <a:t>To describe an occupation in the follow-up question took on average extra 38 seconds</a:t>
            </a:r>
          </a:p>
          <a:p>
            <a:pPr marL="285750" indent="-285750">
              <a:buFontTx/>
              <a:buChar char="-"/>
            </a:pPr>
            <a:r>
              <a:rPr lang="en-GB" sz="1700" dirty="0"/>
              <a:t>Timing varied by mode and took (significantly) longer in web, followed by face-to-face and telephone</a:t>
            </a:r>
          </a:p>
        </p:txBody>
      </p:sp>
    </p:spTree>
    <p:extLst>
      <p:ext uri="{BB962C8B-B14F-4D97-AF65-F5344CB8AC3E}">
        <p14:creationId xmlns:p14="http://schemas.microsoft.com/office/powerpoint/2010/main" val="1264198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7314"/>
            <a:ext cx="10515600" cy="796410"/>
          </a:xfrm>
        </p:spPr>
        <p:txBody>
          <a:bodyPr/>
          <a:lstStyle/>
          <a:p>
            <a:r>
              <a:rPr lang="en-GB" i="1" dirty="0"/>
              <a:t>Correlates of occupation coding during the interview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457961" y="1161406"/>
            <a:ext cx="927607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Online model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Successful coding of occupation during the web interview (via the look-up method)  related to respondents’ ethnic background, university participation, and cohabiting status (at age 25).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i="1" dirty="0"/>
              <a:t>Telephone model </a:t>
            </a:r>
            <a:endParaRPr lang="en-GB" sz="18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No evidence that respondents’ demographics influenced the likelihood of being assigned an occupation code during the interview.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i="1" dirty="0"/>
              <a:t>Face-to-face model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No evidence that study members’ demographics influenced their likelihood of being assigned an occupation code during the face-to-face interview, apart from their cohabitation status.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/>
              <a:t>Strong evidence that interviewers influenced whether an occupation code was assigned during the face-to-face interviews. 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/>
              <a:t>Males, older, and less experienced interviewers were less likely to successfully assign an occupation code during the interview using the look-up method. </a:t>
            </a: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42693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428458"/>
            <a:ext cx="10515600" cy="796410"/>
          </a:xfrm>
        </p:spPr>
        <p:txBody>
          <a:bodyPr/>
          <a:lstStyle/>
          <a:p>
            <a:r>
              <a:rPr lang="en-GB" i="1" dirty="0"/>
              <a:t>Summary of findings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16794" y="963694"/>
            <a:ext cx="982441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82% of all respondents were assigned an occupation code during the interview 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This result suggests high potential for cost savings as only 18% required office coding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Look-up coding rates varied significantly by survey mode, achieving a rate of about 90% in the web and telephone interviews, and about 70% in the face-to-face interviews.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Almost all open-text descriptions successfully coded post-interview indicative for good quality verbatims (but raises concerns about interviewer burden)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Comparable across modes results in terms of specificity of assigned codes</a:t>
            </a:r>
            <a:endParaRPr lang="en-GB" sz="16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Web respondents were (about 11 and 13 seconds) slower in using the look-up method compared to telephone and face-to-face respondents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Web respondents also took (about 16 and 7 seconds) longer to describe their jobs if they could not successfully use the look-up method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The longer online durations led to (about 17 more characters) longer descriptions compared to those recorded in the telephone and face-to-face interviews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This result is encouraging noting previous concerns regarding engagement of online respondents in self-coding occupation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Both study members’ and face-to-face interviewers’ characteristics influenced occupation coding during the interview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sz="18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sz="18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GB" sz="17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GB" sz="17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US" altLang="en-US" sz="1300" dirty="0"/>
          </a:p>
        </p:txBody>
      </p:sp>
    </p:spTree>
    <p:extLst>
      <p:ext uri="{BB962C8B-B14F-4D97-AF65-F5344CB8AC3E}">
        <p14:creationId xmlns:p14="http://schemas.microsoft.com/office/powerpoint/2010/main" val="277437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91292" y="1288860"/>
            <a:ext cx="9276077" cy="4481056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 sz="2100" dirty="0"/>
              <a:t>Occupation coding – general practice </a:t>
            </a:r>
          </a:p>
          <a:p>
            <a:pPr marL="514350" indent="-514350">
              <a:buAutoNum type="arabicParenR"/>
            </a:pPr>
            <a:r>
              <a:rPr lang="en-GB" sz="2100" dirty="0"/>
              <a:t>Occupation coding during the interview - past research</a:t>
            </a:r>
          </a:p>
          <a:p>
            <a:pPr marL="514350" indent="-514350">
              <a:buAutoNum type="arabicParenR"/>
            </a:pPr>
            <a:r>
              <a:rPr lang="en-GB" sz="2100" dirty="0"/>
              <a:t>Occupation coding during the interview – evidence from the Next Steps Age 25 Survey</a:t>
            </a:r>
            <a:endParaRPr lang="en-GB" sz="1700" dirty="0"/>
          </a:p>
          <a:p>
            <a:pPr marL="514350" indent="-514350">
              <a:buAutoNum type="arabicParenR"/>
            </a:pPr>
            <a:r>
              <a:rPr lang="en-GB" sz="2100" dirty="0"/>
              <a:t>Plans for coding occupation in the Next Steps Age 32 Survey</a:t>
            </a:r>
          </a:p>
          <a:p>
            <a:pPr marL="514350" indent="-514350">
              <a:buAutoNum type="arabicParenR"/>
            </a:pPr>
            <a:endParaRPr lang="en-GB" sz="2100" dirty="0"/>
          </a:p>
          <a:p>
            <a:pPr marL="514350" indent="-514350">
              <a:buAutoNum type="arabicParenR"/>
            </a:pPr>
            <a:endParaRPr lang="en-GB" sz="2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72572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428458"/>
            <a:ext cx="10515600" cy="796410"/>
          </a:xfrm>
        </p:spPr>
        <p:txBody>
          <a:bodyPr/>
          <a:lstStyle/>
          <a:p>
            <a:r>
              <a:rPr lang="en-GB" i="1" dirty="0"/>
              <a:t>Implications for self-coding of occupation during the interview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16794" y="963694"/>
            <a:ext cx="982441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High look-up take-up rates (90%) with only 9 descriptions not coded post-interview, refusal rate &lt;1% (n=30)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No evidence for impact of device type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Specificity of selected during the interview or allocated post-interview codes comparable with interviewer-administered modes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Longer look-up time but comparable or higher coding rates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Longer open-text time and longer descriptions and successful post-interviewer coding</a:t>
            </a:r>
            <a:endParaRPr lang="en-GB" sz="16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Indicative of engagement and provision of sufficient detail for successful coding of verbatims post-interview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Significant reduction of cases requiring post-interview coding, and thus reduction in cost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White study members, educated, in cohabiting relationship, more likely to successfully self-code occupation during the web interview (via the look-up method)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sz="18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sz="18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GB" sz="17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GB" sz="1700" dirty="0"/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US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67558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and Plans for Next Steps Age 32 survey (sweep 9)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8200" y="1109773"/>
            <a:ext cx="10307595" cy="5169280"/>
          </a:xfrm>
        </p:spPr>
        <p:txBody>
          <a:bodyPr/>
          <a:lstStyle/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Presented study did not directly assess data quality, typically measured by 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reliability (the extent to which the same occupation code will be repeatedly assigned to the same case) or 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validity (the accuracy of the assigned code).</a:t>
            </a:r>
            <a:endParaRPr lang="en-US" alt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work to inform decisions for Age 32 Survey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Planned to take place in summer 2021 with a large recruited sample 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Aimed at evaluating accuracy of occupation coding during the interview  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Participants to be asked both questions formats: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Text-based search and coding using the full SOC </a:t>
            </a:r>
            <a:r>
              <a:rPr lang="en-GB" altLang="en-US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codeframe</a:t>
            </a: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a look-up  file, and </a:t>
            </a:r>
            <a:r>
              <a:rPr lang="en-US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open question asking to record as much detail as possible on the participants’ job or place of work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Smart phones included alongside other computer devices.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289185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4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84729" y="1259663"/>
            <a:ext cx="9798424" cy="534062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Series of open-ended questions asking participants for their job title and to describe the kind of work they do dominate the research practice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Enable to collect sufficient detail and assign a code at the most detailed level of the occupational classification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Administered in both interviewer- and self- administered settings, including mixed mode surveys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Less often occupation is captured with closed-ended questions offering limited choice of categories and resulting in highly aggregated codes;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dirty="0"/>
              <a:t>Search tree navigation and semantic text matching techniques, and look-up methods used in web-surveys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Verbatim responses (to open-ended questions) typically coded post-interview by specialist coders using manual or computer aided (assisted or automated) 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Use of manual coding significantly reduced but still complements computer aided coding methods even though the challenges it poses (e.g. time consuming, costly and error prone).</a:t>
            </a:r>
          </a:p>
          <a:p>
            <a:pPr lvl="1">
              <a:buFontTx/>
              <a:buChar char="-"/>
            </a:pPr>
            <a:endParaRPr lang="en-GB" sz="1800" dirty="0"/>
          </a:p>
          <a:p>
            <a:pPr>
              <a:buFontTx/>
              <a:buChar char="-"/>
            </a:pPr>
            <a:endParaRPr lang="en-GB" sz="2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Occupation coding – general practice </a:t>
            </a:r>
          </a:p>
        </p:txBody>
      </p:sp>
    </p:spTree>
    <p:extLst>
      <p:ext uri="{BB962C8B-B14F-4D97-AF65-F5344CB8AC3E}">
        <p14:creationId xmlns:p14="http://schemas.microsoft.com/office/powerpoint/2010/main" val="153498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0655" y="1188472"/>
            <a:ext cx="9718116" cy="44810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Previous research has acknowledged the potential of coding occupation during the interview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Potential for reduction in coding errors as uncertainties likely to arise post-interview, due to insufficient or contradictory information, can be resolved by the interviewer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Easier for the interviewer to probe for additional information during the interview than it is for any post-interview intervention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More parsimonious list of best matching occupations to choose from, and allow the coding decision to be confirmed by the respondents themselves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Assumed that interviewers do not achieve the same levels of accuracy as specialist coders, with increasing experience the interviewer may develop a better idea of what constitutes a good occupational description and probe accordingly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Expected to reduce costs and processing time since a smaller number of occupation descriptions will require post-interview coding.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Low maintenance costs as the code frame and search algorithms can be constructed and updated automatically. </a:t>
            </a:r>
          </a:p>
          <a:p>
            <a:pPr>
              <a:buFontTx/>
              <a:buChar char="-"/>
            </a:pPr>
            <a:endParaRPr lang="en-GB" sz="1800" dirty="0"/>
          </a:p>
          <a:p>
            <a:pPr>
              <a:buFontTx/>
              <a:buChar char="-"/>
            </a:pPr>
            <a:endParaRPr lang="en-GB" sz="1800" dirty="0"/>
          </a:p>
          <a:p>
            <a:pPr>
              <a:buFontTx/>
              <a:buChar char="-"/>
            </a:pPr>
            <a:endParaRPr lang="en-GB" sz="1800" dirty="0"/>
          </a:p>
          <a:p>
            <a:pPr>
              <a:buFontTx/>
              <a:buChar char="-"/>
            </a:pPr>
            <a:endParaRPr lang="en-GB" sz="1700" dirty="0"/>
          </a:p>
          <a:p>
            <a:pPr>
              <a:buFontTx/>
              <a:buChar char="-"/>
            </a:pPr>
            <a:endParaRPr lang="en-GB" sz="2100" dirty="0"/>
          </a:p>
          <a:p>
            <a:pPr>
              <a:buFontTx/>
              <a:buChar char="-"/>
            </a:pPr>
            <a:endParaRPr lang="en-GB" sz="2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Occupation coding (of open ended questions) during the interview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61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81227" y="1054082"/>
            <a:ext cx="9276077" cy="44810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Effective implementation in a few interviewer-administered (telephone and in-person) surveys (Hacking et al. 2006; </a:t>
            </a:r>
            <a:r>
              <a:rPr lang="en-GB" sz="1800" dirty="0" err="1"/>
              <a:t>Brugiavini</a:t>
            </a:r>
            <a:r>
              <a:rPr lang="en-GB" sz="1800" dirty="0"/>
              <a:t> et al. 2017; </a:t>
            </a:r>
            <a:r>
              <a:rPr lang="en-GB" sz="1800" dirty="0" err="1"/>
              <a:t>Schierholz</a:t>
            </a:r>
            <a:r>
              <a:rPr lang="en-GB" sz="1800" dirty="0"/>
              <a:t> et al. 2018)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Coding rates between 72% and 80%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Limited but positive insights about data quality (agreement between interview and office coded occupations)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Interview time reduction questionable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Implementation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Form of computer-assisted coding where the computer suggests the most relevant occupation code(s) to the interviewer 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The interviewer types into the open text field the job title and/or description of the occupational activity 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On the basis of this verbatim text the search engine shows a list of best matching occupations from the code frame to select the most appropriate occupation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As more input is entered, the search engine adapts the list of best matching occupations and the list becomes smaller</a:t>
            </a:r>
          </a:p>
          <a:p>
            <a:pPr marL="817563" lvl="1" indent="-285750">
              <a:buFont typeface="Courier New" panose="02070309020205020404" pitchFamily="49" charset="0"/>
              <a:buChar char="o"/>
            </a:pPr>
            <a:r>
              <a:rPr lang="en-GB" sz="1700" dirty="0"/>
              <a:t>If the search results do not yield any likely matches, respondents asked to provide further details or referred to a specialist coder post-interview.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known about its feasibility (already)</a:t>
            </a:r>
          </a:p>
        </p:txBody>
      </p:sp>
    </p:spTree>
    <p:extLst>
      <p:ext uri="{BB962C8B-B14F-4D97-AF65-F5344CB8AC3E}">
        <p14:creationId xmlns:p14="http://schemas.microsoft.com/office/powerpoint/2010/main" val="323994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457961" y="1091152"/>
            <a:ext cx="9276077" cy="44810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literature on interview-based occupation coding comes primarily from interviewer-administered settings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feasibility of coding occupations in (probability-based) online and mixed-mode surveys remains unclear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Applied in non-probability web-based surveys and by some NSOs - but evidence not readily available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Differences between interviewer- and self- administered surveys for occupation coding likely to impact performance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In web surveys, occupation coding during the interview is challenging as there is no interviewer to provide assistance or probe for additional information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Likely to impact coding rates, quality of occupation data (specificity of selected code, quality of verbatim, etc.), participant experience with the coding instrument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An easy-to-use interface needed to facilitate respondent self-coding of occupation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700" dirty="0"/>
              <a:t>Even more challenging in mixed-mode surveys as the interface should be standardized across modes to ensure comparable measurement across all respondents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This study sheds light on these issues …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not known (yet)</a:t>
            </a:r>
          </a:p>
        </p:txBody>
      </p:sp>
    </p:spTree>
    <p:extLst>
      <p:ext uri="{BB962C8B-B14F-4D97-AF65-F5344CB8AC3E}">
        <p14:creationId xmlns:p14="http://schemas.microsoft.com/office/powerpoint/2010/main" val="121328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Next Steps and the age 25 survey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40362" y="1290458"/>
            <a:ext cx="927607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Follows the lives of around 16,000 people in England born in 1989/1990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Began in 2004 (age 13/14), annual sweeps until 2010 (age 19/20) (sweeps 1-7)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Most recent sweep in </a:t>
            </a:r>
            <a:r>
              <a:rPr lang="en-US" altLang="en-US" sz="1800" dirty="0"/>
              <a:t>2015/2016 - age 25 survey (sweep 8) (in which the method of interest has been implemented)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Sequential mixed-mode design including web, telephone and face-to-face interviewing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Focus on transitions out of education and into early adulthood</a:t>
            </a:r>
            <a:r>
              <a:rPr lang="en-GB" sz="1800" dirty="0"/>
              <a:t>, and thus work participation a key theme in the age 25 survey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Occupation captured by a text-based search and coding method during the interview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Activity data collected in the study since its initial wave at age 14 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700" dirty="0"/>
              <a:t>Occupation data collected since study members were aged 16  - captured with open-ended questions and coded post-interview by professional coders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sz="18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00861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occupation at age 25 survey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593885" y="1023276"/>
            <a:ext cx="9276077" cy="516928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Respondents first asked about their job title with an open-ended question (‘What is your current job title?’)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Then asked to enter keywords into a search box describing what they mainly do in their job and select the most appropriate response option from a list of occupations generated by the search system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/>
              <a:t>Similar procedure in the interviewer-administered modes, except interviewers entered key words into the search box, read out the list of search results, and selected the most appropriate occupation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Following the entry of key words, the coding tool searched for relevant job titles in the Standard Occupational Classification 2010 (SOC2010) coding index and offered a list of corresponding codes</a:t>
            </a:r>
          </a:p>
          <a:p>
            <a:pPr marL="874713" lvl="1" indent="-342900">
              <a:spcBef>
                <a:spcPts val="600"/>
              </a:spcBef>
              <a:spcAft>
                <a:spcPts val="600"/>
              </a:spcAft>
            </a:pPr>
            <a:r>
              <a:rPr lang="en-GB" altLang="en-US" sz="1300" dirty="0"/>
              <a:t>The input string of words matched against a concatenated string of the fields describing the job title in the SOC2010 coding index (containing over 27,000 job titles) as a look-up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If the look-up method was not successful, the respondent was asked the traditional open-ended question to describe what they mainly do in their jobs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altLang="en-US" sz="18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9428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Screenshot of the look-up question in the web survey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90DFA9-DC19-417A-9B7D-32E1F0AF4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492" y="1132995"/>
            <a:ext cx="9772207" cy="427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353907"/>
      </p:ext>
    </p:extLst>
  </p:cSld>
  <p:clrMapOvr>
    <a:masterClrMapping/>
  </p:clrMapOvr>
</p:sld>
</file>

<file path=ppt/theme/theme1.xml><?xml version="1.0" encoding="utf-8"?>
<a:theme xmlns:a="http://schemas.openxmlformats.org/drawingml/2006/main" name="CLS_2015 slides">
  <a:themeElements>
    <a:clrScheme name="IOE-UCL CLS">
      <a:dk1>
        <a:srgbClr val="000000"/>
      </a:dk1>
      <a:lt1>
        <a:srgbClr val="FFFFFF"/>
      </a:lt1>
      <a:dk2>
        <a:srgbClr val="A79E93"/>
      </a:dk2>
      <a:lt2>
        <a:srgbClr val="C7C926"/>
      </a:lt2>
      <a:accent1>
        <a:srgbClr val="E2212F"/>
      </a:accent1>
      <a:accent2>
        <a:srgbClr val="B7E0EB"/>
      </a:accent2>
      <a:accent3>
        <a:srgbClr val="00A1BA"/>
      </a:accent3>
      <a:accent4>
        <a:srgbClr val="B61D4E"/>
      </a:accent4>
      <a:accent5>
        <a:srgbClr val="EE573F"/>
      </a:accent5>
      <a:accent6>
        <a:srgbClr val="DBDC29"/>
      </a:accent6>
      <a:hlink>
        <a:srgbClr val="1C62C5"/>
      </a:hlink>
      <a:folHlink>
        <a:srgbClr val="E1387D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xtSteps_Data_and_Documentation.potx" id="{22B8BD31-C82A-48A8-8E63-F864B11B6E73}" vid="{DC81216E-0EE5-4490-B363-EA882C3F57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NextSteps_Data_and_Documentation</Template>
  <TotalTime>10482</TotalTime>
  <Words>2193</Words>
  <Application>Microsoft Office PowerPoint</Application>
  <PresentationFormat>Widescreen</PresentationFormat>
  <Paragraphs>169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CLS_2015 slides</vt:lpstr>
      <vt:lpstr>Occupation Coding During the Interview in a Web-First Sequential Mixed-Mode Survey: Evidence from the Next Steps Cohort Study  Darina Peycheva, Joe Sakshaug, Lisa Calderwood </vt:lpstr>
      <vt:lpstr>Outline</vt:lpstr>
      <vt:lpstr>Occupation coding – general practice </vt:lpstr>
      <vt:lpstr>Occupation coding (of open ended questions) during the interview</vt:lpstr>
      <vt:lpstr>What is known about its feasibility (already)</vt:lpstr>
      <vt:lpstr>What is not known (yet)</vt:lpstr>
      <vt:lpstr>About Next Steps and the age 25 survey</vt:lpstr>
      <vt:lpstr>Coding occupation at age 25 survey</vt:lpstr>
      <vt:lpstr>Screenshot of the look-up question in the web survey</vt:lpstr>
      <vt:lpstr>Screenshot of the look-up question and search results for “teacher secondary” in the web survey</vt:lpstr>
      <vt:lpstr>Research questions</vt:lpstr>
      <vt:lpstr>Results     </vt:lpstr>
      <vt:lpstr>Look-up and office coding rates by survey mode</vt:lpstr>
      <vt:lpstr>Coding rates by device type</vt:lpstr>
      <vt:lpstr>Specific vs generic codes by coding method and survey mode</vt:lpstr>
      <vt:lpstr>Length of open-text occupation descriptions</vt:lpstr>
      <vt:lpstr>Time to select an occupation or provide an occupation description</vt:lpstr>
      <vt:lpstr>Correlates of occupation coding during the interview</vt:lpstr>
      <vt:lpstr>Summary of findings</vt:lpstr>
      <vt:lpstr>Implications for self-coding of occupation during the interview</vt:lpstr>
      <vt:lpstr>Limitations and Plans for Next Steps Age 32 survey (sweep 9)</vt:lpstr>
      <vt:lpstr>Thank you</vt:lpstr>
    </vt:vector>
  </TitlesOfParts>
  <Company>Institute of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documentation and accessing the data with Q&amp;A</dc:title>
  <dc:creator>Sarab Rihal</dc:creator>
  <cp:lastModifiedBy>darina peycheva</cp:lastModifiedBy>
  <cp:revision>429</cp:revision>
  <cp:lastPrinted>2017-07-06T14:54:42Z</cp:lastPrinted>
  <dcterms:created xsi:type="dcterms:W3CDTF">2017-06-05T11:11:31Z</dcterms:created>
  <dcterms:modified xsi:type="dcterms:W3CDTF">2021-03-12T12:05:31Z</dcterms:modified>
</cp:coreProperties>
</file>