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entation.xml" ContentType="application/vnd.openxmlformats-officedocument.presentationml.presentation.main+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10.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authors.xml" ContentType="application/vnd.ms-powerpoint.authors+xml"/>
  <Override PartName="/ppt/theme/theme1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2" r:id="rId2"/>
    <p:sldMasterId id="2147483727" r:id="rId3"/>
    <p:sldMasterId id="2147483734" r:id="rId4"/>
    <p:sldMasterId id="2147483742" r:id="rId5"/>
    <p:sldMasterId id="2147483757" r:id="rId6"/>
    <p:sldMasterId id="2147483772" r:id="rId7"/>
    <p:sldMasterId id="2147483779" r:id="rId8"/>
    <p:sldMasterId id="2147483794" r:id="rId9"/>
    <p:sldMasterId id="2147483802" r:id="rId10"/>
    <p:sldMasterId id="2147483821" r:id="rId11"/>
    <p:sldMasterId id="2147483837" r:id="rId12"/>
    <p:sldMasterId id="2147483844" r:id="rId13"/>
  </p:sldMasterIdLst>
  <p:notesMasterIdLst>
    <p:notesMasterId r:id="rId78"/>
  </p:notesMasterIdLst>
  <p:handoutMasterIdLst>
    <p:handoutMasterId r:id="rId79"/>
  </p:handoutMasterIdLst>
  <p:sldIdLst>
    <p:sldId id="256" r:id="rId14"/>
    <p:sldId id="609" r:id="rId15"/>
    <p:sldId id="257" r:id="rId16"/>
    <p:sldId id="258" r:id="rId17"/>
    <p:sldId id="610" r:id="rId18"/>
    <p:sldId id="286" r:id="rId19"/>
    <p:sldId id="298" r:id="rId20"/>
    <p:sldId id="297" r:id="rId21"/>
    <p:sldId id="608" r:id="rId22"/>
    <p:sldId id="296" r:id="rId23"/>
    <p:sldId id="598" r:id="rId24"/>
    <p:sldId id="293" r:id="rId25"/>
    <p:sldId id="621" r:id="rId26"/>
    <p:sldId id="622" r:id="rId27"/>
    <p:sldId id="623" r:id="rId28"/>
    <p:sldId id="599" r:id="rId29"/>
    <p:sldId id="603" r:id="rId30"/>
    <p:sldId id="567" r:id="rId31"/>
    <p:sldId id="579" r:id="rId32"/>
    <p:sldId id="568" r:id="rId33"/>
    <p:sldId id="502" r:id="rId34"/>
    <p:sldId id="600" r:id="rId35"/>
    <p:sldId id="624" r:id="rId36"/>
    <p:sldId id="508" r:id="rId37"/>
    <p:sldId id="625" r:id="rId38"/>
    <p:sldId id="583" r:id="rId39"/>
    <p:sldId id="584" r:id="rId40"/>
    <p:sldId id="570" r:id="rId41"/>
    <p:sldId id="620" r:id="rId42"/>
    <p:sldId id="572" r:id="rId43"/>
    <p:sldId id="566" r:id="rId44"/>
    <p:sldId id="581" r:id="rId45"/>
    <p:sldId id="578" r:id="rId46"/>
    <p:sldId id="602" r:id="rId47"/>
    <p:sldId id="282" r:id="rId48"/>
    <p:sldId id="585" r:id="rId49"/>
    <p:sldId id="586" r:id="rId50"/>
    <p:sldId id="266" r:id="rId51"/>
    <p:sldId id="619" r:id="rId52"/>
    <p:sldId id="287" r:id="rId53"/>
    <p:sldId id="618" r:id="rId54"/>
    <p:sldId id="617" r:id="rId55"/>
    <p:sldId id="261" r:id="rId56"/>
    <p:sldId id="260" r:id="rId57"/>
    <p:sldId id="588" r:id="rId58"/>
    <p:sldId id="614" r:id="rId59"/>
    <p:sldId id="589" r:id="rId60"/>
    <p:sldId id="276" r:id="rId61"/>
    <p:sldId id="590" r:id="rId62"/>
    <p:sldId id="288" r:id="rId63"/>
    <p:sldId id="591" r:id="rId64"/>
    <p:sldId id="601" r:id="rId65"/>
    <p:sldId id="592" r:id="rId66"/>
    <p:sldId id="604" r:id="rId67"/>
    <p:sldId id="615" r:id="rId68"/>
    <p:sldId id="616" r:id="rId69"/>
    <p:sldId id="280" r:id="rId70"/>
    <p:sldId id="596" r:id="rId71"/>
    <p:sldId id="607" r:id="rId72"/>
    <p:sldId id="284" r:id="rId73"/>
    <p:sldId id="595" r:id="rId74"/>
    <p:sldId id="285" r:id="rId75"/>
    <p:sldId id="605" r:id="rId76"/>
    <p:sldId id="278" r:id="rId77"/>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BC4908-7D39-B7A0-D52C-93F030052818}" name="Mills, Hayley" initials="HM" userId="S::qtnvmil@ucl.ac.uk::903ee843-492c-4f66-9730-313885338be1" providerId="AD"/>
  <p188:author id="{E8013314-C903-70AE-9D17-CB1F02417D4B}" name="Rebecca Oldroyd" initials="RO" userId="S::btx387@qmul.ac.uk::92458b86-29f6-46d4-8108-00cacb0a4f64" providerId="AD"/>
  <p188:author id="{1F53618E-BB7B-F746-AEB1-F5E47203F98A}" name="Johnson, Jon" initials="JJ" userId="S::utnvjdj@ucl.ac.uk::6d696fec-8b2b-4539-b23e-3af07c26ac1c" providerId="AD"/>
  <p188:author id="{EFA85EA9-DDF0-7AA7-4484-B766909BC235}" name="Rebecca Oldroyd" initials="RO" userId="S::qtnzrol@ucl.ac.uk::cfcae4f4-0f9f-43b8-ae15-27d1094854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Neill, Dara" initials="OD" lastIdx="1" clrIdx="0">
    <p:extLst>
      <p:ext uri="{19B8F6BF-5375-455C-9EA6-DF929625EA0E}">
        <p15:presenceInfo xmlns:p15="http://schemas.microsoft.com/office/powerpoint/2012/main" userId="O'Neill, Dara" providerId="None"/>
      </p:ext>
    </p:extLst>
  </p:cmAuthor>
  <p:cmAuthor id="2" name="Rebecca Hardy" initials="RH" lastIdx="8" clrIdx="1">
    <p:extLst>
      <p:ext uri="{19B8F6BF-5375-455C-9EA6-DF929625EA0E}">
        <p15:presenceInfo xmlns:p15="http://schemas.microsoft.com/office/powerpoint/2012/main" userId="Rebecca Hardy" providerId="None"/>
      </p:ext>
    </p:extLst>
  </p:cmAuthor>
  <p:cmAuthor id="3" name="Jon Johnson" initials="JJ" lastIdx="7" clrIdx="2">
    <p:extLst>
      <p:ext uri="{19B8F6BF-5375-455C-9EA6-DF929625EA0E}">
        <p15:presenceInfo xmlns:p15="http://schemas.microsoft.com/office/powerpoint/2012/main" userId="S-1-5-21-2902265621-1063028621-2381561480-213660" providerId="AD"/>
      </p:ext>
    </p:extLst>
  </p:cmAuthor>
  <p:cmAuthor id="4" name="Hayley Mills" initials="HM" lastIdx="27" clrIdx="3">
    <p:extLst>
      <p:ext uri="{19B8F6BF-5375-455C-9EA6-DF929625EA0E}">
        <p15:presenceInfo xmlns:p15="http://schemas.microsoft.com/office/powerpoint/2012/main" userId="Hayley Mil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67272"/>
    <a:srgbClr val="65A0A3"/>
    <a:srgbClr val="F0FAF2"/>
    <a:srgbClr val="EFFAFF"/>
    <a:srgbClr val="FEF7EC"/>
    <a:srgbClr val="EDF9EF"/>
    <a:srgbClr val="F6FCF7"/>
    <a:srgbClr val="F8F3FB"/>
    <a:srgbClr val="FF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65523" autoAdjust="0"/>
  </p:normalViewPr>
  <p:slideViewPr>
    <p:cSldViewPr snapToGrid="0">
      <p:cViewPr varScale="1">
        <p:scale>
          <a:sx n="72" d="100"/>
          <a:sy n="72" d="100"/>
        </p:scale>
        <p:origin x="1428"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ableStyles" Target="tableStyle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customXml" Target="../customXml/item2.xml"/><Relationship Id="rId61" Type="http://schemas.openxmlformats.org/officeDocument/2006/relationships/slide" Target="slides/slide48.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1" y="0"/>
            <a:ext cx="2949575" cy="498475"/>
          </a:xfrm>
          <a:prstGeom prst="rect">
            <a:avLst/>
          </a:prstGeom>
        </p:spPr>
        <p:txBody>
          <a:bodyPr vert="horz" lIns="91440" tIns="45720" rIns="91440" bIns="45720" rtlCol="0"/>
          <a:lstStyle>
            <a:lvl1pPr algn="r">
              <a:defRPr sz="1200"/>
            </a:lvl1pPr>
          </a:lstStyle>
          <a:p>
            <a:fld id="{DFB93CD4-8A1B-4F2D-82A5-0AA30EFB68F7}" type="datetimeFigureOut">
              <a:rPr lang="en-GB" smtClean="0"/>
              <a:t>26/09/2024</a:t>
            </a:fld>
            <a:endParaRPr lang="en-GB"/>
          </a:p>
        </p:txBody>
      </p:sp>
      <p:sp>
        <p:nvSpPr>
          <p:cNvPr id="4" name="Footer Placeholder 3"/>
          <p:cNvSpPr>
            <a:spLocks noGrp="1"/>
          </p:cNvSpPr>
          <p:nvPr>
            <p:ph type="ftr" sz="quarter" idx="2"/>
          </p:nvPr>
        </p:nvSpPr>
        <p:spPr>
          <a:xfrm>
            <a:off x="1"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1" y="9445625"/>
            <a:ext cx="2949575" cy="498475"/>
          </a:xfrm>
          <a:prstGeom prst="rect">
            <a:avLst/>
          </a:prstGeom>
        </p:spPr>
        <p:txBody>
          <a:bodyPr vert="horz" lIns="91440" tIns="45720" rIns="91440" bIns="45720" rtlCol="0" anchor="b"/>
          <a:lstStyle>
            <a:lvl1pPr algn="r">
              <a:defRPr sz="1200"/>
            </a:lvl1pPr>
          </a:lstStyle>
          <a:p>
            <a:fld id="{F5087B50-C406-4162-B83A-14E1D36215F0}" type="slidenum">
              <a:rPr lang="en-GB" smtClean="0"/>
              <a:t>‹#›</a:t>
            </a:fld>
            <a:endParaRPr lang="en-GB"/>
          </a:p>
        </p:txBody>
      </p:sp>
    </p:spTree>
    <p:extLst>
      <p:ext uri="{BB962C8B-B14F-4D97-AF65-F5344CB8AC3E}">
        <p14:creationId xmlns:p14="http://schemas.microsoft.com/office/powerpoint/2010/main" val="310079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89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1"/>
            <a:ext cx="2949099" cy="498933"/>
          </a:xfrm>
          <a:prstGeom prst="rect">
            <a:avLst/>
          </a:prstGeom>
        </p:spPr>
        <p:txBody>
          <a:bodyPr vert="horz" lIns="91440" tIns="45720" rIns="91440" bIns="45720" rtlCol="0"/>
          <a:lstStyle>
            <a:lvl1pPr algn="r">
              <a:defRPr sz="1200"/>
            </a:lvl1pPr>
          </a:lstStyle>
          <a:p>
            <a:fld id="{BD5FB493-2AA0-43BD-88D2-40EE250B7807}" type="datetimeFigureOut">
              <a:rPr lang="en-GB" smtClean="0"/>
              <a:t>26/09/2024</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18EF53C-3DDB-4E8C-8741-5F14448100C9}" type="slidenum">
              <a:rPr lang="en-GB" smtClean="0"/>
              <a:t>‹#›</a:t>
            </a:fld>
            <a:endParaRPr lang="en-GB"/>
          </a:p>
        </p:txBody>
      </p:sp>
    </p:spTree>
    <p:extLst>
      <p:ext uri="{BB962C8B-B14F-4D97-AF65-F5344CB8AC3E}">
        <p14:creationId xmlns:p14="http://schemas.microsoft.com/office/powerpoint/2010/main" val="369811665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4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ritannica.com/technology/text-messag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66oNv_DJuP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iscovery.closer.ac.uk/item/uk.cls.ncds/524c8f92-493f-4660-90c4-0aa7ac3d2640"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discovery.closer.ac.uk/item/uk.cls.ncds/1139735a-064a-4c08-b004-7ae87fab0aa9" TargetMode="External"/><Relationship Id="rId4" Type="http://schemas.openxmlformats.org/officeDocument/2006/relationships/hyperlink" Target="https://discovery.closer.ac.uk/item/uk.cls.ncds/0103e4b4-09a6-41a8-997b-3ca0b1edcaf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cinote.net/blog/fair-principles/"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sites.google.com/sheffield.ac.uk/fair-guidance/hom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ukdataservice.ac.uk/learning-hub/research-data-management/plan-to-share/data-management-planning-overview/"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vocabularies.cessda.eu/"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aseline="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8EF53C-3DDB-4E8C-8741-5F14448100C9}" type="slidenum">
              <a:rPr lang="en-GB" smtClean="0"/>
              <a:t>2</a:t>
            </a:fld>
            <a:endParaRPr lang="en-GB"/>
          </a:p>
        </p:txBody>
      </p:sp>
    </p:spTree>
    <p:extLst>
      <p:ext uri="{BB962C8B-B14F-4D97-AF65-F5344CB8AC3E}">
        <p14:creationId xmlns:p14="http://schemas.microsoft.com/office/powerpoint/2010/main" val="85785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example of concept, measure and data are, and the places they exist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15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aseline="0" dirty="0">
                <a:latin typeface="Calibri" panose="020F0502020204030204" pitchFamily="34" charset="0"/>
              </a:rPr>
              <a:t>This part of the workshop will explain what metadata is, why it’s important, and what the benefits are to you as a researcher.</a:t>
            </a:r>
          </a:p>
        </p:txBody>
      </p:sp>
      <p:sp>
        <p:nvSpPr>
          <p:cNvPr id="4" name="Slide Number Placeholder 3"/>
          <p:cNvSpPr>
            <a:spLocks noGrp="1"/>
          </p:cNvSpPr>
          <p:nvPr>
            <p:ph type="sldNum" sz="quarter" idx="5"/>
          </p:nvPr>
        </p:nvSpPr>
        <p:spPr/>
        <p:txBody>
          <a:bodyPr/>
          <a:lstStyle/>
          <a:p>
            <a:fld id="{B18EF53C-3DDB-4E8C-8741-5F14448100C9}" type="slidenum">
              <a:rPr lang="en-GB" smtClean="0"/>
              <a:t>18</a:t>
            </a:fld>
            <a:endParaRPr lang="en-GB"/>
          </a:p>
        </p:txBody>
      </p:sp>
    </p:spTree>
    <p:extLst>
      <p:ext uri="{BB962C8B-B14F-4D97-AF65-F5344CB8AC3E}">
        <p14:creationId xmlns:p14="http://schemas.microsoft.com/office/powerpoint/2010/main" val="83512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050" dirty="0"/>
          </a:p>
        </p:txBody>
      </p:sp>
      <p:sp>
        <p:nvSpPr>
          <p:cNvPr id="4" name="Slide Number Placeholder 3"/>
          <p:cNvSpPr>
            <a:spLocks noGrp="1"/>
          </p:cNvSpPr>
          <p:nvPr>
            <p:ph type="sldNum" sz="quarter" idx="5"/>
          </p:nvPr>
        </p:nvSpPr>
        <p:spPr/>
        <p:txBody>
          <a:bodyPr/>
          <a:lstStyle/>
          <a:p>
            <a:fld id="{B18EF53C-3DDB-4E8C-8741-5F14448100C9}" type="slidenum">
              <a:rPr lang="en-GB" smtClean="0"/>
              <a:t>19</a:t>
            </a:fld>
            <a:endParaRPr lang="en-GB"/>
          </a:p>
        </p:txBody>
      </p:sp>
    </p:spTree>
    <p:extLst>
      <p:ext uri="{BB962C8B-B14F-4D97-AF65-F5344CB8AC3E}">
        <p14:creationId xmlns:p14="http://schemas.microsoft.com/office/powerpoint/2010/main" val="418434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B18EF53C-3DDB-4E8C-8741-5F14448100C9}" type="slidenum">
              <a:rPr lang="en-GB" smtClean="0"/>
              <a:t>20</a:t>
            </a:fld>
            <a:endParaRPr lang="en-GB"/>
          </a:p>
        </p:txBody>
      </p:sp>
    </p:spTree>
    <p:extLst>
      <p:ext uri="{BB962C8B-B14F-4D97-AF65-F5344CB8AC3E}">
        <p14:creationId xmlns:p14="http://schemas.microsoft.com/office/powerpoint/2010/main" val="64196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If you’ve heard of metadata before, you’ll have likely heard the definition “data about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cs typeface="Arial" panose="020B0604020202020204" pitchFamily="34" charset="0"/>
              </a:rPr>
              <a:t>Wikipedia has a slightly different take… (e.g. </a:t>
            </a:r>
            <a:r>
              <a:rPr lang="en-GB" sz="1000" b="0" i="0" dirty="0">
                <a:solidFill>
                  <a:srgbClr val="1A1A1A"/>
                </a:solidFill>
                <a:effectLst/>
                <a:latin typeface="Georgia" panose="02040502050405020303" pitchFamily="18" charset="0"/>
              </a:rPr>
              <a:t>the date and time of a </a:t>
            </a:r>
            <a:r>
              <a:rPr lang="en-GB" sz="1000" b="0" i="0" u="sng" dirty="0">
                <a:effectLst/>
                <a:latin typeface="Georgia" panose="02040502050405020303" pitchFamily="18" charset="0"/>
                <a:hlinkClick r:id="rId3"/>
              </a:rPr>
              <a:t>text message</a:t>
            </a:r>
            <a:r>
              <a:rPr lang="en-GB" sz="1000" b="0" i="0" dirty="0">
                <a:solidFill>
                  <a:srgbClr val="1A1A1A"/>
                </a:solidFill>
                <a:effectLst/>
                <a:latin typeface="Georgia" panose="02040502050405020303" pitchFamily="18" charset="0"/>
              </a:rPr>
              <a:t> is metadata, but the text of that message is not)</a:t>
            </a:r>
            <a:endParaRPr lang="en-GB" sz="1000" dirty="0">
              <a:solidFill>
                <a:srgbClr val="000000"/>
              </a:solidFill>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cs typeface="Arial" panose="020B0604020202020204" pitchFamily="34" charset="0"/>
              </a:rPr>
              <a:t>So does a recent paper by Kyle Parry… (it is not just data about data)</a:t>
            </a:r>
            <a:endParaRPr lang="en-GB" sz="1000" dirty="0"/>
          </a:p>
          <a:p>
            <a:pPr marL="171450" indent="-171450">
              <a:buFont typeface="Arial" panose="020B0604020202020204" pitchFamily="34" charset="0"/>
              <a:buChar char="•"/>
            </a:pPr>
            <a:r>
              <a:rPr lang="en-GB" sz="1000" dirty="0"/>
              <a:t>Opinions vary, but one thing everyone agrees on is that metadata has a relationship to data – it allows us to make sense of it and use it in an intelligent and meaningful way.</a:t>
            </a:r>
          </a:p>
          <a:p>
            <a:endParaRPr lang="en-GB" sz="1000" dirty="0"/>
          </a:p>
          <a:p>
            <a:endParaRPr lang="en-GB" sz="1000" dirty="0"/>
          </a:p>
          <a:p>
            <a:pPr marL="0" indent="0">
              <a:spcBef>
                <a:spcPts val="0"/>
              </a:spcBef>
              <a:buNone/>
            </a:pPr>
            <a:r>
              <a:rPr lang="en-GB" sz="1000" dirty="0"/>
              <a:t>(2) https://</a:t>
            </a:r>
            <a:r>
              <a:rPr lang="en-GB" sz="1000" dirty="0" err="1"/>
              <a:t>dataedo.com</a:t>
            </a:r>
            <a:r>
              <a:rPr lang="en-GB" sz="1000" dirty="0"/>
              <a:t>/kb/data-glossary/what-is-metadata</a:t>
            </a:r>
          </a:p>
          <a:p>
            <a:pPr marL="0" indent="0">
              <a:spcBef>
                <a:spcPts val="0"/>
              </a:spcBef>
              <a:buNone/>
            </a:pPr>
            <a:r>
              <a:rPr lang="en-GB" sz="1000" dirty="0"/>
              <a:t>(3) https://</a:t>
            </a:r>
            <a:r>
              <a:rPr lang="en-GB" sz="1000" dirty="0" err="1"/>
              <a:t>www.britannica.com</a:t>
            </a:r>
            <a:r>
              <a:rPr lang="en-GB" sz="1000" dirty="0"/>
              <a:t>/technology/metadata</a:t>
            </a:r>
          </a:p>
          <a:p>
            <a:pPr marL="0" indent="0">
              <a:spcBef>
                <a:spcPts val="0"/>
              </a:spcBef>
              <a:buNone/>
            </a:pPr>
            <a:r>
              <a:rPr lang="en-GB" sz="1000" dirty="0"/>
              <a:t>(4) Parry, K. (2023). Metadata Is Not Data About Data. Decolonizing Data, p15-33</a:t>
            </a:r>
          </a:p>
        </p:txBody>
      </p:sp>
      <p:sp>
        <p:nvSpPr>
          <p:cNvPr id="4" name="Slide Number Placeholder 3"/>
          <p:cNvSpPr>
            <a:spLocks noGrp="1"/>
          </p:cNvSpPr>
          <p:nvPr>
            <p:ph type="sldNum" sz="quarter" idx="5"/>
          </p:nvPr>
        </p:nvSpPr>
        <p:spPr/>
        <p:txBody>
          <a:bodyPr/>
          <a:lstStyle/>
          <a:p>
            <a:fld id="{B18EF53C-3DDB-4E8C-8741-5F14448100C9}" type="slidenum">
              <a:rPr lang="en-GB" smtClean="0"/>
              <a:t>21</a:t>
            </a:fld>
            <a:endParaRPr lang="en-GB"/>
          </a:p>
        </p:txBody>
      </p:sp>
    </p:spTree>
    <p:extLst>
      <p:ext uri="{BB962C8B-B14F-4D97-AF65-F5344CB8AC3E}">
        <p14:creationId xmlns:p14="http://schemas.microsoft.com/office/powerpoint/2010/main" val="105654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latin typeface="+mn-lt"/>
                <a:ea typeface="Calibri" panose="020F0502020204030204" pitchFamily="34" charset="0"/>
                <a:cs typeface="Times New Roman" panose="02020603050405020304" pitchFamily="18" charset="0"/>
              </a:rPr>
              <a:t>Metadata is machine-readable…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effectLst/>
                <a:latin typeface="+mn-lt"/>
                <a:ea typeface="Calibri" panose="020F0502020204030204" pitchFamily="34" charset="0"/>
                <a:cs typeface="+mn-cs"/>
              </a:rPr>
              <a:t>It </a:t>
            </a:r>
            <a:r>
              <a:rPr lang="en-GB" sz="1000" baseline="0" dirty="0">
                <a:effectLst/>
                <a:latin typeface="+mn-lt"/>
                <a:cs typeface="Times New Roman" panose="02020603050405020304" pitchFamily="18" charset="0"/>
              </a:rPr>
              <a:t>categorises things so that computers can understand the meaning of the text - it tells the computer </a:t>
            </a:r>
            <a:r>
              <a:rPr lang="en-GB" sz="1000" baseline="0" dirty="0">
                <a:latin typeface="+mn-lt"/>
              </a:rPr>
              <a:t>what something is, how it relates to other objects, and what to do with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Source Sans Pro"/>
                <a:ea typeface="Source Sans Pro"/>
              </a:rPr>
              <a:t>This information or metadata can be provided to researchers to help them discover, understand and access data</a:t>
            </a:r>
            <a:endParaRPr lang="en-GB" sz="1000"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aseline="0" dirty="0">
              <a:latin typeface="+mn-lt"/>
            </a:endParaRPr>
          </a:p>
          <a:p>
            <a:pPr marL="0" indent="0">
              <a:buFont typeface="Arial" panose="020B0604020202020204" pitchFamily="34" charset="0"/>
              <a:buNone/>
            </a:pPr>
            <a:r>
              <a:rPr lang="en-US" sz="1000" i="1" dirty="0"/>
              <a:t>Note</a:t>
            </a:r>
            <a:r>
              <a:rPr lang="en-US" sz="1000" dirty="0"/>
              <a:t>: A schema is a formal technique for organizing metadata</a:t>
            </a:r>
          </a:p>
          <a:p>
            <a:pPr marL="0" indent="0">
              <a:buFont typeface="Arial" panose="020B0604020202020204" pitchFamily="34" charset="0"/>
              <a:buNone/>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latin typeface="+mn-lt"/>
            </a:endParaRPr>
          </a:p>
        </p:txBody>
      </p:sp>
      <p:sp>
        <p:nvSpPr>
          <p:cNvPr id="4" name="Slide Number Placeholder 3"/>
          <p:cNvSpPr>
            <a:spLocks noGrp="1"/>
          </p:cNvSpPr>
          <p:nvPr>
            <p:ph type="sldNum" sz="quarter" idx="5"/>
          </p:nvPr>
        </p:nvSpPr>
        <p:spPr/>
        <p:txBody>
          <a:bodyPr/>
          <a:lstStyle/>
          <a:p>
            <a:fld id="{B18EF53C-3DDB-4E8C-8741-5F14448100C9}" type="slidenum">
              <a:rPr lang="en-GB" smtClean="0"/>
              <a:t>22</a:t>
            </a:fld>
            <a:endParaRPr lang="en-GB"/>
          </a:p>
        </p:txBody>
      </p:sp>
    </p:spTree>
    <p:extLst>
      <p:ext uri="{BB962C8B-B14F-4D97-AF65-F5344CB8AC3E}">
        <p14:creationId xmlns:p14="http://schemas.microsoft.com/office/powerpoint/2010/main" val="416779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We will have all come across metadata in our everyday lives, because it’s also useful outside of the research/data context.</a:t>
            </a:r>
          </a:p>
          <a:p>
            <a:pPr marL="171450" indent="-171450">
              <a:buFont typeface="Arial" panose="020B0604020202020204" pitchFamily="34" charset="0"/>
              <a:buChar char="•"/>
            </a:pPr>
            <a:r>
              <a:rPr lang="en-GB" sz="1000" dirty="0"/>
              <a:t>Everything you see on the slide are examples of metadata (travel comparison sites, description of a show on Netflix, an online library), so we use metadata all the time without realising.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688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So now we’ve had a look at examples of metadata in everyday life, let’s have a look at metadata in the context of research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On the slide is an </a:t>
            </a:r>
            <a:r>
              <a:rPr lang="en-GB" sz="1000" baseline="0" dirty="0"/>
              <a:t>example of a dataset with some variables and numbers.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aseline="0" dirty="0"/>
              <a:t>The first thing you might be asking yourself is, what do the variable names “Sam1”, “Sam2” etc stand for? </a:t>
            </a:r>
            <a:endParaRPr lang="en-GB"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Dr Judy</a:t>
            </a:r>
            <a:r>
              <a:rPr lang="en-GB" sz="1000" baseline="0" dirty="0"/>
              <a:t> Benign from NYU also wanted to know the answer to this question, so let’s watch a video to find out how she got on.</a:t>
            </a:r>
            <a:endParaRPr lang="en-GB" sz="1000" dirty="0"/>
          </a:p>
        </p:txBody>
      </p:sp>
      <p:sp>
        <p:nvSpPr>
          <p:cNvPr id="4" name="Slide Number Placeholder 3"/>
          <p:cNvSpPr>
            <a:spLocks noGrp="1"/>
          </p:cNvSpPr>
          <p:nvPr>
            <p:ph type="sldNum" sz="quarter" idx="5"/>
          </p:nvPr>
        </p:nvSpPr>
        <p:spPr/>
        <p:txBody>
          <a:bodyPr/>
          <a:lstStyle/>
          <a:p>
            <a:fld id="{B18EF53C-3DDB-4E8C-8741-5F14448100C9}" type="slidenum">
              <a:rPr lang="en-GB" smtClean="0"/>
              <a:t>24</a:t>
            </a:fld>
            <a:endParaRPr lang="en-GB"/>
          </a:p>
        </p:txBody>
      </p:sp>
    </p:spTree>
    <p:extLst>
      <p:ext uri="{BB962C8B-B14F-4D97-AF65-F5344CB8AC3E}">
        <p14:creationId xmlns:p14="http://schemas.microsoft.com/office/powerpoint/2010/main" val="426689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a:hlinkClick r:id="rId3">
                  <a:extLst>
                    <a:ext uri="{A12FA001-AC4F-418D-AE19-62706E023703}">
                      <ahyp:hlinkClr xmlns:ahyp="http://schemas.microsoft.com/office/drawing/2018/hyperlinkcolor" val="tx"/>
                    </a:ext>
                  </a:extLst>
                </a:hlinkClick>
              </a:rPr>
              <a:t>https://www.youtube.com/watch?v=66oNv_DJuPc</a:t>
            </a:r>
            <a:r>
              <a:rPr lang="en-GB"/>
              <a:t> </a:t>
            </a:r>
            <a:endParaRPr lang="en-GB" sz="1000"/>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GB" sz="1000" baseline="0"/>
              <a:t>This scenario might be familiar to you in some way or another, maybe not to this extent, but it highlights some of the key issues in data and metadata management. </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765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Feel free to raise your hand or shout out if you have any ideas or thoughts.</a:t>
            </a:r>
          </a:p>
          <a:p>
            <a:pPr marL="171450" indent="-171450">
              <a:buFont typeface="Arial" panose="020B0604020202020204" pitchFamily="34" charset="0"/>
              <a:buChar char="•"/>
            </a:pPr>
            <a:r>
              <a:rPr lang="en-GB" sz="1200" dirty="0"/>
              <a:t>In other words, what are some of the problems Dr Judy </a:t>
            </a:r>
            <a:r>
              <a:rPr lang="en-GB" sz="1200" baseline="0" dirty="0"/>
              <a:t>Benign </a:t>
            </a:r>
            <a:r>
              <a:rPr lang="en-GB" sz="1200" dirty="0"/>
              <a:t>had when trying to access the data?</a:t>
            </a:r>
          </a:p>
        </p:txBody>
      </p:sp>
      <p:sp>
        <p:nvSpPr>
          <p:cNvPr id="4" name="Slide Number Placeholder 3"/>
          <p:cNvSpPr>
            <a:spLocks noGrp="1"/>
          </p:cNvSpPr>
          <p:nvPr>
            <p:ph type="sldNum" sz="quarter" idx="5"/>
          </p:nvPr>
        </p:nvSpPr>
        <p:spPr/>
        <p:txBody>
          <a:bodyPr/>
          <a:lstStyle/>
          <a:p>
            <a:fld id="{B18EF53C-3DDB-4E8C-8741-5F14448100C9}" type="slidenum">
              <a:rPr lang="en-GB" smtClean="0"/>
              <a:t>26</a:t>
            </a:fld>
            <a:endParaRPr lang="en-GB"/>
          </a:p>
        </p:txBody>
      </p:sp>
    </p:spTree>
    <p:extLst>
      <p:ext uri="{BB962C8B-B14F-4D97-AF65-F5344CB8AC3E}">
        <p14:creationId xmlns:p14="http://schemas.microsoft.com/office/powerpoint/2010/main" val="230491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aseline="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8EF53C-3DDB-4E8C-8741-5F14448100C9}" type="slidenum">
              <a:rPr lang="en-GB" smtClean="0"/>
              <a:t>5</a:t>
            </a:fld>
            <a:endParaRPr lang="en-GB"/>
          </a:p>
        </p:txBody>
      </p:sp>
    </p:spTree>
    <p:extLst>
      <p:ext uri="{BB962C8B-B14F-4D97-AF65-F5344CB8AC3E}">
        <p14:creationId xmlns:p14="http://schemas.microsoft.com/office/powerpoint/2010/main" val="758695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mn-lt"/>
              </a:rPr>
              <a:t>The researcher created a dataset, but with no prior thought about how to describe where it is, what it is about, how to use it, or where it came from, to someone else (or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mn-lt"/>
              </a:rPr>
              <a:t>Metadata provides the information to do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172B4D"/>
              </a:solidFill>
              <a:effectLst/>
              <a:latin typeface="+mn-lt"/>
            </a:endParaRPr>
          </a:p>
          <a:p>
            <a:endParaRPr lang="en-GB" sz="1100" dirty="0">
              <a:latin typeface="+mn-lt"/>
            </a:endParaRPr>
          </a:p>
        </p:txBody>
      </p:sp>
      <p:sp>
        <p:nvSpPr>
          <p:cNvPr id="4" name="Slide Number Placeholder 3"/>
          <p:cNvSpPr>
            <a:spLocks noGrp="1"/>
          </p:cNvSpPr>
          <p:nvPr>
            <p:ph type="sldNum" sz="quarter" idx="5"/>
          </p:nvPr>
        </p:nvSpPr>
        <p:spPr/>
        <p:txBody>
          <a:bodyPr/>
          <a:lstStyle/>
          <a:p>
            <a:fld id="{B18EF53C-3DDB-4E8C-8741-5F14448100C9}" type="slidenum">
              <a:rPr lang="en-GB" smtClean="0"/>
              <a:t>27</a:t>
            </a:fld>
            <a:endParaRPr lang="en-GB"/>
          </a:p>
        </p:txBody>
      </p:sp>
    </p:spTree>
    <p:extLst>
      <p:ext uri="{BB962C8B-B14F-4D97-AF65-F5344CB8AC3E}">
        <p14:creationId xmlns:p14="http://schemas.microsoft.com/office/powerpoint/2010/main" val="1108589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Let’s have a look at more of a contextualised example of how metadata can help us to understand and use data.</a:t>
            </a:r>
          </a:p>
          <a:p>
            <a:pPr marL="171450" indent="-171450">
              <a:buFont typeface="Arial" panose="020B0604020202020204" pitchFamily="34" charset="0"/>
              <a:buChar char="•"/>
            </a:pPr>
            <a:r>
              <a:rPr lang="en-GB" sz="1000" dirty="0"/>
              <a:t>On the slide is a screenshot of a dataset. </a:t>
            </a:r>
          </a:p>
          <a:p>
            <a:pPr marL="171450" indent="-171450">
              <a:buFont typeface="Arial" panose="020B0604020202020204" pitchFamily="34" charset="0"/>
              <a:buChar char="•"/>
            </a:pPr>
            <a:r>
              <a:rPr lang="en-GB" sz="1000" dirty="0"/>
              <a:t>With the people on your table, please take a couple of minutes to discuss what information you would need in order to be able to understand and use this data.</a:t>
            </a:r>
          </a:p>
          <a:p>
            <a:endParaRPr lang="en-GB" sz="1000" dirty="0"/>
          </a:p>
          <a:p>
            <a:endParaRPr lang="en-GB" sz="1000" dirty="0"/>
          </a:p>
          <a:p>
            <a:r>
              <a:rPr lang="en-GB" sz="1000" i="1" dirty="0"/>
              <a:t>Study: </a:t>
            </a:r>
            <a:r>
              <a:rPr lang="en-GB" sz="1000" i="1" dirty="0">
                <a:hlinkClick r:id="rId3"/>
              </a:rPr>
              <a:t>National Child Development Study</a:t>
            </a:r>
            <a:r>
              <a:rPr lang="en-GB" sz="1000" i="1" dirty="0"/>
              <a:t> </a:t>
            </a:r>
          </a:p>
          <a:p>
            <a:r>
              <a:rPr lang="en-GB" sz="1000" i="1" dirty="0"/>
              <a:t>Sweep: </a:t>
            </a:r>
            <a:r>
              <a:rPr lang="en-GB" sz="1000" i="1" dirty="0">
                <a:hlinkClick r:id="rId4"/>
              </a:rPr>
              <a:t>Age 7 Survey (1965)</a:t>
            </a:r>
            <a:r>
              <a:rPr lang="en-GB" sz="1000" i="1" dirty="0"/>
              <a:t> </a:t>
            </a:r>
          </a:p>
          <a:p>
            <a:r>
              <a:rPr lang="en-GB" sz="1000" i="1" dirty="0"/>
              <a:t>Data File: </a:t>
            </a:r>
            <a:r>
              <a:rPr lang="en-GB" sz="1000" i="1" dirty="0">
                <a:hlinkClick r:id="rId5"/>
              </a:rPr>
              <a:t>NCDS1 Parental Questionnaire (1965) Dataset</a:t>
            </a:r>
            <a:endParaRPr lang="en-GB" sz="1000" i="1" dirty="0"/>
          </a:p>
        </p:txBody>
      </p:sp>
      <p:sp>
        <p:nvSpPr>
          <p:cNvPr id="4" name="Slide Number Placeholder 3"/>
          <p:cNvSpPr>
            <a:spLocks noGrp="1"/>
          </p:cNvSpPr>
          <p:nvPr>
            <p:ph type="sldNum" sz="quarter" idx="5"/>
          </p:nvPr>
        </p:nvSpPr>
        <p:spPr/>
        <p:txBody>
          <a:bodyPr/>
          <a:lstStyle/>
          <a:p>
            <a:fld id="{B18EF53C-3DDB-4E8C-8741-5F14448100C9}" type="slidenum">
              <a:rPr lang="en-GB" smtClean="0"/>
              <a:t>28</a:t>
            </a:fld>
            <a:endParaRPr lang="en-GB"/>
          </a:p>
        </p:txBody>
      </p:sp>
    </p:spTree>
    <p:extLst>
      <p:ext uri="{BB962C8B-B14F-4D97-AF65-F5344CB8AC3E}">
        <p14:creationId xmlns:p14="http://schemas.microsoft.com/office/powerpoint/2010/main" val="266602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Here are just some of the questions we would need to answer to be able to find, understand, and use the data.</a:t>
            </a:r>
          </a:p>
          <a:p>
            <a:pPr marL="171450" indent="-171450">
              <a:buFont typeface="Arial" panose="020B0604020202020204" pitchFamily="34" charset="0"/>
              <a:buChar char="•"/>
            </a:pPr>
            <a:r>
              <a:rPr lang="en-GB" sz="1000" dirty="0"/>
              <a:t>First and foremost, we need to know who collected the data? What data did they collect? When was it collected? Where was it collected? And how was it collected? - One way to think about metadata is that it is the who/what/where/when/how of the data.</a:t>
            </a:r>
          </a:p>
          <a:p>
            <a:pPr marL="171450" indent="-171450">
              <a:buFont typeface="Arial" panose="020B0604020202020204" pitchFamily="34" charset="0"/>
              <a:buChar char="•"/>
            </a:pPr>
            <a:r>
              <a:rPr lang="en-GB" sz="1000" dirty="0"/>
              <a:t>Having this </a:t>
            </a:r>
            <a:r>
              <a:rPr lang="en-GB" sz="1000" b="0" i="0" u="none" strike="noStrike" kern="1200" baseline="0" dirty="0">
                <a:solidFill>
                  <a:schemeClr val="tx1"/>
                </a:solidFill>
                <a:effectLst/>
                <a:latin typeface="+mn-lt"/>
                <a:ea typeface="+mn-ea"/>
                <a:cs typeface="+mn-cs"/>
              </a:rPr>
              <a:t>metadata helps to provide additional context about the data. For example, knowing how the data was collected (for instance, whether the data is a self-report vs. physical measurement) helps us to assess how valid and accurate the data is.</a:t>
            </a:r>
          </a:p>
          <a:p>
            <a:pPr marL="171450" indent="-171450">
              <a:buFont typeface="Arial" panose="020B0604020202020204" pitchFamily="34" charset="0"/>
              <a:buChar char="•"/>
            </a:pPr>
            <a:r>
              <a:rPr lang="en-GB" sz="1000" b="0" i="0" u="none" strike="noStrike" kern="1200" baseline="0" dirty="0">
                <a:solidFill>
                  <a:schemeClr val="tx1"/>
                </a:solidFill>
                <a:effectLst/>
                <a:latin typeface="+mn-lt"/>
                <a:ea typeface="+mn-ea"/>
                <a:cs typeface="+mn-cs"/>
              </a:rPr>
              <a:t>This example shows us how metadata is necessary to understand someone else’s data, but it’s also good to consider how this information might be useful for your future self when working on your own data, so you don’t end up in a Sam1 situation!</a:t>
            </a:r>
          </a:p>
          <a:p>
            <a:pPr marL="171450" indent="-171450">
              <a:buFont typeface="Arial" panose="020B0604020202020204" pitchFamily="34" charset="0"/>
              <a:buChar char="•"/>
            </a:pPr>
            <a:r>
              <a:rPr lang="en-GB" sz="1000" b="0" i="0" u="none" strike="noStrike" kern="1200" baseline="0" dirty="0">
                <a:solidFill>
                  <a:schemeClr val="tx1"/>
                </a:solidFill>
                <a:effectLst/>
                <a:latin typeface="+mn-lt"/>
                <a:ea typeface="+mn-ea"/>
                <a:cs typeface="+mn-cs"/>
              </a:rPr>
              <a:t>Capturing this information (or metadata) </a:t>
            </a:r>
            <a:r>
              <a:rPr lang="en-GB" sz="1000" baseline="0" dirty="0"/>
              <a:t>means that the data is available for re-use, and it also makes it machine-actionable to make data management easier and more efficient, and the data more discoverable. </a:t>
            </a:r>
            <a:endParaRPr lang="en-GB" sz="10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987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000"/>
          </a:p>
        </p:txBody>
      </p:sp>
      <p:sp>
        <p:nvSpPr>
          <p:cNvPr id="4" name="Slide Number Placeholder 3"/>
          <p:cNvSpPr>
            <a:spLocks noGrp="1"/>
          </p:cNvSpPr>
          <p:nvPr>
            <p:ph type="sldNum" sz="quarter" idx="5"/>
          </p:nvPr>
        </p:nvSpPr>
        <p:spPr/>
        <p:txBody>
          <a:bodyPr/>
          <a:lstStyle/>
          <a:p>
            <a:fld id="{B18EF53C-3DDB-4E8C-8741-5F14448100C9}" type="slidenum">
              <a:rPr lang="en-GB" smtClean="0"/>
              <a:t>30</a:t>
            </a:fld>
            <a:endParaRPr lang="en-GB"/>
          </a:p>
        </p:txBody>
      </p:sp>
    </p:spTree>
    <p:extLst>
      <p:ext uri="{BB962C8B-B14F-4D97-AF65-F5344CB8AC3E}">
        <p14:creationId xmlns:p14="http://schemas.microsoft.com/office/powerpoint/2010/main" val="346839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So far, we’ve described what metadata is. But why is it important?</a:t>
            </a:r>
          </a:p>
          <a:p>
            <a:pPr marL="171450" indent="-171450">
              <a:buFont typeface="Arial" panose="020B0604020202020204" pitchFamily="34" charset="0"/>
              <a:buChar char="•"/>
            </a:pPr>
            <a:r>
              <a:rPr lang="en-GB" sz="1000" dirty="0"/>
              <a:t>Metadata is the core component of RDM, which is the …</a:t>
            </a:r>
          </a:p>
          <a:p>
            <a:pPr marL="171450" indent="-171450">
              <a:buFont typeface="Arial" panose="020B0604020202020204" pitchFamily="34" charset="0"/>
              <a:buChar char="•"/>
            </a:pPr>
            <a:r>
              <a:rPr lang="en-GB" sz="1000" dirty="0"/>
              <a:t>There are several external reasons why we might be required to document metadata…</a:t>
            </a:r>
          </a:p>
          <a:p>
            <a:pPr marL="171450" indent="-171450">
              <a:buFont typeface="Arial" panose="020B0604020202020204" pitchFamily="34" charset="0"/>
              <a:buChar char="•"/>
            </a:pPr>
            <a:endParaRPr lang="en-GB" sz="1000" dirty="0"/>
          </a:p>
          <a:p>
            <a:pPr marL="0" indent="0">
              <a:buFont typeface="Arial" panose="020B0604020202020204" pitchFamily="34" charset="0"/>
              <a:buNone/>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(6) </a:t>
            </a:r>
            <a:r>
              <a:rPr lang="en-GB" sz="1000" dirty="0">
                <a:effectLst/>
              </a:rPr>
              <a:t>CODATA RDM Terminology Working Group. (2024). CODATA RDM Terminology (2023 version): overview (Version 2023). </a:t>
            </a:r>
            <a:r>
              <a:rPr lang="en-GB" sz="1000" dirty="0" err="1">
                <a:effectLst/>
              </a:rPr>
              <a:t>Zenodo</a:t>
            </a:r>
            <a:r>
              <a:rPr lang="en-GB" sz="1000" dirty="0">
                <a:effectLst/>
              </a:rPr>
              <a:t>. https://doi.org/10.5281/zenodo.10626170</a:t>
            </a:r>
          </a:p>
          <a:p>
            <a:pPr marL="0" indent="0">
              <a:buFontTx/>
              <a:buNone/>
            </a:pPr>
            <a:endParaRPr lang="en-GB" sz="1000" dirty="0"/>
          </a:p>
        </p:txBody>
      </p:sp>
      <p:sp>
        <p:nvSpPr>
          <p:cNvPr id="4" name="Slide Number Placeholder 3"/>
          <p:cNvSpPr>
            <a:spLocks noGrp="1"/>
          </p:cNvSpPr>
          <p:nvPr>
            <p:ph type="sldNum" sz="quarter" idx="5"/>
          </p:nvPr>
        </p:nvSpPr>
        <p:spPr/>
        <p:txBody>
          <a:bodyPr/>
          <a:lstStyle/>
          <a:p>
            <a:fld id="{B18EF53C-3DDB-4E8C-8741-5F14448100C9}" type="slidenum">
              <a:rPr lang="en-GB" smtClean="0"/>
              <a:t>31</a:t>
            </a:fld>
            <a:endParaRPr lang="en-GB"/>
          </a:p>
        </p:txBody>
      </p:sp>
    </p:spTree>
    <p:extLst>
      <p:ext uri="{BB962C8B-B14F-4D97-AF65-F5344CB8AC3E}">
        <p14:creationId xmlns:p14="http://schemas.microsoft.com/office/powerpoint/2010/main" val="174935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well as external factors, metadata is helpful for your future self, to help you understand your data later down the line, and be able to share it in a meaningful way with others.</a:t>
            </a:r>
          </a:p>
          <a:p>
            <a:endParaRPr lang="en-GB" sz="1000"/>
          </a:p>
        </p:txBody>
      </p:sp>
      <p:sp>
        <p:nvSpPr>
          <p:cNvPr id="4" name="Slide Number Placeholder 3"/>
          <p:cNvSpPr>
            <a:spLocks noGrp="1"/>
          </p:cNvSpPr>
          <p:nvPr>
            <p:ph type="sldNum" sz="quarter" idx="5"/>
          </p:nvPr>
        </p:nvSpPr>
        <p:spPr/>
        <p:txBody>
          <a:bodyPr/>
          <a:lstStyle/>
          <a:p>
            <a:fld id="{B18EF53C-3DDB-4E8C-8741-5F14448100C9}" type="slidenum">
              <a:rPr lang="en-GB" smtClean="0"/>
              <a:t>32</a:t>
            </a:fld>
            <a:endParaRPr lang="en-GB"/>
          </a:p>
        </p:txBody>
      </p:sp>
    </p:spTree>
    <p:extLst>
      <p:ext uri="{BB962C8B-B14F-4D97-AF65-F5344CB8AC3E}">
        <p14:creationId xmlns:p14="http://schemas.microsoft.com/office/powerpoint/2010/main" val="4180769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B18EF53C-3DDB-4E8C-8741-5F14448100C9}" type="slidenum">
              <a:rPr lang="en-GB" smtClean="0"/>
              <a:t>33</a:t>
            </a:fld>
            <a:endParaRPr lang="en-GB"/>
          </a:p>
        </p:txBody>
      </p:sp>
    </p:spTree>
    <p:extLst>
      <p:ext uri="{BB962C8B-B14F-4D97-AF65-F5344CB8AC3E}">
        <p14:creationId xmlns:p14="http://schemas.microsoft.com/office/powerpoint/2010/main" val="4209849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FD7F51-EE53-4F8D-98E9-58BE12961F98}" type="slidenum">
              <a:rPr lang="en-GB" smtClean="0"/>
              <a:t>35</a:t>
            </a:fld>
            <a:endParaRPr lang="en-GB"/>
          </a:p>
        </p:txBody>
      </p:sp>
    </p:spTree>
    <p:extLst>
      <p:ext uri="{BB962C8B-B14F-4D97-AF65-F5344CB8AC3E}">
        <p14:creationId xmlns:p14="http://schemas.microsoft.com/office/powerpoint/2010/main" val="2425770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EB8C46-3CC0-4772-A078-1F2C56282080}" type="slidenum">
              <a:rPr lang="en-GB" smtClean="0"/>
              <a:t>38</a:t>
            </a:fld>
            <a:endParaRPr lang="en-GB"/>
          </a:p>
        </p:txBody>
      </p:sp>
    </p:spTree>
    <p:extLst>
      <p:ext uri="{BB962C8B-B14F-4D97-AF65-F5344CB8AC3E}">
        <p14:creationId xmlns:p14="http://schemas.microsoft.com/office/powerpoint/2010/main" val="74266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So most or all of these issues could be resolved through implementing FAIR principles, so we'll go through what they are next. </a:t>
            </a:r>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39</a:t>
            </a:fld>
            <a:endParaRPr lang="en-GB"/>
          </a:p>
        </p:txBody>
      </p:sp>
    </p:spTree>
    <p:extLst>
      <p:ext uri="{BB962C8B-B14F-4D97-AF65-F5344CB8AC3E}">
        <p14:creationId xmlns:p14="http://schemas.microsoft.com/office/powerpoint/2010/main" val="74063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8EF53C-3DDB-4E8C-8741-5F14448100C9}" type="slidenum">
              <a:rPr lang="en-GB" smtClean="0"/>
              <a:t>7</a:t>
            </a:fld>
            <a:endParaRPr lang="en-GB"/>
          </a:p>
        </p:txBody>
      </p:sp>
    </p:spTree>
    <p:extLst>
      <p:ext uri="{BB962C8B-B14F-4D97-AF65-F5344CB8AC3E}">
        <p14:creationId xmlns:p14="http://schemas.microsoft.com/office/powerpoint/2010/main" val="4041462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you can see how these relate to some of the potential problems that we discussed in the exercise.</a:t>
            </a:r>
            <a:endParaRPr lang="en-US"/>
          </a:p>
          <a:p>
            <a:r>
              <a:rPr lang="en-GB"/>
              <a:t>(7) </a:t>
            </a:r>
            <a:r>
              <a:rPr lang="en-US"/>
              <a:t>Wilkinson MD, Dumontier M, </a:t>
            </a:r>
            <a:r>
              <a:rPr lang="en-US" err="1"/>
              <a:t>Aalbersberg</a:t>
            </a:r>
            <a:r>
              <a:rPr lang="en-US"/>
              <a:t> IJJ, Appleton G, Axton M, Baak A et al. The FAIR Guiding Principles for scientific data management and stewardship. Scientific Data. 2016;3. 160018 </a:t>
            </a:r>
            <a:r>
              <a:rPr lang="en-GB">
                <a:hlinkClick r:id="rId3"/>
              </a:rPr>
              <a:t>https://doi.org/10.1038/sdata.2016.18</a:t>
            </a:r>
            <a:r>
              <a:rPr lang="en-GB"/>
              <a:t> </a:t>
            </a:r>
            <a:endParaRPr lang="en-US">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40</a:t>
            </a:fld>
            <a:endParaRPr lang="en-GB"/>
          </a:p>
        </p:txBody>
      </p:sp>
    </p:spTree>
    <p:extLst>
      <p:ext uri="{BB962C8B-B14F-4D97-AF65-F5344CB8AC3E}">
        <p14:creationId xmlns:p14="http://schemas.microsoft.com/office/powerpoint/2010/main" val="1135969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41</a:t>
            </a:fld>
            <a:endParaRPr lang="en-GB"/>
          </a:p>
        </p:txBody>
      </p:sp>
    </p:spTree>
    <p:extLst>
      <p:ext uri="{BB962C8B-B14F-4D97-AF65-F5344CB8AC3E}">
        <p14:creationId xmlns:p14="http://schemas.microsoft.com/office/powerpoint/2010/main" val="2184521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42</a:t>
            </a:fld>
            <a:endParaRPr lang="en-GB"/>
          </a:p>
        </p:txBody>
      </p:sp>
    </p:spTree>
    <p:extLst>
      <p:ext uri="{BB962C8B-B14F-4D97-AF65-F5344CB8AC3E}">
        <p14:creationId xmlns:p14="http://schemas.microsoft.com/office/powerpoint/2010/main" val="3789254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EB8C46-3CC0-4772-A078-1F2C56282080}" type="slidenum">
              <a:rPr lang="en-GB" smtClean="0"/>
              <a:t>44</a:t>
            </a:fld>
            <a:endParaRPr lang="en-GB"/>
          </a:p>
        </p:txBody>
      </p:sp>
    </p:spTree>
    <p:extLst>
      <p:ext uri="{BB962C8B-B14F-4D97-AF65-F5344CB8AC3E}">
        <p14:creationId xmlns:p14="http://schemas.microsoft.com/office/powerpoint/2010/main" val="80635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000">
                <a:solidFill>
                  <a:srgbClr val="231F20"/>
                </a:solidFill>
                <a:latin typeface="Source Sans Pro"/>
                <a:ea typeface="Source Sans Pro"/>
                <a:cs typeface="Arial"/>
                <a:hlinkClick r:id="rId3">
                  <a:extLst>
                    <a:ext uri="{A12FA001-AC4F-418D-AE19-62706E023703}">
                      <ahyp:hlinkClr xmlns:ahyp="http://schemas.microsoft.com/office/drawing/2018/hyperlinkcolor" val="tx"/>
                    </a:ext>
                  </a:extLst>
                </a:hlinkClick>
              </a:rPr>
              <a:t>(8)</a:t>
            </a:r>
            <a:r>
              <a:rPr lang="en-GB">
                <a:hlinkClick r:id="rId3">
                  <a:extLst>
                    <a:ext uri="{A12FA001-AC4F-418D-AE19-62706E023703}">
                      <ahyp:hlinkClr xmlns:ahyp="http://schemas.microsoft.com/office/drawing/2018/hyperlinkcolor" val="tx"/>
                    </a:ext>
                  </a:extLst>
                </a:hlinkClick>
              </a:rPr>
              <a:t>https://www.scinote.net/blog/fair-principles/</a:t>
            </a:r>
          </a:p>
          <a:p>
            <a:r>
              <a:rPr lang="en-GB" u="none">
                <a:hlinkClick r:id="rId4"/>
              </a:rPr>
              <a:t>(</a:t>
            </a:r>
            <a:r>
              <a:rPr lang="en-GB">
                <a:hlinkClick r:id="rId4"/>
              </a:rPr>
              <a:t>9</a:t>
            </a:r>
            <a:r>
              <a:rPr lang="en-GB" u="none">
                <a:hlinkClick r:id="rId4"/>
              </a:rPr>
              <a:t>) </a:t>
            </a:r>
            <a:r>
              <a:rPr lang="en-GB">
                <a:hlinkClick r:id="rId4"/>
              </a:rPr>
              <a:t>https://sites.google.com/sheffield.ac.uk/fair-guidance/home</a:t>
            </a:r>
            <a:r>
              <a:rPr lang="en-GB"/>
              <a:t> </a:t>
            </a:r>
            <a:endParaRPr lang="en-US"/>
          </a:p>
        </p:txBody>
      </p:sp>
      <p:sp>
        <p:nvSpPr>
          <p:cNvPr id="4" name="Slide Number Placeholder 3"/>
          <p:cNvSpPr>
            <a:spLocks noGrp="1"/>
          </p:cNvSpPr>
          <p:nvPr>
            <p:ph type="sldNum" sz="quarter" idx="5"/>
          </p:nvPr>
        </p:nvSpPr>
        <p:spPr/>
        <p:txBody>
          <a:bodyPr/>
          <a:lstStyle/>
          <a:p>
            <a:fld id="{CAFD7F51-EE53-4F8D-98E9-58BE12961F98}" type="slidenum">
              <a:rPr lang="en-GB" smtClean="0"/>
              <a:t>45</a:t>
            </a:fld>
            <a:endParaRPr lang="en-GB"/>
          </a:p>
        </p:txBody>
      </p:sp>
    </p:spTree>
    <p:extLst>
      <p:ext uri="{BB962C8B-B14F-4D97-AF65-F5344CB8AC3E}">
        <p14:creationId xmlns:p14="http://schemas.microsoft.com/office/powerpoint/2010/main" val="1397640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EF53C-3DDB-4E8C-8741-5F14448100C9}" type="slidenum">
              <a:rPr lang="en-GB" smtClean="0"/>
              <a:t>46</a:t>
            </a:fld>
            <a:endParaRPr lang="en-GB"/>
          </a:p>
        </p:txBody>
      </p:sp>
    </p:spTree>
    <p:extLst>
      <p:ext uri="{BB962C8B-B14F-4D97-AF65-F5344CB8AC3E}">
        <p14:creationId xmlns:p14="http://schemas.microsoft.com/office/powerpoint/2010/main" val="2803215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8EF53C-3DDB-4E8C-8741-5F14448100C9}" type="slidenum">
              <a:rPr lang="en-GB" smtClean="0"/>
              <a:t>47</a:t>
            </a:fld>
            <a:endParaRPr lang="en-GB"/>
          </a:p>
        </p:txBody>
      </p:sp>
    </p:spTree>
    <p:extLst>
      <p:ext uri="{BB962C8B-B14F-4D97-AF65-F5344CB8AC3E}">
        <p14:creationId xmlns:p14="http://schemas.microsoft.com/office/powerpoint/2010/main" val="3874362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(10) https://ukdataservice.ac.uk/learning-hub/research-data-management/plan-to-share/data-management-planning-overview/</a:t>
            </a:r>
            <a:endParaRPr lang="en-US"/>
          </a:p>
        </p:txBody>
      </p:sp>
      <p:sp>
        <p:nvSpPr>
          <p:cNvPr id="4" name="Slide Number Placeholder 3"/>
          <p:cNvSpPr>
            <a:spLocks noGrp="1"/>
          </p:cNvSpPr>
          <p:nvPr>
            <p:ph type="sldNum" sz="quarter" idx="5"/>
          </p:nvPr>
        </p:nvSpPr>
        <p:spPr/>
        <p:txBody>
          <a:bodyPr/>
          <a:lstStyle/>
          <a:p>
            <a:fld id="{CAFD7F51-EE53-4F8D-98E9-58BE12961F98}" type="slidenum">
              <a:rPr lang="en-GB" smtClean="0"/>
              <a:t>48</a:t>
            </a:fld>
            <a:endParaRPr lang="en-GB"/>
          </a:p>
        </p:txBody>
      </p:sp>
    </p:spTree>
    <p:extLst>
      <p:ext uri="{BB962C8B-B14F-4D97-AF65-F5344CB8AC3E}">
        <p14:creationId xmlns:p14="http://schemas.microsoft.com/office/powerpoint/2010/main" val="2904264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(11) https://vocabularies.cessda.eu/</a:t>
            </a:r>
            <a:endParaRPr lang="en-US" dirty="0"/>
          </a:p>
          <a:p>
            <a:r>
              <a:rPr lang="en-US" dirty="0"/>
              <a:t>(12) https://www.ons.gov.uk/methodology/classificationsandstandards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49</a:t>
            </a:fld>
            <a:endParaRPr lang="en-GB"/>
          </a:p>
        </p:txBody>
      </p:sp>
    </p:spTree>
    <p:extLst>
      <p:ext uri="{BB962C8B-B14F-4D97-AF65-F5344CB8AC3E}">
        <p14:creationId xmlns:p14="http://schemas.microsoft.com/office/powerpoint/2010/main" val="202364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(13) https://orcid.org/</a:t>
            </a:r>
            <a:endParaRPr lang="en-US">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50</a:t>
            </a:fld>
            <a:endParaRPr lang="en-GB"/>
          </a:p>
        </p:txBody>
      </p:sp>
    </p:spTree>
    <p:extLst>
      <p:ext uri="{BB962C8B-B14F-4D97-AF65-F5344CB8AC3E}">
        <p14:creationId xmlns:p14="http://schemas.microsoft.com/office/powerpoint/2010/main" val="353388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CAFD7F51-EE53-4F8D-98E9-58BE12961F98}" type="slidenum">
              <a:rPr lang="en-GB" smtClean="0"/>
              <a:t>9</a:t>
            </a:fld>
            <a:endParaRPr lang="en-GB"/>
          </a:p>
        </p:txBody>
      </p:sp>
    </p:spTree>
    <p:extLst>
      <p:ext uri="{BB962C8B-B14F-4D97-AF65-F5344CB8AC3E}">
        <p14:creationId xmlns:p14="http://schemas.microsoft.com/office/powerpoint/2010/main" val="1839429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ea typeface="Calibri"/>
              <a:cs typeface="Calibri"/>
            </a:endParaRPr>
          </a:p>
        </p:txBody>
      </p:sp>
      <p:sp>
        <p:nvSpPr>
          <p:cNvPr id="4" name="Slide Number Placeholder 3"/>
          <p:cNvSpPr>
            <a:spLocks noGrp="1"/>
          </p:cNvSpPr>
          <p:nvPr>
            <p:ph type="sldNum" sz="quarter" idx="5"/>
          </p:nvPr>
        </p:nvSpPr>
        <p:spPr/>
        <p:txBody>
          <a:bodyPr/>
          <a:lstStyle/>
          <a:p>
            <a:fld id="{B18EF53C-3DDB-4E8C-8741-5F14448100C9}" type="slidenum">
              <a:rPr lang="en-GB" smtClean="0"/>
              <a:t>62</a:t>
            </a:fld>
            <a:endParaRPr lang="en-GB"/>
          </a:p>
        </p:txBody>
      </p:sp>
    </p:spTree>
    <p:extLst>
      <p:ext uri="{BB962C8B-B14F-4D97-AF65-F5344CB8AC3E}">
        <p14:creationId xmlns:p14="http://schemas.microsoft.com/office/powerpoint/2010/main" val="4033903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BEB8C46-3CC0-4772-A078-1F2C56282080}" type="slidenum">
              <a:rPr lang="en-GB" smtClean="0"/>
              <a:t>63</a:t>
            </a:fld>
            <a:endParaRPr lang="en-GB"/>
          </a:p>
        </p:txBody>
      </p:sp>
    </p:spTree>
    <p:extLst>
      <p:ext uri="{BB962C8B-B14F-4D97-AF65-F5344CB8AC3E}">
        <p14:creationId xmlns:p14="http://schemas.microsoft.com/office/powerpoint/2010/main" val="1245748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BEB8C46-3CC0-4772-A078-1F2C56282080}" type="slidenum">
              <a:rPr lang="en-GB" smtClean="0"/>
              <a:t>64</a:t>
            </a:fld>
            <a:endParaRPr lang="en-GB"/>
          </a:p>
        </p:txBody>
      </p:sp>
    </p:spTree>
    <p:extLst>
      <p:ext uri="{BB962C8B-B14F-4D97-AF65-F5344CB8AC3E}">
        <p14:creationId xmlns:p14="http://schemas.microsoft.com/office/powerpoint/2010/main" val="330475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u="none" strike="noStrike">
                <a:effectLst/>
              </a:rPr>
              <a:t>(1) Wikipedia (https://en.wikipedia.org/wiki/Data)</a:t>
            </a:r>
            <a:endParaRPr lang="en-GB" b="0" i="0" u="none" strike="noStrike">
              <a:effectLst/>
            </a:endParaRPr>
          </a:p>
          <a:p>
            <a:endParaRPr lang="en-GB"/>
          </a:p>
        </p:txBody>
      </p:sp>
      <p:sp>
        <p:nvSpPr>
          <p:cNvPr id="4" name="Slide Number Placeholder 3"/>
          <p:cNvSpPr>
            <a:spLocks noGrp="1"/>
          </p:cNvSpPr>
          <p:nvPr>
            <p:ph type="sldNum" sz="quarter" idx="5"/>
          </p:nvPr>
        </p:nvSpPr>
        <p:spPr/>
        <p:txBody>
          <a:bodyPr/>
          <a:lstStyle/>
          <a:p>
            <a:fld id="{B18EF53C-3DDB-4E8C-8741-5F14448100C9}" type="slidenum">
              <a:rPr lang="en-GB" smtClean="0"/>
              <a:t>10</a:t>
            </a:fld>
            <a:endParaRPr lang="en-GB"/>
          </a:p>
        </p:txBody>
      </p:sp>
    </p:spTree>
    <p:extLst>
      <p:ext uri="{BB962C8B-B14F-4D97-AF65-F5344CB8AC3E}">
        <p14:creationId xmlns:p14="http://schemas.microsoft.com/office/powerpoint/2010/main" val="181792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8EF53C-3DDB-4E8C-8741-5F14448100C9}" type="slidenum">
              <a:rPr lang="en-GB" smtClean="0"/>
              <a:t>11</a:t>
            </a:fld>
            <a:endParaRPr lang="en-GB"/>
          </a:p>
        </p:txBody>
      </p:sp>
    </p:spTree>
    <p:extLst>
      <p:ext uri="{BB962C8B-B14F-4D97-AF65-F5344CB8AC3E}">
        <p14:creationId xmlns:p14="http://schemas.microsoft.com/office/powerpoint/2010/main" val="22685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8EF53C-3DDB-4E8C-8741-5F14448100C9}" type="slidenum">
              <a:rPr lang="en-GB" smtClean="0"/>
              <a:t>12</a:t>
            </a:fld>
            <a:endParaRPr lang="en-GB"/>
          </a:p>
        </p:txBody>
      </p:sp>
    </p:spTree>
    <p:extLst>
      <p:ext uri="{BB962C8B-B14F-4D97-AF65-F5344CB8AC3E}">
        <p14:creationId xmlns:p14="http://schemas.microsoft.com/office/powerpoint/2010/main" val="263738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is a representation of something in the world, that has been captured in a specific way</a:t>
            </a:r>
          </a:p>
          <a:p>
            <a:endParaRPr lang="en-US"/>
          </a:p>
          <a:p>
            <a:r>
              <a:rPr lang="en-US"/>
              <a:t>Through this course we will use the terms, Concept, Measure and Data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24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example of concept, measure and data are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8EF53C-3DDB-4E8C-8741-5F14448100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32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9.svg"/><Relationship Id="rId9"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6.pn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4.svg"/></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14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13.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9.svg"/><Relationship Id="rId9" Type="http://schemas.openxmlformats.org/officeDocument/2006/relationships/image" Target="../media/image9.png"/></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svg"/><Relationship Id="rId10" Type="http://schemas.openxmlformats.org/officeDocument/2006/relationships/hyperlink" Target="https://closer.ac.uk/sign-latest-news-closer/" TargetMode="External"/><Relationship Id="rId4" Type="http://schemas.openxmlformats.org/officeDocument/2006/relationships/image" Target="../media/image7.png"/><Relationship Id="rId9" Type="http://schemas.openxmlformats.org/officeDocument/2006/relationships/image" Target="../media/image1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9.svg"/><Relationship Id="rId9"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6.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24.sv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4.svg"/><Relationship Id="rId4" Type="http://schemas.openxmlformats.org/officeDocument/2006/relationships/image" Target="../media/image6.svg"/><Relationship Id="rId9"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8.png"/><Relationship Id="rId7" Type="http://schemas.openxmlformats.org/officeDocument/2006/relationships/image" Target="../media/image7.png"/><Relationship Id="rId12"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19.svg"/><Relationship Id="rId9"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2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625167" cy="1044744"/>
          </a:xfrm>
        </p:spPr>
        <p:txBody>
          <a:bodyPr/>
          <a:lstStyle/>
          <a:p>
            <a:pPr lvl="0"/>
            <a:r>
              <a:rPr lang="en-GB"/>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625167" cy="322029"/>
          </a:xfrm>
        </p:spPr>
        <p:txBody>
          <a:bodyPr/>
          <a:lstStyle>
            <a:lvl1pPr>
              <a:defRPr sz="2133" b="0">
                <a:solidFill>
                  <a:schemeClr val="accent1"/>
                </a:solidFill>
              </a:defRPr>
            </a:lvl1pPr>
          </a:lstStyle>
          <a:p>
            <a:pPr lvl="0"/>
            <a:r>
              <a:rPr lang="en-GB"/>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42BA425A-B53F-5A58-84BB-202C58FC9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7078" y="260491"/>
            <a:ext cx="7332133" cy="6519333"/>
          </a:xfrm>
          <a:prstGeom prst="rect">
            <a:avLst/>
          </a:prstGeom>
        </p:spPr>
      </p:pic>
    </p:spTree>
    <p:extLst>
      <p:ext uri="{BB962C8B-B14F-4D97-AF65-F5344CB8AC3E}">
        <p14:creationId xmlns:p14="http://schemas.microsoft.com/office/powerpoint/2010/main" val="373221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9"/>
          <p:cNvSpPr>
            <a:spLocks noGrp="1"/>
          </p:cNvSpPr>
          <p:nvPr>
            <p:ph type="pic" sz="quarter" idx="10" hasCustomPrompt="1"/>
          </p:nvPr>
        </p:nvSpPr>
        <p:spPr>
          <a:xfrm>
            <a:off x="7440149" y="5516390"/>
            <a:ext cx="1728192" cy="1080963"/>
          </a:xfrm>
        </p:spPr>
        <p:txBody>
          <a:bodyPr>
            <a:normAutofit/>
          </a:bodyPr>
          <a:lstStyle>
            <a:lvl1pPr>
              <a:buNone/>
              <a:defRPr sz="1200" baseline="0">
                <a:latin typeface="Arial" pitchFamily="34" charset="0"/>
                <a:cs typeface="Arial" pitchFamily="34" charset="0"/>
              </a:defRPr>
            </a:lvl1pPr>
          </a:lstStyle>
          <a:p>
            <a:r>
              <a:rPr lang="en-GB" sz="1200">
                <a:latin typeface="Arial" pitchFamily="34" charset="0"/>
                <a:cs typeface="Arial" pitchFamily="34" charset="0"/>
              </a:rPr>
              <a:t>Insert your logo</a:t>
            </a:r>
            <a:endParaRPr lang="en-GB"/>
          </a:p>
        </p:txBody>
      </p:sp>
      <p:pic>
        <p:nvPicPr>
          <p:cNvPr id="8" name="Picture 7" descr="Closer_Logo.jpg"/>
          <p:cNvPicPr>
            <a:picLocks noChangeAspect="1"/>
          </p:cNvPicPr>
          <p:nvPr userDrawn="1"/>
        </p:nvPicPr>
        <p:blipFill>
          <a:blip r:embed="rId2" cstate="print"/>
          <a:stretch>
            <a:fillRect/>
          </a:stretch>
        </p:blipFill>
        <p:spPr>
          <a:xfrm>
            <a:off x="9360363" y="5536062"/>
            <a:ext cx="2292175" cy="917275"/>
          </a:xfrm>
          <a:prstGeom prst="rect">
            <a:avLst/>
          </a:prstGeom>
        </p:spPr>
      </p:pic>
    </p:spTree>
    <p:extLst>
      <p:ext uri="{BB962C8B-B14F-4D97-AF65-F5344CB8AC3E}">
        <p14:creationId xmlns:p14="http://schemas.microsoft.com/office/powerpoint/2010/main" val="21820321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ne column multimedia">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1104053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87949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6972437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7150242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a:p>
        </p:txBody>
      </p:sp>
      <p:sp>
        <p:nvSpPr>
          <p:cNvPr id="5" name="Content Placeholder 2">
            <a:extLst>
              <a:ext uri="{FF2B5EF4-FFF2-40B4-BE49-F238E27FC236}">
                <a16:creationId xmlns:a16="http://schemas.microsoft.com/office/drawing/2014/main" id="{EF0B4DAB-6296-4084-09A7-608CB33B2E25}"/>
              </a:ext>
            </a:extLst>
          </p:cNvPr>
          <p:cNvSpPr>
            <a:spLocks noGrp="1"/>
          </p:cNvSpPr>
          <p:nvPr>
            <p:ph idx="12" hasCustomPrompt="1"/>
          </p:nvPr>
        </p:nvSpPr>
        <p:spPr>
          <a:xfrm>
            <a:off x="508001" y="2195533"/>
            <a:ext cx="11108265" cy="2450607"/>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7" name="Text Placeholder 12">
            <a:extLst>
              <a:ext uri="{FF2B5EF4-FFF2-40B4-BE49-F238E27FC236}">
                <a16:creationId xmlns:a16="http://schemas.microsoft.com/office/drawing/2014/main" id="{E18E362A-9AC1-FD7E-B8B5-C1516BB7091D}"/>
              </a:ext>
            </a:extLst>
          </p:cNvPr>
          <p:cNvSpPr>
            <a:spLocks noGrp="1"/>
          </p:cNvSpPr>
          <p:nvPr>
            <p:ph type="body" sz="quarter" idx="14" hasCustomPrompt="1"/>
          </p:nvPr>
        </p:nvSpPr>
        <p:spPr>
          <a:xfrm>
            <a:off x="511985" y="4992524"/>
            <a:ext cx="11103737"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cxnSp>
        <p:nvCxnSpPr>
          <p:cNvPr id="9" name="Straight Arrow Connector 8">
            <a:extLst>
              <a:ext uri="{FF2B5EF4-FFF2-40B4-BE49-F238E27FC236}">
                <a16:creationId xmlns:a16="http://schemas.microsoft.com/office/drawing/2014/main" id="{2D5FA72A-0626-7488-AF73-786263C43D3E}"/>
              </a:ext>
            </a:extLst>
          </p:cNvPr>
          <p:cNvCxnSpPr/>
          <p:nvPr userDrawn="1"/>
        </p:nvCxnSpPr>
        <p:spPr>
          <a:xfrm flipV="1">
            <a:off x="511984" y="1976719"/>
            <a:ext cx="681319" cy="8964"/>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F559DB-1495-02C4-2CD9-EE05B205C662}"/>
              </a:ext>
            </a:extLst>
          </p:cNvPr>
          <p:cNvCxnSpPr>
            <a:cxnSpLocks/>
          </p:cNvCxnSpPr>
          <p:nvPr userDrawn="1"/>
        </p:nvCxnSpPr>
        <p:spPr>
          <a:xfrm flipV="1">
            <a:off x="10926482" y="4791637"/>
            <a:ext cx="681319" cy="8964"/>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297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504458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7472765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6643724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549148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41288664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50428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A82830-EA75-4F2A-B397-5E2B6D29C0A8}"/>
              </a:ext>
            </a:extLst>
          </p:cNvPr>
          <p:cNvSpPr>
            <a:spLocks noGrp="1"/>
          </p:cNvSpPr>
          <p:nvPr>
            <p:ph type="pic" sz="quarter" idx="13"/>
          </p:nvPr>
        </p:nvSpPr>
        <p:spPr>
          <a:xfrm>
            <a:off x="327960" y="365332"/>
            <a:ext cx="11536081" cy="6127336"/>
          </a:xfrm>
        </p:spPr>
        <p:txBody>
          <a:bodyPr/>
          <a:lstStyle/>
          <a:p>
            <a:endParaRPr lang="en-GB"/>
          </a:p>
        </p:txBody>
      </p:sp>
      <p:pic>
        <p:nvPicPr>
          <p:cNvPr id="3" name="Picture 2">
            <a:extLst>
              <a:ext uri="{FF2B5EF4-FFF2-40B4-BE49-F238E27FC236}">
                <a16:creationId xmlns:a16="http://schemas.microsoft.com/office/drawing/2014/main" id="{E76C7BB5-46D1-4E8D-AD8A-A0893C1AAC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pic>
        <p:nvPicPr>
          <p:cNvPr id="4" name="Picture 4">
            <a:hlinkClick r:id="rId3"/>
            <a:extLst>
              <a:ext uri="{FF2B5EF4-FFF2-40B4-BE49-F238E27FC236}">
                <a16:creationId xmlns:a16="http://schemas.microsoft.com/office/drawing/2014/main" id="{C245CA79-408A-B448-B7C5-7917D745E74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1033362" y="6423472"/>
            <a:ext cx="843941"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107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0588072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12174124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wo columns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6876103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571950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8533011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6514306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144FDC-5FA3-4485-B4F6-55977E2482CD}"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F0A4F-3DB5-4C75-96A2-E000CAA3ED60}" type="slidenum">
              <a:rPr lang="en-GB" smtClean="0"/>
              <a:t>‹#›</a:t>
            </a:fld>
            <a:endParaRPr lang="en-GB"/>
          </a:p>
        </p:txBody>
      </p:sp>
    </p:spTree>
    <p:extLst>
      <p:ext uri="{BB962C8B-B14F-4D97-AF65-F5344CB8AC3E}">
        <p14:creationId xmlns:p14="http://schemas.microsoft.com/office/powerpoint/2010/main" val="32511593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7666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ne column multimedia">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1104053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7011207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61701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249F31-7ED2-4660-85CF-EA4FA102EA32}"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A58C5-8030-4342-A8E0-4582F792F305}" type="slidenum">
              <a:rPr lang="en-GB" smtClean="0"/>
              <a:t>‹#›</a:t>
            </a:fld>
            <a:endParaRPr lang="en-GB"/>
          </a:p>
        </p:txBody>
      </p:sp>
      <p:pic>
        <p:nvPicPr>
          <p:cNvPr id="7" name="Picture 4">
            <a:hlinkClick r:id="rId2"/>
            <a:extLst>
              <a:ext uri="{FF2B5EF4-FFF2-40B4-BE49-F238E27FC236}">
                <a16:creationId xmlns:a16="http://schemas.microsoft.com/office/drawing/2014/main" id="{C245CA79-408A-B448-B7C5-7917D745E74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033362" y="6423472"/>
            <a:ext cx="843941"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479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8406427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006574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4576378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7779688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6149045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9313570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1627662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3311103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6596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396036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p>
        </p:txBody>
      </p:sp>
      <p:sp>
        <p:nvSpPr>
          <p:cNvPr id="4" name="Content Placeholder 2">
            <a:extLst>
              <a:ext uri="{FF2B5EF4-FFF2-40B4-BE49-F238E27FC236}">
                <a16:creationId xmlns:a16="http://schemas.microsoft.com/office/drawing/2014/main" id="{3773296F-D98F-7DB6-F903-EF15429F651E}"/>
              </a:ext>
            </a:extLst>
          </p:cNvPr>
          <p:cNvSpPr>
            <a:spLocks noGrp="1"/>
          </p:cNvSpPr>
          <p:nvPr>
            <p:ph idx="1"/>
          </p:nvPr>
        </p:nvSpPr>
        <p:spPr>
          <a:xfrm>
            <a:off x="575734" y="1411819"/>
            <a:ext cx="11040533" cy="4224867"/>
          </a:xfrm>
        </p:spPr>
        <p:txBody>
          <a:bodyPr/>
          <a:lstStyle>
            <a:lvl1pPr>
              <a:buClr>
                <a:schemeClr val="accent1"/>
              </a:buClr>
              <a:defRPr/>
            </a:lvl1pPr>
            <a:lvl2pPr>
              <a:buClr>
                <a:schemeClr val="accent1"/>
              </a:buClr>
              <a:defRPr/>
            </a:lvl2pPr>
            <a:lvl3pPr>
              <a:buClr>
                <a:schemeClr val="accent1"/>
              </a:buClr>
              <a:defRPr sz="1600"/>
            </a:lvl3pPr>
            <a:lvl4pPr>
              <a:buClr>
                <a:schemeClr val="accent1"/>
              </a:buClr>
              <a:defRPr sz="1600"/>
            </a:lvl4pPr>
            <a:lvl5pPr>
              <a:buClr>
                <a:schemeClr val="accent1"/>
              </a:buClr>
              <a:defRPr sz="1600">
                <a:latin typeface="Source Sans Pro" panose="020B0503030403020204" pitchFamily="34" charset="0"/>
                <a:ea typeface="Source Sans Pro" panose="020B0503030403020204" pitchFamily="34" charset="0"/>
              </a:defRPr>
            </a:lvl5pPr>
            <a:lvl6pPr marL="3047924" indent="0">
              <a:buNone/>
              <a:defRPr sz="1867" baseline="0">
                <a:latin typeface="+mn-lt"/>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73507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4382414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4089122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CB1E3665-EBD9-DA88-F999-8F7A4675537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687586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2D49EAC-1BA0-72D7-75A9-DC2A288D500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5092407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in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8D010B1-3A95-2307-9810-C35569E8EA87}"/>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787339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1D1283D3-D2DE-5FCD-4891-BAE87F2C4AB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48379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336B33BF-8463-DC40-9A17-7A077866B6FF}"/>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19937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lvl1pPr>
              <a:defRPr>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lvl1pPr>
              <a:defRPr>
                <a:solidFill>
                  <a:schemeClr val="bg1"/>
                </a:solidFill>
              </a:defRPr>
            </a:lvl1pPr>
          </a:lstStyle>
          <a:p>
            <a:pPr lvl="0"/>
            <a:r>
              <a:rPr lang="en-GB"/>
              <a:t>Click to edit Master subtitle styles</a:t>
            </a:r>
          </a:p>
        </p:txBody>
      </p:sp>
      <p:sp>
        <p:nvSpPr>
          <p:cNvPr id="3" name="Footer Placeholder 2">
            <a:extLst>
              <a:ext uri="{FF2B5EF4-FFF2-40B4-BE49-F238E27FC236}">
                <a16:creationId xmlns:a16="http://schemas.microsoft.com/office/drawing/2014/main" id="{1DAD6435-99B8-CD8D-3FD2-D5A3CFD339F6}"/>
              </a:ext>
            </a:extLst>
          </p:cNvPr>
          <p:cNvSpPr>
            <a:spLocks noGrp="1"/>
          </p:cNvSpPr>
          <p:nvPr>
            <p:ph type="ftr" sz="quarter" idx="11"/>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1322039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ER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8861964" y="2135085"/>
            <a:ext cx="2821888" cy="2821888"/>
          </a:xfrm>
          <a:prstGeom prst="rect">
            <a:avLst/>
          </a:prstGeom>
        </p:spPr>
      </p:pic>
      <p:cxnSp>
        <p:nvCxnSpPr>
          <p:cNvPr id="4" name="Straight Connector 3">
            <a:extLst>
              <a:ext uri="{FF2B5EF4-FFF2-40B4-BE49-F238E27FC236}">
                <a16:creationId xmlns:a16="http://schemas.microsoft.com/office/drawing/2014/main" id="{168C9A91-6DF1-1B45-F17C-6F0212622F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629A15C-9AB6-B242-6DCA-37C899C95D6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6" name="Graphic 5">
            <a:extLst>
              <a:ext uri="{FF2B5EF4-FFF2-40B4-BE49-F238E27FC236}">
                <a16:creationId xmlns:a16="http://schemas.microsoft.com/office/drawing/2014/main" id="{0D4A0933-D748-FEA6-A705-A6C9F842C1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7" name="Graphic 6">
            <a:extLst>
              <a:ext uri="{FF2B5EF4-FFF2-40B4-BE49-F238E27FC236}">
                <a16:creationId xmlns:a16="http://schemas.microsoft.com/office/drawing/2014/main" id="{8ED4CC62-1694-E001-2212-DE6964E2E9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9" name="Graphic 8">
            <a:extLst>
              <a:ext uri="{FF2B5EF4-FFF2-40B4-BE49-F238E27FC236}">
                <a16:creationId xmlns:a16="http://schemas.microsoft.com/office/drawing/2014/main" id="{8D9A6BA9-626E-6F1F-637D-C264A342BE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1" name="TextBox 10">
            <a:extLst>
              <a:ext uri="{FF2B5EF4-FFF2-40B4-BE49-F238E27FC236}">
                <a16:creationId xmlns:a16="http://schemas.microsoft.com/office/drawing/2014/main" id="{C02A01C8-CACE-0821-78AB-666BF69DCD26}"/>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4B57C117-943D-E2F3-5E4A-93AF6FA25C4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CBCD92CE-BB54-B35D-A132-938277483F85}"/>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15" name="Graphic 14" descr="Internet with solid fill">
            <a:extLst>
              <a:ext uri="{FF2B5EF4-FFF2-40B4-BE49-F238E27FC236}">
                <a16:creationId xmlns:a16="http://schemas.microsoft.com/office/drawing/2014/main" id="{C634920C-FCD6-29A1-BD23-A8444EC335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9077331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LOSER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9442608-692F-D012-7005-287E22E519D3}"/>
              </a:ext>
            </a:extLst>
          </p:cNvPr>
          <p:cNvSpPr txBox="1"/>
          <p:nvPr userDrawn="1"/>
        </p:nvSpPr>
        <p:spPr>
          <a:xfrm>
            <a:off x="6851811" y="5887607"/>
            <a:ext cx="6096000" cy="369332"/>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endParaRPr lang="en-GB" sz="2400" b="0">
              <a:solidFill>
                <a:schemeClr val="accent1"/>
              </a:solidFill>
              <a:latin typeface="Aleo" pitchFamily="2" charset="77"/>
              <a:ea typeface="Source Sans Pro" panose="020B0503030403020204" pitchFamily="34" charset="0"/>
            </a:endParaRPr>
          </a:p>
        </p:txBody>
      </p:sp>
      <p:sp>
        <p:nvSpPr>
          <p:cNvPr id="7" name="TextBox 6">
            <a:extLst>
              <a:ext uri="{FF2B5EF4-FFF2-40B4-BE49-F238E27FC236}">
                <a16:creationId xmlns:a16="http://schemas.microsoft.com/office/drawing/2014/main" id="{D2FB6645-D5C2-BCA6-FCBD-5F394AEF96D6}"/>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9" name="Graphic 8">
            <a:extLst>
              <a:ext uri="{FF2B5EF4-FFF2-40B4-BE49-F238E27FC236}">
                <a16:creationId xmlns:a16="http://schemas.microsoft.com/office/drawing/2014/main" id="{EE36AB20-BBC3-C81D-C0C9-EEA71F8F49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9" name="Graphic 18">
            <a:extLst>
              <a:ext uri="{FF2B5EF4-FFF2-40B4-BE49-F238E27FC236}">
                <a16:creationId xmlns:a16="http://schemas.microsoft.com/office/drawing/2014/main" id="{B020C8CA-C174-1F10-C4FE-22CAB08D4A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26" name="Graphic 25">
            <a:extLst>
              <a:ext uri="{FF2B5EF4-FFF2-40B4-BE49-F238E27FC236}">
                <a16:creationId xmlns:a16="http://schemas.microsoft.com/office/drawing/2014/main" id="{59BFC1CB-2629-7E45-EC79-516FD36CE86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28" name="TextBox 27">
            <a:extLst>
              <a:ext uri="{FF2B5EF4-FFF2-40B4-BE49-F238E27FC236}">
                <a16:creationId xmlns:a16="http://schemas.microsoft.com/office/drawing/2014/main" id="{9AF77035-4695-E0F9-C38C-1507060DA78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71774AEF-1C50-7A3A-0558-DDEF04C41BC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2E171FDA-6872-A8D4-286B-AD3F88F40D3E}"/>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36" name="Graphic 35" descr="Internet with solid fill">
            <a:extLst>
              <a:ext uri="{FF2B5EF4-FFF2-40B4-BE49-F238E27FC236}">
                <a16:creationId xmlns:a16="http://schemas.microsoft.com/office/drawing/2014/main" id="{FC0763B4-0F2C-CE76-B96B-56D0D0F0FE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871085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3200"/>
            </a:lvl1pPr>
          </a:lstStyle>
          <a:p>
            <a:r>
              <a:rPr lang="en-US"/>
              <a:t>Click to edit Master title style</a:t>
            </a:r>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p>
        </p:txBody>
      </p:sp>
    </p:spTree>
    <p:extLst>
      <p:ext uri="{BB962C8B-B14F-4D97-AF65-F5344CB8AC3E}">
        <p14:creationId xmlns:p14="http://schemas.microsoft.com/office/powerpoint/2010/main" val="8704679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LOSER_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F80FAEA-CDC4-C127-30C1-3C0EEA31099D}"/>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9BFCC5-BC63-ABFA-4F6D-D4B96DA07CC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C076927A-1B9A-2A57-ADD2-E7EEAC5C32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5" name="Graphic 14">
            <a:extLst>
              <a:ext uri="{FF2B5EF4-FFF2-40B4-BE49-F238E27FC236}">
                <a16:creationId xmlns:a16="http://schemas.microsoft.com/office/drawing/2014/main" id="{1322E069-274B-2D77-9438-DD7CE26E93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16" name="Graphic 15">
            <a:extLst>
              <a:ext uri="{FF2B5EF4-FFF2-40B4-BE49-F238E27FC236}">
                <a16:creationId xmlns:a16="http://schemas.microsoft.com/office/drawing/2014/main" id="{EBCD9DDC-4C6F-4CC5-1C8B-C9AF205A83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7" name="TextBox 16">
            <a:extLst>
              <a:ext uri="{FF2B5EF4-FFF2-40B4-BE49-F238E27FC236}">
                <a16:creationId xmlns:a16="http://schemas.microsoft.com/office/drawing/2014/main" id="{23072828-5479-E49B-A9F2-E237CAA8396E}"/>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6AD9E0A5-DF16-4381-E97D-CA29666BCDAF}"/>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C59D6CF8-9B85-F340-2EA4-C5308C4299CD}"/>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34" name="Graphic 33" descr="Internet with solid fill">
            <a:extLst>
              <a:ext uri="{FF2B5EF4-FFF2-40B4-BE49-F238E27FC236}">
                <a16:creationId xmlns:a16="http://schemas.microsoft.com/office/drawing/2014/main" id="{6F78523A-2AC2-FB73-1BA3-4FD5B0464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19641663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LOSER_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B018CCFF-84EF-9F92-343F-77C13FA0BB1E}"/>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CC04A90-18A5-EB01-9A61-BCAA6B141CE3}"/>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3" name="Graphic 12">
            <a:extLst>
              <a:ext uri="{FF2B5EF4-FFF2-40B4-BE49-F238E27FC236}">
                <a16:creationId xmlns:a16="http://schemas.microsoft.com/office/drawing/2014/main" id="{79221748-D7F0-6E11-52DF-9FEF6E344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4" name="Graphic 13">
            <a:extLst>
              <a:ext uri="{FF2B5EF4-FFF2-40B4-BE49-F238E27FC236}">
                <a16:creationId xmlns:a16="http://schemas.microsoft.com/office/drawing/2014/main" id="{E14C75DD-F7DA-CC8C-5CB9-58D6F51263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5" name="Graphic 14">
            <a:extLst>
              <a:ext uri="{FF2B5EF4-FFF2-40B4-BE49-F238E27FC236}">
                <a16:creationId xmlns:a16="http://schemas.microsoft.com/office/drawing/2014/main" id="{653898DC-E797-1CFE-52B7-B40A744E8E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6" name="TextBox 15">
            <a:extLst>
              <a:ext uri="{FF2B5EF4-FFF2-40B4-BE49-F238E27FC236}">
                <a16:creationId xmlns:a16="http://schemas.microsoft.com/office/drawing/2014/main" id="{173546D3-20AD-3038-CBD3-69B97C6440B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22C3277B-FF6D-6875-6AC6-00895CE1AEF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1B903719-B9AF-3398-244E-251F341576B8}"/>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19" name="Graphic 18" descr="Internet with solid fill">
            <a:extLst>
              <a:ext uri="{FF2B5EF4-FFF2-40B4-BE49-F238E27FC236}">
                <a16:creationId xmlns:a16="http://schemas.microsoft.com/office/drawing/2014/main" id="{51738625-DC38-55C9-8616-339A169C79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0249308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ER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0E942D7E-DB54-5BE4-8A06-31B2AF1382DA}"/>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8C44499-E346-6AFB-969F-C7C2F78FF46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4" name="Graphic 3">
            <a:extLst>
              <a:ext uri="{FF2B5EF4-FFF2-40B4-BE49-F238E27FC236}">
                <a16:creationId xmlns:a16="http://schemas.microsoft.com/office/drawing/2014/main" id="{D51C65B5-9AE2-9234-0B26-166F81FAC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5" name="Graphic 4">
            <a:extLst>
              <a:ext uri="{FF2B5EF4-FFF2-40B4-BE49-F238E27FC236}">
                <a16:creationId xmlns:a16="http://schemas.microsoft.com/office/drawing/2014/main" id="{7160573E-01B3-FA01-0FA0-FC7DD1BAFB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6" name="Graphic 5">
            <a:extLst>
              <a:ext uri="{FF2B5EF4-FFF2-40B4-BE49-F238E27FC236}">
                <a16:creationId xmlns:a16="http://schemas.microsoft.com/office/drawing/2014/main" id="{9755ADEB-63A4-84DA-725F-2FBE916BA3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7" name="TextBox 6">
            <a:extLst>
              <a:ext uri="{FF2B5EF4-FFF2-40B4-BE49-F238E27FC236}">
                <a16:creationId xmlns:a16="http://schemas.microsoft.com/office/drawing/2014/main" id="{92DE4C29-AB0D-9388-68D5-66C4E2DA3710}"/>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D7668B71-7909-B33D-C4ED-23002093DE08}"/>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10" name="Graphic 9" descr="Internet with solid fill">
            <a:extLst>
              <a:ext uri="{FF2B5EF4-FFF2-40B4-BE49-F238E27FC236}">
                <a16:creationId xmlns:a16="http://schemas.microsoft.com/office/drawing/2014/main" id="{6A31816B-227E-A967-E629-F0A5ACFC57F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
        <p:nvSpPr>
          <p:cNvPr id="12" name="TextBox 11">
            <a:extLst>
              <a:ext uri="{FF2B5EF4-FFF2-40B4-BE49-F238E27FC236}">
                <a16:creationId xmlns:a16="http://schemas.microsoft.com/office/drawing/2014/main" id="{C42A8B25-3EDA-4473-7AC4-683074AB4215}"/>
              </a:ext>
            </a:extLst>
          </p:cNvPr>
          <p:cNvSpPr txBox="1"/>
          <p:nvPr userDrawn="1"/>
        </p:nvSpPr>
        <p:spPr>
          <a:xfrm flipH="1">
            <a:off x="6997120" y="58891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9533956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ER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1"/>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39270007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LOSER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www.closer.ac.uk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4017749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iscovery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p:txBody>
      </p:sp>
      <p:cxnSp>
        <p:nvCxnSpPr>
          <p:cNvPr id="25" name="Straight Connector 24">
            <a:extLst>
              <a:ext uri="{FF2B5EF4-FFF2-40B4-BE49-F238E27FC236}">
                <a16:creationId xmlns:a16="http://schemas.microsoft.com/office/drawing/2014/main" id="{BFB951D3-52E3-EDBB-00E2-8E46E2E3A09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8991A4-0928-A781-3057-1F49AFE32C0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29" name="Graphic 28">
            <a:extLst>
              <a:ext uri="{FF2B5EF4-FFF2-40B4-BE49-F238E27FC236}">
                <a16:creationId xmlns:a16="http://schemas.microsoft.com/office/drawing/2014/main" id="{2501454D-815F-47BD-4471-DD0195FD57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33" name="Graphic 32">
            <a:extLst>
              <a:ext uri="{FF2B5EF4-FFF2-40B4-BE49-F238E27FC236}">
                <a16:creationId xmlns:a16="http://schemas.microsoft.com/office/drawing/2014/main" id="{4365E9F1-616F-E5F9-8A0E-0F65E72C55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5" name="Graphic 34">
            <a:extLst>
              <a:ext uri="{FF2B5EF4-FFF2-40B4-BE49-F238E27FC236}">
                <a16:creationId xmlns:a16="http://schemas.microsoft.com/office/drawing/2014/main" id="{2344B0E9-C30B-F054-49C4-F1975CC8915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7" name="TextBox 36">
            <a:extLst>
              <a:ext uri="{FF2B5EF4-FFF2-40B4-BE49-F238E27FC236}">
                <a16:creationId xmlns:a16="http://schemas.microsoft.com/office/drawing/2014/main" id="{F8755AFA-21DD-149E-DE68-B510C40442D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3EE612A9-8DF4-A014-72B6-C6C2E97B5CB1}"/>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81A401F7-F21B-40EE-17A5-8F097E9B60E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41" name="Graphic 40" descr="Internet with solid fill">
            <a:extLst>
              <a:ext uri="{FF2B5EF4-FFF2-40B4-BE49-F238E27FC236}">
                <a16:creationId xmlns:a16="http://schemas.microsoft.com/office/drawing/2014/main" id="{9461BFDE-0929-7164-94CF-81FCAAC6A5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pic>
        <p:nvPicPr>
          <p:cNvPr id="2" name="Picture 1" descr="A picture containing pattern, stitch, monochrome&#10;&#10;Description automatically generated">
            <a:extLst>
              <a:ext uri="{FF2B5EF4-FFF2-40B4-BE49-F238E27FC236}">
                <a16:creationId xmlns:a16="http://schemas.microsoft.com/office/drawing/2014/main" id="{1ECF028D-EB98-31D7-30B3-249A81B5DC56}"/>
              </a:ext>
            </a:extLst>
          </p:cNvPr>
          <p:cNvPicPr>
            <a:picLocks noChangeAspect="1"/>
          </p:cNvPicPr>
          <p:nvPr userDrawn="1"/>
        </p:nvPicPr>
        <p:blipFill>
          <a:blip r:embed="rId10"/>
          <a:stretch>
            <a:fillRect/>
          </a:stretch>
        </p:blipFill>
        <p:spPr>
          <a:xfrm>
            <a:off x="8861964" y="2135085"/>
            <a:ext cx="2821888" cy="2821888"/>
          </a:xfrm>
          <a:prstGeom prst="rect">
            <a:avLst/>
          </a:prstGeom>
        </p:spPr>
      </p:pic>
    </p:spTree>
    <p:extLst>
      <p:ext uri="{BB962C8B-B14F-4D97-AF65-F5344CB8AC3E}">
        <p14:creationId xmlns:p14="http://schemas.microsoft.com/office/powerpoint/2010/main" val="25473377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iscovery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4" name="Straight Connector 43">
            <a:extLst>
              <a:ext uri="{FF2B5EF4-FFF2-40B4-BE49-F238E27FC236}">
                <a16:creationId xmlns:a16="http://schemas.microsoft.com/office/drawing/2014/main" id="{DBF03E65-501B-B8FC-4566-8E80F2FEA9F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C0850F3-CBC9-AF87-69CC-4AF3B6484F9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30" name="Graphic 29">
            <a:extLst>
              <a:ext uri="{FF2B5EF4-FFF2-40B4-BE49-F238E27FC236}">
                <a16:creationId xmlns:a16="http://schemas.microsoft.com/office/drawing/2014/main" id="{5859B778-5C13-11B9-4BC2-ACE0290EDD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34" name="Graphic 33">
            <a:extLst>
              <a:ext uri="{FF2B5EF4-FFF2-40B4-BE49-F238E27FC236}">
                <a16:creationId xmlns:a16="http://schemas.microsoft.com/office/drawing/2014/main" id="{4A857CD4-6D55-1C41-C9D6-852D74564D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36" name="Graphic 35">
            <a:extLst>
              <a:ext uri="{FF2B5EF4-FFF2-40B4-BE49-F238E27FC236}">
                <a16:creationId xmlns:a16="http://schemas.microsoft.com/office/drawing/2014/main" id="{91F45841-33E8-372C-A706-7CB0B2AB5BB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38" name="TextBox 37">
            <a:extLst>
              <a:ext uri="{FF2B5EF4-FFF2-40B4-BE49-F238E27FC236}">
                <a16:creationId xmlns:a16="http://schemas.microsoft.com/office/drawing/2014/main" id="{A998BEFA-7750-F499-8FF5-AA609BA5DDC3}"/>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D0792991-98B3-EAE3-E19A-54168B342FB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7" name="TextBox 56">
            <a:extLst>
              <a:ext uri="{FF2B5EF4-FFF2-40B4-BE49-F238E27FC236}">
                <a16:creationId xmlns:a16="http://schemas.microsoft.com/office/drawing/2014/main" id="{84077F76-AB4D-EA4D-0FFB-998FB3D2D275}"/>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58" name="Graphic 57" descr="Internet with solid fill">
            <a:extLst>
              <a:ext uri="{FF2B5EF4-FFF2-40B4-BE49-F238E27FC236}">
                <a16:creationId xmlns:a16="http://schemas.microsoft.com/office/drawing/2014/main" id="{2D801459-5E74-447B-F04B-2D7B4D43769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6865269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scovery 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53DAEE5-134F-28C4-7488-E9374291BC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C89DE2F-E6D5-D0A7-9C21-373A2F23987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62" name="Graphic 61">
            <a:extLst>
              <a:ext uri="{FF2B5EF4-FFF2-40B4-BE49-F238E27FC236}">
                <a16:creationId xmlns:a16="http://schemas.microsoft.com/office/drawing/2014/main" id="{CCBF528B-AD02-EE55-32C4-B7CC72AF0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63" name="Graphic 62">
            <a:extLst>
              <a:ext uri="{FF2B5EF4-FFF2-40B4-BE49-F238E27FC236}">
                <a16:creationId xmlns:a16="http://schemas.microsoft.com/office/drawing/2014/main" id="{2D08AF50-1EB6-4C67-85F8-30577F3C8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64" name="Graphic 63">
            <a:extLst>
              <a:ext uri="{FF2B5EF4-FFF2-40B4-BE49-F238E27FC236}">
                <a16:creationId xmlns:a16="http://schemas.microsoft.com/office/drawing/2014/main" id="{C86E0D6A-7156-2ECA-A9E6-55F9BA0472A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65" name="TextBox 64">
            <a:extLst>
              <a:ext uri="{FF2B5EF4-FFF2-40B4-BE49-F238E27FC236}">
                <a16:creationId xmlns:a16="http://schemas.microsoft.com/office/drawing/2014/main" id="{F8574C82-B411-B20B-3C20-827345B926D4}"/>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66" name="TextBox 65">
            <a:extLst>
              <a:ext uri="{FF2B5EF4-FFF2-40B4-BE49-F238E27FC236}">
                <a16:creationId xmlns:a16="http://schemas.microsoft.com/office/drawing/2014/main" id="{A627D3CB-0109-047E-310C-9BF9EC40C0C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67" name="TextBox 66">
            <a:extLst>
              <a:ext uri="{FF2B5EF4-FFF2-40B4-BE49-F238E27FC236}">
                <a16:creationId xmlns:a16="http://schemas.microsoft.com/office/drawing/2014/main" id="{66793807-6FFA-40A9-798E-8D9023CA5B7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68" name="Graphic 67" descr="Internet with solid fill">
            <a:extLst>
              <a:ext uri="{FF2B5EF4-FFF2-40B4-BE49-F238E27FC236}">
                <a16:creationId xmlns:a16="http://schemas.microsoft.com/office/drawing/2014/main" id="{FC97D36D-A2E8-04A4-353D-677DA6D3AAD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0392513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scovery 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0DC7840A-3B9B-3B2A-AFE9-5E335361B309}"/>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7460D16-8380-95D1-B15B-13CADAD77B35}"/>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26" name="Graphic 25">
            <a:extLst>
              <a:ext uri="{FF2B5EF4-FFF2-40B4-BE49-F238E27FC236}">
                <a16:creationId xmlns:a16="http://schemas.microsoft.com/office/drawing/2014/main" id="{FA6A253E-A27F-27E7-317E-89BE1F99B9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28" name="Graphic 27">
            <a:extLst>
              <a:ext uri="{FF2B5EF4-FFF2-40B4-BE49-F238E27FC236}">
                <a16:creationId xmlns:a16="http://schemas.microsoft.com/office/drawing/2014/main" id="{FC4BE9CD-D7C2-1BE4-B022-5D5D0C9BF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0" name="Graphic 29">
            <a:extLst>
              <a:ext uri="{FF2B5EF4-FFF2-40B4-BE49-F238E27FC236}">
                <a16:creationId xmlns:a16="http://schemas.microsoft.com/office/drawing/2014/main" id="{14B6B337-49E0-800A-A56B-8C09D602BF7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1" name="TextBox 30">
            <a:extLst>
              <a:ext uri="{FF2B5EF4-FFF2-40B4-BE49-F238E27FC236}">
                <a16:creationId xmlns:a16="http://schemas.microsoft.com/office/drawing/2014/main" id="{234D98A3-76CC-92DD-F561-78EAACB3751F}"/>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34DACE45-4D10-3C07-CAA7-997DE9B54D47}"/>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364373AD-FA91-FDE0-A5BC-5CBA95A2FB26}"/>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38" name="Graphic 37" descr="Internet with solid fill">
            <a:extLst>
              <a:ext uri="{FF2B5EF4-FFF2-40B4-BE49-F238E27FC236}">
                <a16:creationId xmlns:a16="http://schemas.microsoft.com/office/drawing/2014/main" id="{0A1C681C-FAB3-6C34-68DB-F7DCA968DC9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9621857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scovery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4715B5B5-F1F1-1218-2377-E75E786D6800}"/>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08DE166-E7B5-21E6-7760-8A24F14116B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1" name="Graphic 10">
            <a:extLst>
              <a:ext uri="{FF2B5EF4-FFF2-40B4-BE49-F238E27FC236}">
                <a16:creationId xmlns:a16="http://schemas.microsoft.com/office/drawing/2014/main" id="{C7D3EEED-BD23-FBFF-E1F0-DC769301DE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2" name="Graphic 11">
            <a:extLst>
              <a:ext uri="{FF2B5EF4-FFF2-40B4-BE49-F238E27FC236}">
                <a16:creationId xmlns:a16="http://schemas.microsoft.com/office/drawing/2014/main" id="{BBAFD52F-4EF3-F141-656E-AD4324CDF6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4" name="Graphic 13">
            <a:extLst>
              <a:ext uri="{FF2B5EF4-FFF2-40B4-BE49-F238E27FC236}">
                <a16:creationId xmlns:a16="http://schemas.microsoft.com/office/drawing/2014/main" id="{2A10359C-97C3-D907-C1AE-D720225EC7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5" name="TextBox 14">
            <a:extLst>
              <a:ext uri="{FF2B5EF4-FFF2-40B4-BE49-F238E27FC236}">
                <a16:creationId xmlns:a16="http://schemas.microsoft.com/office/drawing/2014/main" id="{2A73F399-5CE4-4BB2-8D0E-29F99925BA42}"/>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70BE0DDF-27B0-D299-9C46-B1E13149B7AE}"/>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9E68E55D-C428-740D-DE08-59AE12B79993}"/>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18" name="Graphic 17" descr="Internet with solid fill">
            <a:extLst>
              <a:ext uri="{FF2B5EF4-FFF2-40B4-BE49-F238E27FC236}">
                <a16:creationId xmlns:a16="http://schemas.microsoft.com/office/drawing/2014/main" id="{1063C3FE-4B31-74BE-B100-F01672BC9E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485997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1600"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r>
              <a:rPr lang="en-GB"/>
              <a:t>Add footer via 'Header and Footer'...</a:t>
            </a:r>
          </a:p>
        </p:txBody>
      </p:sp>
    </p:spTree>
    <p:extLst>
      <p:ext uri="{BB962C8B-B14F-4D97-AF65-F5344CB8AC3E}">
        <p14:creationId xmlns:p14="http://schemas.microsoft.com/office/powerpoint/2010/main" val="32214554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scovery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2"/>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spTree>
    <p:extLst>
      <p:ext uri="{BB962C8B-B14F-4D97-AF65-F5344CB8AC3E}">
        <p14:creationId xmlns:p14="http://schemas.microsoft.com/office/powerpoint/2010/main" val="18771046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iscovery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discovery.closer.ac.uk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36034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09941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451267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418781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7671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625167" cy="1044744"/>
          </a:xfrm>
        </p:spPr>
        <p:txBody>
          <a:bodyPr/>
          <a:lstStyle/>
          <a:p>
            <a:pPr lvl="0"/>
            <a:r>
              <a:rPr lang="en-GB"/>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625167" cy="322029"/>
          </a:xfrm>
        </p:spPr>
        <p:txBody>
          <a:bodyPr/>
          <a:lstStyle>
            <a:lvl1pPr>
              <a:defRPr sz="2133" b="0">
                <a:solidFill>
                  <a:schemeClr val="accent1"/>
                </a:solidFill>
              </a:defRPr>
            </a:lvl1pPr>
          </a:lstStyle>
          <a:p>
            <a:pPr lvl="0"/>
            <a:r>
              <a:rPr lang="en-GB"/>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B53CDA5D-1FEA-1E07-B91F-038699B5108E}"/>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spTree>
    <p:extLst>
      <p:ext uri="{BB962C8B-B14F-4D97-AF65-F5344CB8AC3E}">
        <p14:creationId xmlns:p14="http://schemas.microsoft.com/office/powerpoint/2010/main" val="1554512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304625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140746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794365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32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r>
              <a:rPr lang="en-GB"/>
              <a:t>Add footer via 'Header and Footer'...</a:t>
            </a:r>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grpSp>
        <p:nvGrpSpPr>
          <p:cNvPr id="13" name="Group 12">
            <a:extLst>
              <a:ext uri="{FF2B5EF4-FFF2-40B4-BE49-F238E27FC236}">
                <a16:creationId xmlns:a16="http://schemas.microsoft.com/office/drawing/2014/main" id="{AC59E1EF-AA45-C12F-E328-290243B38777}"/>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682373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r>
              <a:rPr lang="en-GB"/>
              <a:t>Add footer via 'Header and Footer'...</a:t>
            </a:r>
          </a:p>
        </p:txBody>
      </p:sp>
    </p:spTree>
    <p:extLst>
      <p:ext uri="{BB962C8B-B14F-4D97-AF65-F5344CB8AC3E}">
        <p14:creationId xmlns:p14="http://schemas.microsoft.com/office/powerpoint/2010/main" val="2076954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160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r>
              <a:rPr lang="en-GB"/>
              <a:t>Add footer via 'Header and Footer'...</a:t>
            </a:r>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448000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r>
              <a:rPr lang="en-GB"/>
              <a:t>Add footer via 'Header and Footer'...</a:t>
            </a:r>
          </a:p>
        </p:txBody>
      </p:sp>
    </p:spTree>
    <p:extLst>
      <p:ext uri="{BB962C8B-B14F-4D97-AF65-F5344CB8AC3E}">
        <p14:creationId xmlns:p14="http://schemas.microsoft.com/office/powerpoint/2010/main" val="2285462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CB1E3665-EBD9-DA88-F999-8F7A46755376}"/>
              </a:ext>
            </a:extLst>
          </p:cNvPr>
          <p:cNvSpPr>
            <a:spLocks noGrp="1"/>
          </p:cNvSpPr>
          <p:nvPr>
            <p:ph type="ftr" sz="quarter" idx="11"/>
          </p:nvPr>
        </p:nvSpPr>
        <p:spPr/>
        <p:txBody>
          <a:bodyPr/>
          <a:lstStyle/>
          <a:p>
            <a:r>
              <a:rPr lang="en-GB"/>
              <a:t>Add footer via 'Header and Footer'...</a:t>
            </a:r>
          </a:p>
        </p:txBody>
      </p:sp>
    </p:spTree>
    <p:extLst>
      <p:ext uri="{BB962C8B-B14F-4D97-AF65-F5344CB8AC3E}">
        <p14:creationId xmlns:p14="http://schemas.microsoft.com/office/powerpoint/2010/main" val="55355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2D49EAC-1BA0-72D7-75A9-DC2A288D500D}"/>
              </a:ext>
            </a:extLst>
          </p:cNvPr>
          <p:cNvSpPr>
            <a:spLocks noGrp="1"/>
          </p:cNvSpPr>
          <p:nvPr>
            <p:ph type="ftr" sz="quarter" idx="11"/>
          </p:nvPr>
        </p:nvSpPr>
        <p:spPr/>
        <p:txBody>
          <a:bodyPr/>
          <a:lstStyle/>
          <a:p>
            <a:r>
              <a:rPr lang="en-GB"/>
              <a:t>Add footer via 'Header and Footer'...</a:t>
            </a:r>
          </a:p>
        </p:txBody>
      </p:sp>
    </p:spTree>
    <p:extLst>
      <p:ext uri="{BB962C8B-B14F-4D97-AF65-F5344CB8AC3E}">
        <p14:creationId xmlns:p14="http://schemas.microsoft.com/office/powerpoint/2010/main" val="536285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n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8D010B1-3A95-2307-9810-C35569E8EA87}"/>
              </a:ext>
            </a:extLst>
          </p:cNvPr>
          <p:cNvSpPr>
            <a:spLocks noGrp="1"/>
          </p:cNvSpPr>
          <p:nvPr>
            <p:ph type="ftr" sz="quarter" idx="11"/>
          </p:nvPr>
        </p:nvSpPr>
        <p:spPr/>
        <p:txBody>
          <a:bodyPr/>
          <a:lstStyle/>
          <a:p>
            <a:r>
              <a:rPr lang="en-GB"/>
              <a:t>Add footer via 'Header and Footer'...</a:t>
            </a:r>
          </a:p>
        </p:txBody>
      </p:sp>
    </p:spTree>
    <p:extLst>
      <p:ext uri="{BB962C8B-B14F-4D97-AF65-F5344CB8AC3E}">
        <p14:creationId xmlns:p14="http://schemas.microsoft.com/office/powerpoint/2010/main" val="315044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rectangula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A494BC5-9E75-3100-95F3-C25BFCA322E4}"/>
              </a:ext>
            </a:extLst>
          </p:cNvPr>
          <p:cNvSpPr>
            <a:spLocks noGrp="1"/>
          </p:cNvSpPr>
          <p:nvPr>
            <p:ph type="body" sz="quarter" idx="10" hasCustomPrompt="1"/>
          </p:nvPr>
        </p:nvSpPr>
        <p:spPr>
          <a:xfrm>
            <a:off x="575734" y="4591940"/>
            <a:ext cx="6069129" cy="1044744"/>
          </a:xfrm>
        </p:spPr>
        <p:txBody>
          <a:bodyPr/>
          <a:lstStyle/>
          <a:p>
            <a:pPr lvl="0"/>
            <a:r>
              <a:rPr lang="en-GB"/>
              <a:t>Click to add subheading</a:t>
            </a:r>
          </a:p>
        </p:txBody>
      </p:sp>
      <p:sp>
        <p:nvSpPr>
          <p:cNvPr id="6" name="Text Placeholder 5">
            <a:extLst>
              <a:ext uri="{FF2B5EF4-FFF2-40B4-BE49-F238E27FC236}">
                <a16:creationId xmlns:a16="http://schemas.microsoft.com/office/drawing/2014/main" id="{6607746A-B5A9-34C0-5B10-3038C3C6D5C2}"/>
              </a:ext>
            </a:extLst>
          </p:cNvPr>
          <p:cNvSpPr>
            <a:spLocks noGrp="1"/>
          </p:cNvSpPr>
          <p:nvPr>
            <p:ph type="body" sz="quarter" idx="11" hasCustomPrompt="1"/>
          </p:nvPr>
        </p:nvSpPr>
        <p:spPr>
          <a:xfrm>
            <a:off x="575734" y="6138038"/>
            <a:ext cx="6069129" cy="322029"/>
          </a:xfrm>
        </p:spPr>
        <p:txBody>
          <a:bodyPr/>
          <a:lstStyle>
            <a:lvl1pPr>
              <a:defRPr sz="2133" b="0">
                <a:solidFill>
                  <a:schemeClr val="accent1"/>
                </a:solidFill>
              </a:defRPr>
            </a:lvl1pPr>
          </a:lstStyle>
          <a:p>
            <a:pPr lvl="0"/>
            <a:r>
              <a:rPr lang="en-GB"/>
              <a:t>Click to add date</a:t>
            </a:r>
          </a:p>
        </p:txBody>
      </p:sp>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65" name="Picture Placeholder 64">
            <a:extLst>
              <a:ext uri="{FF2B5EF4-FFF2-40B4-BE49-F238E27FC236}">
                <a16:creationId xmlns:a16="http://schemas.microsoft.com/office/drawing/2014/main" id="{3246C955-B8C8-E617-5BF3-7BA7B0FD72F9}"/>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67677 h 5143500"/>
              <a:gd name="connsiteX15" fmla="*/ 36675 w 3400425"/>
              <a:gd name="connsiteY15" fmla="*/ 1360271 h 5143500"/>
              <a:gd name="connsiteX16" fmla="*/ 159520 w 3400425"/>
              <a:gd name="connsiteY16" fmla="*/ 1175023 h 5143500"/>
              <a:gd name="connsiteX17" fmla="*/ 36675 w 3400425"/>
              <a:gd name="connsiteY17" fmla="*/ 989774 h 5143500"/>
              <a:gd name="connsiteX18" fmla="*/ 0 w 3400425"/>
              <a:gd name="connsiteY18" fmla="*/ 98236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1367677"/>
                </a:lnTo>
                <a:lnTo>
                  <a:pt x="36675" y="1360271"/>
                </a:lnTo>
                <a:cubicBezTo>
                  <a:pt x="108906" y="1329711"/>
                  <a:pt x="159520" y="1258194"/>
                  <a:pt x="159520" y="1175023"/>
                </a:cubicBezTo>
                <a:cubicBezTo>
                  <a:pt x="159520" y="1091852"/>
                  <a:pt x="108906" y="1020335"/>
                  <a:pt x="36675" y="989774"/>
                </a:cubicBezTo>
                <a:lnTo>
                  <a:pt x="0" y="982369"/>
                </a:lnTo>
                <a:close/>
              </a:path>
            </a:pathLst>
          </a:custGeom>
          <a:solidFill>
            <a:schemeClr val="bg2"/>
          </a:solidFill>
        </p:spPr>
        <p:txBody>
          <a:bodyPr wrap="square" anchor="ctr" anchorCtr="1">
            <a:noAutofit/>
          </a:bodyPr>
          <a:lstStyle/>
          <a:p>
            <a:r>
              <a:rPr lang="en-US"/>
              <a:t>Click icon to add picture</a:t>
            </a:r>
            <a:endParaRPr lang="en-GB"/>
          </a:p>
        </p:txBody>
      </p:sp>
      <p:sp>
        <p:nvSpPr>
          <p:cNvPr id="26" name="Freeform 25">
            <a:extLst>
              <a:ext uri="{FF2B5EF4-FFF2-40B4-BE49-F238E27FC236}">
                <a16:creationId xmlns:a16="http://schemas.microsoft.com/office/drawing/2014/main" id="{C43A2CB2-4BE4-9418-F428-63E2E1583D97}"/>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grpSp>
        <p:nvGrpSpPr>
          <p:cNvPr id="67" name="Group 66">
            <a:extLst>
              <a:ext uri="{FF2B5EF4-FFF2-40B4-BE49-F238E27FC236}">
                <a16:creationId xmlns:a16="http://schemas.microsoft.com/office/drawing/2014/main" id="{F47BBF41-63B3-7A33-62F9-E9A9FED72DBF}"/>
              </a:ext>
            </a:extLst>
          </p:cNvPr>
          <p:cNvGrpSpPr/>
          <p:nvPr/>
        </p:nvGrpSpPr>
        <p:grpSpPr>
          <a:xfrm>
            <a:off x="7225097" y="1258792"/>
            <a:ext cx="645697" cy="576000"/>
            <a:chOff x="5418822" y="944094"/>
            <a:chExt cx="484273" cy="432000"/>
          </a:xfrm>
        </p:grpSpPr>
        <p:sp>
          <p:nvSpPr>
            <p:cNvPr id="34" name="Freeform 33">
              <a:extLst>
                <a:ext uri="{FF2B5EF4-FFF2-40B4-BE49-F238E27FC236}">
                  <a16:creationId xmlns:a16="http://schemas.microsoft.com/office/drawing/2014/main" id="{779D0E7C-B3D5-7774-DB4C-8362DA0AB304}"/>
                </a:ext>
              </a:extLst>
            </p:cNvPr>
            <p:cNvSpPr/>
            <p:nvPr/>
          </p:nvSpPr>
          <p:spPr>
            <a:xfrm rot="5400000">
              <a:off x="5418016" y="944900"/>
              <a:ext cx="181573" cy="179962"/>
            </a:xfrm>
            <a:custGeom>
              <a:avLst/>
              <a:gdLst>
                <a:gd name="connsiteX0" fmla="*/ 93119 w 186237"/>
                <a:gd name="connsiteY0" fmla="*/ 179962 h 179962"/>
                <a:gd name="connsiteX1" fmla="*/ 186237 w 186237"/>
                <a:gd name="connsiteY1" fmla="*/ 91856 h 179962"/>
                <a:gd name="connsiteX2" fmla="*/ 59371 w 186237"/>
                <a:gd name="connsiteY2" fmla="*/ 0 h 179962"/>
                <a:gd name="connsiteX3" fmla="*/ 0 w 186237"/>
                <a:gd name="connsiteY3" fmla="*/ 86857 h 179962"/>
                <a:gd name="connsiteX4" fmla="*/ 93119 w 186237"/>
                <a:gd name="connsiteY4" fmla="*/ 179962 h 17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37" h="179962">
                  <a:moveTo>
                    <a:pt x="93119" y="179962"/>
                  </a:moveTo>
                  <a:cubicBezTo>
                    <a:pt x="143115" y="179962"/>
                    <a:pt x="183738" y="140595"/>
                    <a:pt x="186237" y="91856"/>
                  </a:cubicBezTo>
                  <a:cubicBezTo>
                    <a:pt x="132491" y="78733"/>
                    <a:pt x="86869" y="44991"/>
                    <a:pt x="59371" y="0"/>
                  </a:cubicBezTo>
                  <a:cubicBezTo>
                    <a:pt x="24373" y="13747"/>
                    <a:pt x="0" y="47490"/>
                    <a:pt x="0" y="86857"/>
                  </a:cubicBezTo>
                  <a:cubicBezTo>
                    <a:pt x="625" y="138096"/>
                    <a:pt x="41872" y="179962"/>
                    <a:pt x="93119" y="179962"/>
                  </a:cubicBezTo>
                  <a:close/>
                </a:path>
              </a:pathLst>
            </a:custGeom>
            <a:solidFill>
              <a:srgbClr val="FBAF3F"/>
            </a:solidFill>
            <a:ln w="6246" cap="flat">
              <a:noFill/>
              <a:prstDash val="solid"/>
              <a:miter/>
            </a:ln>
          </p:spPr>
          <p:txBody>
            <a:bodyPr rtlCol="0" anchor="ctr"/>
            <a:lstStyle/>
            <a:p>
              <a:endParaRPr lang="en-GB" sz="2400"/>
            </a:p>
          </p:txBody>
        </p:sp>
        <p:sp>
          <p:nvSpPr>
            <p:cNvPr id="48" name="Freeform 47">
              <a:extLst>
                <a:ext uri="{FF2B5EF4-FFF2-40B4-BE49-F238E27FC236}">
                  <a16:creationId xmlns:a16="http://schemas.microsoft.com/office/drawing/2014/main" id="{048E49D7-E86E-0C5B-1120-6CCB2B50191A}"/>
                </a:ext>
              </a:extLst>
            </p:cNvPr>
            <p:cNvSpPr/>
            <p:nvPr/>
          </p:nvSpPr>
          <p:spPr>
            <a:xfrm rot="5400000">
              <a:off x="5494143" y="1014154"/>
              <a:ext cx="124298" cy="98729"/>
            </a:xfrm>
            <a:custGeom>
              <a:avLst/>
              <a:gdLst>
                <a:gd name="connsiteX0" fmla="*/ 127491 w 127491"/>
                <a:gd name="connsiteY0" fmla="*/ 98729 h 98729"/>
                <a:gd name="connsiteX1" fmla="*/ 127491 w 127491"/>
                <a:gd name="connsiteY1" fmla="*/ 93730 h 98729"/>
                <a:gd name="connsiteX2" fmla="*/ 33748 w 127491"/>
                <a:gd name="connsiteY2" fmla="*/ 0 h 98729"/>
                <a:gd name="connsiteX3" fmla="*/ 0 w 127491"/>
                <a:gd name="connsiteY3" fmla="*/ 6249 h 98729"/>
                <a:gd name="connsiteX4" fmla="*/ 127491 w 127491"/>
                <a:gd name="connsiteY4" fmla="*/ 98729 h 9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91" h="98729">
                  <a:moveTo>
                    <a:pt x="127491" y="98729"/>
                  </a:moveTo>
                  <a:cubicBezTo>
                    <a:pt x="127491" y="96855"/>
                    <a:pt x="127491" y="95605"/>
                    <a:pt x="127491" y="93730"/>
                  </a:cubicBezTo>
                  <a:cubicBezTo>
                    <a:pt x="127491" y="41866"/>
                    <a:pt x="85619" y="0"/>
                    <a:pt x="33748" y="0"/>
                  </a:cubicBezTo>
                  <a:cubicBezTo>
                    <a:pt x="21874" y="0"/>
                    <a:pt x="10624" y="2499"/>
                    <a:pt x="0" y="6249"/>
                  </a:cubicBezTo>
                  <a:cubicBezTo>
                    <a:pt x="28748" y="51864"/>
                    <a:pt x="73745" y="85607"/>
                    <a:pt x="127491" y="98729"/>
                  </a:cubicBezTo>
                  <a:close/>
                </a:path>
              </a:pathLst>
            </a:custGeom>
            <a:solidFill>
              <a:srgbClr val="487928"/>
            </a:solidFill>
            <a:ln w="6246" cap="flat">
              <a:noFill/>
              <a:prstDash val="solid"/>
              <a:miter/>
            </a:ln>
          </p:spPr>
          <p:txBody>
            <a:bodyPr rtlCol="0" anchor="ctr"/>
            <a:lstStyle/>
            <a:p>
              <a:endParaRPr lang="en-GB" sz="2400"/>
            </a:p>
          </p:txBody>
        </p:sp>
        <p:sp>
          <p:nvSpPr>
            <p:cNvPr id="66" name="Freeform 65">
              <a:extLst>
                <a:ext uri="{FF2B5EF4-FFF2-40B4-BE49-F238E27FC236}">
                  <a16:creationId xmlns:a16="http://schemas.microsoft.com/office/drawing/2014/main" id="{55DE8D11-A8ED-7427-BEF5-AC82871D137F}"/>
                </a:ext>
              </a:extLst>
            </p:cNvPr>
            <p:cNvSpPr/>
            <p:nvPr userDrawn="1"/>
          </p:nvSpPr>
          <p:spPr>
            <a:xfrm rot="5400000">
              <a:off x="5500816" y="973815"/>
              <a:ext cx="402143" cy="402415"/>
            </a:xfrm>
            <a:custGeom>
              <a:avLst/>
              <a:gdLst>
                <a:gd name="connsiteX0" fmla="*/ 156240 w 412472"/>
                <a:gd name="connsiteY0" fmla="*/ 391168 h 402415"/>
                <a:gd name="connsiteX1" fmla="*/ 156240 w 412472"/>
                <a:gd name="connsiteY1" fmla="*/ 396167 h 402415"/>
                <a:gd name="connsiteX2" fmla="*/ 206236 w 412472"/>
                <a:gd name="connsiteY2" fmla="*/ 402415 h 402415"/>
                <a:gd name="connsiteX3" fmla="*/ 412472 w 412472"/>
                <a:gd name="connsiteY3" fmla="*/ 201208 h 402415"/>
                <a:gd name="connsiteX4" fmla="*/ 206236 w 412472"/>
                <a:gd name="connsiteY4" fmla="*/ 0 h 402415"/>
                <a:gd name="connsiteX5" fmla="*/ 0 w 412472"/>
                <a:gd name="connsiteY5" fmla="*/ 201208 h 402415"/>
                <a:gd name="connsiteX6" fmla="*/ 29373 w 412472"/>
                <a:gd name="connsiteY6" fmla="*/ 304311 h 402415"/>
                <a:gd name="connsiteX7" fmla="*/ 63121 w 412472"/>
                <a:gd name="connsiteY7" fmla="*/ 298062 h 402415"/>
                <a:gd name="connsiteX8" fmla="*/ 156240 w 412472"/>
                <a:gd name="connsiteY8" fmla="*/ 391168 h 4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72" h="402415">
                  <a:moveTo>
                    <a:pt x="156240" y="391168"/>
                  </a:moveTo>
                  <a:cubicBezTo>
                    <a:pt x="156240" y="393042"/>
                    <a:pt x="156240" y="394292"/>
                    <a:pt x="156240" y="396167"/>
                  </a:cubicBezTo>
                  <a:cubicBezTo>
                    <a:pt x="172488" y="399916"/>
                    <a:pt x="188737" y="402415"/>
                    <a:pt x="206236" y="402415"/>
                  </a:cubicBezTo>
                  <a:cubicBezTo>
                    <a:pt x="319979" y="402415"/>
                    <a:pt x="412472" y="312434"/>
                    <a:pt x="412472" y="201208"/>
                  </a:cubicBezTo>
                  <a:cubicBezTo>
                    <a:pt x="412472" y="89981"/>
                    <a:pt x="319979" y="0"/>
                    <a:pt x="206236" y="0"/>
                  </a:cubicBezTo>
                  <a:cubicBezTo>
                    <a:pt x="92494" y="0"/>
                    <a:pt x="0" y="89981"/>
                    <a:pt x="0" y="201208"/>
                  </a:cubicBezTo>
                  <a:cubicBezTo>
                    <a:pt x="0" y="238700"/>
                    <a:pt x="10624" y="274317"/>
                    <a:pt x="29373" y="304311"/>
                  </a:cubicBezTo>
                  <a:cubicBezTo>
                    <a:pt x="39997" y="299937"/>
                    <a:pt x="51247" y="298062"/>
                    <a:pt x="63121" y="298062"/>
                  </a:cubicBezTo>
                  <a:cubicBezTo>
                    <a:pt x="114367" y="297437"/>
                    <a:pt x="156240" y="339304"/>
                    <a:pt x="156240" y="391168"/>
                  </a:cubicBezTo>
                  <a:close/>
                </a:path>
              </a:pathLst>
            </a:custGeom>
            <a:solidFill>
              <a:srgbClr val="38B449"/>
            </a:solidFill>
            <a:ln w="6246"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2836014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1D1283D3-D2DE-5FCD-4891-BAE87F2C4ABD}"/>
              </a:ext>
            </a:extLst>
          </p:cNvPr>
          <p:cNvSpPr>
            <a:spLocks noGrp="1"/>
          </p:cNvSpPr>
          <p:nvPr>
            <p:ph type="ftr" sz="quarter" idx="11"/>
          </p:nvPr>
        </p:nvSpPr>
        <p:spPr/>
        <p:txBody>
          <a:bodyPr/>
          <a:lstStyle/>
          <a:p>
            <a:r>
              <a:rPr lang="en-GB"/>
              <a:t>Add footer via 'Header and Footer'...</a:t>
            </a:r>
          </a:p>
        </p:txBody>
      </p:sp>
    </p:spTree>
    <p:extLst>
      <p:ext uri="{BB962C8B-B14F-4D97-AF65-F5344CB8AC3E}">
        <p14:creationId xmlns:p14="http://schemas.microsoft.com/office/powerpoint/2010/main" val="4014571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336B33BF-8463-DC40-9A17-7A077866B6FF}"/>
              </a:ext>
            </a:extLst>
          </p:cNvPr>
          <p:cNvSpPr>
            <a:spLocks noGrp="1"/>
          </p:cNvSpPr>
          <p:nvPr>
            <p:ph type="ftr" sz="quarter" idx="11"/>
          </p:nvPr>
        </p:nvSpPr>
        <p:spPr/>
        <p:txBody>
          <a:bodyPr/>
          <a:lstStyle/>
          <a:p>
            <a:r>
              <a:rPr lang="en-GB"/>
              <a:t>Add footer via 'Header and Footer'...</a:t>
            </a:r>
          </a:p>
        </p:txBody>
      </p:sp>
    </p:spTree>
    <p:extLst>
      <p:ext uri="{BB962C8B-B14F-4D97-AF65-F5344CB8AC3E}">
        <p14:creationId xmlns:p14="http://schemas.microsoft.com/office/powerpoint/2010/main" val="1312430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lvl1pPr>
              <a:defRPr>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lvl1pPr>
              <a:defRPr>
                <a:solidFill>
                  <a:schemeClr val="bg1"/>
                </a:solidFill>
              </a:defRPr>
            </a:lvl1pPr>
          </a:lstStyle>
          <a:p>
            <a:pPr lvl="0"/>
            <a:r>
              <a:rPr lang="en-GB"/>
              <a:t>Click to edit Master subtitle styles</a:t>
            </a:r>
          </a:p>
        </p:txBody>
      </p:sp>
      <p:sp>
        <p:nvSpPr>
          <p:cNvPr id="3" name="Footer Placeholder 2">
            <a:extLst>
              <a:ext uri="{FF2B5EF4-FFF2-40B4-BE49-F238E27FC236}">
                <a16:creationId xmlns:a16="http://schemas.microsoft.com/office/drawing/2014/main" id="{1DAD6435-99B8-CD8D-3FD2-D5A3CFD339F6}"/>
              </a:ext>
            </a:extLst>
          </p:cNvPr>
          <p:cNvSpPr>
            <a:spLocks noGrp="1"/>
          </p:cNvSpPr>
          <p:nvPr>
            <p:ph type="ftr" sz="quarter" idx="11"/>
          </p:nvPr>
        </p:nvSpPr>
        <p:spPr/>
        <p:txBody>
          <a:bodyPr/>
          <a:lstStyle>
            <a:lvl1pPr>
              <a:defRPr>
                <a:solidFill>
                  <a:schemeClr val="bg1"/>
                </a:solidFill>
              </a:defRPr>
            </a:lvl1pPr>
          </a:lstStyle>
          <a:p>
            <a:r>
              <a:rPr lang="en-GB"/>
              <a:t>Add footer via 'Header and Footer'...</a:t>
            </a:r>
          </a:p>
        </p:txBody>
      </p:sp>
    </p:spTree>
    <p:extLst>
      <p:ext uri="{BB962C8B-B14F-4D97-AF65-F5344CB8AC3E}">
        <p14:creationId xmlns:p14="http://schemas.microsoft.com/office/powerpoint/2010/main" val="35938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2533210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slide (no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D1BCCC8D-794D-F8D6-7E29-077CCD74A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143063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442052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itle slide (with circle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8" name="Picture 7" descr="A picture containing symbol, circle, screenshot, graphics&#10;&#10;Description automatically generated">
            <a:extLst>
              <a:ext uri="{FF2B5EF4-FFF2-40B4-BE49-F238E27FC236}">
                <a16:creationId xmlns:a16="http://schemas.microsoft.com/office/drawing/2014/main" id="{F982DDB2-05BE-B391-3A24-5FB696D2D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4140412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with rectangular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3972692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slide (with rectangular image) + copyrigh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B841B0CC-9BA0-B892-3186-242D054D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674" y="6117411"/>
            <a:ext cx="936812" cy="322029"/>
          </a:xfrm>
          <a:prstGeom prst="rect">
            <a:avLst/>
          </a:prstGeom>
        </p:spPr>
      </p:pic>
    </p:spTree>
    <p:extLst>
      <p:ext uri="{BB962C8B-B14F-4D97-AF65-F5344CB8AC3E}">
        <p14:creationId xmlns:p14="http://schemas.microsoft.com/office/powerpoint/2010/main" val="509845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68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A5DE800-10ED-9523-3551-56BE0A57216C}"/>
              </a:ext>
            </a:extLst>
          </p:cNvPr>
          <p:cNvCxnSpPr/>
          <p:nvPr/>
        </p:nvCxnSpPr>
        <p:spPr>
          <a:xfrm>
            <a:off x="575734" y="5879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FB142E2A-E2BF-1BDB-D8CE-C43A7CB271A6}"/>
              </a:ext>
            </a:extLst>
          </p:cNvPr>
          <p:cNvGrpSpPr/>
          <p:nvPr/>
        </p:nvGrpSpPr>
        <p:grpSpPr>
          <a:xfrm>
            <a:off x="7428131" y="322033"/>
            <a:ext cx="4405623" cy="4692900"/>
            <a:chOff x="5571098" y="241524"/>
            <a:chExt cx="3304217" cy="3519675"/>
          </a:xfrm>
        </p:grpSpPr>
        <p:sp>
          <p:nvSpPr>
            <p:cNvPr id="5" name="Freeform 4">
              <a:extLst>
                <a:ext uri="{FF2B5EF4-FFF2-40B4-BE49-F238E27FC236}">
                  <a16:creationId xmlns:a16="http://schemas.microsoft.com/office/drawing/2014/main" id="{48551F25-541E-C9ED-0591-0666FF8722A5}"/>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D2FCD48F-921D-7233-2E1E-56E5E3767760}"/>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FDE0323-F765-A520-D6DF-FCE3C48E135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1DE46BF2-7DAE-62C8-4B5B-39EFA215741E}"/>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1B45BEDD-D14F-9A89-2DCD-3EB23985AFBA}"/>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50C65A9F-4D07-BB8F-6762-5B8F22F2AAA5}"/>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26BF16D-AB84-A9F0-C176-AB17B26CEDAC}"/>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E43252AE-96E2-F1DC-8189-26744543D5EE}"/>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30271F7C-E61D-8F58-CD72-1FD74143B071}"/>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AD65057F-408E-3DB2-EB9E-F0DCF5ADF071}"/>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5DE75BA7-731D-D0E9-1171-54DC50A4D347}"/>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CDDC03E2-6695-110F-8F4A-0D59A9DBB793}"/>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8AF402D7-1600-01D4-6758-A72D79E54B59}"/>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F0EDC12E-70E6-37B9-7BB3-0479735086FB}"/>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2400"/>
            </a:p>
          </p:txBody>
        </p:sp>
        <p:sp>
          <p:nvSpPr>
            <p:cNvPr id="23" name="Freeform 22">
              <a:extLst>
                <a:ext uri="{FF2B5EF4-FFF2-40B4-BE49-F238E27FC236}">
                  <a16:creationId xmlns:a16="http://schemas.microsoft.com/office/drawing/2014/main" id="{B934D339-90D7-CFF0-6B2E-4AC701ECEE3C}"/>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24" name="Freeform 23">
              <a:extLst>
                <a:ext uri="{FF2B5EF4-FFF2-40B4-BE49-F238E27FC236}">
                  <a16:creationId xmlns:a16="http://schemas.microsoft.com/office/drawing/2014/main" id="{5BA55ED9-E9D5-CEEC-06FA-EBF85DD80B92}"/>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2400"/>
            </a:p>
          </p:txBody>
        </p:sp>
        <p:sp>
          <p:nvSpPr>
            <p:cNvPr id="25" name="Freeform 24">
              <a:extLst>
                <a:ext uri="{FF2B5EF4-FFF2-40B4-BE49-F238E27FC236}">
                  <a16:creationId xmlns:a16="http://schemas.microsoft.com/office/drawing/2014/main" id="{0AAE3072-3D47-F4AB-09C0-B5661993D876}"/>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2400"/>
            </a:p>
          </p:txBody>
        </p:sp>
      </p:grpSp>
      <p:sp>
        <p:nvSpPr>
          <p:cNvPr id="28" name="TextBox 27">
            <a:extLst>
              <a:ext uri="{FF2B5EF4-FFF2-40B4-BE49-F238E27FC236}">
                <a16:creationId xmlns:a16="http://schemas.microsoft.com/office/drawing/2014/main" id="{A39A7AB8-D9EA-B856-0BE7-8280DD3672DF}"/>
              </a:ext>
            </a:extLst>
          </p:cNvPr>
          <p:cNvSpPr txBox="1"/>
          <p:nvPr/>
        </p:nvSpPr>
        <p:spPr>
          <a:xfrm flipH="1">
            <a:off x="973133" y="5254722"/>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F47992CB-A243-DEC4-E809-DBA03E33ACC6}"/>
              </a:ext>
            </a:extLst>
          </p:cNvPr>
          <p:cNvSpPr txBox="1"/>
          <p:nvPr/>
        </p:nvSpPr>
        <p:spPr>
          <a:xfrm>
            <a:off x="567027" y="6055102"/>
            <a:ext cx="6096000" cy="410433"/>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667" b="0" err="1">
                <a:solidFill>
                  <a:schemeClr val="accent1"/>
                </a:solidFill>
                <a:latin typeface="Aleo" panose="020F0502020204030203" pitchFamily="34" charset="77"/>
                <a:ea typeface="Source Sans Pro" panose="020B0503030403020204" pitchFamily="34" charset="0"/>
              </a:rPr>
              <a:t>www.closer.ac.uk</a:t>
            </a:r>
            <a:endParaRPr lang="en-GB" sz="2667" b="0">
              <a:solidFill>
                <a:schemeClr val="accent1"/>
              </a:solidFill>
              <a:latin typeface="Aleo" panose="020F0502020204030203" pitchFamily="34" charset="77"/>
              <a:ea typeface="Source Sans Pro" panose="020B0503030403020204" pitchFamily="34" charset="0"/>
            </a:endParaRPr>
          </a:p>
        </p:txBody>
      </p:sp>
      <p:sp>
        <p:nvSpPr>
          <p:cNvPr id="32" name="TextBox 31">
            <a:extLst>
              <a:ext uri="{FF2B5EF4-FFF2-40B4-BE49-F238E27FC236}">
                <a16:creationId xmlns:a16="http://schemas.microsoft.com/office/drawing/2014/main" id="{853D093B-C7A2-FA03-D7F1-B316A647AAA2}"/>
              </a:ext>
            </a:extLst>
          </p:cNvPr>
          <p:cNvSpPr txBox="1"/>
          <p:nvPr/>
        </p:nvSpPr>
        <p:spPr>
          <a:xfrm>
            <a:off x="575734" y="2135086"/>
            <a:ext cx="3676437" cy="820674"/>
          </a:xfrm>
          <a:prstGeom prst="rect">
            <a:avLst/>
          </a:prstGeom>
          <a:noFill/>
        </p:spPr>
        <p:txBody>
          <a:bodyPr wrap="square" lIns="0" tIns="0" rIns="0" bIns="0" rtlCol="0">
            <a:spAutoFit/>
          </a:bodyPr>
          <a:lstStyle/>
          <a:p>
            <a:r>
              <a:rPr lang="en-GB" sz="5333" b="1">
                <a:latin typeface="Aleo" panose="020F0502020204030203" pitchFamily="34" charset="77"/>
              </a:rPr>
              <a:t>Thank you</a:t>
            </a:r>
          </a:p>
        </p:txBody>
      </p:sp>
      <p:pic>
        <p:nvPicPr>
          <p:cNvPr id="34" name="Graphic 33">
            <a:extLst>
              <a:ext uri="{FF2B5EF4-FFF2-40B4-BE49-F238E27FC236}">
                <a16:creationId xmlns:a16="http://schemas.microsoft.com/office/drawing/2014/main" id="{F9C412F6-A306-2DD1-A352-7956F1F87F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279381"/>
            <a:ext cx="338667" cy="338667"/>
          </a:xfrm>
          <a:prstGeom prst="rect">
            <a:avLst/>
          </a:prstGeom>
        </p:spPr>
      </p:pic>
      <p:pic>
        <p:nvPicPr>
          <p:cNvPr id="36" name="Graphic 35">
            <a:extLst>
              <a:ext uri="{FF2B5EF4-FFF2-40B4-BE49-F238E27FC236}">
                <a16:creationId xmlns:a16="http://schemas.microsoft.com/office/drawing/2014/main" id="{D8B4B52B-B383-2E00-F5A5-C063EA2F9D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9347" y="5279381"/>
            <a:ext cx="338667" cy="338667"/>
          </a:xfrm>
          <a:prstGeom prst="rect">
            <a:avLst/>
          </a:prstGeom>
        </p:spPr>
      </p:pic>
      <p:pic>
        <p:nvPicPr>
          <p:cNvPr id="38" name="Graphic 37">
            <a:extLst>
              <a:ext uri="{FF2B5EF4-FFF2-40B4-BE49-F238E27FC236}">
                <a16:creationId xmlns:a16="http://schemas.microsoft.com/office/drawing/2014/main" id="{86D19BD2-36BB-31CE-AB61-D0BEBEC3F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333" y="5279382"/>
            <a:ext cx="338668" cy="338668"/>
          </a:xfrm>
          <a:prstGeom prst="rect">
            <a:avLst/>
          </a:prstGeom>
        </p:spPr>
      </p:pic>
      <p:sp>
        <p:nvSpPr>
          <p:cNvPr id="39" name="TextBox 38">
            <a:extLst>
              <a:ext uri="{FF2B5EF4-FFF2-40B4-BE49-F238E27FC236}">
                <a16:creationId xmlns:a16="http://schemas.microsoft.com/office/drawing/2014/main" id="{1C2C9C55-78E7-68E4-8D30-DEA0BDE8E216}"/>
              </a:ext>
            </a:extLst>
          </p:cNvPr>
          <p:cNvSpPr txBox="1"/>
          <p:nvPr/>
        </p:nvSpPr>
        <p:spPr>
          <a:xfrm flipH="1">
            <a:off x="8843989" y="5325084"/>
            <a:ext cx="2434632" cy="287323"/>
          </a:xfrm>
          <a:prstGeom prst="rect">
            <a:avLst/>
          </a:prstGeom>
          <a:noFill/>
        </p:spPr>
        <p:txBody>
          <a:bodyPr wrap="square" lIns="0" tIns="0" rIns="0" bIns="0" rtlCol="0">
            <a:spAutoFit/>
          </a:bodyPr>
          <a:lstStyle/>
          <a:p>
            <a:pPr>
              <a:lnSpc>
                <a:spcPct val="100000"/>
              </a:lnSpc>
              <a:spcBef>
                <a:spcPts val="40"/>
              </a:spcBef>
            </a:pPr>
            <a:r>
              <a:rPr lang="en-GB" sz="1867">
                <a:latin typeface="Source Sans Pro" panose="020B0503030403020204" pitchFamily="34" charset="0"/>
                <a:ea typeface="Source Sans Pro" panose="020B0503030403020204" pitchFamily="34" charset="0"/>
              </a:rPr>
              <a:t>CLOSER is funded by:</a:t>
            </a:r>
          </a:p>
        </p:txBody>
      </p:sp>
      <p:pic>
        <p:nvPicPr>
          <p:cNvPr id="44" name="Graphic 43">
            <a:extLst>
              <a:ext uri="{FF2B5EF4-FFF2-40B4-BE49-F238E27FC236}">
                <a16:creationId xmlns:a16="http://schemas.microsoft.com/office/drawing/2014/main" id="{8804BC3E-0778-930F-7565-6BD1377EA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43989" y="5744627"/>
            <a:ext cx="2769787" cy="707180"/>
          </a:xfrm>
          <a:prstGeom prst="rect">
            <a:avLst/>
          </a:prstGeom>
        </p:spPr>
      </p:pic>
      <p:sp>
        <p:nvSpPr>
          <p:cNvPr id="2" name="TextBox 1">
            <a:extLst>
              <a:ext uri="{FF2B5EF4-FFF2-40B4-BE49-F238E27FC236}">
                <a16:creationId xmlns:a16="http://schemas.microsoft.com/office/drawing/2014/main" id="{F80DC4C6-3B92-7FD2-7E70-BCBD8FA296B0}"/>
              </a:ext>
            </a:extLst>
          </p:cNvPr>
          <p:cNvSpPr txBox="1"/>
          <p:nvPr/>
        </p:nvSpPr>
        <p:spPr>
          <a:xfrm flipH="1">
            <a:off x="3207292" y="5254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05BA7AFE-BE66-62AE-A54E-F685B631E1C4}"/>
              </a:ext>
            </a:extLst>
          </p:cNvPr>
          <p:cNvSpPr txBox="1"/>
          <p:nvPr/>
        </p:nvSpPr>
        <p:spPr>
          <a:xfrm flipH="1">
            <a:off x="5402257" y="5254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0" name="TextBox 9">
            <a:extLst>
              <a:ext uri="{FF2B5EF4-FFF2-40B4-BE49-F238E27FC236}">
                <a16:creationId xmlns:a16="http://schemas.microsoft.com/office/drawing/2014/main" id="{FB5A1BC4-621B-B2CC-029B-319069A8AC80}"/>
              </a:ext>
            </a:extLst>
          </p:cNvPr>
          <p:cNvSpPr txBox="1"/>
          <p:nvPr/>
        </p:nvSpPr>
        <p:spPr>
          <a:xfrm flipH="1">
            <a:off x="2135178" y="3311619"/>
            <a:ext cx="6509132"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p:nvSpPr>
        <p:spPr>
          <a:xfrm flipH="1">
            <a:off x="2135179" y="3692619"/>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p:nvSpPr>
        <p:spPr>
          <a:xfrm flipH="1">
            <a:off x="5249853" y="3692619"/>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p:txBody>
      </p:sp>
      <p:sp>
        <p:nvSpPr>
          <p:cNvPr id="29" name="TextBox 28">
            <a:extLst>
              <a:ext uri="{FF2B5EF4-FFF2-40B4-BE49-F238E27FC236}">
                <a16:creationId xmlns:a16="http://schemas.microsoft.com/office/drawing/2014/main" id="{08EB4F25-5EB2-DEC9-08AC-12F4224B6D6B}"/>
              </a:ext>
            </a:extLst>
          </p:cNvPr>
          <p:cNvSpPr txBox="1"/>
          <p:nvPr/>
        </p:nvSpPr>
        <p:spPr>
          <a:xfrm flipH="1">
            <a:off x="2135178" y="4416519"/>
            <a:ext cx="6509132" cy="369332"/>
          </a:xfrm>
          <a:prstGeom prst="rect">
            <a:avLst/>
          </a:prstGeom>
          <a:noFill/>
        </p:spPr>
        <p:txBody>
          <a:bodyPr wrap="square" lIns="0" tIns="0" rIns="0" bIns="0" rtlCol="0">
            <a:spAutoFit/>
          </a:bodyPr>
          <a:lstStyle/>
          <a:p>
            <a:pPr>
              <a:lnSpc>
                <a:spcPct val="100000"/>
              </a:lnSpc>
              <a:spcBef>
                <a:spcPts val="40"/>
              </a:spcBef>
            </a:pPr>
            <a:r>
              <a:rPr lang="en-US" sz="2400">
                <a:latin typeface="Source Sans Pro" panose="020B0503030403020204" pitchFamily="34" charset="77"/>
                <a:hlinkClick r:id="rId10"/>
              </a:rPr>
              <a:t>closer.ac.uk/sign-latest-news-closer</a:t>
            </a:r>
            <a:endParaRPr lang="en-GB" sz="2400" b="1">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p:nvPicPr>
        <p:blipFill>
          <a:blip r:embed="rId11"/>
          <a:stretch>
            <a:fillRect/>
          </a:stretch>
        </p:blipFill>
        <p:spPr>
          <a:xfrm>
            <a:off x="527767" y="3360764"/>
            <a:ext cx="1440000" cy="1440000"/>
          </a:xfrm>
          <a:prstGeom prst="rect">
            <a:avLst/>
          </a:prstGeom>
        </p:spPr>
      </p:pic>
    </p:spTree>
    <p:extLst>
      <p:ext uri="{BB962C8B-B14F-4D97-AF65-F5344CB8AC3E}">
        <p14:creationId xmlns:p14="http://schemas.microsoft.com/office/powerpoint/2010/main" val="777793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5696BF-A590-483C-8AF0-0DE6183FC839}"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346F4-E276-4E73-9958-BD993FD48D21}" type="slidenum">
              <a:rPr lang="en-GB" smtClean="0"/>
              <a:t>‹#›</a:t>
            </a:fld>
            <a:endParaRPr lang="en-GB"/>
          </a:p>
        </p:txBody>
      </p:sp>
    </p:spTree>
    <p:extLst>
      <p:ext uri="{BB962C8B-B14F-4D97-AF65-F5344CB8AC3E}">
        <p14:creationId xmlns:p14="http://schemas.microsoft.com/office/powerpoint/2010/main" val="35619410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5696BF-A590-483C-8AF0-0DE6183FC839}"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9346F4-E276-4E73-9958-BD993FD48D21}" type="slidenum">
              <a:rPr lang="en-GB" smtClean="0"/>
              <a:t>‹#›</a:t>
            </a:fld>
            <a:endParaRPr lang="en-GB"/>
          </a:p>
        </p:txBody>
      </p:sp>
    </p:spTree>
    <p:extLst>
      <p:ext uri="{BB962C8B-B14F-4D97-AF65-F5344CB8AC3E}">
        <p14:creationId xmlns:p14="http://schemas.microsoft.com/office/powerpoint/2010/main" val="2621607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0303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910637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699817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1659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84420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770410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537684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11492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55EB5E-183F-4B09-ABE8-C4959AF91C0E}"/>
              </a:ext>
            </a:extLst>
          </p:cNvPr>
          <p:cNvSpPr>
            <a:spLocks noGrp="1"/>
          </p:cNvSpPr>
          <p:nvPr>
            <p:ph type="subTitle" idx="1" hasCustomPrompt="1"/>
          </p:nvPr>
        </p:nvSpPr>
        <p:spPr>
          <a:xfrm>
            <a:off x="1524000" y="4342702"/>
            <a:ext cx="9144000" cy="64992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a:solidFill>
                  <a:schemeClr val="bg1">
                    <a:lumMod val="50000"/>
                  </a:schemeClr>
                </a:solidFill>
                <a:latin typeface="Aleo" panose="020F0502020204030203"/>
              </a:rPr>
              <a:t>[speaker name, affiliation]</a:t>
            </a:r>
            <a:endParaRPr lang="en-GB"/>
          </a:p>
        </p:txBody>
      </p:sp>
      <p:sp>
        <p:nvSpPr>
          <p:cNvPr id="7" name="Title 6">
            <a:extLst>
              <a:ext uri="{FF2B5EF4-FFF2-40B4-BE49-F238E27FC236}">
                <a16:creationId xmlns:a16="http://schemas.microsoft.com/office/drawing/2014/main" id="{7981F9C6-C8AE-457B-B4B5-55B66D5D11A0}"/>
              </a:ext>
            </a:extLst>
          </p:cNvPr>
          <p:cNvSpPr>
            <a:spLocks noGrp="1"/>
          </p:cNvSpPr>
          <p:nvPr>
            <p:ph type="title" hasCustomPrompt="1"/>
          </p:nvPr>
        </p:nvSpPr>
        <p:spPr>
          <a:xfrm>
            <a:off x="838200" y="3022155"/>
            <a:ext cx="10515600" cy="1325563"/>
          </a:xfrm>
        </p:spPr>
        <p:txBody>
          <a:bodyPr>
            <a:normAutofit/>
          </a:bodyPr>
          <a:lstStyle>
            <a:lvl1pPr algn="ctr">
              <a:defRPr sz="4400">
                <a:latin typeface="Aleo" panose="020F0502020204030203"/>
              </a:defRPr>
            </a:lvl1pPr>
          </a:lstStyle>
          <a:p>
            <a:r>
              <a:rPr lang="en-US"/>
              <a:t>[name of talk]</a:t>
            </a:r>
            <a:endParaRPr lang="en-GB"/>
          </a:p>
        </p:txBody>
      </p:sp>
    </p:spTree>
    <p:extLst>
      <p:ext uri="{BB962C8B-B14F-4D97-AF65-F5344CB8AC3E}">
        <p14:creationId xmlns:p14="http://schemas.microsoft.com/office/powerpoint/2010/main" val="2062448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3250447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930984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300641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009868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375444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77320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4908B-2217-0E64-37D6-486FA9F7FD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7DECAB-203F-A9C1-4082-8F6F7A823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A4B148-6C5D-A97A-837B-940314F02D28}"/>
              </a:ext>
            </a:extLst>
          </p:cNvPr>
          <p:cNvSpPr>
            <a:spLocks noGrp="1"/>
          </p:cNvSpPr>
          <p:nvPr>
            <p:ph type="dt" sz="half" idx="10"/>
          </p:nvPr>
        </p:nvSpPr>
        <p:spPr/>
        <p:txBody>
          <a:bodyPr/>
          <a:lstStyle/>
          <a:p>
            <a:fld id="{DE74E822-8FFE-4C0C-B86F-26E0FF61B46D}" type="datetimeFigureOut">
              <a:rPr lang="en-GB" smtClean="0"/>
              <a:t>26/09/2024</a:t>
            </a:fld>
            <a:endParaRPr lang="en-GB"/>
          </a:p>
        </p:txBody>
      </p:sp>
      <p:sp>
        <p:nvSpPr>
          <p:cNvPr id="5" name="Footer Placeholder 4">
            <a:extLst>
              <a:ext uri="{FF2B5EF4-FFF2-40B4-BE49-F238E27FC236}">
                <a16:creationId xmlns:a16="http://schemas.microsoft.com/office/drawing/2014/main" id="{9153C41F-5E38-8E8E-4D37-3E0DDC7E4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474F8-D170-E5D9-1405-56BCFBFA0BC1}"/>
              </a:ext>
            </a:extLst>
          </p:cNvPr>
          <p:cNvSpPr>
            <a:spLocks noGrp="1"/>
          </p:cNvSpPr>
          <p:nvPr>
            <p:ph type="sldNum" sz="quarter" idx="12"/>
          </p:nvPr>
        </p:nvSpPr>
        <p:spPr/>
        <p:txBody>
          <a:bodyPr/>
          <a:lstStyle/>
          <a:p>
            <a:fld id="{98301587-C969-474A-BD2F-8784F687547D}" type="slidenum">
              <a:rPr lang="en-GB" smtClean="0"/>
              <a:t>‹#›</a:t>
            </a:fld>
            <a:endParaRPr lang="en-GB"/>
          </a:p>
        </p:txBody>
      </p:sp>
    </p:spTree>
    <p:extLst>
      <p:ext uri="{BB962C8B-B14F-4D97-AF65-F5344CB8AC3E}">
        <p14:creationId xmlns:p14="http://schemas.microsoft.com/office/powerpoint/2010/main" val="1952422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A0E7-73AF-700B-ADAE-15B3CCC2A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7A32C2-CE86-100F-C6AE-8ADFFCE03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6E5ECF-92A5-8614-2F9B-504F8F8A0778}"/>
              </a:ext>
            </a:extLst>
          </p:cNvPr>
          <p:cNvSpPr>
            <a:spLocks noGrp="1"/>
          </p:cNvSpPr>
          <p:nvPr>
            <p:ph type="dt" sz="half" idx="10"/>
          </p:nvPr>
        </p:nvSpPr>
        <p:spPr/>
        <p:txBody>
          <a:bodyPr/>
          <a:lstStyle/>
          <a:p>
            <a:fld id="{DE74E822-8FFE-4C0C-B86F-26E0FF61B46D}" type="datetimeFigureOut">
              <a:rPr lang="en-GB" smtClean="0"/>
              <a:t>26/09/2024</a:t>
            </a:fld>
            <a:endParaRPr lang="en-GB"/>
          </a:p>
        </p:txBody>
      </p:sp>
      <p:sp>
        <p:nvSpPr>
          <p:cNvPr id="5" name="Footer Placeholder 4">
            <a:extLst>
              <a:ext uri="{FF2B5EF4-FFF2-40B4-BE49-F238E27FC236}">
                <a16:creationId xmlns:a16="http://schemas.microsoft.com/office/drawing/2014/main" id="{8C41FCE2-6893-53E1-27E6-AD67785C8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C3D7E-9CFD-4A56-CD9A-E986A947A012}"/>
              </a:ext>
            </a:extLst>
          </p:cNvPr>
          <p:cNvSpPr>
            <a:spLocks noGrp="1"/>
          </p:cNvSpPr>
          <p:nvPr>
            <p:ph type="sldNum" sz="quarter" idx="12"/>
          </p:nvPr>
        </p:nvSpPr>
        <p:spPr/>
        <p:txBody>
          <a:bodyPr/>
          <a:lstStyle/>
          <a:p>
            <a:fld id="{98301587-C969-474A-BD2F-8784F687547D}" type="slidenum">
              <a:rPr lang="en-GB" smtClean="0"/>
              <a:t>‹#›</a:t>
            </a:fld>
            <a:endParaRPr lang="en-GB"/>
          </a:p>
        </p:txBody>
      </p:sp>
    </p:spTree>
    <p:extLst>
      <p:ext uri="{BB962C8B-B14F-4D97-AF65-F5344CB8AC3E}">
        <p14:creationId xmlns:p14="http://schemas.microsoft.com/office/powerpoint/2010/main" val="1728469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21456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sz="4800"/>
            </a:lvl1pPr>
          </a:lstStyle>
          <a:p>
            <a:r>
              <a:rPr lang="en-US"/>
              <a:t>Click to edit Master title style</a:t>
            </a:r>
          </a:p>
        </p:txBody>
      </p:sp>
      <p:sp>
        <p:nvSpPr>
          <p:cNvPr id="12" name="Content Placeholder 2"/>
          <p:cNvSpPr>
            <a:spLocks noGrp="1"/>
          </p:cNvSpPr>
          <p:nvPr>
            <p:ph idx="12"/>
          </p:nvPr>
        </p:nvSpPr>
        <p:spPr>
          <a:xfrm>
            <a:off x="6314563"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916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A5A0-3845-465D-94A5-BF5A7DF41000}"/>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C116E59-23C6-4D89-9759-866387CAEF04}"/>
              </a:ext>
            </a:extLst>
          </p:cNvPr>
          <p:cNvSpPr>
            <a:spLocks noGrp="1"/>
          </p:cNvSpPr>
          <p:nvPr>
            <p:ph type="body" sz="quarter" idx="10"/>
          </p:nvPr>
        </p:nvSpPr>
        <p:spPr>
          <a:xfrm>
            <a:off x="838200" y="1847850"/>
            <a:ext cx="1051560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8606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s with pull-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7"/>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2" hasCustomPrompt="1"/>
          </p:nvPr>
        </p:nvSpPr>
        <p:spPr>
          <a:xfrm>
            <a:off x="6314563" y="1411817"/>
            <a:ext cx="5301703" cy="3234323"/>
          </a:xfrm>
        </p:spPr>
        <p:txBody>
          <a:bodyPr/>
          <a:lstStyle>
            <a:lvl1pPr marL="0" indent="0">
              <a:buClr>
                <a:srgbClr val="0085CA"/>
              </a:buClr>
              <a:buNone/>
              <a:defRPr sz="3733" b="0" i="1" baseline="0">
                <a:solidFill>
                  <a:schemeClr val="accent3"/>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a:t>“Click to add a quote”</a:t>
            </a:r>
            <a:endParaRPr lang="en-US"/>
          </a:p>
        </p:txBody>
      </p:sp>
      <p:sp>
        <p:nvSpPr>
          <p:cNvPr id="8" name="Text Placeholder 12"/>
          <p:cNvSpPr>
            <a:spLocks noGrp="1"/>
          </p:cNvSpPr>
          <p:nvPr>
            <p:ph type="body" sz="quarter" idx="14" hasCustomPrompt="1"/>
          </p:nvPr>
        </p:nvSpPr>
        <p:spPr>
          <a:xfrm>
            <a:off x="6314019" y="4992524"/>
            <a:ext cx="5301703" cy="644160"/>
          </a:xfrm>
        </p:spPr>
        <p:txBody>
          <a:bodyPr/>
          <a:lstStyle>
            <a:lvl1pPr marL="0" marR="0" indent="0" algn="l" defTabSz="609585" rtl="0" eaLnBrk="1" fontAlgn="auto" latinLnBrk="0" hangingPunct="1">
              <a:lnSpc>
                <a:spcPct val="100000"/>
              </a:lnSpc>
              <a:spcBef>
                <a:spcPct val="20000"/>
              </a:spcBef>
              <a:spcAft>
                <a:spcPts val="0"/>
              </a:spcAft>
              <a:buClr>
                <a:srgbClr val="0085CA"/>
              </a:buClr>
              <a:buSzTx/>
              <a:buFont typeface="Arial"/>
              <a:buNone/>
              <a:tabLst/>
              <a:defRPr sz="2133"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
                <a:srgbClr val="0085CA"/>
              </a:buClr>
              <a:buSzTx/>
              <a:buFont typeface="Arial"/>
              <a:buNone/>
              <a:tabLst/>
              <a:defRPr/>
            </a:pPr>
            <a:r>
              <a:rPr lang="en-GB"/>
              <a:t>Click to add quote attribution</a:t>
            </a:r>
            <a:endParaRPr lang="en-US"/>
          </a:p>
        </p:txBody>
      </p:sp>
      <p:sp>
        <p:nvSpPr>
          <p:cNvPr id="2" name="Title 1">
            <a:extLst>
              <a:ext uri="{FF2B5EF4-FFF2-40B4-BE49-F238E27FC236}">
                <a16:creationId xmlns:a16="http://schemas.microsoft.com/office/drawing/2014/main" id="{23AFBBC2-2561-923C-BBA2-6892B2401BDE}"/>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1AAE09A5-6F81-814F-4123-29365581C89D}"/>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744230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p:spPr>
        <p:txBody>
          <a:bodyPr/>
          <a:lstStyle>
            <a:lvl1pPr>
              <a:buClr>
                <a:schemeClr val="accent1"/>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4" hasCustomPrompt="1"/>
          </p:nvPr>
        </p:nvSpPr>
        <p:spPr>
          <a:xfrm>
            <a:off x="6314019" y="5173363"/>
            <a:ext cx="5302248" cy="471504"/>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4AFC9230-7F6A-1EAD-B90C-07CE57B8A6DE}"/>
              </a:ext>
            </a:extLst>
          </p:cNvPr>
          <p:cNvSpPr>
            <a:spLocks noGrp="1"/>
          </p:cNvSpPr>
          <p:nvPr>
            <p:ph type="pic" sz="quarter" idx="16"/>
          </p:nvPr>
        </p:nvSpPr>
        <p:spPr>
          <a:xfrm>
            <a:off x="6314566" y="1411819"/>
            <a:ext cx="5301703" cy="3486949"/>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809350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l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5"/>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10" name="Picture Placeholder 9">
            <a:extLst>
              <a:ext uri="{FF2B5EF4-FFF2-40B4-BE49-F238E27FC236}">
                <a16:creationId xmlns:a16="http://schemas.microsoft.com/office/drawing/2014/main" id="{1AA2BF1A-78BD-C120-D296-806C59DCCC6E}"/>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40807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Yellow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638EEF25-9162-AC81-36A9-BD3788388F22}"/>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270002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4"/>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761C6008-8E83-12CA-A09C-B32C87874363}"/>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843857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een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6"/>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D191104B-7316-7E67-2882-6625C853C6DF}"/>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379116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nk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3"/>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6" name="Picture Placeholder 5">
            <a:extLst>
              <a:ext uri="{FF2B5EF4-FFF2-40B4-BE49-F238E27FC236}">
                <a16:creationId xmlns:a16="http://schemas.microsoft.com/office/drawing/2014/main" id="{594F7F25-B1B4-9A14-EC16-7A0E0BBAAC26}"/>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977934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rple box-out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4" y="1411819"/>
            <a:ext cx="5301703" cy="4224867"/>
          </a:xfrm>
          <a:prstGeom prst="roundRect">
            <a:avLst>
              <a:gd name="adj" fmla="val 3867"/>
            </a:avLst>
          </a:prstGeom>
          <a:solidFill>
            <a:schemeClr val="accent1"/>
          </a:solidFill>
        </p:spPr>
        <p:txBody>
          <a:bodyPr lIns="144000" tIns="72000" rIns="144000" bIns="144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5" name="Picture Placeholder 4">
            <a:extLst>
              <a:ext uri="{FF2B5EF4-FFF2-40B4-BE49-F238E27FC236}">
                <a16:creationId xmlns:a16="http://schemas.microsoft.com/office/drawing/2014/main" id="{9B45DFAA-A0F4-FFF0-10DD-B96B68982F94}"/>
              </a:ext>
            </a:extLst>
          </p:cNvPr>
          <p:cNvSpPr>
            <a:spLocks noGrp="1"/>
          </p:cNvSpPr>
          <p:nvPr>
            <p:ph type="pic" sz="quarter" idx="13"/>
          </p:nvPr>
        </p:nvSpPr>
        <p:spPr>
          <a:xfrm>
            <a:off x="6314566" y="1411818"/>
            <a:ext cx="5301703" cy="4224865"/>
          </a:xfrm>
          <a:custGeom>
            <a:avLst/>
            <a:gdLst>
              <a:gd name="connsiteX0" fmla="*/ 122532 w 3976277"/>
              <a:gd name="connsiteY0" fmla="*/ 0 h 3168649"/>
              <a:gd name="connsiteX1" fmla="*/ 3853745 w 3976277"/>
              <a:gd name="connsiteY1" fmla="*/ 0 h 3168649"/>
              <a:gd name="connsiteX2" fmla="*/ 3976277 w 3976277"/>
              <a:gd name="connsiteY2" fmla="*/ 122532 h 3168649"/>
              <a:gd name="connsiteX3" fmla="*/ 3976277 w 3976277"/>
              <a:gd name="connsiteY3" fmla="*/ 3046118 h 3168649"/>
              <a:gd name="connsiteX4" fmla="*/ 3901440 w 3976277"/>
              <a:gd name="connsiteY4" fmla="*/ 3159021 h 3168649"/>
              <a:gd name="connsiteX5" fmla="*/ 3853750 w 3976277"/>
              <a:gd name="connsiteY5" fmla="*/ 3168649 h 3168649"/>
              <a:gd name="connsiteX6" fmla="*/ 122527 w 3976277"/>
              <a:gd name="connsiteY6" fmla="*/ 3168649 h 3168649"/>
              <a:gd name="connsiteX7" fmla="*/ 74837 w 3976277"/>
              <a:gd name="connsiteY7" fmla="*/ 3159021 h 3168649"/>
              <a:gd name="connsiteX8" fmla="*/ 0 w 3976277"/>
              <a:gd name="connsiteY8" fmla="*/ 3046118 h 3168649"/>
              <a:gd name="connsiteX9" fmla="*/ 0 w 3976277"/>
              <a:gd name="connsiteY9" fmla="*/ 122532 h 3168649"/>
              <a:gd name="connsiteX10" fmla="*/ 122532 w 3976277"/>
              <a:gd name="connsiteY10" fmla="*/ 0 h 316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277" h="3168649">
                <a:moveTo>
                  <a:pt x="122532" y="0"/>
                </a:moveTo>
                <a:lnTo>
                  <a:pt x="3853745" y="0"/>
                </a:lnTo>
                <a:cubicBezTo>
                  <a:pt x="3921418" y="0"/>
                  <a:pt x="3976277" y="54859"/>
                  <a:pt x="3976277" y="122532"/>
                </a:cubicBezTo>
                <a:lnTo>
                  <a:pt x="3976277" y="3046118"/>
                </a:lnTo>
                <a:cubicBezTo>
                  <a:pt x="3976277" y="3096873"/>
                  <a:pt x="3945419" y="3140420"/>
                  <a:pt x="3901440" y="3159021"/>
                </a:cubicBezTo>
                <a:lnTo>
                  <a:pt x="3853750" y="3168649"/>
                </a:lnTo>
                <a:lnTo>
                  <a:pt x="122527" y="3168649"/>
                </a:lnTo>
                <a:lnTo>
                  <a:pt x="74837" y="3159021"/>
                </a:lnTo>
                <a:cubicBezTo>
                  <a:pt x="30858" y="3140420"/>
                  <a:pt x="0" y="3096873"/>
                  <a:pt x="0" y="3046118"/>
                </a:cubicBezTo>
                <a:lnTo>
                  <a:pt x="0" y="122532"/>
                </a:lnTo>
                <a:cubicBezTo>
                  <a:pt x="0" y="54859"/>
                  <a:pt x="54859" y="0"/>
                  <a:pt x="122532"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171975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with circle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575733" y="1411819"/>
            <a:ext cx="5844888" cy="422486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440175C6-AEBF-FB08-ABB4-29A523DEBC8F}"/>
              </a:ext>
            </a:extLst>
          </p:cNvPr>
          <p:cNvSpPr>
            <a:spLocks noGrp="1"/>
          </p:cNvSpPr>
          <p:nvPr>
            <p:ph type="title"/>
          </p:nvPr>
        </p:nvSpPr>
        <p:spPr>
          <a:xfrm>
            <a:off x="575734" y="596901"/>
            <a:ext cx="11040533" cy="507556"/>
          </a:xfrm>
        </p:spPr>
        <p:txBody>
          <a:bodyPr/>
          <a:lstStyle>
            <a:lvl1pPr>
              <a:defRPr sz="4800"/>
            </a:lvl1pPr>
          </a:lstStyle>
          <a:p>
            <a:r>
              <a:rPr lang="en-US"/>
              <a:t>Click to edit Master title style</a:t>
            </a:r>
          </a:p>
        </p:txBody>
      </p:sp>
      <p:sp>
        <p:nvSpPr>
          <p:cNvPr id="4" name="Footer Placeholder 3">
            <a:extLst>
              <a:ext uri="{FF2B5EF4-FFF2-40B4-BE49-F238E27FC236}">
                <a16:creationId xmlns:a16="http://schemas.microsoft.com/office/drawing/2014/main" id="{9720F74B-90F4-945B-296E-D830D441BADB}"/>
              </a:ext>
            </a:extLst>
          </p:cNvPr>
          <p:cNvSpPr>
            <a:spLocks noGrp="1"/>
          </p:cNvSpPr>
          <p:nvPr>
            <p:ph type="ftr" sz="quarter" idx="15"/>
          </p:nvPr>
        </p:nvSpPr>
        <p:spPr/>
        <p:txBody>
          <a:bodyPr/>
          <a:lstStyle/>
          <a:p>
            <a:endParaRPr lang="en-GB"/>
          </a:p>
        </p:txBody>
      </p:sp>
      <p:sp>
        <p:nvSpPr>
          <p:cNvPr id="7" name="Freeform 6">
            <a:extLst>
              <a:ext uri="{FF2B5EF4-FFF2-40B4-BE49-F238E27FC236}">
                <a16:creationId xmlns:a16="http://schemas.microsoft.com/office/drawing/2014/main" id="{05313BAC-788C-D391-EE6F-516F0E46B3A2}"/>
              </a:ext>
            </a:extLst>
          </p:cNvPr>
          <p:cNvSpPr/>
          <p:nvPr userDrawn="1"/>
        </p:nvSpPr>
        <p:spPr>
          <a:xfrm rot="21046898">
            <a:off x="11680225" y="1135330"/>
            <a:ext cx="140323" cy="140303"/>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chemeClr val="accent3"/>
          </a:solidFill>
          <a:ln w="9509" cap="flat">
            <a:noFill/>
            <a:prstDash val="solid"/>
            <a:miter/>
          </a:ln>
        </p:spPr>
        <p:txBody>
          <a:bodyPr rtlCol="0" anchor="ctr"/>
          <a:lstStyle/>
          <a:p>
            <a:endParaRPr lang="en-GB" sz="2400"/>
          </a:p>
        </p:txBody>
      </p:sp>
      <p:sp>
        <p:nvSpPr>
          <p:cNvPr id="31" name="Picture Placeholder 31">
            <a:extLst>
              <a:ext uri="{FF2B5EF4-FFF2-40B4-BE49-F238E27FC236}">
                <a16:creationId xmlns:a16="http://schemas.microsoft.com/office/drawing/2014/main" id="{5F423DBE-CEBC-0825-3048-225C42DC40C4}"/>
              </a:ext>
            </a:extLst>
          </p:cNvPr>
          <p:cNvSpPr>
            <a:spLocks noGrp="1"/>
          </p:cNvSpPr>
          <p:nvPr>
            <p:ph type="pic" sz="quarter" idx="12"/>
          </p:nvPr>
        </p:nvSpPr>
        <p:spPr>
          <a:xfrm>
            <a:off x="6825241" y="1328516"/>
            <a:ext cx="4797211" cy="4796523"/>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grpSp>
        <p:nvGrpSpPr>
          <p:cNvPr id="13" name="Group 12">
            <a:extLst>
              <a:ext uri="{FF2B5EF4-FFF2-40B4-BE49-F238E27FC236}">
                <a16:creationId xmlns:a16="http://schemas.microsoft.com/office/drawing/2014/main" id="{AC59E1EF-AA45-C12F-E328-290243B38777}"/>
              </a:ext>
              <a:ext uri="{C183D7F6-B498-43B3-948B-1728B52AA6E4}">
                <adec:decorative xmlns:adec="http://schemas.microsoft.com/office/drawing/2017/decorative" val="1"/>
              </a:ext>
            </a:extLst>
          </p:cNvPr>
          <p:cNvGrpSpPr/>
          <p:nvPr userDrawn="1"/>
        </p:nvGrpSpPr>
        <p:grpSpPr>
          <a:xfrm flipH="1">
            <a:off x="10911066" y="1525767"/>
            <a:ext cx="875713" cy="1247325"/>
            <a:chOff x="5004331" y="1144325"/>
            <a:chExt cx="656785" cy="935494"/>
          </a:xfrm>
        </p:grpSpPr>
        <p:sp>
          <p:nvSpPr>
            <p:cNvPr id="14" name="Freeform 13">
              <a:extLst>
                <a:ext uri="{FF2B5EF4-FFF2-40B4-BE49-F238E27FC236}">
                  <a16:creationId xmlns:a16="http://schemas.microsoft.com/office/drawing/2014/main" id="{8D3375B3-3BB5-6E05-0BFB-3035F8EB0887}"/>
                </a:ext>
              </a:extLst>
            </p:cNvPr>
            <p:cNvSpPr/>
            <p:nvPr/>
          </p:nvSpPr>
          <p:spPr>
            <a:xfrm>
              <a:off x="5145005" y="1488516"/>
              <a:ext cx="179183" cy="208243"/>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nvGrpSpPr>
            <p:cNvPr id="15" name="Group 14">
              <a:extLst>
                <a:ext uri="{FF2B5EF4-FFF2-40B4-BE49-F238E27FC236}">
                  <a16:creationId xmlns:a16="http://schemas.microsoft.com/office/drawing/2014/main" id="{B1EF10F5-F732-B736-6C5B-012397F983B2}"/>
                </a:ext>
              </a:extLst>
            </p:cNvPr>
            <p:cNvGrpSpPr/>
            <p:nvPr userDrawn="1"/>
          </p:nvGrpSpPr>
          <p:grpSpPr>
            <a:xfrm>
              <a:off x="5004331" y="1144325"/>
              <a:ext cx="656785" cy="935494"/>
              <a:chOff x="5004331" y="1144325"/>
              <a:chExt cx="656785" cy="935494"/>
            </a:xfrm>
          </p:grpSpPr>
          <p:sp>
            <p:nvSpPr>
              <p:cNvPr id="16" name="Freeform 15">
                <a:extLst>
                  <a:ext uri="{FF2B5EF4-FFF2-40B4-BE49-F238E27FC236}">
                    <a16:creationId xmlns:a16="http://schemas.microsoft.com/office/drawing/2014/main" id="{320F3A54-2280-9C31-7D6F-5351FF2C0E26}"/>
                  </a:ext>
                </a:extLst>
              </p:cNvPr>
              <p:cNvSpPr/>
              <p:nvPr/>
            </p:nvSpPr>
            <p:spPr>
              <a:xfrm rot="20802852">
                <a:off x="5393483" y="1144325"/>
                <a:ext cx="157522" cy="157499"/>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chemeClr val="accent5"/>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A8A8D9B6-1B74-5637-79E7-87217E8D7BF0}"/>
                  </a:ext>
                </a:extLst>
              </p:cNvPr>
              <p:cNvSpPr/>
              <p:nvPr/>
            </p:nvSpPr>
            <p:spPr>
              <a:xfrm>
                <a:off x="5004331" y="1374856"/>
                <a:ext cx="313163" cy="319330"/>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EDAA5B8C-B346-6030-7757-F2EA4755D5E0}"/>
                  </a:ext>
                </a:extLst>
              </p:cNvPr>
              <p:cNvSpPr/>
              <p:nvPr userDrawn="1"/>
            </p:nvSpPr>
            <p:spPr>
              <a:xfrm>
                <a:off x="5126936" y="1450260"/>
                <a:ext cx="534180" cy="629559"/>
              </a:xfrm>
              <a:custGeom>
                <a:avLst/>
                <a:gdLst>
                  <a:gd name="connsiteX0" fmla="*/ 369475 w 534180"/>
                  <a:gd name="connsiteY0" fmla="*/ 764 h 629559"/>
                  <a:gd name="connsiteX1" fmla="*/ 501788 w 534180"/>
                  <a:gd name="connsiteY1" fmla="*/ 37519 h 629559"/>
                  <a:gd name="connsiteX2" fmla="*/ 534180 w 534180"/>
                  <a:gd name="connsiteY2" fmla="*/ 58516 h 629559"/>
                  <a:gd name="connsiteX3" fmla="*/ 518609 w 534180"/>
                  <a:gd name="connsiteY3" fmla="*/ 72665 h 629559"/>
                  <a:gd name="connsiteX4" fmla="*/ 208965 w 534180"/>
                  <a:gd name="connsiteY4" fmla="*/ 487117 h 629559"/>
                  <a:gd name="connsiteX5" fmla="*/ 143723 w 534180"/>
                  <a:gd name="connsiteY5" fmla="*/ 622628 h 629559"/>
                  <a:gd name="connsiteX6" fmla="*/ 128420 w 534180"/>
                  <a:gd name="connsiteY6" fmla="*/ 629559 h 629559"/>
                  <a:gd name="connsiteX7" fmla="*/ 928 w 534180"/>
                  <a:gd name="connsiteY7" fmla="*/ 329622 h 629559"/>
                  <a:gd name="connsiteX8" fmla="*/ 16998 w 534180"/>
                  <a:gd name="connsiteY8" fmla="*/ 244997 h 629559"/>
                  <a:gd name="connsiteX9" fmla="*/ 25570 w 534180"/>
                  <a:gd name="connsiteY9" fmla="*/ 246068 h 629559"/>
                  <a:gd name="connsiteX10" fmla="*/ 195915 w 534180"/>
                  <a:gd name="connsiteY10" fmla="*/ 97172 h 629559"/>
                  <a:gd name="connsiteX11" fmla="*/ 189487 w 534180"/>
                  <a:gd name="connsiteY11" fmla="*/ 38255 h 629559"/>
                  <a:gd name="connsiteX12" fmla="*/ 369475 w 534180"/>
                  <a:gd name="connsiteY12" fmla="*/ 764 h 62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180" h="629559">
                    <a:moveTo>
                      <a:pt x="369475" y="764"/>
                    </a:moveTo>
                    <a:cubicBezTo>
                      <a:pt x="417150" y="3977"/>
                      <a:pt x="461813" y="16899"/>
                      <a:pt x="501788" y="37519"/>
                    </a:cubicBezTo>
                    <a:lnTo>
                      <a:pt x="534180" y="58516"/>
                    </a:lnTo>
                    <a:lnTo>
                      <a:pt x="518609" y="72665"/>
                    </a:lnTo>
                    <a:cubicBezTo>
                      <a:pt x="396565" y="194691"/>
                      <a:pt x="291999" y="334193"/>
                      <a:pt x="208965" y="487117"/>
                    </a:cubicBezTo>
                    <a:lnTo>
                      <a:pt x="143723" y="622628"/>
                    </a:lnTo>
                    <a:lnTo>
                      <a:pt x="128420" y="629559"/>
                    </a:lnTo>
                    <a:cubicBezTo>
                      <a:pt x="43782" y="558860"/>
                      <a:pt x="-7643" y="449598"/>
                      <a:pt x="928" y="329622"/>
                    </a:cubicBezTo>
                    <a:cubicBezTo>
                      <a:pt x="3071" y="300700"/>
                      <a:pt x="8428" y="271778"/>
                      <a:pt x="16998" y="244997"/>
                    </a:cubicBezTo>
                    <a:cubicBezTo>
                      <a:pt x="20213" y="244997"/>
                      <a:pt x="22355" y="246068"/>
                      <a:pt x="25570" y="246068"/>
                    </a:cubicBezTo>
                    <a:cubicBezTo>
                      <a:pt x="113422" y="252496"/>
                      <a:pt x="189487" y="185010"/>
                      <a:pt x="195915" y="97172"/>
                    </a:cubicBezTo>
                    <a:cubicBezTo>
                      <a:pt x="198058" y="76819"/>
                      <a:pt x="194844" y="56466"/>
                      <a:pt x="189487" y="38255"/>
                    </a:cubicBezTo>
                    <a:cubicBezTo>
                      <a:pt x="243055" y="10404"/>
                      <a:pt x="305193" y="-3521"/>
                      <a:pt x="369475" y="764"/>
                    </a:cubicBezTo>
                    <a:close/>
                  </a:path>
                </a:pathLst>
              </a:custGeom>
              <a:solidFill>
                <a:srgbClr val="38B449"/>
              </a:solidFill>
              <a:ln w="9509" cap="flat">
                <a:noFill/>
                <a:prstDash val="solid"/>
                <a:miter/>
              </a:ln>
            </p:spPr>
            <p:txBody>
              <a:bodyPr wrap="square" rtlCol="0" anchor="ctr">
                <a:noAutofit/>
              </a:bodyPr>
              <a:lstStyle/>
              <a:p>
                <a:endParaRPr lang="en-GB" sz="2400"/>
              </a:p>
            </p:txBody>
          </p:sp>
        </p:grpSp>
      </p:grpSp>
    </p:spTree>
    <p:extLst>
      <p:ext uri="{BB962C8B-B14F-4D97-AF65-F5344CB8AC3E}">
        <p14:creationId xmlns:p14="http://schemas.microsoft.com/office/powerpoint/2010/main" val="2597193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rge image/media and caption">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1" y="1"/>
            <a:ext cx="12192001" cy="5006601"/>
          </a:xfrm>
        </p:spPr>
        <p:txBody>
          <a:bodyPr anchor="ctr" anchorCtr="1"/>
          <a:lstStyle>
            <a:lvl1pPr marL="0" indent="0">
              <a:buClr>
                <a:srgbClr val="002548"/>
              </a:buClr>
              <a:buNone/>
              <a:defRPr/>
            </a:lvl1pPr>
          </a:lstStyle>
          <a:p>
            <a:r>
              <a:rPr lang="en-US"/>
              <a:t>Click icon to add picture</a:t>
            </a:r>
          </a:p>
        </p:txBody>
      </p:sp>
      <p:sp>
        <p:nvSpPr>
          <p:cNvPr id="12" name="Text Placeholder 12"/>
          <p:cNvSpPr>
            <a:spLocks noGrp="1"/>
          </p:cNvSpPr>
          <p:nvPr>
            <p:ph type="body" sz="quarter" idx="14" hasCustomPrompt="1"/>
          </p:nvPr>
        </p:nvSpPr>
        <p:spPr>
          <a:xfrm>
            <a:off x="575733" y="5228281"/>
            <a:ext cx="5520267"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2" name="Footer Placeholder 1">
            <a:extLst>
              <a:ext uri="{FF2B5EF4-FFF2-40B4-BE49-F238E27FC236}">
                <a16:creationId xmlns:a16="http://schemas.microsoft.com/office/drawing/2014/main" id="{CDADFE80-D87A-EFB3-2586-23D58B8DCDB0}"/>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18018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A5A0-3845-465D-94A5-BF5A7DF41000}"/>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C116E59-23C6-4D89-9759-866387CAEF04}"/>
              </a:ext>
            </a:extLst>
          </p:cNvPr>
          <p:cNvSpPr>
            <a:spLocks noGrp="1"/>
          </p:cNvSpPr>
          <p:nvPr>
            <p:ph type="body" sz="quarter" idx="10"/>
          </p:nvPr>
        </p:nvSpPr>
        <p:spPr>
          <a:xfrm>
            <a:off x="838200" y="1847850"/>
            <a:ext cx="10515600"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21" descr="Chart, bubble chart&#10;&#10;Description automatically generated">
            <a:extLst>
              <a:ext uri="{FF2B5EF4-FFF2-40B4-BE49-F238E27FC236}">
                <a16:creationId xmlns:a16="http://schemas.microsoft.com/office/drawing/2014/main" id="{527D7284-883C-42D0-B1B9-F9213AEB6C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4863" y="125413"/>
            <a:ext cx="1063625"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4723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C2FA5A1-AEBF-CF53-926E-8BB7C91F2A78}"/>
              </a:ext>
            </a:extLst>
          </p:cNvPr>
          <p:cNvSpPr>
            <a:spLocks noGrp="1"/>
          </p:cNvSpPr>
          <p:nvPr>
            <p:ph type="pic" sz="quarter" idx="13"/>
          </p:nvPr>
        </p:nvSpPr>
        <p:spPr>
          <a:xfrm>
            <a:off x="575733" y="596900"/>
            <a:ext cx="6838321" cy="4372885"/>
          </a:xfrm>
          <a:custGeom>
            <a:avLst/>
            <a:gdLst>
              <a:gd name="connsiteX0" fmla="*/ 129870 w 5128741"/>
              <a:gd name="connsiteY0" fmla="*/ 0 h 3279664"/>
              <a:gd name="connsiteX1" fmla="*/ 4998871 w 5128741"/>
              <a:gd name="connsiteY1" fmla="*/ 0 h 3279664"/>
              <a:gd name="connsiteX2" fmla="*/ 5049420 w 5128741"/>
              <a:gd name="connsiteY2" fmla="*/ 10205 h 3279664"/>
              <a:gd name="connsiteX3" fmla="*/ 5128741 w 5128741"/>
              <a:gd name="connsiteY3" fmla="*/ 129874 h 3279664"/>
              <a:gd name="connsiteX4" fmla="*/ 5128741 w 5128741"/>
              <a:gd name="connsiteY4" fmla="*/ 3149789 h 3279664"/>
              <a:gd name="connsiteX5" fmla="*/ 4998866 w 5128741"/>
              <a:gd name="connsiteY5" fmla="*/ 3279664 h 3279664"/>
              <a:gd name="connsiteX6" fmla="*/ 129875 w 5128741"/>
              <a:gd name="connsiteY6" fmla="*/ 3279664 h 3279664"/>
              <a:gd name="connsiteX7" fmla="*/ 0 w 5128741"/>
              <a:gd name="connsiteY7" fmla="*/ 3149789 h 3279664"/>
              <a:gd name="connsiteX8" fmla="*/ 0 w 5128741"/>
              <a:gd name="connsiteY8" fmla="*/ 129874 h 3279664"/>
              <a:gd name="connsiteX9" fmla="*/ 79322 w 5128741"/>
              <a:gd name="connsiteY9" fmla="*/ 10205 h 327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28741" h="3279664">
                <a:moveTo>
                  <a:pt x="129870" y="0"/>
                </a:moveTo>
                <a:lnTo>
                  <a:pt x="4998871" y="0"/>
                </a:lnTo>
                <a:lnTo>
                  <a:pt x="5049420" y="10205"/>
                </a:lnTo>
                <a:cubicBezTo>
                  <a:pt x="5096034" y="29921"/>
                  <a:pt x="5128741" y="76078"/>
                  <a:pt x="5128741" y="129874"/>
                </a:cubicBezTo>
                <a:lnTo>
                  <a:pt x="5128741" y="3149789"/>
                </a:lnTo>
                <a:cubicBezTo>
                  <a:pt x="5128741" y="3221517"/>
                  <a:pt x="5070594" y="3279664"/>
                  <a:pt x="4998866" y="3279664"/>
                </a:cubicBezTo>
                <a:lnTo>
                  <a:pt x="129875" y="3279664"/>
                </a:lnTo>
                <a:cubicBezTo>
                  <a:pt x="58147" y="3279664"/>
                  <a:pt x="0" y="3221517"/>
                  <a:pt x="0" y="3149789"/>
                </a:cubicBezTo>
                <a:lnTo>
                  <a:pt x="0" y="129874"/>
                </a:lnTo>
                <a:cubicBezTo>
                  <a:pt x="0" y="76078"/>
                  <a:pt x="32708" y="29921"/>
                  <a:pt x="79322" y="10205"/>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3" name="Text Placeholder 12">
            <a:extLst>
              <a:ext uri="{FF2B5EF4-FFF2-40B4-BE49-F238E27FC236}">
                <a16:creationId xmlns:a16="http://schemas.microsoft.com/office/drawing/2014/main" id="{65C8E261-1B7A-1DC6-FBF5-8F027012795D}"/>
              </a:ext>
            </a:extLst>
          </p:cNvPr>
          <p:cNvSpPr>
            <a:spLocks noGrp="1"/>
          </p:cNvSpPr>
          <p:nvPr>
            <p:ph type="body" sz="quarter" idx="14" hasCustomPrompt="1"/>
          </p:nvPr>
        </p:nvSpPr>
        <p:spPr>
          <a:xfrm>
            <a:off x="575733" y="5228281"/>
            <a:ext cx="6838320" cy="408403"/>
          </a:xfrm>
        </p:spPr>
        <p:txBody>
          <a:bodyPr/>
          <a:lstStyle>
            <a:lvl1pPr marL="0" indent="0">
              <a:buNone/>
              <a:defRPr sz="2133">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GB"/>
              <a:t>Click to add caption</a:t>
            </a:r>
            <a:endParaRPr lang="en-US"/>
          </a:p>
        </p:txBody>
      </p:sp>
      <p:sp>
        <p:nvSpPr>
          <p:cNvPr id="15" name="Picture Placeholder 14">
            <a:extLst>
              <a:ext uri="{FF2B5EF4-FFF2-40B4-BE49-F238E27FC236}">
                <a16:creationId xmlns:a16="http://schemas.microsoft.com/office/drawing/2014/main" id="{4AB31075-EA8B-BF26-BCE6-96DF03836ED7}"/>
              </a:ext>
            </a:extLst>
          </p:cNvPr>
          <p:cNvSpPr>
            <a:spLocks noGrp="1"/>
          </p:cNvSpPr>
          <p:nvPr>
            <p:ph type="pic" sz="quarter" idx="17"/>
          </p:nvPr>
        </p:nvSpPr>
        <p:spPr>
          <a:xfrm>
            <a:off x="7853406" y="596900"/>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
        <p:nvSpPr>
          <p:cNvPr id="2" name="Footer Placeholder 1">
            <a:extLst>
              <a:ext uri="{FF2B5EF4-FFF2-40B4-BE49-F238E27FC236}">
                <a16:creationId xmlns:a16="http://schemas.microsoft.com/office/drawing/2014/main" id="{7B227B20-00C0-3230-7EF5-C481DBF0FD85}"/>
              </a:ext>
            </a:extLst>
          </p:cNvPr>
          <p:cNvSpPr>
            <a:spLocks noGrp="1"/>
          </p:cNvSpPr>
          <p:nvPr>
            <p:ph type="ftr" sz="quarter" idx="18"/>
          </p:nvPr>
        </p:nvSpPr>
        <p:spPr/>
        <p:txBody>
          <a:bodyPr/>
          <a:lstStyle/>
          <a:p>
            <a:endParaRPr lang="en-GB"/>
          </a:p>
        </p:txBody>
      </p:sp>
      <p:sp>
        <p:nvSpPr>
          <p:cNvPr id="17" name="Picture Placeholder 16">
            <a:extLst>
              <a:ext uri="{FF2B5EF4-FFF2-40B4-BE49-F238E27FC236}">
                <a16:creationId xmlns:a16="http://schemas.microsoft.com/office/drawing/2014/main" id="{CADEDA2D-C1C5-8710-8E6C-B6A68ECAE52D}"/>
              </a:ext>
            </a:extLst>
          </p:cNvPr>
          <p:cNvSpPr>
            <a:spLocks noGrp="1"/>
          </p:cNvSpPr>
          <p:nvPr>
            <p:ph type="pic" sz="quarter" idx="19"/>
          </p:nvPr>
        </p:nvSpPr>
        <p:spPr>
          <a:xfrm>
            <a:off x="7853406" y="2894001"/>
            <a:ext cx="3762860" cy="2075784"/>
          </a:xfrm>
          <a:custGeom>
            <a:avLst/>
            <a:gdLst>
              <a:gd name="connsiteX0" fmla="*/ 113649 w 2822145"/>
              <a:gd name="connsiteY0" fmla="*/ 0 h 1556838"/>
              <a:gd name="connsiteX1" fmla="*/ 2708497 w 2822145"/>
              <a:gd name="connsiteY1" fmla="*/ 0 h 1556838"/>
              <a:gd name="connsiteX2" fmla="*/ 2813215 w 2822145"/>
              <a:gd name="connsiteY2" fmla="*/ 69412 h 1556838"/>
              <a:gd name="connsiteX3" fmla="*/ 2822145 w 2822145"/>
              <a:gd name="connsiteY3" fmla="*/ 113644 h 1556838"/>
              <a:gd name="connsiteX4" fmla="*/ 2822145 w 2822145"/>
              <a:gd name="connsiteY4" fmla="*/ 1443195 h 1556838"/>
              <a:gd name="connsiteX5" fmla="*/ 2813215 w 2822145"/>
              <a:gd name="connsiteY5" fmla="*/ 1487428 h 1556838"/>
              <a:gd name="connsiteX6" fmla="*/ 2752734 w 2822145"/>
              <a:gd name="connsiteY6" fmla="*/ 1547908 h 1556838"/>
              <a:gd name="connsiteX7" fmla="*/ 2708502 w 2822145"/>
              <a:gd name="connsiteY7" fmla="*/ 1556838 h 1556838"/>
              <a:gd name="connsiteX8" fmla="*/ 113644 w 2822145"/>
              <a:gd name="connsiteY8" fmla="*/ 1556838 h 1556838"/>
              <a:gd name="connsiteX9" fmla="*/ 69412 w 2822145"/>
              <a:gd name="connsiteY9" fmla="*/ 1547908 h 1556838"/>
              <a:gd name="connsiteX10" fmla="*/ 0 w 2822145"/>
              <a:gd name="connsiteY10" fmla="*/ 1443190 h 1556838"/>
              <a:gd name="connsiteX11" fmla="*/ 0 w 2822145"/>
              <a:gd name="connsiteY11" fmla="*/ 113649 h 1556838"/>
              <a:gd name="connsiteX12" fmla="*/ 113649 w 2822145"/>
              <a:gd name="connsiteY12" fmla="*/ 0 h 155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2145" h="1556838">
                <a:moveTo>
                  <a:pt x="113649" y="0"/>
                </a:moveTo>
                <a:lnTo>
                  <a:pt x="2708497" y="0"/>
                </a:lnTo>
                <a:cubicBezTo>
                  <a:pt x="2755572" y="0"/>
                  <a:pt x="2795962" y="28621"/>
                  <a:pt x="2813215" y="69412"/>
                </a:cubicBezTo>
                <a:lnTo>
                  <a:pt x="2822145" y="113644"/>
                </a:lnTo>
                <a:lnTo>
                  <a:pt x="2822145" y="1443195"/>
                </a:lnTo>
                <a:lnTo>
                  <a:pt x="2813215" y="1487428"/>
                </a:lnTo>
                <a:cubicBezTo>
                  <a:pt x="2801713" y="1514621"/>
                  <a:pt x="2779928" y="1536406"/>
                  <a:pt x="2752734" y="1547908"/>
                </a:cubicBezTo>
                <a:lnTo>
                  <a:pt x="2708502" y="1556838"/>
                </a:lnTo>
                <a:lnTo>
                  <a:pt x="113644" y="1556838"/>
                </a:lnTo>
                <a:lnTo>
                  <a:pt x="69412" y="1547908"/>
                </a:lnTo>
                <a:cubicBezTo>
                  <a:pt x="28621" y="1530655"/>
                  <a:pt x="0" y="1490265"/>
                  <a:pt x="0" y="1443190"/>
                </a:cubicBezTo>
                <a:lnTo>
                  <a:pt x="0" y="113649"/>
                </a:lnTo>
                <a:cubicBezTo>
                  <a:pt x="0" y="50882"/>
                  <a:pt x="50882" y="0"/>
                  <a:pt x="113649" y="0"/>
                </a:cubicBezTo>
                <a:close/>
              </a:path>
            </a:pathLst>
          </a:custGeom>
        </p:spPr>
        <p:txBody>
          <a:bodyPr wrap="square" anchor="ctr" anchorCtr="1">
            <a:noAutofit/>
          </a:bodyPr>
          <a:lstStyle>
            <a:lvl1pPr marL="0" indent="0">
              <a:buClr>
                <a:srgbClr val="002548"/>
              </a:buClr>
              <a:buNone/>
              <a:defRPr/>
            </a:lvl1pPr>
          </a:lstStyle>
          <a:p>
            <a:r>
              <a:rPr lang="en-US"/>
              <a:t>Click icon to add picture</a:t>
            </a:r>
          </a:p>
        </p:txBody>
      </p:sp>
    </p:spTree>
    <p:extLst>
      <p:ext uri="{BB962C8B-B14F-4D97-AF65-F5344CB8AC3E}">
        <p14:creationId xmlns:p14="http://schemas.microsoft.com/office/powerpoint/2010/main" val="2051223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DA5F03-DDC4-FED9-847C-3D41F9C8098E}"/>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049326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CB1E3665-EBD9-DA88-F999-8F7A4675537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88933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2D49EAC-1BA0-72D7-75A9-DC2A288D500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30280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n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E8D010B1-3A95-2307-9810-C35569E8EA87}"/>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902653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1D1283D3-D2DE-5FCD-4891-BAE87F2C4ABD}"/>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97424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p>
            <a:pPr lvl="0"/>
            <a:r>
              <a:rPr lang="en-GB"/>
              <a:t>Click to edit Master subtitle styles</a:t>
            </a:r>
          </a:p>
        </p:txBody>
      </p:sp>
      <p:sp>
        <p:nvSpPr>
          <p:cNvPr id="3" name="Footer Placeholder 2">
            <a:extLst>
              <a:ext uri="{FF2B5EF4-FFF2-40B4-BE49-F238E27FC236}">
                <a16:creationId xmlns:a16="http://schemas.microsoft.com/office/drawing/2014/main" id="{336B33BF-8463-DC40-9A17-7A077866B6FF}"/>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972265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FF54-C28B-7BD7-4971-315ADBDA254D}"/>
              </a:ext>
            </a:extLst>
          </p:cNvPr>
          <p:cNvSpPr>
            <a:spLocks noGrp="1"/>
          </p:cNvSpPr>
          <p:nvPr>
            <p:ph type="title"/>
          </p:nvPr>
        </p:nvSpPr>
        <p:spPr>
          <a:xfrm>
            <a:off x="575734" y="596901"/>
            <a:ext cx="6477396" cy="2983115"/>
          </a:xfrm>
        </p:spPr>
        <p:txBody>
          <a:bodyPr/>
          <a:lstStyle>
            <a:lvl1pPr>
              <a:defRPr>
                <a:solidFill>
                  <a:schemeClr val="bg1"/>
                </a:solidFill>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43DFBC61-B8DB-7428-9302-F965FAE784B5}"/>
              </a:ext>
            </a:extLst>
          </p:cNvPr>
          <p:cNvSpPr>
            <a:spLocks noGrp="1"/>
          </p:cNvSpPr>
          <p:nvPr>
            <p:ph type="body" sz="quarter" idx="10" hasCustomPrompt="1"/>
          </p:nvPr>
        </p:nvSpPr>
        <p:spPr>
          <a:xfrm>
            <a:off x="575733" y="4222751"/>
            <a:ext cx="5520267" cy="1413933"/>
          </a:xfrm>
        </p:spPr>
        <p:txBody>
          <a:bodyPr/>
          <a:lstStyle>
            <a:lvl1pPr>
              <a:defRPr>
                <a:solidFill>
                  <a:schemeClr val="bg1"/>
                </a:solidFill>
              </a:defRPr>
            </a:lvl1pPr>
          </a:lstStyle>
          <a:p>
            <a:pPr lvl="0"/>
            <a:r>
              <a:rPr lang="en-GB"/>
              <a:t>Click to edit Master subtitle styles</a:t>
            </a:r>
          </a:p>
        </p:txBody>
      </p:sp>
      <p:sp>
        <p:nvSpPr>
          <p:cNvPr id="3" name="Footer Placeholder 2">
            <a:extLst>
              <a:ext uri="{FF2B5EF4-FFF2-40B4-BE49-F238E27FC236}">
                <a16:creationId xmlns:a16="http://schemas.microsoft.com/office/drawing/2014/main" id="{1DAD6435-99B8-CD8D-3FD2-D5A3CFD339F6}"/>
              </a:ext>
            </a:extLst>
          </p:cNvPr>
          <p:cNvSpPr>
            <a:spLocks noGrp="1"/>
          </p:cNvSpPr>
          <p:nvPr>
            <p:ph type="ftr" sz="quarter" idx="11"/>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6629570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ER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8861964" y="2135085"/>
            <a:ext cx="2821888" cy="2821888"/>
          </a:xfrm>
          <a:prstGeom prst="rect">
            <a:avLst/>
          </a:prstGeom>
        </p:spPr>
      </p:pic>
      <p:cxnSp>
        <p:nvCxnSpPr>
          <p:cNvPr id="4" name="Straight Connector 3">
            <a:extLst>
              <a:ext uri="{FF2B5EF4-FFF2-40B4-BE49-F238E27FC236}">
                <a16:creationId xmlns:a16="http://schemas.microsoft.com/office/drawing/2014/main" id="{168C9A91-6DF1-1B45-F17C-6F0212622F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629A15C-9AB6-B242-6DCA-37C899C95D6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6" name="Graphic 5">
            <a:extLst>
              <a:ext uri="{FF2B5EF4-FFF2-40B4-BE49-F238E27FC236}">
                <a16:creationId xmlns:a16="http://schemas.microsoft.com/office/drawing/2014/main" id="{0D4A0933-D748-FEA6-A705-A6C9F842C1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7" name="Graphic 6">
            <a:extLst>
              <a:ext uri="{FF2B5EF4-FFF2-40B4-BE49-F238E27FC236}">
                <a16:creationId xmlns:a16="http://schemas.microsoft.com/office/drawing/2014/main" id="{8ED4CC62-1694-E001-2212-DE6964E2E9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9" name="Graphic 8">
            <a:extLst>
              <a:ext uri="{FF2B5EF4-FFF2-40B4-BE49-F238E27FC236}">
                <a16:creationId xmlns:a16="http://schemas.microsoft.com/office/drawing/2014/main" id="{8D9A6BA9-626E-6F1F-637D-C264A342BE4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1" name="TextBox 10">
            <a:extLst>
              <a:ext uri="{FF2B5EF4-FFF2-40B4-BE49-F238E27FC236}">
                <a16:creationId xmlns:a16="http://schemas.microsoft.com/office/drawing/2014/main" id="{C02A01C8-CACE-0821-78AB-666BF69DCD26}"/>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4B57C117-943D-E2F3-5E4A-93AF6FA25C4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CBCD92CE-BB54-B35D-A132-938277483F85}"/>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15" name="Graphic 14" descr="Internet with solid fill">
            <a:extLst>
              <a:ext uri="{FF2B5EF4-FFF2-40B4-BE49-F238E27FC236}">
                <a16:creationId xmlns:a16="http://schemas.microsoft.com/office/drawing/2014/main" id="{C634920C-FCD6-29A1-BD23-A8444EC335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1105888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ER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D9442608-692F-D012-7005-287E22E519D3}"/>
              </a:ext>
            </a:extLst>
          </p:cNvPr>
          <p:cNvSpPr txBox="1"/>
          <p:nvPr userDrawn="1"/>
        </p:nvSpPr>
        <p:spPr>
          <a:xfrm>
            <a:off x="6851811" y="5887607"/>
            <a:ext cx="6096000" cy="369332"/>
          </a:xfrm>
          <a:prstGeom prst="rect">
            <a:avLst/>
          </a:prstGeom>
          <a:noFill/>
        </p:spPr>
        <p:txBody>
          <a:bodyPr wrap="square" lIns="0" tIns="0" rIns="0" bIns="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endParaRPr lang="en-GB" sz="2400" b="0">
              <a:solidFill>
                <a:schemeClr val="accent1"/>
              </a:solidFill>
              <a:latin typeface="Aleo" pitchFamily="2" charset="77"/>
              <a:ea typeface="Source Sans Pro" panose="020B0503030403020204" pitchFamily="34" charset="0"/>
            </a:endParaRPr>
          </a:p>
        </p:txBody>
      </p:sp>
      <p:sp>
        <p:nvSpPr>
          <p:cNvPr id="7" name="TextBox 6">
            <a:extLst>
              <a:ext uri="{FF2B5EF4-FFF2-40B4-BE49-F238E27FC236}">
                <a16:creationId xmlns:a16="http://schemas.microsoft.com/office/drawing/2014/main" id="{D2FB6645-D5C2-BCA6-FCBD-5F394AEF96D6}"/>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9" name="Graphic 8">
            <a:extLst>
              <a:ext uri="{FF2B5EF4-FFF2-40B4-BE49-F238E27FC236}">
                <a16:creationId xmlns:a16="http://schemas.microsoft.com/office/drawing/2014/main" id="{EE36AB20-BBC3-C81D-C0C9-EEA71F8F497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9" name="Graphic 18">
            <a:extLst>
              <a:ext uri="{FF2B5EF4-FFF2-40B4-BE49-F238E27FC236}">
                <a16:creationId xmlns:a16="http://schemas.microsoft.com/office/drawing/2014/main" id="{B020C8CA-C174-1F10-C4FE-22CAB08D4A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26" name="Graphic 25">
            <a:extLst>
              <a:ext uri="{FF2B5EF4-FFF2-40B4-BE49-F238E27FC236}">
                <a16:creationId xmlns:a16="http://schemas.microsoft.com/office/drawing/2014/main" id="{59BFC1CB-2629-7E45-EC79-516FD36CE86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28" name="TextBox 27">
            <a:extLst>
              <a:ext uri="{FF2B5EF4-FFF2-40B4-BE49-F238E27FC236}">
                <a16:creationId xmlns:a16="http://schemas.microsoft.com/office/drawing/2014/main" id="{9AF77035-4695-E0F9-C38C-1507060DA78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71774AEF-1C50-7A3A-0558-DDEF04C41BC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2E171FDA-6872-A8D4-286B-AD3F88F40D3E}"/>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36" name="Graphic 35" descr="Internet with solid fill">
            <a:extLst>
              <a:ext uri="{FF2B5EF4-FFF2-40B4-BE49-F238E27FC236}">
                <a16:creationId xmlns:a16="http://schemas.microsoft.com/office/drawing/2014/main" id="{FC0763B4-0F2C-CE76-B96B-56D0D0F0FEF6}"/>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24602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49F31-7ED2-4660-85CF-EA4FA102EA32}" type="datetimeFigureOut">
              <a:rPr lang="en-GB" smtClean="0"/>
              <a:t>26/09/2024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A58C5-8030-4342-A8E0-4582F792F305}" type="slidenum">
              <a:rPr lang="en-GB" smtClean="0"/>
              <a:t>‹#›</a:t>
            </a:fld>
            <a:endParaRPr lang="en-GB"/>
          </a:p>
        </p:txBody>
      </p:sp>
      <p:pic>
        <p:nvPicPr>
          <p:cNvPr id="7" name="Picture 6">
            <a:extLst>
              <a:ext uri="{FF2B5EF4-FFF2-40B4-BE49-F238E27FC236}">
                <a16:creationId xmlns:a16="http://schemas.microsoft.com/office/drawing/2014/main" id="{14F398DD-5D0D-4405-8425-E45B6F18CB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7575" y="163517"/>
            <a:ext cx="952500" cy="952500"/>
          </a:xfrm>
          <a:prstGeom prst="rect">
            <a:avLst/>
          </a:prstGeom>
        </p:spPr>
      </p:pic>
      <p:pic>
        <p:nvPicPr>
          <p:cNvPr id="8" name="Picture 4">
            <a:hlinkClick r:id="rId3"/>
            <a:extLst>
              <a:ext uri="{FF2B5EF4-FFF2-40B4-BE49-F238E27FC236}">
                <a16:creationId xmlns:a16="http://schemas.microsoft.com/office/drawing/2014/main" id="{6E19A402-1B1C-40EA-88B3-DE31954378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1033362" y="6423472"/>
            <a:ext cx="843941"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244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ER_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F80FAEA-CDC4-C127-30C1-3C0EEA31099D}"/>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39BFCC5-BC63-ABFA-4F6D-D4B96DA07CC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C076927A-1B9A-2A57-ADD2-E7EEAC5C32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15" name="Graphic 14">
            <a:extLst>
              <a:ext uri="{FF2B5EF4-FFF2-40B4-BE49-F238E27FC236}">
                <a16:creationId xmlns:a16="http://schemas.microsoft.com/office/drawing/2014/main" id="{1322E069-274B-2D77-9438-DD7CE26E93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16" name="Graphic 15">
            <a:extLst>
              <a:ext uri="{FF2B5EF4-FFF2-40B4-BE49-F238E27FC236}">
                <a16:creationId xmlns:a16="http://schemas.microsoft.com/office/drawing/2014/main" id="{EBCD9DDC-4C6F-4CC5-1C8B-C9AF205A83E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17" name="TextBox 16">
            <a:extLst>
              <a:ext uri="{FF2B5EF4-FFF2-40B4-BE49-F238E27FC236}">
                <a16:creationId xmlns:a16="http://schemas.microsoft.com/office/drawing/2014/main" id="{23072828-5479-E49B-A9F2-E237CAA8396E}"/>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6AD9E0A5-DF16-4381-E97D-CA29666BCDAF}"/>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0" name="TextBox 29">
            <a:extLst>
              <a:ext uri="{FF2B5EF4-FFF2-40B4-BE49-F238E27FC236}">
                <a16:creationId xmlns:a16="http://schemas.microsoft.com/office/drawing/2014/main" id="{C59D6CF8-9B85-F340-2EA4-C5308C4299CD}"/>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34" name="Graphic 33" descr="Internet with solid fill">
            <a:extLst>
              <a:ext uri="{FF2B5EF4-FFF2-40B4-BE49-F238E27FC236}">
                <a16:creationId xmlns:a16="http://schemas.microsoft.com/office/drawing/2014/main" id="{6F78523A-2AC2-FB73-1BA3-4FD5B0464B59}"/>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18117505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ER_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B018CCFF-84EF-9F92-343F-77C13FA0BB1E}"/>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CC04A90-18A5-EB01-9A61-BCAA6B141CE3}"/>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3" name="Graphic 12">
            <a:extLst>
              <a:ext uri="{FF2B5EF4-FFF2-40B4-BE49-F238E27FC236}">
                <a16:creationId xmlns:a16="http://schemas.microsoft.com/office/drawing/2014/main" id="{79221748-D7F0-6E11-52DF-9FEF6E344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4" name="Graphic 13">
            <a:extLst>
              <a:ext uri="{FF2B5EF4-FFF2-40B4-BE49-F238E27FC236}">
                <a16:creationId xmlns:a16="http://schemas.microsoft.com/office/drawing/2014/main" id="{E14C75DD-F7DA-CC8C-5CB9-58D6F51263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5" name="Graphic 14">
            <a:extLst>
              <a:ext uri="{FF2B5EF4-FFF2-40B4-BE49-F238E27FC236}">
                <a16:creationId xmlns:a16="http://schemas.microsoft.com/office/drawing/2014/main" id="{653898DC-E797-1CFE-52B7-B40A744E8E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6" name="TextBox 15">
            <a:extLst>
              <a:ext uri="{FF2B5EF4-FFF2-40B4-BE49-F238E27FC236}">
                <a16:creationId xmlns:a16="http://schemas.microsoft.com/office/drawing/2014/main" id="{173546D3-20AD-3038-CBD3-69B97C6440B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22C3277B-FF6D-6875-6AC6-00895CE1AEFD}"/>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1B903719-B9AF-3398-244E-251F341576B8}"/>
              </a:ext>
            </a:extLst>
          </p:cNvPr>
          <p:cNvSpPr txBox="1"/>
          <p:nvPr userDrawn="1"/>
        </p:nvSpPr>
        <p:spPr>
          <a:xfrm flipH="1">
            <a:off x="6997120" y="5880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pic>
        <p:nvPicPr>
          <p:cNvPr id="19" name="Graphic 18" descr="Internet with solid fill">
            <a:extLst>
              <a:ext uri="{FF2B5EF4-FFF2-40B4-BE49-F238E27FC236}">
                <a16:creationId xmlns:a16="http://schemas.microsoft.com/office/drawing/2014/main" id="{51738625-DC38-55C9-8616-339A169C798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26707217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ER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0E942D7E-DB54-5BE4-8A06-31B2AF1382DA}"/>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8C44499-E346-6AFB-969F-C7C2F78FF46B}"/>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4" name="Graphic 3">
            <a:extLst>
              <a:ext uri="{FF2B5EF4-FFF2-40B4-BE49-F238E27FC236}">
                <a16:creationId xmlns:a16="http://schemas.microsoft.com/office/drawing/2014/main" id="{D51C65B5-9AE2-9234-0B26-166F81FAC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5" name="Graphic 4">
            <a:extLst>
              <a:ext uri="{FF2B5EF4-FFF2-40B4-BE49-F238E27FC236}">
                <a16:creationId xmlns:a16="http://schemas.microsoft.com/office/drawing/2014/main" id="{7160573E-01B3-FA01-0FA0-FC7DD1BAFB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6" name="Graphic 5">
            <a:extLst>
              <a:ext uri="{FF2B5EF4-FFF2-40B4-BE49-F238E27FC236}">
                <a16:creationId xmlns:a16="http://schemas.microsoft.com/office/drawing/2014/main" id="{9755ADEB-63A4-84DA-725F-2FBE916BA3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7" name="TextBox 6">
            <a:extLst>
              <a:ext uri="{FF2B5EF4-FFF2-40B4-BE49-F238E27FC236}">
                <a16:creationId xmlns:a16="http://schemas.microsoft.com/office/drawing/2014/main" id="{92DE4C29-AB0D-9388-68D5-66C4E2DA3710}"/>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D7668B71-7909-B33D-C4ED-23002093DE08}"/>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10" name="Graphic 9" descr="Internet with solid fill">
            <a:extLst>
              <a:ext uri="{FF2B5EF4-FFF2-40B4-BE49-F238E27FC236}">
                <a16:creationId xmlns:a16="http://schemas.microsoft.com/office/drawing/2014/main" id="{6A31816B-227E-A967-E629-F0A5ACFC57F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
        <p:nvSpPr>
          <p:cNvPr id="12" name="TextBox 11">
            <a:extLst>
              <a:ext uri="{FF2B5EF4-FFF2-40B4-BE49-F238E27FC236}">
                <a16:creationId xmlns:a16="http://schemas.microsoft.com/office/drawing/2014/main" id="{C42A8B25-3EDA-4473-7AC4-683074AB4215}"/>
              </a:ext>
            </a:extLst>
          </p:cNvPr>
          <p:cNvSpPr txBox="1"/>
          <p:nvPr userDrawn="1"/>
        </p:nvSpPr>
        <p:spPr>
          <a:xfrm flipH="1">
            <a:off x="6997120" y="58891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30241933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ER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1"/>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closer.ac.uk</a:t>
            </a:r>
          </a:p>
        </p:txBody>
      </p:sp>
    </p:spTree>
    <p:extLst>
      <p:ext uri="{BB962C8B-B14F-4D97-AF65-F5344CB8AC3E}">
        <p14:creationId xmlns:p14="http://schemas.microsoft.com/office/powerpoint/2010/main" val="2241522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OSER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www.closer.ac.uk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115844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scovery End slide 1">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853D093B-C7A2-FA03-D7F1-B316A647AAA2}"/>
              </a:ext>
            </a:extLst>
          </p:cNvPr>
          <p:cNvSpPr txBox="1"/>
          <p:nvPr userDrawn="1"/>
        </p:nvSpPr>
        <p:spPr>
          <a:xfrm>
            <a:off x="575734" y="2135086"/>
            <a:ext cx="3676437" cy="820674"/>
          </a:xfrm>
          <a:prstGeom prst="rect">
            <a:avLst/>
          </a:prstGeom>
          <a:noFill/>
        </p:spPr>
        <p:txBody>
          <a:bodyPr wrap="square" lIns="0" tIns="0" rIns="0" bIns="0" rtlCol="0">
            <a:spAutoFit/>
          </a:bodyPr>
          <a:lstStyle/>
          <a:p>
            <a:r>
              <a:rPr lang="en-GB" sz="53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690521" y="3165382"/>
            <a:ext cx="6509132"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Scan the QR code to sign up for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0520" y="3643281"/>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p:txBody>
      </p:sp>
      <p:sp>
        <p:nvSpPr>
          <p:cNvPr id="26" name="TextBox 25">
            <a:extLst>
              <a:ext uri="{FF2B5EF4-FFF2-40B4-BE49-F238E27FC236}">
                <a16:creationId xmlns:a16="http://schemas.microsoft.com/office/drawing/2014/main" id="{877E9452-DC28-667B-E152-D64ACC823D65}"/>
              </a:ext>
            </a:extLst>
          </p:cNvPr>
          <p:cNvSpPr txBox="1"/>
          <p:nvPr userDrawn="1"/>
        </p:nvSpPr>
        <p:spPr>
          <a:xfrm flipH="1">
            <a:off x="4377787" y="3633663"/>
            <a:ext cx="3055947" cy="738664"/>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p:txBody>
      </p:sp>
      <p:cxnSp>
        <p:nvCxnSpPr>
          <p:cNvPr id="25" name="Straight Connector 24">
            <a:extLst>
              <a:ext uri="{FF2B5EF4-FFF2-40B4-BE49-F238E27FC236}">
                <a16:creationId xmlns:a16="http://schemas.microsoft.com/office/drawing/2014/main" id="{BFB951D3-52E3-EDBB-00E2-8E46E2E3A09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8991A4-0928-A781-3057-1F49AFE32C0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29" name="Graphic 28">
            <a:extLst>
              <a:ext uri="{FF2B5EF4-FFF2-40B4-BE49-F238E27FC236}">
                <a16:creationId xmlns:a16="http://schemas.microsoft.com/office/drawing/2014/main" id="{2501454D-815F-47BD-4471-DD0195FD57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33" name="Graphic 32">
            <a:extLst>
              <a:ext uri="{FF2B5EF4-FFF2-40B4-BE49-F238E27FC236}">
                <a16:creationId xmlns:a16="http://schemas.microsoft.com/office/drawing/2014/main" id="{4365E9F1-616F-E5F9-8A0E-0F65E72C55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5" name="Graphic 34">
            <a:extLst>
              <a:ext uri="{FF2B5EF4-FFF2-40B4-BE49-F238E27FC236}">
                <a16:creationId xmlns:a16="http://schemas.microsoft.com/office/drawing/2014/main" id="{2344B0E9-C30B-F054-49C4-F1975CC8915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7" name="TextBox 36">
            <a:extLst>
              <a:ext uri="{FF2B5EF4-FFF2-40B4-BE49-F238E27FC236}">
                <a16:creationId xmlns:a16="http://schemas.microsoft.com/office/drawing/2014/main" id="{F8755AFA-21DD-149E-DE68-B510C40442DB}"/>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9" name="TextBox 38">
            <a:extLst>
              <a:ext uri="{FF2B5EF4-FFF2-40B4-BE49-F238E27FC236}">
                <a16:creationId xmlns:a16="http://schemas.microsoft.com/office/drawing/2014/main" id="{3EE612A9-8DF4-A014-72B6-C6C2E97B5CB1}"/>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40" name="TextBox 39">
            <a:extLst>
              <a:ext uri="{FF2B5EF4-FFF2-40B4-BE49-F238E27FC236}">
                <a16:creationId xmlns:a16="http://schemas.microsoft.com/office/drawing/2014/main" id="{81A401F7-F21B-40EE-17A5-8F097E9B60E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41" name="Graphic 40" descr="Internet with solid fill">
            <a:extLst>
              <a:ext uri="{FF2B5EF4-FFF2-40B4-BE49-F238E27FC236}">
                <a16:creationId xmlns:a16="http://schemas.microsoft.com/office/drawing/2014/main" id="{9461BFDE-0929-7164-94CF-81FCAAC6A5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pic>
        <p:nvPicPr>
          <p:cNvPr id="2" name="Picture 1" descr="A picture containing pattern, stitch, monochrome&#10;&#10;Description automatically generated">
            <a:extLst>
              <a:ext uri="{FF2B5EF4-FFF2-40B4-BE49-F238E27FC236}">
                <a16:creationId xmlns:a16="http://schemas.microsoft.com/office/drawing/2014/main" id="{1ECF028D-EB98-31D7-30B3-249A81B5DC56}"/>
              </a:ext>
            </a:extLst>
          </p:cNvPr>
          <p:cNvPicPr>
            <a:picLocks noChangeAspect="1"/>
          </p:cNvPicPr>
          <p:nvPr userDrawn="1"/>
        </p:nvPicPr>
        <p:blipFill>
          <a:blip r:embed="rId10"/>
          <a:stretch>
            <a:fillRect/>
          </a:stretch>
        </p:blipFill>
        <p:spPr>
          <a:xfrm>
            <a:off x="8861964" y="2135085"/>
            <a:ext cx="2821888" cy="2821888"/>
          </a:xfrm>
          <a:prstGeom prst="rect">
            <a:avLst/>
          </a:prstGeom>
        </p:spPr>
      </p:pic>
    </p:spTree>
    <p:extLst>
      <p:ext uri="{BB962C8B-B14F-4D97-AF65-F5344CB8AC3E}">
        <p14:creationId xmlns:p14="http://schemas.microsoft.com/office/powerpoint/2010/main" val="417617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scovery End slide 2">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4" name="Straight Connector 43">
            <a:extLst>
              <a:ext uri="{FF2B5EF4-FFF2-40B4-BE49-F238E27FC236}">
                <a16:creationId xmlns:a16="http://schemas.microsoft.com/office/drawing/2014/main" id="{DBF03E65-501B-B8FC-4566-8E80F2FEA9F7}"/>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C0850F3-CBC9-AF87-69CC-4AF3B6484F9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30" name="Graphic 29">
            <a:extLst>
              <a:ext uri="{FF2B5EF4-FFF2-40B4-BE49-F238E27FC236}">
                <a16:creationId xmlns:a16="http://schemas.microsoft.com/office/drawing/2014/main" id="{5859B778-5C13-11B9-4BC2-ACE0290EDD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34" name="Graphic 33">
            <a:extLst>
              <a:ext uri="{FF2B5EF4-FFF2-40B4-BE49-F238E27FC236}">
                <a16:creationId xmlns:a16="http://schemas.microsoft.com/office/drawing/2014/main" id="{4A857CD4-6D55-1C41-C9D6-852D74564D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36" name="Graphic 35">
            <a:extLst>
              <a:ext uri="{FF2B5EF4-FFF2-40B4-BE49-F238E27FC236}">
                <a16:creationId xmlns:a16="http://schemas.microsoft.com/office/drawing/2014/main" id="{91F45841-33E8-372C-A706-7CB0B2AB5BB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38" name="TextBox 37">
            <a:extLst>
              <a:ext uri="{FF2B5EF4-FFF2-40B4-BE49-F238E27FC236}">
                <a16:creationId xmlns:a16="http://schemas.microsoft.com/office/drawing/2014/main" id="{A998BEFA-7750-F499-8FF5-AA609BA5DDC3}"/>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6" name="TextBox 55">
            <a:extLst>
              <a:ext uri="{FF2B5EF4-FFF2-40B4-BE49-F238E27FC236}">
                <a16:creationId xmlns:a16="http://schemas.microsoft.com/office/drawing/2014/main" id="{D0792991-98B3-EAE3-E19A-54168B342FB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7" name="TextBox 56">
            <a:extLst>
              <a:ext uri="{FF2B5EF4-FFF2-40B4-BE49-F238E27FC236}">
                <a16:creationId xmlns:a16="http://schemas.microsoft.com/office/drawing/2014/main" id="{84077F76-AB4D-EA4D-0FFB-998FB3D2D275}"/>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58" name="Graphic 57" descr="Internet with solid fill">
            <a:extLst>
              <a:ext uri="{FF2B5EF4-FFF2-40B4-BE49-F238E27FC236}">
                <a16:creationId xmlns:a16="http://schemas.microsoft.com/office/drawing/2014/main" id="{2D801459-5E74-447B-F04B-2D7B4D43769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1520889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iscovery End slide 3">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481851" y="3555692"/>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59852" y="3255941"/>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7014113" y="3392171"/>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6993525" y="4040948"/>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9812092" y="4070845"/>
            <a:ext cx="1418952" cy="1418952"/>
          </a:xfrm>
          <a:prstGeom prst="rect">
            <a:avLst/>
          </a:prstGeom>
        </p:spPr>
      </p:pic>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53DAEE5-134F-28C4-7488-E9374291BCE5}"/>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3C89DE2F-E6D5-D0A7-9C21-373A2F239877}"/>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62" name="Graphic 61">
            <a:extLst>
              <a:ext uri="{FF2B5EF4-FFF2-40B4-BE49-F238E27FC236}">
                <a16:creationId xmlns:a16="http://schemas.microsoft.com/office/drawing/2014/main" id="{CCBF528B-AD02-EE55-32C4-B7CC72AF0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5733" y="5912248"/>
            <a:ext cx="338667" cy="338667"/>
          </a:xfrm>
          <a:prstGeom prst="rect">
            <a:avLst/>
          </a:prstGeom>
        </p:spPr>
      </p:pic>
      <p:pic>
        <p:nvPicPr>
          <p:cNvPr id="63" name="Graphic 62">
            <a:extLst>
              <a:ext uri="{FF2B5EF4-FFF2-40B4-BE49-F238E27FC236}">
                <a16:creationId xmlns:a16="http://schemas.microsoft.com/office/drawing/2014/main" id="{2D08AF50-1EB6-4C67-85F8-30577F3C8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637629" y="5912248"/>
            <a:ext cx="338667" cy="338667"/>
          </a:xfrm>
          <a:prstGeom prst="rect">
            <a:avLst/>
          </a:prstGeom>
        </p:spPr>
      </p:pic>
      <p:pic>
        <p:nvPicPr>
          <p:cNvPr id="64" name="Graphic 63">
            <a:extLst>
              <a:ext uri="{FF2B5EF4-FFF2-40B4-BE49-F238E27FC236}">
                <a16:creationId xmlns:a16="http://schemas.microsoft.com/office/drawing/2014/main" id="{C86E0D6A-7156-2ECA-A9E6-55F9BA0472A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60494" y="5912249"/>
            <a:ext cx="338668" cy="338668"/>
          </a:xfrm>
          <a:prstGeom prst="rect">
            <a:avLst/>
          </a:prstGeom>
        </p:spPr>
      </p:pic>
      <p:sp>
        <p:nvSpPr>
          <p:cNvPr id="65" name="TextBox 64">
            <a:extLst>
              <a:ext uri="{FF2B5EF4-FFF2-40B4-BE49-F238E27FC236}">
                <a16:creationId xmlns:a16="http://schemas.microsoft.com/office/drawing/2014/main" id="{F8574C82-B411-B20B-3C20-827345B926D4}"/>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66" name="TextBox 65">
            <a:extLst>
              <a:ext uri="{FF2B5EF4-FFF2-40B4-BE49-F238E27FC236}">
                <a16:creationId xmlns:a16="http://schemas.microsoft.com/office/drawing/2014/main" id="{A627D3CB-0109-047E-310C-9BF9EC40C0CC}"/>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67" name="TextBox 66">
            <a:extLst>
              <a:ext uri="{FF2B5EF4-FFF2-40B4-BE49-F238E27FC236}">
                <a16:creationId xmlns:a16="http://schemas.microsoft.com/office/drawing/2014/main" id="{66793807-6FFA-40A9-798E-8D9023CA5B71}"/>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68" name="Graphic 67" descr="Internet with solid fill">
            <a:extLst>
              <a:ext uri="{FF2B5EF4-FFF2-40B4-BE49-F238E27FC236}">
                <a16:creationId xmlns:a16="http://schemas.microsoft.com/office/drawing/2014/main" id="{FC97D36D-A2E8-04A4-353D-677DA6D3AAD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1807974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scovery End slide 4">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0DC7840A-3B9B-3B2A-AFE9-5E335361B309}"/>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7460D16-8380-95D1-B15B-13CADAD77B35}"/>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26" name="Graphic 25">
            <a:extLst>
              <a:ext uri="{FF2B5EF4-FFF2-40B4-BE49-F238E27FC236}">
                <a16:creationId xmlns:a16="http://schemas.microsoft.com/office/drawing/2014/main" id="{FA6A253E-A27F-27E7-317E-89BE1F99B9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28" name="Graphic 27">
            <a:extLst>
              <a:ext uri="{FF2B5EF4-FFF2-40B4-BE49-F238E27FC236}">
                <a16:creationId xmlns:a16="http://schemas.microsoft.com/office/drawing/2014/main" id="{FC4BE9CD-D7C2-1BE4-B022-5D5D0C9BFC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30" name="Graphic 29">
            <a:extLst>
              <a:ext uri="{FF2B5EF4-FFF2-40B4-BE49-F238E27FC236}">
                <a16:creationId xmlns:a16="http://schemas.microsoft.com/office/drawing/2014/main" id="{14B6B337-49E0-800A-A56B-8C09D602BF7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31" name="TextBox 30">
            <a:extLst>
              <a:ext uri="{FF2B5EF4-FFF2-40B4-BE49-F238E27FC236}">
                <a16:creationId xmlns:a16="http://schemas.microsoft.com/office/drawing/2014/main" id="{234D98A3-76CC-92DD-F561-78EAACB3751F}"/>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4" name="TextBox 33">
            <a:extLst>
              <a:ext uri="{FF2B5EF4-FFF2-40B4-BE49-F238E27FC236}">
                <a16:creationId xmlns:a16="http://schemas.microsoft.com/office/drawing/2014/main" id="{34DACE45-4D10-3C07-CAA7-997DE9B54D47}"/>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36" name="TextBox 35">
            <a:extLst>
              <a:ext uri="{FF2B5EF4-FFF2-40B4-BE49-F238E27FC236}">
                <a16:creationId xmlns:a16="http://schemas.microsoft.com/office/drawing/2014/main" id="{364373AD-FA91-FDE0-A5BC-5CBA95A2FB26}"/>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38" name="Graphic 37" descr="Internet with solid fill">
            <a:extLst>
              <a:ext uri="{FF2B5EF4-FFF2-40B4-BE49-F238E27FC236}">
                <a16:creationId xmlns:a16="http://schemas.microsoft.com/office/drawing/2014/main" id="{0A1C681C-FAB3-6C34-68DB-F7DCA968DC9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42558880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scovery End slide 5">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4343"/>
            <a:ext cx="5301703" cy="2912341"/>
          </a:xfrm>
          <a:prstGeom prst="roundRect">
            <a:avLst>
              <a:gd name="adj" fmla="val 3867"/>
            </a:avLst>
          </a:prstGeom>
          <a:solidFill>
            <a:schemeClr val="bg2"/>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4715B5B5-F1F1-1218-2377-E75E786D6800}"/>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08DE166-E7B5-21E6-7760-8A24F14116B2}"/>
              </a:ext>
            </a:extLst>
          </p:cNvPr>
          <p:cNvSpPr txBox="1"/>
          <p:nvPr userDrawn="1"/>
        </p:nvSpPr>
        <p:spPr>
          <a:xfrm flipH="1">
            <a:off x="973133" y="5887588"/>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1" name="Graphic 10">
            <a:extLst>
              <a:ext uri="{FF2B5EF4-FFF2-40B4-BE49-F238E27FC236}">
                <a16:creationId xmlns:a16="http://schemas.microsoft.com/office/drawing/2014/main" id="{C7D3EEED-BD23-FBFF-E1F0-DC769301DE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5733" y="5912248"/>
            <a:ext cx="338667" cy="338667"/>
          </a:xfrm>
          <a:prstGeom prst="rect">
            <a:avLst/>
          </a:prstGeom>
        </p:spPr>
      </p:pic>
      <p:pic>
        <p:nvPicPr>
          <p:cNvPr id="12" name="Graphic 11">
            <a:extLst>
              <a:ext uri="{FF2B5EF4-FFF2-40B4-BE49-F238E27FC236}">
                <a16:creationId xmlns:a16="http://schemas.microsoft.com/office/drawing/2014/main" id="{BBAFD52F-4EF3-F141-656E-AD4324CDF6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37629" y="5912248"/>
            <a:ext cx="338667" cy="338667"/>
          </a:xfrm>
          <a:prstGeom prst="rect">
            <a:avLst/>
          </a:prstGeom>
        </p:spPr>
      </p:pic>
      <p:pic>
        <p:nvPicPr>
          <p:cNvPr id="14" name="Graphic 13">
            <a:extLst>
              <a:ext uri="{FF2B5EF4-FFF2-40B4-BE49-F238E27FC236}">
                <a16:creationId xmlns:a16="http://schemas.microsoft.com/office/drawing/2014/main" id="{2A10359C-97C3-D907-C1AE-D720225EC78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60494" y="5912249"/>
            <a:ext cx="338668" cy="338668"/>
          </a:xfrm>
          <a:prstGeom prst="rect">
            <a:avLst/>
          </a:prstGeom>
        </p:spPr>
      </p:pic>
      <p:sp>
        <p:nvSpPr>
          <p:cNvPr id="15" name="TextBox 14">
            <a:extLst>
              <a:ext uri="{FF2B5EF4-FFF2-40B4-BE49-F238E27FC236}">
                <a16:creationId xmlns:a16="http://schemas.microsoft.com/office/drawing/2014/main" id="{2A73F399-5CE4-4BB2-8D0E-29F99925BA42}"/>
              </a:ext>
            </a:extLst>
          </p:cNvPr>
          <p:cNvSpPr txBox="1"/>
          <p:nvPr userDrawn="1"/>
        </p:nvSpPr>
        <p:spPr>
          <a:xfrm flipH="1">
            <a:off x="3035575"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6" name="TextBox 15">
            <a:extLst>
              <a:ext uri="{FF2B5EF4-FFF2-40B4-BE49-F238E27FC236}">
                <a16:creationId xmlns:a16="http://schemas.microsoft.com/office/drawing/2014/main" id="{70BE0DDF-27B0-D299-9C46-B1E13149B7AE}"/>
              </a:ext>
            </a:extLst>
          </p:cNvPr>
          <p:cNvSpPr txBox="1"/>
          <p:nvPr userDrawn="1"/>
        </p:nvSpPr>
        <p:spPr>
          <a:xfrm flipH="1">
            <a:off x="5067419" y="588758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7" name="TextBox 16">
            <a:extLst>
              <a:ext uri="{FF2B5EF4-FFF2-40B4-BE49-F238E27FC236}">
                <a16:creationId xmlns:a16="http://schemas.microsoft.com/office/drawing/2014/main" id="{9E68E55D-C428-740D-DE08-59AE12B79993}"/>
              </a:ext>
            </a:extLst>
          </p:cNvPr>
          <p:cNvSpPr txBox="1"/>
          <p:nvPr userDrawn="1"/>
        </p:nvSpPr>
        <p:spPr>
          <a:xfrm flipH="1">
            <a:off x="7030987" y="5880722"/>
            <a:ext cx="3055947"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pic>
        <p:nvPicPr>
          <p:cNvPr id="18" name="Graphic 17" descr="Internet with solid fill">
            <a:extLst>
              <a:ext uri="{FF2B5EF4-FFF2-40B4-BE49-F238E27FC236}">
                <a16:creationId xmlns:a16="http://schemas.microsoft.com/office/drawing/2014/main" id="{1063C3FE-4B31-74BE-B100-F01672BC9EB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99170" y="5860233"/>
            <a:ext cx="459868" cy="459868"/>
          </a:xfrm>
          <a:prstGeom prst="rect">
            <a:avLst/>
          </a:prstGeom>
        </p:spPr>
      </p:pic>
    </p:spTree>
    <p:extLst>
      <p:ext uri="{BB962C8B-B14F-4D97-AF65-F5344CB8AC3E}">
        <p14:creationId xmlns:p14="http://schemas.microsoft.com/office/powerpoint/2010/main" val="373071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ECEE-FC8B-49C5-AAE8-D666137C87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B40F4-3B41-4BC1-B37C-F683BCBD6E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EAC876-D9D7-4D2F-A545-207B8C5E60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6804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scovery End slide 6">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C7B67C-AA60-9CBD-8FB1-BD104ECCA393}"/>
              </a:ext>
            </a:extLst>
          </p:cNvPr>
          <p:cNvSpPr/>
          <p:nvPr userDrawn="1"/>
        </p:nvSpPr>
        <p:spPr>
          <a:xfrm>
            <a:off x="530986" y="3117471"/>
            <a:ext cx="5117205" cy="2072600"/>
          </a:xfrm>
          <a:prstGeom prst="roundRect">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808987" y="2817720"/>
            <a:ext cx="4135155" cy="6512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sp>
        <p:nvSpPr>
          <p:cNvPr id="10" name="TextBox 9">
            <a:extLst>
              <a:ext uri="{FF2B5EF4-FFF2-40B4-BE49-F238E27FC236}">
                <a16:creationId xmlns:a16="http://schemas.microsoft.com/office/drawing/2014/main" id="{FB5A1BC4-621B-B2CC-029B-319069A8AC80}"/>
              </a:ext>
            </a:extLst>
          </p:cNvPr>
          <p:cNvSpPr txBox="1"/>
          <p:nvPr userDrawn="1"/>
        </p:nvSpPr>
        <p:spPr>
          <a:xfrm flipH="1">
            <a:off x="1023997" y="2939544"/>
            <a:ext cx="3791359" cy="369332"/>
          </a:xfrm>
          <a:prstGeom prst="rect">
            <a:avLst/>
          </a:prstGeom>
          <a:noFill/>
        </p:spPr>
        <p:txBody>
          <a:bodyPr wrap="square" lIns="0" tIns="0" rIns="0" bIns="0" rtlCol="0">
            <a:spAutoFit/>
          </a:bodyPr>
          <a:lstStyle/>
          <a:p>
            <a:pPr>
              <a:lnSpc>
                <a:spcPct val="100000"/>
              </a:lnSpc>
              <a:spcBef>
                <a:spcPts val="40"/>
              </a:spcBef>
            </a:pPr>
            <a:r>
              <a:rPr lang="en-GB" sz="2400" b="1">
                <a:latin typeface="Source Sans Pro" panose="020B0503030403020204" pitchFamily="34" charset="0"/>
                <a:ea typeface="Source Sans Pro" panose="020B0503030403020204" pitchFamily="34" charset="0"/>
              </a:rPr>
              <a:t>Sign up to our newsletters:</a:t>
            </a:r>
          </a:p>
        </p:txBody>
      </p:sp>
      <p:sp>
        <p:nvSpPr>
          <p:cNvPr id="13" name="TextBox 12">
            <a:extLst>
              <a:ext uri="{FF2B5EF4-FFF2-40B4-BE49-F238E27FC236}">
                <a16:creationId xmlns:a16="http://schemas.microsoft.com/office/drawing/2014/main" id="{8CCE044F-CCC4-286B-28EA-5E4BBD53C9CD}"/>
              </a:ext>
            </a:extLst>
          </p:cNvPr>
          <p:cNvSpPr txBox="1"/>
          <p:nvPr userDrawn="1"/>
        </p:nvSpPr>
        <p:spPr>
          <a:xfrm flipH="1">
            <a:off x="1003409" y="3588321"/>
            <a:ext cx="3055947" cy="1846659"/>
          </a:xfrm>
          <a:prstGeom prst="rect">
            <a:avLst/>
          </a:prstGeom>
          <a:noFill/>
        </p:spPr>
        <p:txBody>
          <a:bodyPr wrap="square" lIns="0" tIns="0" rIns="0" bIns="0" rtlCol="0">
            <a:spAutoFit/>
          </a:bodyPr>
          <a:lstStyle/>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Longitudinal news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Blog alerts</a:t>
            </a:r>
          </a:p>
          <a:p>
            <a:pPr marL="237061" indent="-237061">
              <a:lnSpc>
                <a:spcPct val="100000"/>
              </a:lnSpc>
              <a:spcBef>
                <a:spcPts val="40"/>
              </a:spcBef>
              <a:buClr>
                <a:schemeClr val="accent1"/>
              </a:buClr>
              <a:buFont typeface="Arial" panose="020B0604020202020204" pitchFamily="34" charset="0"/>
              <a:buChar char="•"/>
              <a:tabLst/>
            </a:pPr>
            <a:r>
              <a:rPr lang="en-GB" sz="2400">
                <a:latin typeface="Source Sans Pro" panose="020B0503030403020204" pitchFamily="34" charset="0"/>
                <a:ea typeface="Source Sans Pro" panose="020B0503030403020204" pitchFamily="34" charset="0"/>
              </a:rPr>
              <a:t>Twitter highlights</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r>
              <a:rPr lang="en-GB" sz="2400">
                <a:latin typeface="Source Sans Pro" panose="020B0503030403020204" pitchFamily="34" charset="0"/>
                <a:ea typeface="Source Sans Pro" panose="020B0503030403020204" pitchFamily="34" charset="0"/>
              </a:rPr>
              <a:t>In the Loop</a:t>
            </a:r>
          </a:p>
          <a:p>
            <a:pPr marL="237061" marR="0" lvl="0" indent="-237061" algn="l" defTabSz="609585" rtl="0" eaLnBrk="1" fontAlgn="auto" latinLnBrk="0" hangingPunct="1">
              <a:lnSpc>
                <a:spcPct val="100000"/>
              </a:lnSpc>
              <a:spcBef>
                <a:spcPts val="40"/>
              </a:spcBef>
              <a:spcAft>
                <a:spcPts val="0"/>
              </a:spcAft>
              <a:buClr>
                <a:schemeClr val="accent1"/>
              </a:buClr>
              <a:buSzTx/>
              <a:buFont typeface="Arial" panose="020B0604020202020204" pitchFamily="34" charset="0"/>
              <a:buChar char="•"/>
              <a:tabLst/>
              <a:defRPr/>
            </a:pPr>
            <a:endParaRPr lang="en-GB" sz="2400">
              <a:latin typeface="Source Sans Pro" panose="020B0503030403020204" pitchFamily="34" charset="0"/>
              <a:ea typeface="Source Sans Pro" panose="020B0503030403020204" pitchFamily="34" charset="0"/>
            </a:endParaRPr>
          </a:p>
        </p:txBody>
      </p:sp>
      <p:pic>
        <p:nvPicPr>
          <p:cNvPr id="31" name="Picture 30" descr="A picture containing pattern, stitch, monochrome&#10;&#10;Description automatically generated">
            <a:extLst>
              <a:ext uri="{FF2B5EF4-FFF2-40B4-BE49-F238E27FC236}">
                <a16:creationId xmlns:a16="http://schemas.microsoft.com/office/drawing/2014/main" id="{FBC59955-4343-70C6-3D49-C1076FAC899F}"/>
              </a:ext>
            </a:extLst>
          </p:cNvPr>
          <p:cNvPicPr>
            <a:picLocks noChangeAspect="1"/>
          </p:cNvPicPr>
          <p:nvPr userDrawn="1"/>
        </p:nvPicPr>
        <p:blipFill>
          <a:blip r:embed="rId2"/>
          <a:stretch>
            <a:fillRect/>
          </a:stretch>
        </p:blipFill>
        <p:spPr>
          <a:xfrm>
            <a:off x="3821976" y="3618219"/>
            <a:ext cx="1418952" cy="1418952"/>
          </a:xfrm>
          <a:prstGeom prst="rect">
            <a:avLst/>
          </a:prstGeom>
        </p:spPr>
      </p:pic>
      <p:pic>
        <p:nvPicPr>
          <p:cNvPr id="3" name="Graphic 2">
            <a:extLst>
              <a:ext uri="{FF2B5EF4-FFF2-40B4-BE49-F238E27FC236}">
                <a16:creationId xmlns:a16="http://schemas.microsoft.com/office/drawing/2014/main" id="{F0CC1EB9-421A-B823-5E5F-142910D1B8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2683" y="5921881"/>
            <a:ext cx="5054147" cy="1138681"/>
          </a:xfrm>
          <a:prstGeom prst="rect">
            <a:avLst/>
          </a:prstGeom>
        </p:spPr>
      </p:pic>
      <p:sp>
        <p:nvSpPr>
          <p:cNvPr id="2" name="Picture Placeholder 31">
            <a:extLst>
              <a:ext uri="{FF2B5EF4-FFF2-40B4-BE49-F238E27FC236}">
                <a16:creationId xmlns:a16="http://schemas.microsoft.com/office/drawing/2014/main" id="{E70B19D9-B94B-2DC7-E2C5-674878BBE9C6}"/>
              </a:ext>
            </a:extLst>
          </p:cNvPr>
          <p:cNvSpPr>
            <a:spLocks noGrp="1"/>
          </p:cNvSpPr>
          <p:nvPr>
            <p:ph type="pic" sz="quarter" idx="12"/>
          </p:nvPr>
        </p:nvSpPr>
        <p:spPr>
          <a:xfrm>
            <a:off x="7522239" y="986527"/>
            <a:ext cx="4274440" cy="4144764"/>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1"/>
          </a:solidFill>
        </p:spPr>
        <p:txBody>
          <a:bodyPr wrap="square" anchor="ctr" anchorCtr="1">
            <a:noAutofit/>
          </a:bodyPr>
          <a:lstStyle>
            <a:lvl1pPr marL="0" indent="0">
              <a:buNone/>
              <a:defRPr/>
            </a:lvl1pPr>
          </a:lstStyle>
          <a:p>
            <a:r>
              <a:rPr lang="en-US"/>
              <a:t>Click icon to add picture</a:t>
            </a:r>
            <a:endParaRPr lang="en-GB"/>
          </a:p>
        </p:txBody>
      </p:sp>
      <p:cxnSp>
        <p:nvCxnSpPr>
          <p:cNvPr id="6" name="Straight Connector 5">
            <a:extLst>
              <a:ext uri="{FF2B5EF4-FFF2-40B4-BE49-F238E27FC236}">
                <a16:creationId xmlns:a16="http://schemas.microsoft.com/office/drawing/2014/main" id="{8CB46A8E-57B0-620A-FBA5-07826A8E579B}"/>
              </a:ext>
            </a:extLst>
          </p:cNvPr>
          <p:cNvCxnSpPr/>
          <p:nvPr userDrawn="1"/>
        </p:nvCxnSpPr>
        <p:spPr>
          <a:xfrm>
            <a:off x="575734" y="6097507"/>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00B0B3-5022-2DED-C70B-97E26A77CE05}"/>
              </a:ext>
            </a:extLst>
          </p:cNvPr>
          <p:cNvSpPr txBox="1"/>
          <p:nvPr userDrawn="1"/>
        </p:nvSpPr>
        <p:spPr>
          <a:xfrm flipH="1">
            <a:off x="973133" y="5472722"/>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8" name="Graphic 7">
            <a:extLst>
              <a:ext uri="{FF2B5EF4-FFF2-40B4-BE49-F238E27FC236}">
                <a16:creationId xmlns:a16="http://schemas.microsoft.com/office/drawing/2014/main" id="{9FB9BD75-04CD-DE31-0B62-CB4D34DCB8E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5733" y="5497381"/>
            <a:ext cx="338667" cy="338667"/>
          </a:xfrm>
          <a:prstGeom prst="rect">
            <a:avLst/>
          </a:prstGeom>
        </p:spPr>
      </p:pic>
      <p:pic>
        <p:nvPicPr>
          <p:cNvPr id="9" name="Graphic 8">
            <a:extLst>
              <a:ext uri="{FF2B5EF4-FFF2-40B4-BE49-F238E27FC236}">
                <a16:creationId xmlns:a16="http://schemas.microsoft.com/office/drawing/2014/main" id="{DCFD693A-0462-D685-08FF-7154CE746B4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629047" y="5497381"/>
            <a:ext cx="338667" cy="338667"/>
          </a:xfrm>
          <a:prstGeom prst="rect">
            <a:avLst/>
          </a:prstGeom>
        </p:spPr>
      </p:pic>
      <p:pic>
        <p:nvPicPr>
          <p:cNvPr id="19" name="Graphic 18">
            <a:extLst>
              <a:ext uri="{FF2B5EF4-FFF2-40B4-BE49-F238E27FC236}">
                <a16:creationId xmlns:a16="http://schemas.microsoft.com/office/drawing/2014/main" id="{0FFB4294-34F4-BD97-02FD-7E63341C04A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686250" y="5497382"/>
            <a:ext cx="338668" cy="338668"/>
          </a:xfrm>
          <a:prstGeom prst="rect">
            <a:avLst/>
          </a:prstGeom>
        </p:spPr>
      </p:pic>
      <p:sp>
        <p:nvSpPr>
          <p:cNvPr id="20" name="TextBox 19">
            <a:extLst>
              <a:ext uri="{FF2B5EF4-FFF2-40B4-BE49-F238E27FC236}">
                <a16:creationId xmlns:a16="http://schemas.microsoft.com/office/drawing/2014/main" id="{124D5AB7-44A8-FD80-7B3E-34565C26C94F}"/>
              </a:ext>
            </a:extLst>
          </p:cNvPr>
          <p:cNvSpPr txBox="1"/>
          <p:nvPr userDrawn="1"/>
        </p:nvSpPr>
        <p:spPr>
          <a:xfrm flipH="1">
            <a:off x="3026992"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8838D76C-62A4-1093-D4BF-1034B763D5DC}"/>
              </a:ext>
            </a:extLst>
          </p:cNvPr>
          <p:cNvSpPr txBox="1"/>
          <p:nvPr userDrawn="1"/>
        </p:nvSpPr>
        <p:spPr>
          <a:xfrm flipH="1">
            <a:off x="5118931" y="5472722"/>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pic>
        <p:nvPicPr>
          <p:cNvPr id="22" name="Graphic 21" descr="Internet with solid fill">
            <a:extLst>
              <a:ext uri="{FF2B5EF4-FFF2-40B4-BE49-F238E27FC236}">
                <a16:creationId xmlns:a16="http://schemas.microsoft.com/office/drawing/2014/main" id="{9EC2F36C-6A43-7CA3-B414-27062D95121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641831" y="5446966"/>
            <a:ext cx="459868" cy="459868"/>
          </a:xfrm>
          <a:prstGeom prst="rect">
            <a:avLst/>
          </a:prstGeom>
        </p:spPr>
      </p:pic>
      <p:sp>
        <p:nvSpPr>
          <p:cNvPr id="23" name="TextBox 22">
            <a:extLst>
              <a:ext uri="{FF2B5EF4-FFF2-40B4-BE49-F238E27FC236}">
                <a16:creationId xmlns:a16="http://schemas.microsoft.com/office/drawing/2014/main" id="{6B380366-4779-A9E3-F75D-0617211DB119}"/>
              </a:ext>
            </a:extLst>
          </p:cNvPr>
          <p:cNvSpPr txBox="1"/>
          <p:nvPr userDrawn="1"/>
        </p:nvSpPr>
        <p:spPr>
          <a:xfrm flipH="1">
            <a:off x="7215787" y="5466882"/>
            <a:ext cx="3241679"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discovery.closer.ac.uk</a:t>
            </a:r>
          </a:p>
        </p:txBody>
      </p:sp>
    </p:spTree>
    <p:extLst>
      <p:ext uri="{BB962C8B-B14F-4D97-AF65-F5344CB8AC3E}">
        <p14:creationId xmlns:p14="http://schemas.microsoft.com/office/powerpoint/2010/main" val="296094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scovery End slide 7">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3D2A38F2-BBC3-C95B-E112-2768114DE730}"/>
              </a:ext>
            </a:extLst>
          </p:cNvPr>
          <p:cNvSpPr>
            <a:spLocks noGrp="1"/>
          </p:cNvSpPr>
          <p:nvPr>
            <p:ph idx="12"/>
          </p:nvPr>
        </p:nvSpPr>
        <p:spPr>
          <a:xfrm>
            <a:off x="575734" y="2721159"/>
            <a:ext cx="5301703" cy="3252588"/>
          </a:xfrm>
          <a:prstGeom prst="roundRect">
            <a:avLst>
              <a:gd name="adj" fmla="val 3867"/>
            </a:avLst>
          </a:prstGeom>
          <a:solidFill>
            <a:schemeClr val="accent1"/>
          </a:solidFill>
        </p:spPr>
        <p:txBody>
          <a:bodyPr lIns="144000" tIns="72000" rIns="144000" bIns="14400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a:extLst>
              <a:ext uri="{FF2B5EF4-FFF2-40B4-BE49-F238E27FC236}">
                <a16:creationId xmlns:a16="http://schemas.microsoft.com/office/drawing/2014/main" id="{C2471821-60F9-1EDD-8E2E-69F87AD92332}"/>
              </a:ext>
            </a:extLst>
          </p:cNvPr>
          <p:cNvGrpSpPr>
            <a:grpSpLocks noChangeAspect="1"/>
          </p:cNvGrpSpPr>
          <p:nvPr userDrawn="1"/>
        </p:nvGrpSpPr>
        <p:grpSpPr>
          <a:xfrm>
            <a:off x="10156338" y="-244697"/>
            <a:ext cx="3471175" cy="3697519"/>
            <a:chOff x="5571098" y="241524"/>
            <a:chExt cx="3304217" cy="3519675"/>
          </a:xfrm>
        </p:grpSpPr>
        <p:sp>
          <p:nvSpPr>
            <p:cNvPr id="22" name="Freeform 4">
              <a:extLst>
                <a:ext uri="{FF2B5EF4-FFF2-40B4-BE49-F238E27FC236}">
                  <a16:creationId xmlns:a16="http://schemas.microsoft.com/office/drawing/2014/main" id="{FE115E09-5368-9A32-DB09-5AE4DA082452}"/>
                </a:ext>
              </a:extLst>
            </p:cNvPr>
            <p:cNvSpPr/>
            <p:nvPr userDrawn="1"/>
          </p:nvSpPr>
          <p:spPr>
            <a:xfrm rot="797148" flipV="1">
              <a:off x="7929343" y="3570954"/>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3200"/>
            </a:p>
          </p:txBody>
        </p:sp>
        <p:sp>
          <p:nvSpPr>
            <p:cNvPr id="23" name="Freeform 6">
              <a:extLst>
                <a:ext uri="{FF2B5EF4-FFF2-40B4-BE49-F238E27FC236}">
                  <a16:creationId xmlns:a16="http://schemas.microsoft.com/office/drawing/2014/main" id="{CCC8B737-C4D4-932B-8CBA-9033B8065E1C}"/>
                </a:ext>
              </a:extLst>
            </p:cNvPr>
            <p:cNvSpPr/>
            <p:nvPr/>
          </p:nvSpPr>
          <p:spPr>
            <a:xfrm rot="553102" flipV="1">
              <a:off x="6278939" y="2224214"/>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FBAF3F"/>
            </a:solidFill>
            <a:ln w="9509" cap="flat">
              <a:noFill/>
              <a:prstDash val="solid"/>
              <a:miter/>
            </a:ln>
          </p:spPr>
          <p:txBody>
            <a:bodyPr rtlCol="0" anchor="ctr"/>
            <a:lstStyle/>
            <a:p>
              <a:endParaRPr lang="en-GB" sz="3200"/>
            </a:p>
          </p:txBody>
        </p:sp>
        <p:sp>
          <p:nvSpPr>
            <p:cNvPr id="24" name="Freeform 8">
              <a:extLst>
                <a:ext uri="{FF2B5EF4-FFF2-40B4-BE49-F238E27FC236}">
                  <a16:creationId xmlns:a16="http://schemas.microsoft.com/office/drawing/2014/main" id="{29A347BB-40A8-B681-B40B-67D52789CB99}"/>
                </a:ext>
              </a:extLst>
            </p:cNvPr>
            <p:cNvSpPr/>
            <p:nvPr/>
          </p:nvSpPr>
          <p:spPr>
            <a:xfrm flipV="1">
              <a:off x="6801260" y="3064728"/>
              <a:ext cx="475700" cy="474680"/>
            </a:xfrm>
            <a:custGeom>
              <a:avLst/>
              <a:gdLst>
                <a:gd name="connsiteX0" fmla="*/ 238802 w 475700"/>
                <a:gd name="connsiteY0" fmla="*/ 474681 h 474680"/>
                <a:gd name="connsiteX1" fmla="*/ 276858 w 475700"/>
                <a:gd name="connsiteY1" fmla="*/ 471827 h 474680"/>
                <a:gd name="connsiteX2" fmla="*/ 469041 w 475700"/>
                <a:gd name="connsiteY2" fmla="*/ 293941 h 474680"/>
                <a:gd name="connsiteX3" fmla="*/ 475701 w 475700"/>
                <a:gd name="connsiteY3" fmla="*/ 237816 h 474680"/>
                <a:gd name="connsiteX4" fmla="*/ 237850 w 475700"/>
                <a:gd name="connsiteY4" fmla="*/ 0 h 474680"/>
                <a:gd name="connsiteX5" fmla="*/ 0 w 475700"/>
                <a:gd name="connsiteY5" fmla="*/ 237816 h 474680"/>
                <a:gd name="connsiteX6" fmla="*/ 238802 w 475700"/>
                <a:gd name="connsiteY6" fmla="*/ 474681 h 4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0">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3200"/>
            </a:p>
          </p:txBody>
        </p:sp>
        <p:sp>
          <p:nvSpPr>
            <p:cNvPr id="25" name="Freeform 10">
              <a:extLst>
                <a:ext uri="{FF2B5EF4-FFF2-40B4-BE49-F238E27FC236}">
                  <a16:creationId xmlns:a16="http://schemas.microsoft.com/office/drawing/2014/main" id="{7133AD7C-363A-B45B-40DB-C97D083CB9B3}"/>
                </a:ext>
              </a:extLst>
            </p:cNvPr>
            <p:cNvSpPr/>
            <p:nvPr/>
          </p:nvSpPr>
          <p:spPr>
            <a:xfrm flipV="1">
              <a:off x="7891566" y="1445825"/>
              <a:ext cx="983749" cy="982656"/>
            </a:xfrm>
            <a:custGeom>
              <a:avLst/>
              <a:gdLst>
                <a:gd name="connsiteX0" fmla="*/ 983749 w 983749"/>
                <a:gd name="connsiteY0" fmla="*/ 491804 h 982656"/>
                <a:gd name="connsiteX1" fmla="*/ 491875 w 983749"/>
                <a:gd name="connsiteY1" fmla="*/ 0 h 982656"/>
                <a:gd name="connsiteX2" fmla="*/ 0 w 983749"/>
                <a:gd name="connsiteY2" fmla="*/ 491804 h 982656"/>
                <a:gd name="connsiteX3" fmla="*/ 0 w 983749"/>
                <a:gd name="connsiteY3" fmla="*/ 507975 h 982656"/>
                <a:gd name="connsiteX4" fmla="*/ 527076 w 983749"/>
                <a:gd name="connsiteY4" fmla="*/ 982657 h 982656"/>
                <a:gd name="connsiteX5" fmla="*/ 983749 w 983749"/>
                <a:gd name="connsiteY5" fmla="*/ 491804 h 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3749" h="982656">
                  <a:moveTo>
                    <a:pt x="983749" y="491804"/>
                  </a:moveTo>
                  <a:cubicBezTo>
                    <a:pt x="983749" y="219742"/>
                    <a:pt x="763024" y="0"/>
                    <a:pt x="491875" y="0"/>
                  </a:cubicBezTo>
                  <a:cubicBezTo>
                    <a:pt x="220725" y="0"/>
                    <a:pt x="0" y="219742"/>
                    <a:pt x="0" y="491804"/>
                  </a:cubicBezTo>
                  <a:cubicBezTo>
                    <a:pt x="0" y="497512"/>
                    <a:pt x="0" y="502268"/>
                    <a:pt x="0" y="507975"/>
                  </a:cubicBezTo>
                  <a:cubicBezTo>
                    <a:pt x="237850" y="581223"/>
                    <a:pt x="430034" y="756255"/>
                    <a:pt x="527076" y="982657"/>
                  </a:cubicBezTo>
                  <a:cubicBezTo>
                    <a:pt x="782052" y="964582"/>
                    <a:pt x="983749" y="751499"/>
                    <a:pt x="983749" y="491804"/>
                  </a:cubicBezTo>
                  <a:close/>
                </a:path>
              </a:pathLst>
            </a:custGeom>
            <a:solidFill>
              <a:srgbClr val="652D90"/>
            </a:solidFill>
            <a:ln w="9509" cap="flat">
              <a:noFill/>
              <a:prstDash val="solid"/>
              <a:miter/>
            </a:ln>
          </p:spPr>
          <p:txBody>
            <a:bodyPr rtlCol="0" anchor="ctr"/>
            <a:lstStyle/>
            <a:p>
              <a:endParaRPr lang="en-GB" sz="3200"/>
            </a:p>
          </p:txBody>
        </p:sp>
        <p:sp>
          <p:nvSpPr>
            <p:cNvPr id="27" name="Freeform 11">
              <a:extLst>
                <a:ext uri="{FF2B5EF4-FFF2-40B4-BE49-F238E27FC236}">
                  <a16:creationId xmlns:a16="http://schemas.microsoft.com/office/drawing/2014/main" id="{567EB5BA-EEF7-DC10-BCF4-DA0B874FDE76}"/>
                </a:ext>
              </a:extLst>
            </p:cNvPr>
            <p:cNvSpPr/>
            <p:nvPr/>
          </p:nvSpPr>
          <p:spPr>
            <a:xfrm flipV="1">
              <a:off x="8138930" y="241524"/>
              <a:ext cx="563229" cy="579320"/>
            </a:xfrm>
            <a:custGeom>
              <a:avLst/>
              <a:gdLst>
                <a:gd name="connsiteX0" fmla="*/ 0 w 563229"/>
                <a:gd name="connsiteY0" fmla="*/ 388116 h 579320"/>
                <a:gd name="connsiteX1" fmla="*/ 273052 w 563229"/>
                <a:gd name="connsiteY1" fmla="*/ 579320 h 579320"/>
                <a:gd name="connsiteX2" fmla="*/ 563230 w 563229"/>
                <a:gd name="connsiteY2" fmla="*/ 289184 h 579320"/>
                <a:gd name="connsiteX3" fmla="*/ 293983 w 563229"/>
                <a:gd name="connsiteY3" fmla="*/ 0 h 579320"/>
                <a:gd name="connsiteX4" fmla="*/ 0 w 563229"/>
                <a:gd name="connsiteY4" fmla="*/ 388116 h 5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229" h="579320">
                  <a:moveTo>
                    <a:pt x="0" y="388116"/>
                  </a:moveTo>
                  <a:cubicBezTo>
                    <a:pt x="39959" y="499414"/>
                    <a:pt x="147467" y="579320"/>
                    <a:pt x="273052" y="579320"/>
                  </a:cubicBezTo>
                  <a:cubicBezTo>
                    <a:pt x="433839" y="579320"/>
                    <a:pt x="563230" y="449948"/>
                    <a:pt x="563230" y="289184"/>
                  </a:cubicBezTo>
                  <a:cubicBezTo>
                    <a:pt x="563230" y="136031"/>
                    <a:pt x="444305" y="10464"/>
                    <a:pt x="293983" y="0"/>
                  </a:cubicBezTo>
                  <a:cubicBezTo>
                    <a:pt x="235947" y="156959"/>
                    <a:pt x="132245" y="291087"/>
                    <a:pt x="0" y="388116"/>
                  </a:cubicBezTo>
                  <a:close/>
                </a:path>
              </a:pathLst>
            </a:custGeom>
            <a:solidFill>
              <a:srgbClr val="EC008B"/>
            </a:solidFill>
            <a:ln w="9509" cap="flat">
              <a:noFill/>
              <a:prstDash val="solid"/>
              <a:miter/>
            </a:ln>
          </p:spPr>
          <p:txBody>
            <a:bodyPr rtlCol="0" anchor="ctr"/>
            <a:lstStyle/>
            <a:p>
              <a:endParaRPr lang="en-GB" sz="3200"/>
            </a:p>
          </p:txBody>
        </p:sp>
        <p:sp>
          <p:nvSpPr>
            <p:cNvPr id="29" name="Freeform 13">
              <a:extLst>
                <a:ext uri="{FF2B5EF4-FFF2-40B4-BE49-F238E27FC236}">
                  <a16:creationId xmlns:a16="http://schemas.microsoft.com/office/drawing/2014/main" id="{B2D37438-82DB-B74A-E1DA-AE7476F16D14}"/>
                </a:ext>
              </a:extLst>
            </p:cNvPr>
            <p:cNvSpPr/>
            <p:nvPr/>
          </p:nvSpPr>
          <p:spPr>
            <a:xfrm flipV="1">
              <a:off x="5571098" y="335700"/>
              <a:ext cx="802982" cy="800964"/>
            </a:xfrm>
            <a:custGeom>
              <a:avLst/>
              <a:gdLst>
                <a:gd name="connsiteX0" fmla="*/ 632682 w 802982"/>
                <a:gd name="connsiteY0" fmla="*/ 71345 h 800964"/>
                <a:gd name="connsiteX1" fmla="*/ 523271 w 802982"/>
                <a:gd name="connsiteY1" fmla="*/ 109395 h 800964"/>
                <a:gd name="connsiteX2" fmla="*/ 359630 w 802982"/>
                <a:gd name="connsiteY2" fmla="*/ 0 h 800964"/>
                <a:gd name="connsiteX3" fmla="*/ 0 w 802982"/>
                <a:gd name="connsiteY3" fmla="*/ 399531 h 800964"/>
                <a:gd name="connsiteX4" fmla="*/ 401491 w 802982"/>
                <a:gd name="connsiteY4" fmla="*/ 800965 h 800964"/>
                <a:gd name="connsiteX5" fmla="*/ 802983 w 802982"/>
                <a:gd name="connsiteY5" fmla="*/ 399531 h 800964"/>
                <a:gd name="connsiteX6" fmla="*/ 632682 w 802982"/>
                <a:gd name="connsiteY6" fmla="*/ 71345 h 80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982" h="800964">
                  <a:moveTo>
                    <a:pt x="632682" y="71345"/>
                  </a:moveTo>
                  <a:cubicBezTo>
                    <a:pt x="602237" y="95126"/>
                    <a:pt x="565132" y="109395"/>
                    <a:pt x="523271" y="109395"/>
                  </a:cubicBezTo>
                  <a:cubicBezTo>
                    <a:pt x="449061" y="109395"/>
                    <a:pt x="385318" y="63735"/>
                    <a:pt x="359630" y="0"/>
                  </a:cubicBezTo>
                  <a:cubicBezTo>
                    <a:pt x="157933" y="20928"/>
                    <a:pt x="0" y="192155"/>
                    <a:pt x="0" y="399531"/>
                  </a:cubicBezTo>
                  <a:cubicBezTo>
                    <a:pt x="0" y="621176"/>
                    <a:pt x="179815" y="800965"/>
                    <a:pt x="401491" y="800965"/>
                  </a:cubicBezTo>
                  <a:cubicBezTo>
                    <a:pt x="623168" y="800965"/>
                    <a:pt x="802983" y="621176"/>
                    <a:pt x="802983" y="399531"/>
                  </a:cubicBezTo>
                  <a:cubicBezTo>
                    <a:pt x="802031" y="263500"/>
                    <a:pt x="735433" y="143641"/>
                    <a:pt x="632682" y="71345"/>
                  </a:cubicBezTo>
                  <a:close/>
                </a:path>
              </a:pathLst>
            </a:custGeom>
            <a:solidFill>
              <a:srgbClr val="FBAF3F"/>
            </a:solidFill>
            <a:ln w="9509" cap="flat">
              <a:noFill/>
              <a:prstDash val="solid"/>
              <a:miter/>
            </a:ln>
          </p:spPr>
          <p:txBody>
            <a:bodyPr rtlCol="0" anchor="ctr"/>
            <a:lstStyle/>
            <a:p>
              <a:endParaRPr lang="en-GB" sz="3200"/>
            </a:p>
          </p:txBody>
        </p:sp>
        <p:sp>
          <p:nvSpPr>
            <p:cNvPr id="33" name="Freeform 14">
              <a:extLst>
                <a:ext uri="{FF2B5EF4-FFF2-40B4-BE49-F238E27FC236}">
                  <a16:creationId xmlns:a16="http://schemas.microsoft.com/office/drawing/2014/main" id="{B6EC167E-657F-5B62-3462-396DD1E9EAAB}"/>
                </a:ext>
              </a:extLst>
            </p:cNvPr>
            <p:cNvSpPr/>
            <p:nvPr/>
          </p:nvSpPr>
          <p:spPr>
            <a:xfrm flipV="1">
              <a:off x="7058138" y="2504432"/>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EC008B"/>
            </a:solidFill>
            <a:ln w="9509" cap="flat">
              <a:noFill/>
              <a:prstDash val="solid"/>
              <a:miter/>
            </a:ln>
          </p:spPr>
          <p:txBody>
            <a:bodyPr rtlCol="0" anchor="ctr"/>
            <a:lstStyle/>
            <a:p>
              <a:endParaRPr lang="en-GB" sz="3200"/>
            </a:p>
          </p:txBody>
        </p:sp>
        <p:sp>
          <p:nvSpPr>
            <p:cNvPr id="35" name="Freeform 15">
              <a:extLst>
                <a:ext uri="{FF2B5EF4-FFF2-40B4-BE49-F238E27FC236}">
                  <a16:creationId xmlns:a16="http://schemas.microsoft.com/office/drawing/2014/main" id="{94A5F243-A6F5-B150-B5E8-5CB139A5A1BD}"/>
                </a:ext>
              </a:extLst>
            </p:cNvPr>
            <p:cNvSpPr/>
            <p:nvPr/>
          </p:nvSpPr>
          <p:spPr>
            <a:xfrm rot="797148" flipV="1">
              <a:off x="8206369" y="2917438"/>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3200"/>
            </a:p>
          </p:txBody>
        </p:sp>
        <p:sp>
          <p:nvSpPr>
            <p:cNvPr id="37" name="Freeform 16">
              <a:extLst>
                <a:ext uri="{FF2B5EF4-FFF2-40B4-BE49-F238E27FC236}">
                  <a16:creationId xmlns:a16="http://schemas.microsoft.com/office/drawing/2014/main" id="{337C7A22-C3EF-0E98-5959-AE4FDE91EA77}"/>
                </a:ext>
              </a:extLst>
            </p:cNvPr>
            <p:cNvSpPr/>
            <p:nvPr/>
          </p:nvSpPr>
          <p:spPr>
            <a:xfrm flipV="1">
              <a:off x="6565304" y="1732156"/>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3200"/>
            </a:p>
          </p:txBody>
        </p:sp>
        <p:sp>
          <p:nvSpPr>
            <p:cNvPr id="39" name="Freeform 17">
              <a:extLst>
                <a:ext uri="{FF2B5EF4-FFF2-40B4-BE49-F238E27FC236}">
                  <a16:creationId xmlns:a16="http://schemas.microsoft.com/office/drawing/2014/main" id="{2792D1B4-2E5A-4679-DF95-85BEAC6E04BC}"/>
                </a:ext>
              </a:extLst>
            </p:cNvPr>
            <p:cNvSpPr/>
            <p:nvPr/>
          </p:nvSpPr>
          <p:spPr>
            <a:xfrm flipV="1">
              <a:off x="5916456" y="1065320"/>
              <a:ext cx="353921" cy="314868"/>
            </a:xfrm>
            <a:custGeom>
              <a:avLst/>
              <a:gdLst>
                <a:gd name="connsiteX0" fmla="*/ 287323 w 353921"/>
                <a:gd name="connsiteY0" fmla="*/ 314869 h 314868"/>
                <a:gd name="connsiteX1" fmla="*/ 353921 w 353921"/>
                <a:gd name="connsiteY1" fmla="*/ 176935 h 314868"/>
                <a:gd name="connsiteX2" fmla="*/ 176961 w 353921"/>
                <a:gd name="connsiteY2" fmla="*/ 0 h 314868"/>
                <a:gd name="connsiteX3" fmla="*/ 0 w 353921"/>
                <a:gd name="connsiteY3" fmla="*/ 176935 h 314868"/>
                <a:gd name="connsiteX4" fmla="*/ 12368 w 353921"/>
                <a:gd name="connsiteY4" fmla="*/ 243524 h 314868"/>
                <a:gd name="connsiteX5" fmla="*/ 54230 w 353921"/>
                <a:gd name="connsiteY5" fmla="*/ 241621 h 314868"/>
                <a:gd name="connsiteX6" fmla="*/ 287323 w 353921"/>
                <a:gd name="connsiteY6" fmla="*/ 314869 h 3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21" h="314868">
                  <a:moveTo>
                    <a:pt x="287323" y="314869"/>
                  </a:moveTo>
                  <a:cubicBezTo>
                    <a:pt x="328233" y="282525"/>
                    <a:pt x="353921" y="232109"/>
                    <a:pt x="353921" y="176935"/>
                  </a:cubicBezTo>
                  <a:cubicBezTo>
                    <a:pt x="353921" y="78955"/>
                    <a:pt x="274004" y="0"/>
                    <a:pt x="176961" y="0"/>
                  </a:cubicBezTo>
                  <a:cubicBezTo>
                    <a:pt x="79918" y="0"/>
                    <a:pt x="0" y="79906"/>
                    <a:pt x="0" y="176935"/>
                  </a:cubicBezTo>
                  <a:cubicBezTo>
                    <a:pt x="0" y="200717"/>
                    <a:pt x="4757" y="223547"/>
                    <a:pt x="12368" y="243524"/>
                  </a:cubicBezTo>
                  <a:cubicBezTo>
                    <a:pt x="25688" y="242572"/>
                    <a:pt x="39959" y="241621"/>
                    <a:pt x="54230" y="241621"/>
                  </a:cubicBezTo>
                  <a:cubicBezTo>
                    <a:pt x="141759" y="240670"/>
                    <a:pt x="221677" y="268256"/>
                    <a:pt x="287323" y="314869"/>
                  </a:cubicBezTo>
                  <a:close/>
                </a:path>
              </a:pathLst>
            </a:custGeom>
            <a:solidFill>
              <a:srgbClr val="00ADEF"/>
            </a:solidFill>
            <a:ln w="9509" cap="flat">
              <a:noFill/>
              <a:prstDash val="solid"/>
              <a:miter/>
            </a:ln>
          </p:spPr>
          <p:txBody>
            <a:bodyPr rtlCol="0" anchor="ctr"/>
            <a:lstStyle/>
            <a:p>
              <a:endParaRPr lang="en-GB" sz="3200"/>
            </a:p>
          </p:txBody>
        </p:sp>
        <p:sp>
          <p:nvSpPr>
            <p:cNvPr id="40" name="Freeform 18">
              <a:extLst>
                <a:ext uri="{FF2B5EF4-FFF2-40B4-BE49-F238E27FC236}">
                  <a16:creationId xmlns:a16="http://schemas.microsoft.com/office/drawing/2014/main" id="{9F20A426-5A40-A758-C02F-DE89E489AA84}"/>
                </a:ext>
              </a:extLst>
            </p:cNvPr>
            <p:cNvSpPr/>
            <p:nvPr/>
          </p:nvSpPr>
          <p:spPr>
            <a:xfrm flipV="1">
              <a:off x="5930727" y="1027269"/>
              <a:ext cx="273052" cy="111298"/>
            </a:xfrm>
            <a:custGeom>
              <a:avLst/>
              <a:gdLst>
                <a:gd name="connsiteX0" fmla="*/ 163641 w 273052"/>
                <a:gd name="connsiteY0" fmla="*/ 111298 h 111298"/>
                <a:gd name="connsiteX1" fmla="*/ 273052 w 273052"/>
                <a:gd name="connsiteY1" fmla="*/ 73247 h 111298"/>
                <a:gd name="connsiteX2" fmla="*/ 41862 w 273052"/>
                <a:gd name="connsiteY2" fmla="*/ 0 h 111298"/>
                <a:gd name="connsiteX3" fmla="*/ 0 w 273052"/>
                <a:gd name="connsiteY3" fmla="*/ 1903 h 111298"/>
                <a:gd name="connsiteX4" fmla="*/ 163641 w 273052"/>
                <a:gd name="connsiteY4" fmla="*/ 111298 h 111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52" h="111298">
                  <a:moveTo>
                    <a:pt x="163641" y="111298"/>
                  </a:moveTo>
                  <a:cubicBezTo>
                    <a:pt x="205503" y="111298"/>
                    <a:pt x="243559" y="97029"/>
                    <a:pt x="273052" y="73247"/>
                  </a:cubicBezTo>
                  <a:cubicBezTo>
                    <a:pt x="207406" y="26635"/>
                    <a:pt x="127488" y="0"/>
                    <a:pt x="41862" y="0"/>
                  </a:cubicBezTo>
                  <a:cubicBezTo>
                    <a:pt x="27591" y="0"/>
                    <a:pt x="14271" y="951"/>
                    <a:pt x="0" y="1903"/>
                  </a:cubicBezTo>
                  <a:cubicBezTo>
                    <a:pt x="25688" y="65637"/>
                    <a:pt x="89432" y="111298"/>
                    <a:pt x="163641" y="111298"/>
                  </a:cubicBezTo>
                  <a:close/>
                </a:path>
              </a:pathLst>
            </a:custGeom>
            <a:solidFill>
              <a:srgbClr val="0F7B48"/>
            </a:solidFill>
            <a:ln w="9509" cap="flat">
              <a:noFill/>
              <a:prstDash val="solid"/>
              <a:miter/>
            </a:ln>
          </p:spPr>
          <p:txBody>
            <a:bodyPr rtlCol="0" anchor="ctr"/>
            <a:lstStyle/>
            <a:p>
              <a:endParaRPr lang="en-GB" sz="3200"/>
            </a:p>
          </p:txBody>
        </p:sp>
        <p:sp>
          <p:nvSpPr>
            <p:cNvPr id="41" name="Freeform 19">
              <a:extLst>
                <a:ext uri="{FF2B5EF4-FFF2-40B4-BE49-F238E27FC236}">
                  <a16:creationId xmlns:a16="http://schemas.microsoft.com/office/drawing/2014/main" id="{4FACE807-34B3-2E52-DFDB-0B4BE025FCA0}"/>
                </a:ext>
              </a:extLst>
            </p:cNvPr>
            <p:cNvSpPr/>
            <p:nvPr/>
          </p:nvSpPr>
          <p:spPr>
            <a:xfrm flipV="1">
              <a:off x="6798406" y="270062"/>
              <a:ext cx="1687785" cy="1687543"/>
            </a:xfrm>
            <a:custGeom>
              <a:avLst/>
              <a:gdLst>
                <a:gd name="connsiteX0" fmla="*/ 1093160 w 1687785"/>
                <a:gd name="connsiteY0" fmla="*/ 37099 h 1687543"/>
                <a:gd name="connsiteX1" fmla="*/ 843893 w 1687785"/>
                <a:gd name="connsiteY1" fmla="*/ 0 h 1687543"/>
                <a:gd name="connsiteX2" fmla="*/ 0 w 1687785"/>
                <a:gd name="connsiteY2" fmla="*/ 843772 h 1687543"/>
                <a:gd name="connsiteX3" fmla="*/ 843893 w 1687785"/>
                <a:gd name="connsiteY3" fmla="*/ 1687543 h 1687543"/>
                <a:gd name="connsiteX4" fmla="*/ 1340525 w 1687785"/>
                <a:gd name="connsiteY4" fmla="*/ 1525828 h 1687543"/>
                <a:gd name="connsiteX5" fmla="*/ 1323399 w 1687785"/>
                <a:gd name="connsiteY5" fmla="*/ 1426897 h 1687543"/>
                <a:gd name="connsiteX6" fmla="*/ 1613577 w 1687785"/>
                <a:gd name="connsiteY6" fmla="*/ 1136761 h 1687543"/>
                <a:gd name="connsiteX7" fmla="*/ 1635459 w 1687785"/>
                <a:gd name="connsiteY7" fmla="*/ 1137713 h 1687543"/>
                <a:gd name="connsiteX8" fmla="*/ 1687786 w 1687785"/>
                <a:gd name="connsiteY8" fmla="*/ 843772 h 1687543"/>
                <a:gd name="connsiteX9" fmla="*/ 1620237 w 1687785"/>
                <a:gd name="connsiteY9" fmla="*/ 512732 h 1687543"/>
                <a:gd name="connsiteX10" fmla="*/ 1585035 w 1687785"/>
                <a:gd name="connsiteY10" fmla="*/ 513683 h 1687543"/>
                <a:gd name="connsiteX11" fmla="*/ 1093160 w 1687785"/>
                <a:gd name="connsiteY11" fmla="*/ 37099 h 168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7785" h="1687543">
                  <a:moveTo>
                    <a:pt x="1093160" y="37099"/>
                  </a:moveTo>
                  <a:cubicBezTo>
                    <a:pt x="1014194" y="12367"/>
                    <a:pt x="930470" y="0"/>
                    <a:pt x="843893" y="0"/>
                  </a:cubicBezTo>
                  <a:cubicBezTo>
                    <a:pt x="377706" y="0"/>
                    <a:pt x="0" y="377652"/>
                    <a:pt x="0" y="843772"/>
                  </a:cubicBezTo>
                  <a:cubicBezTo>
                    <a:pt x="0" y="1309892"/>
                    <a:pt x="378658" y="1687543"/>
                    <a:pt x="843893" y="1687543"/>
                  </a:cubicBezTo>
                  <a:cubicBezTo>
                    <a:pt x="1029416" y="1687543"/>
                    <a:pt x="1200668" y="1627614"/>
                    <a:pt x="1340525" y="1525828"/>
                  </a:cubicBezTo>
                  <a:cubicBezTo>
                    <a:pt x="1329108" y="1495388"/>
                    <a:pt x="1323399" y="1462094"/>
                    <a:pt x="1323399" y="1426897"/>
                  </a:cubicBezTo>
                  <a:cubicBezTo>
                    <a:pt x="1323399" y="1266133"/>
                    <a:pt x="1453741" y="1136761"/>
                    <a:pt x="1613577" y="1136761"/>
                  </a:cubicBezTo>
                  <a:cubicBezTo>
                    <a:pt x="1621188" y="1136761"/>
                    <a:pt x="1627848" y="1136761"/>
                    <a:pt x="1635459" y="1137713"/>
                  </a:cubicBezTo>
                  <a:cubicBezTo>
                    <a:pt x="1669709" y="1046391"/>
                    <a:pt x="1687786" y="947460"/>
                    <a:pt x="1687786" y="843772"/>
                  </a:cubicBezTo>
                  <a:cubicBezTo>
                    <a:pt x="1687786" y="725815"/>
                    <a:pt x="1664001" y="614517"/>
                    <a:pt x="1620237" y="512732"/>
                  </a:cubicBezTo>
                  <a:cubicBezTo>
                    <a:pt x="1608820" y="513683"/>
                    <a:pt x="1597403" y="513683"/>
                    <a:pt x="1585035" y="513683"/>
                  </a:cubicBezTo>
                  <a:cubicBezTo>
                    <a:pt x="1318642" y="512732"/>
                    <a:pt x="1101723" y="301551"/>
                    <a:pt x="1093160" y="37099"/>
                  </a:cubicBezTo>
                  <a:close/>
                </a:path>
              </a:pathLst>
            </a:custGeom>
            <a:solidFill>
              <a:srgbClr val="399996"/>
            </a:solidFill>
            <a:ln w="9509" cap="flat">
              <a:noFill/>
              <a:prstDash val="solid"/>
              <a:miter/>
            </a:ln>
          </p:spPr>
          <p:txBody>
            <a:bodyPr rtlCol="0" anchor="ctr"/>
            <a:lstStyle/>
            <a:p>
              <a:endParaRPr lang="en-GB" sz="3200"/>
            </a:p>
          </p:txBody>
        </p:sp>
        <p:sp>
          <p:nvSpPr>
            <p:cNvPr id="42" name="Freeform 20">
              <a:extLst>
                <a:ext uri="{FF2B5EF4-FFF2-40B4-BE49-F238E27FC236}">
                  <a16:creationId xmlns:a16="http://schemas.microsoft.com/office/drawing/2014/main" id="{260E51CC-A24F-BB8D-7DED-BCA21442555C}"/>
                </a:ext>
              </a:extLst>
            </p:cNvPr>
            <p:cNvSpPr/>
            <p:nvPr/>
          </p:nvSpPr>
          <p:spPr>
            <a:xfrm flipV="1">
              <a:off x="7891566" y="1443923"/>
              <a:ext cx="527076" cy="476583"/>
            </a:xfrm>
            <a:custGeom>
              <a:avLst/>
              <a:gdLst>
                <a:gd name="connsiteX0" fmla="*/ 0 w 527076"/>
                <a:gd name="connsiteY0" fmla="*/ 0 h 476583"/>
                <a:gd name="connsiteX1" fmla="*/ 491875 w 527076"/>
                <a:gd name="connsiteY1" fmla="*/ 476584 h 476583"/>
                <a:gd name="connsiteX2" fmla="*/ 527076 w 527076"/>
                <a:gd name="connsiteY2" fmla="*/ 475632 h 476583"/>
                <a:gd name="connsiteX3" fmla="*/ 0 w 527076"/>
                <a:gd name="connsiteY3" fmla="*/ 0 h 476583"/>
              </a:gdLst>
              <a:ahLst/>
              <a:cxnLst>
                <a:cxn ang="0">
                  <a:pos x="connsiteX0" y="connsiteY0"/>
                </a:cxn>
                <a:cxn ang="0">
                  <a:pos x="connsiteX1" y="connsiteY1"/>
                </a:cxn>
                <a:cxn ang="0">
                  <a:pos x="connsiteX2" y="connsiteY2"/>
                </a:cxn>
                <a:cxn ang="0">
                  <a:pos x="connsiteX3" y="connsiteY3"/>
                </a:cxn>
              </a:cxnLst>
              <a:rect l="l" t="t" r="r" b="b"/>
              <a:pathLst>
                <a:path w="527076" h="476583">
                  <a:moveTo>
                    <a:pt x="0" y="0"/>
                  </a:moveTo>
                  <a:cubicBezTo>
                    <a:pt x="8563" y="264452"/>
                    <a:pt x="225482" y="476584"/>
                    <a:pt x="491875" y="476584"/>
                  </a:cubicBezTo>
                  <a:cubicBezTo>
                    <a:pt x="503291" y="476584"/>
                    <a:pt x="515660" y="475632"/>
                    <a:pt x="527076" y="475632"/>
                  </a:cubicBezTo>
                  <a:cubicBezTo>
                    <a:pt x="430034" y="248280"/>
                    <a:pt x="237850" y="73247"/>
                    <a:pt x="0" y="0"/>
                  </a:cubicBezTo>
                  <a:close/>
                </a:path>
              </a:pathLst>
            </a:custGeom>
            <a:solidFill>
              <a:srgbClr val="171B52"/>
            </a:solidFill>
            <a:ln w="9509" cap="flat">
              <a:noFill/>
              <a:prstDash val="solid"/>
              <a:miter/>
            </a:ln>
          </p:spPr>
          <p:txBody>
            <a:bodyPr rtlCol="0" anchor="ctr"/>
            <a:lstStyle/>
            <a:p>
              <a:endParaRPr lang="en-GB" sz="3200"/>
            </a:p>
          </p:txBody>
        </p:sp>
        <p:sp>
          <p:nvSpPr>
            <p:cNvPr id="43" name="Freeform 21">
              <a:extLst>
                <a:ext uri="{FF2B5EF4-FFF2-40B4-BE49-F238E27FC236}">
                  <a16:creationId xmlns:a16="http://schemas.microsoft.com/office/drawing/2014/main" id="{1AB53168-D111-A269-C29A-B65255CD09EC}"/>
                </a:ext>
              </a:extLst>
            </p:cNvPr>
            <p:cNvSpPr/>
            <p:nvPr/>
          </p:nvSpPr>
          <p:spPr>
            <a:xfrm flipV="1">
              <a:off x="8121805" y="432729"/>
              <a:ext cx="312059" cy="389067"/>
            </a:xfrm>
            <a:custGeom>
              <a:avLst/>
              <a:gdLst>
                <a:gd name="connsiteX0" fmla="*/ 0 w 312059"/>
                <a:gd name="connsiteY0" fmla="*/ 290136 h 389067"/>
                <a:gd name="connsiteX1" fmla="*/ 17125 w 312059"/>
                <a:gd name="connsiteY1" fmla="*/ 389067 h 389067"/>
                <a:gd name="connsiteX2" fmla="*/ 312060 w 312059"/>
                <a:gd name="connsiteY2" fmla="*/ 951 h 389067"/>
                <a:gd name="connsiteX3" fmla="*/ 290177 w 312059"/>
                <a:gd name="connsiteY3" fmla="*/ 0 h 389067"/>
                <a:gd name="connsiteX4" fmla="*/ 0 w 312059"/>
                <a:gd name="connsiteY4" fmla="*/ 290136 h 389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059" h="389067">
                  <a:moveTo>
                    <a:pt x="0" y="290136"/>
                  </a:moveTo>
                  <a:cubicBezTo>
                    <a:pt x="0" y="325333"/>
                    <a:pt x="5708" y="358627"/>
                    <a:pt x="17125" y="389067"/>
                  </a:cubicBezTo>
                  <a:cubicBezTo>
                    <a:pt x="150321" y="292038"/>
                    <a:pt x="254024" y="157910"/>
                    <a:pt x="312060" y="951"/>
                  </a:cubicBezTo>
                  <a:cubicBezTo>
                    <a:pt x="305400" y="0"/>
                    <a:pt x="297789" y="0"/>
                    <a:pt x="290177" y="0"/>
                  </a:cubicBezTo>
                  <a:cubicBezTo>
                    <a:pt x="130342" y="0"/>
                    <a:pt x="0" y="129372"/>
                    <a:pt x="0" y="290136"/>
                  </a:cubicBezTo>
                  <a:close/>
                </a:path>
              </a:pathLst>
            </a:custGeom>
            <a:solidFill>
              <a:srgbClr val="30034E"/>
            </a:solidFill>
            <a:ln w="9509" cap="flat">
              <a:noFill/>
              <a:prstDash val="solid"/>
              <a:miter/>
            </a:ln>
          </p:spPr>
          <p:txBody>
            <a:bodyPr rtlCol="0" anchor="ctr"/>
            <a:lstStyle/>
            <a:p>
              <a:endParaRPr lang="en-GB" sz="3200"/>
            </a:p>
          </p:txBody>
        </p:sp>
        <p:sp>
          <p:nvSpPr>
            <p:cNvPr id="45" name="Freeform 22">
              <a:extLst>
                <a:ext uri="{FF2B5EF4-FFF2-40B4-BE49-F238E27FC236}">
                  <a16:creationId xmlns:a16="http://schemas.microsoft.com/office/drawing/2014/main" id="{FF4AE298-CA5D-16F8-8248-DFF3E15C5EFB}"/>
                </a:ext>
              </a:extLst>
            </p:cNvPr>
            <p:cNvSpPr/>
            <p:nvPr/>
          </p:nvSpPr>
          <p:spPr>
            <a:xfrm flipV="1">
              <a:off x="7041013" y="2545336"/>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60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1"/>
                    <a:pt x="21882" y="504170"/>
                    <a:pt x="58987" y="561246"/>
                  </a:cubicBezTo>
                  <a:cubicBezTo>
                    <a:pt x="78966" y="544123"/>
                    <a:pt x="105606" y="533660"/>
                    <a:pt x="134148" y="533660"/>
                  </a:cubicBezTo>
                  <a:cubicBezTo>
                    <a:pt x="199794" y="533660"/>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3200"/>
            </a:p>
          </p:txBody>
        </p:sp>
        <p:sp>
          <p:nvSpPr>
            <p:cNvPr id="46" name="Freeform 23">
              <a:extLst>
                <a:ext uri="{FF2B5EF4-FFF2-40B4-BE49-F238E27FC236}">
                  <a16:creationId xmlns:a16="http://schemas.microsoft.com/office/drawing/2014/main" id="{8A758D8A-F532-773E-D7AC-AA4CECF79E91}"/>
                </a:ext>
              </a:extLst>
            </p:cNvPr>
            <p:cNvSpPr/>
            <p:nvPr/>
          </p:nvSpPr>
          <p:spPr>
            <a:xfrm flipV="1">
              <a:off x="7078118" y="3067581"/>
              <a:ext cx="192183" cy="177886"/>
            </a:xfrm>
            <a:custGeom>
              <a:avLst/>
              <a:gdLst>
                <a:gd name="connsiteX0" fmla="*/ 0 w 192183"/>
                <a:gd name="connsiteY0" fmla="*/ 177886 h 177886"/>
                <a:gd name="connsiteX1" fmla="*/ 192183 w 192183"/>
                <a:gd name="connsiteY1" fmla="*/ 0 h 177886"/>
                <a:gd name="connsiteX2" fmla="*/ 0 w 192183"/>
                <a:gd name="connsiteY2" fmla="*/ 177886 h 177886"/>
              </a:gdLst>
              <a:ahLst/>
              <a:cxnLst>
                <a:cxn ang="0">
                  <a:pos x="connsiteX0" y="connsiteY0"/>
                </a:cxn>
                <a:cxn ang="0">
                  <a:pos x="connsiteX1" y="connsiteY1"/>
                </a:cxn>
                <a:cxn ang="0">
                  <a:pos x="connsiteX2" y="connsiteY2"/>
                </a:cxn>
              </a:cxnLst>
              <a:rect l="l" t="t" r="r" b="b"/>
              <a:pathLst>
                <a:path w="192183" h="177886">
                  <a:moveTo>
                    <a:pt x="0" y="177886"/>
                  </a:moveTo>
                  <a:cubicBezTo>
                    <a:pt x="94189" y="162666"/>
                    <a:pt x="170301" y="91321"/>
                    <a:pt x="192183" y="0"/>
                  </a:cubicBezTo>
                  <a:cubicBezTo>
                    <a:pt x="108460" y="32343"/>
                    <a:pt x="39959" y="97029"/>
                    <a:pt x="0" y="177886"/>
                  </a:cubicBezTo>
                  <a:close/>
                </a:path>
              </a:pathLst>
            </a:custGeom>
            <a:solidFill>
              <a:srgbClr val="081E82"/>
            </a:solidFill>
            <a:ln w="9509" cap="flat">
              <a:noFill/>
              <a:prstDash val="solid"/>
              <a:miter/>
            </a:ln>
          </p:spPr>
          <p:txBody>
            <a:bodyPr rtlCol="0" anchor="ctr"/>
            <a:lstStyle/>
            <a:p>
              <a:endParaRPr lang="en-GB" sz="3200"/>
            </a:p>
          </p:txBody>
        </p:sp>
        <p:sp>
          <p:nvSpPr>
            <p:cNvPr id="47" name="Freeform 24">
              <a:extLst>
                <a:ext uri="{FF2B5EF4-FFF2-40B4-BE49-F238E27FC236}">
                  <a16:creationId xmlns:a16="http://schemas.microsoft.com/office/drawing/2014/main" id="{F72409D3-4C62-B593-1139-DF5AC40B9E5F}"/>
                </a:ext>
              </a:extLst>
            </p:cNvPr>
            <p:cNvSpPr/>
            <p:nvPr/>
          </p:nvSpPr>
          <p:spPr>
            <a:xfrm flipV="1">
              <a:off x="7100951" y="256816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0007C"/>
            </a:solidFill>
            <a:ln w="9509" cap="flat">
              <a:noFill/>
              <a:prstDash val="solid"/>
              <a:miter/>
            </a:ln>
          </p:spPr>
          <p:txBody>
            <a:bodyPr rtlCol="0" anchor="ctr"/>
            <a:lstStyle/>
            <a:p>
              <a:endParaRPr lang="en-GB" sz="3200"/>
            </a:p>
          </p:txBody>
        </p:sp>
      </p:grpSp>
      <p:sp>
        <p:nvSpPr>
          <p:cNvPr id="5" name="Rectangle: Rounded Corners 4">
            <a:extLst>
              <a:ext uri="{FF2B5EF4-FFF2-40B4-BE49-F238E27FC236}">
                <a16:creationId xmlns:a16="http://schemas.microsoft.com/office/drawing/2014/main" id="{79C7B67C-AA60-9CBD-8FB1-BD104ECCA393}"/>
              </a:ext>
            </a:extLst>
          </p:cNvPr>
          <p:cNvSpPr/>
          <p:nvPr userDrawn="1"/>
        </p:nvSpPr>
        <p:spPr>
          <a:xfrm>
            <a:off x="6312222" y="2175523"/>
            <a:ext cx="4400436" cy="3801943"/>
          </a:xfrm>
          <a:prstGeom prst="roundRect">
            <a:avLst>
              <a:gd name="adj" fmla="val 5342"/>
            </a:avLst>
          </a:prstGeom>
          <a:solidFill>
            <a:schemeClr val="bg1"/>
          </a:solidFill>
          <a:ln w="12700">
            <a:solidFill>
              <a:srgbClr val="9D9D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a:p>
        </p:txBody>
      </p:sp>
      <p:sp>
        <p:nvSpPr>
          <p:cNvPr id="4" name="Rectangle: Rounded Corners 3">
            <a:extLst>
              <a:ext uri="{FF2B5EF4-FFF2-40B4-BE49-F238E27FC236}">
                <a16:creationId xmlns:a16="http://schemas.microsoft.com/office/drawing/2014/main" id="{4D031AB4-EDCD-8360-E270-378E0D26ADD2}"/>
              </a:ext>
            </a:extLst>
          </p:cNvPr>
          <p:cNvSpPr/>
          <p:nvPr userDrawn="1"/>
        </p:nvSpPr>
        <p:spPr>
          <a:xfrm>
            <a:off x="6714163" y="1868873"/>
            <a:ext cx="3596551" cy="59751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leo" pitchFamily="2" charset="77"/>
              </a:rPr>
              <a:t>Keep in touch</a:t>
            </a:r>
          </a:p>
        </p:txBody>
      </p:sp>
      <p:sp>
        <p:nvSpPr>
          <p:cNvPr id="32" name="TextBox 31">
            <a:extLst>
              <a:ext uri="{FF2B5EF4-FFF2-40B4-BE49-F238E27FC236}">
                <a16:creationId xmlns:a16="http://schemas.microsoft.com/office/drawing/2014/main" id="{853D093B-C7A2-FA03-D7F1-B316A647AAA2}"/>
              </a:ext>
            </a:extLst>
          </p:cNvPr>
          <p:cNvSpPr txBox="1"/>
          <p:nvPr userDrawn="1"/>
        </p:nvSpPr>
        <p:spPr>
          <a:xfrm>
            <a:off x="575734" y="1894374"/>
            <a:ext cx="3676437" cy="574453"/>
          </a:xfrm>
          <a:prstGeom prst="rect">
            <a:avLst/>
          </a:prstGeom>
          <a:noFill/>
        </p:spPr>
        <p:txBody>
          <a:bodyPr wrap="square" lIns="0" tIns="0" rIns="0" bIns="0" rtlCol="0">
            <a:spAutoFit/>
          </a:bodyPr>
          <a:lstStyle/>
          <a:p>
            <a:r>
              <a:rPr lang="en-GB" sz="3733" b="1">
                <a:latin typeface="Aleo" panose="020F0502020204030203" pitchFamily="34" charset="77"/>
              </a:rPr>
              <a:t>Thank you</a:t>
            </a:r>
          </a:p>
        </p:txBody>
      </p:sp>
      <p:cxnSp>
        <p:nvCxnSpPr>
          <p:cNvPr id="11" name="Straight Connector 10">
            <a:extLst>
              <a:ext uri="{FF2B5EF4-FFF2-40B4-BE49-F238E27FC236}">
                <a16:creationId xmlns:a16="http://schemas.microsoft.com/office/drawing/2014/main" id="{2207174F-CA53-D84B-A4A6-4CC1663EE231}"/>
              </a:ext>
            </a:extLst>
          </p:cNvPr>
          <p:cNvCxnSpPr/>
          <p:nvPr userDrawn="1"/>
        </p:nvCxnSpPr>
        <p:spPr>
          <a:xfrm>
            <a:off x="575734" y="6512373"/>
            <a:ext cx="689044" cy="0"/>
          </a:xfrm>
          <a:prstGeom prst="line">
            <a:avLst/>
          </a:prstGeom>
          <a:ln w="44450"/>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0D3261A-0739-9857-1B00-49B51FC6B44E}"/>
              </a:ext>
            </a:extLst>
          </p:cNvPr>
          <p:cNvSpPr txBox="1"/>
          <p:nvPr userDrawn="1"/>
        </p:nvSpPr>
        <p:spPr>
          <a:xfrm flipH="1">
            <a:off x="7365987" y="4028586"/>
            <a:ext cx="1598616" cy="369332"/>
          </a:xfrm>
          <a:prstGeom prst="rect">
            <a:avLst/>
          </a:prstGeom>
          <a:noFill/>
        </p:spPr>
        <p:txBody>
          <a:bodyPr wrap="square" lIns="0" tIns="0" rIns="0" bIns="0" rtlCol="0">
            <a:spAutoFit/>
          </a:bodyPr>
          <a:lstStyle/>
          <a:p>
            <a:pPr>
              <a:lnSpc>
                <a:spcPct val="100000"/>
              </a:lnSpc>
              <a:spcBef>
                <a:spcPts val="40"/>
              </a:spcBef>
            </a:pPr>
            <a:r>
              <a:rPr lang="en-GB" sz="2400">
                <a:latin typeface="Source Sans Pro" panose="020B0503030403020204" pitchFamily="34" charset="0"/>
                <a:ea typeface="Source Sans Pro" panose="020B0503030403020204" pitchFamily="34" charset="0"/>
              </a:rPr>
              <a:t>@</a:t>
            </a:r>
            <a:r>
              <a:rPr lang="en-GB" sz="2400" err="1">
                <a:latin typeface="Source Sans Pro" panose="020B0503030403020204" pitchFamily="34" charset="0"/>
                <a:ea typeface="Source Sans Pro" panose="020B0503030403020204" pitchFamily="34" charset="0"/>
              </a:rPr>
              <a:t>closer_uk</a:t>
            </a:r>
            <a:endParaRPr lang="en-GB" sz="2400">
              <a:latin typeface="Source Sans Pro" panose="020B0503030403020204" pitchFamily="34" charset="0"/>
              <a:ea typeface="Source Sans Pro" panose="020B0503030403020204" pitchFamily="34" charset="0"/>
            </a:endParaRPr>
          </a:p>
        </p:txBody>
      </p:sp>
      <p:pic>
        <p:nvPicPr>
          <p:cNvPr id="14" name="Graphic 13">
            <a:extLst>
              <a:ext uri="{FF2B5EF4-FFF2-40B4-BE49-F238E27FC236}">
                <a16:creationId xmlns:a16="http://schemas.microsoft.com/office/drawing/2014/main" id="{0D432696-2CC9-865D-5DB9-3EA111E413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42010" y="3984965"/>
            <a:ext cx="461380" cy="461380"/>
          </a:xfrm>
          <a:prstGeom prst="rect">
            <a:avLst/>
          </a:prstGeom>
        </p:spPr>
      </p:pic>
      <p:pic>
        <p:nvPicPr>
          <p:cNvPr id="15" name="Graphic 14">
            <a:extLst>
              <a:ext uri="{FF2B5EF4-FFF2-40B4-BE49-F238E27FC236}">
                <a16:creationId xmlns:a16="http://schemas.microsoft.com/office/drawing/2014/main" id="{A2A35D7B-CDA4-B2F3-FD51-2CAD297658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7876" y="4606331"/>
            <a:ext cx="437411" cy="437411"/>
          </a:xfrm>
          <a:prstGeom prst="rect">
            <a:avLst/>
          </a:prstGeom>
        </p:spPr>
      </p:pic>
      <p:pic>
        <p:nvPicPr>
          <p:cNvPr id="16" name="Graphic 15">
            <a:extLst>
              <a:ext uri="{FF2B5EF4-FFF2-40B4-BE49-F238E27FC236}">
                <a16:creationId xmlns:a16="http://schemas.microsoft.com/office/drawing/2014/main" id="{115DC5CF-1D51-FC3B-8EEE-634FBD1024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53877" y="5214886"/>
            <a:ext cx="461380" cy="461380"/>
          </a:xfrm>
          <a:prstGeom prst="rect">
            <a:avLst/>
          </a:prstGeom>
        </p:spPr>
      </p:pic>
      <p:sp>
        <p:nvSpPr>
          <p:cNvPr id="17" name="TextBox 16">
            <a:extLst>
              <a:ext uri="{FF2B5EF4-FFF2-40B4-BE49-F238E27FC236}">
                <a16:creationId xmlns:a16="http://schemas.microsoft.com/office/drawing/2014/main" id="{966E27FC-1747-A44B-0532-2AFB998FB0A0}"/>
              </a:ext>
            </a:extLst>
          </p:cNvPr>
          <p:cNvSpPr txBox="1"/>
          <p:nvPr userDrawn="1"/>
        </p:nvSpPr>
        <p:spPr>
          <a:xfrm flipH="1">
            <a:off x="7365987" y="4637326"/>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18" name="TextBox 17">
            <a:extLst>
              <a:ext uri="{FF2B5EF4-FFF2-40B4-BE49-F238E27FC236}">
                <a16:creationId xmlns:a16="http://schemas.microsoft.com/office/drawing/2014/main" id="{42FC572A-3EAD-3D46-3EE3-8C9C745E3448}"/>
              </a:ext>
            </a:extLst>
          </p:cNvPr>
          <p:cNvSpPr txBox="1"/>
          <p:nvPr userDrawn="1"/>
        </p:nvSpPr>
        <p:spPr>
          <a:xfrm flipH="1">
            <a:off x="7365987" y="5260908"/>
            <a:ext cx="1598616" cy="369332"/>
          </a:xfrm>
          <a:prstGeom prst="rect">
            <a:avLst/>
          </a:prstGeom>
          <a:noFill/>
        </p:spPr>
        <p:txBody>
          <a:bodyPr wrap="square" lIns="0" tIns="0" rIns="0" bIns="0" rtlCol="0">
            <a:spAutoFit/>
          </a:bodyPr>
          <a:lstStyle/>
          <a:p>
            <a:pPr marL="0" marR="0" lvl="0" indent="0" algn="l" defTabSz="609585" rtl="0" eaLnBrk="1" fontAlgn="auto" latinLnBrk="0" hangingPunct="1">
              <a:lnSpc>
                <a:spcPct val="100000"/>
              </a:lnSpc>
              <a:spcBef>
                <a:spcPts val="40"/>
              </a:spcBef>
              <a:spcAft>
                <a:spcPts val="0"/>
              </a:spcAft>
              <a:buClrTx/>
              <a:buSzTx/>
              <a:buFontTx/>
              <a:buNone/>
              <a:tabLst/>
              <a:defRPr/>
            </a:pPr>
            <a:r>
              <a:rPr lang="en-GB" sz="2400">
                <a:latin typeface="Source Sans Pro" panose="020B0503030403020204" pitchFamily="34" charset="0"/>
                <a:ea typeface="Source Sans Pro" panose="020B0503030403020204" pitchFamily="34" charset="0"/>
              </a:rPr>
              <a:t>/closer-</a:t>
            </a:r>
            <a:r>
              <a:rPr lang="en-GB" sz="2400" err="1">
                <a:latin typeface="Source Sans Pro" panose="020B0503030403020204" pitchFamily="34" charset="0"/>
                <a:ea typeface="Source Sans Pro" panose="020B0503030403020204" pitchFamily="34" charset="0"/>
              </a:rPr>
              <a:t>uk</a:t>
            </a:r>
            <a:endParaRPr lang="en-GB" sz="2400">
              <a:latin typeface="Source Sans Pro" panose="020B0503030403020204" pitchFamily="34" charset="0"/>
              <a:ea typeface="Source Sans Pro" panose="020B0503030403020204" pitchFamily="34" charset="0"/>
            </a:endParaRPr>
          </a:p>
        </p:txBody>
      </p:sp>
      <p:sp>
        <p:nvSpPr>
          <p:cNvPr id="50" name="TextBox 8">
            <a:extLst>
              <a:ext uri="{FF2B5EF4-FFF2-40B4-BE49-F238E27FC236}">
                <a16:creationId xmlns:a16="http://schemas.microsoft.com/office/drawing/2014/main" id="{F407F608-411C-63E3-3580-AD9D1781B8C2}"/>
              </a:ext>
            </a:extLst>
          </p:cNvPr>
          <p:cNvSpPr txBox="1">
            <a:spLocks noChangeArrowheads="1"/>
          </p:cNvSpPr>
          <p:nvPr userDrawn="1"/>
        </p:nvSpPr>
        <p:spPr bwMode="auto">
          <a:xfrm>
            <a:off x="7261245" y="2784342"/>
            <a:ext cx="574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discovery.closer.ac.uk</a:t>
            </a:r>
          </a:p>
        </p:txBody>
      </p:sp>
      <p:sp>
        <p:nvSpPr>
          <p:cNvPr id="53" name="TextBox 8">
            <a:extLst>
              <a:ext uri="{FF2B5EF4-FFF2-40B4-BE49-F238E27FC236}">
                <a16:creationId xmlns:a16="http://schemas.microsoft.com/office/drawing/2014/main" id="{8819D9DE-6808-6FCF-5432-96F32D399EBB}"/>
              </a:ext>
            </a:extLst>
          </p:cNvPr>
          <p:cNvSpPr txBox="1">
            <a:spLocks noChangeArrowheads="1"/>
          </p:cNvSpPr>
          <p:nvPr userDrawn="1"/>
        </p:nvSpPr>
        <p:spPr bwMode="auto">
          <a:xfrm>
            <a:off x="7302042" y="3394504"/>
            <a:ext cx="4790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b="0">
                <a:latin typeface="Source Sans Pro" panose="020B0503030403020204" pitchFamily="34" charset="0"/>
              </a:rPr>
              <a:t>closer@ucl.ac.uk</a:t>
            </a:r>
          </a:p>
        </p:txBody>
      </p:sp>
      <p:pic>
        <p:nvPicPr>
          <p:cNvPr id="54" name="Picture 8" descr="Image result for email icon">
            <a:extLst>
              <a:ext uri="{FF2B5EF4-FFF2-40B4-BE49-F238E27FC236}">
                <a16:creationId xmlns:a16="http://schemas.microsoft.com/office/drawing/2014/main" id="{2FA973C7-8991-E41B-44FC-663CA0B3EF90}"/>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50790"/>
          <a:stretch>
            <a:fillRect/>
          </a:stretch>
        </p:blipFill>
        <p:spPr bwMode="auto">
          <a:xfrm>
            <a:off x="6753877" y="3373955"/>
            <a:ext cx="453612" cy="46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5BE2A626-3CFA-FB24-053F-DCEA5BF5653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0541" t="9564" r="10427" b="9055"/>
          <a:stretch/>
        </p:blipFill>
        <p:spPr>
          <a:xfrm flipH="1">
            <a:off x="6742010" y="2766190"/>
            <a:ext cx="485116" cy="499521"/>
          </a:xfrm>
          <a:prstGeom prst="rect">
            <a:avLst/>
          </a:prstGeom>
        </p:spPr>
      </p:pic>
    </p:spTree>
    <p:extLst>
      <p:ext uri="{BB962C8B-B14F-4D97-AF65-F5344CB8AC3E}">
        <p14:creationId xmlns:p14="http://schemas.microsoft.com/office/powerpoint/2010/main" val="1889731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lide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2408832463"/>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slide (no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5DE800-10ED-9523-3551-56BE0A57216C}"/>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5" name="Graphic 4" descr="UKRI Economic and Social Research Council (logo)">
            <a:extLst>
              <a:ext uri="{FF2B5EF4-FFF2-40B4-BE49-F238E27FC236}">
                <a16:creationId xmlns:a16="http://schemas.microsoft.com/office/drawing/2014/main" id="{82EA2F25-4FBF-5482-7DDF-C16E57F996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pic>
        <p:nvPicPr>
          <p:cNvPr id="17" name="Graphic 16">
            <a:extLst>
              <a:ext uri="{FF2B5EF4-FFF2-40B4-BE49-F238E27FC236}">
                <a16:creationId xmlns:a16="http://schemas.microsoft.com/office/drawing/2014/main" id="{BE50A14F-89A5-C011-25BB-7F6D645013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7078" y="260491"/>
            <a:ext cx="7332133" cy="6519333"/>
          </a:xfrm>
          <a:prstGeom prst="rect">
            <a:avLst/>
          </a:prstGeom>
        </p:spPr>
      </p:pic>
      <p:sp>
        <p:nvSpPr>
          <p:cNvPr id="4" name="Text Placeholder 3">
            <a:extLst>
              <a:ext uri="{FF2B5EF4-FFF2-40B4-BE49-F238E27FC236}">
                <a16:creationId xmlns:a16="http://schemas.microsoft.com/office/drawing/2014/main" id="{609283AF-0110-2106-D6A8-D60A7868164F}"/>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7" name="Text Placeholder 5">
            <a:extLst>
              <a:ext uri="{FF2B5EF4-FFF2-40B4-BE49-F238E27FC236}">
                <a16:creationId xmlns:a16="http://schemas.microsoft.com/office/drawing/2014/main" id="{F4AEA9A7-833D-79AE-3AEE-001E8BF31B8D}"/>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D1BCCC8D-794D-F8D6-7E29-077CCD74A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3336218961"/>
      </p:ext>
    </p:extLst>
  </p:cSld>
  <p:clrMapOvr>
    <a:masterClrMapping/>
  </p:clrMapOvr>
  <p:hf sldNum="0"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with circl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2979585346"/>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slide (with circle image) +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p:txBody>
          <a:bodyPr/>
          <a:lstStyle/>
          <a:p>
            <a:r>
              <a:rPr lang="en-US"/>
              <a:t>Click to edit Master title style</a:t>
            </a:r>
            <a:endParaRPr lang="en-GB"/>
          </a:p>
        </p:txBody>
      </p:sp>
      <p:grpSp>
        <p:nvGrpSpPr>
          <p:cNvPr id="3" name="Group 2">
            <a:extLst>
              <a:ext uri="{FF2B5EF4-FFF2-40B4-BE49-F238E27FC236}">
                <a16:creationId xmlns:a16="http://schemas.microsoft.com/office/drawing/2014/main" id="{B53CDA5D-1FEA-1E07-B91F-038699B5108E}"/>
              </a:ext>
              <a:ext uri="{C183D7F6-B498-43B3-948B-1728B52AA6E4}">
                <adec:decorative xmlns:adec="http://schemas.microsoft.com/office/drawing/2017/decorative" val="1"/>
              </a:ext>
            </a:extLst>
          </p:cNvPr>
          <p:cNvGrpSpPr/>
          <p:nvPr/>
        </p:nvGrpSpPr>
        <p:grpSpPr>
          <a:xfrm>
            <a:off x="6970229" y="473317"/>
            <a:ext cx="4903369" cy="5936273"/>
            <a:chOff x="5227671" y="354987"/>
            <a:chExt cx="3677527" cy="4452205"/>
          </a:xfrm>
        </p:grpSpPr>
        <p:sp>
          <p:nvSpPr>
            <p:cNvPr id="5" name="Freeform 4">
              <a:extLst>
                <a:ext uri="{FF2B5EF4-FFF2-40B4-BE49-F238E27FC236}">
                  <a16:creationId xmlns:a16="http://schemas.microsoft.com/office/drawing/2014/main" id="{A446BA3F-1AAB-A641-CC08-A1F0593B5046}"/>
                </a:ext>
              </a:extLst>
            </p:cNvPr>
            <p:cNvSpPr/>
            <p:nvPr/>
          </p:nvSpPr>
          <p:spPr>
            <a:xfrm rot="20802852">
              <a:off x="8658546" y="354987"/>
              <a:ext cx="190273" cy="190245"/>
            </a:xfrm>
            <a:custGeom>
              <a:avLst/>
              <a:gdLst>
                <a:gd name="connsiteX0" fmla="*/ 190273 w 190273"/>
                <a:gd name="connsiteY0" fmla="*/ 95123 h 190245"/>
                <a:gd name="connsiteX1" fmla="*/ 95137 w 190273"/>
                <a:gd name="connsiteY1" fmla="*/ 190246 h 190245"/>
                <a:gd name="connsiteX2" fmla="*/ 0 w 190273"/>
                <a:gd name="connsiteY2" fmla="*/ 95123 h 190245"/>
                <a:gd name="connsiteX3" fmla="*/ 95137 w 190273"/>
                <a:gd name="connsiteY3" fmla="*/ 0 h 190245"/>
                <a:gd name="connsiteX4" fmla="*/ 190273 w 190273"/>
                <a:gd name="connsiteY4" fmla="*/ 95123 h 190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73" h="190245">
                  <a:moveTo>
                    <a:pt x="190273" y="95123"/>
                  </a:moveTo>
                  <a:cubicBezTo>
                    <a:pt x="190273" y="147658"/>
                    <a:pt x="147679" y="190246"/>
                    <a:pt x="95137" y="190246"/>
                  </a:cubicBezTo>
                  <a:cubicBezTo>
                    <a:pt x="42594" y="190246"/>
                    <a:pt x="0" y="147658"/>
                    <a:pt x="0" y="95123"/>
                  </a:cubicBezTo>
                  <a:cubicBezTo>
                    <a:pt x="0" y="42588"/>
                    <a:pt x="42594" y="0"/>
                    <a:pt x="95137" y="0"/>
                  </a:cubicBezTo>
                  <a:cubicBezTo>
                    <a:pt x="147679" y="0"/>
                    <a:pt x="190273" y="42588"/>
                    <a:pt x="190273" y="95123"/>
                  </a:cubicBezTo>
                  <a:close/>
                </a:path>
              </a:pathLst>
            </a:custGeom>
            <a:solidFill>
              <a:srgbClr val="399996"/>
            </a:solidFill>
            <a:ln w="9509"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299F3066-B348-435A-7629-4AD2DBABC027}"/>
                </a:ext>
              </a:extLst>
            </p:cNvPr>
            <p:cNvSpPr/>
            <p:nvPr/>
          </p:nvSpPr>
          <p:spPr>
            <a:xfrm rot="21046898">
              <a:off x="8173750" y="4616937"/>
              <a:ext cx="190283" cy="190255"/>
            </a:xfrm>
            <a:custGeom>
              <a:avLst/>
              <a:gdLst>
                <a:gd name="connsiteX0" fmla="*/ 190283 w 190283"/>
                <a:gd name="connsiteY0" fmla="*/ 95128 h 190255"/>
                <a:gd name="connsiteX1" fmla="*/ 95142 w 190283"/>
                <a:gd name="connsiteY1" fmla="*/ 190256 h 190255"/>
                <a:gd name="connsiteX2" fmla="*/ 0 w 190283"/>
                <a:gd name="connsiteY2" fmla="*/ 95128 h 190255"/>
                <a:gd name="connsiteX3" fmla="*/ 95142 w 190283"/>
                <a:gd name="connsiteY3" fmla="*/ 0 h 190255"/>
                <a:gd name="connsiteX4" fmla="*/ 190283 w 190283"/>
                <a:gd name="connsiteY4" fmla="*/ 95128 h 19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283" h="190255">
                  <a:moveTo>
                    <a:pt x="190283" y="95128"/>
                  </a:moveTo>
                  <a:cubicBezTo>
                    <a:pt x="190283" y="147666"/>
                    <a:pt x="147687" y="190256"/>
                    <a:pt x="95142" y="190256"/>
                  </a:cubicBezTo>
                  <a:cubicBezTo>
                    <a:pt x="42596" y="190256"/>
                    <a:pt x="0" y="147666"/>
                    <a:pt x="0" y="95128"/>
                  </a:cubicBezTo>
                  <a:cubicBezTo>
                    <a:pt x="0" y="42590"/>
                    <a:pt x="42596" y="0"/>
                    <a:pt x="95142" y="0"/>
                  </a:cubicBezTo>
                  <a:cubicBezTo>
                    <a:pt x="147687" y="0"/>
                    <a:pt x="190283" y="42590"/>
                    <a:pt x="190283" y="95128"/>
                  </a:cubicBezTo>
                  <a:close/>
                </a:path>
              </a:pathLst>
            </a:custGeom>
            <a:solidFill>
              <a:srgbClr val="EC008B"/>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7487D308-0704-EC18-903A-9505E0F2D488}"/>
                </a:ext>
              </a:extLst>
            </p:cNvPr>
            <p:cNvSpPr/>
            <p:nvPr/>
          </p:nvSpPr>
          <p:spPr>
            <a:xfrm>
              <a:off x="7939525" y="557922"/>
              <a:ext cx="475700" cy="474681"/>
            </a:xfrm>
            <a:custGeom>
              <a:avLst/>
              <a:gdLst>
                <a:gd name="connsiteX0" fmla="*/ 238802 w 475700"/>
                <a:gd name="connsiteY0" fmla="*/ 474681 h 474681"/>
                <a:gd name="connsiteX1" fmla="*/ 276858 w 475700"/>
                <a:gd name="connsiteY1" fmla="*/ 471827 h 474681"/>
                <a:gd name="connsiteX2" fmla="*/ 469041 w 475700"/>
                <a:gd name="connsiteY2" fmla="*/ 293941 h 474681"/>
                <a:gd name="connsiteX3" fmla="*/ 475701 w 475700"/>
                <a:gd name="connsiteY3" fmla="*/ 237816 h 474681"/>
                <a:gd name="connsiteX4" fmla="*/ 237850 w 475700"/>
                <a:gd name="connsiteY4" fmla="*/ 0 h 474681"/>
                <a:gd name="connsiteX5" fmla="*/ 0 w 475700"/>
                <a:gd name="connsiteY5" fmla="*/ 237816 h 474681"/>
                <a:gd name="connsiteX6" fmla="*/ 238802 w 475700"/>
                <a:gd name="connsiteY6" fmla="*/ 474681 h 4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700" h="474681">
                  <a:moveTo>
                    <a:pt x="238802" y="474681"/>
                  </a:moveTo>
                  <a:cubicBezTo>
                    <a:pt x="252121" y="474681"/>
                    <a:pt x="264490" y="473730"/>
                    <a:pt x="276858" y="471827"/>
                  </a:cubicBezTo>
                  <a:cubicBezTo>
                    <a:pt x="316817" y="390970"/>
                    <a:pt x="385318" y="327235"/>
                    <a:pt x="469041" y="293941"/>
                  </a:cubicBezTo>
                  <a:cubicBezTo>
                    <a:pt x="473798" y="275867"/>
                    <a:pt x="475701" y="256841"/>
                    <a:pt x="475701" y="237816"/>
                  </a:cubicBezTo>
                  <a:cubicBezTo>
                    <a:pt x="475701" y="106542"/>
                    <a:pt x="369144" y="0"/>
                    <a:pt x="237850" y="0"/>
                  </a:cubicBezTo>
                  <a:cubicBezTo>
                    <a:pt x="106557" y="0"/>
                    <a:pt x="0" y="106542"/>
                    <a:pt x="0" y="237816"/>
                  </a:cubicBezTo>
                  <a:cubicBezTo>
                    <a:pt x="0" y="369091"/>
                    <a:pt x="107509" y="474681"/>
                    <a:pt x="238802" y="474681"/>
                  </a:cubicBezTo>
                  <a:close/>
                </a:path>
              </a:pathLst>
            </a:custGeom>
            <a:solidFill>
              <a:srgbClr val="652D90"/>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2FAB8507-5CEC-1A1F-BBEF-532D081A2B79}"/>
                </a:ext>
              </a:extLst>
            </p:cNvPr>
            <p:cNvSpPr/>
            <p:nvPr/>
          </p:nvSpPr>
          <p:spPr>
            <a:xfrm>
              <a:off x="6266672" y="1169486"/>
              <a:ext cx="278099" cy="283576"/>
            </a:xfrm>
            <a:custGeom>
              <a:avLst/>
              <a:gdLst>
                <a:gd name="connsiteX0" fmla="*/ 290 w 278099"/>
                <a:gd name="connsiteY0" fmla="*/ 133276 h 283576"/>
                <a:gd name="connsiteX1" fmla="*/ 124924 w 278099"/>
                <a:gd name="connsiteY1" fmla="*/ 283576 h 283576"/>
                <a:gd name="connsiteX2" fmla="*/ 278099 w 278099"/>
                <a:gd name="connsiteY2" fmla="*/ 99982 h 283576"/>
                <a:gd name="connsiteX3" fmla="*/ 152514 w 278099"/>
                <a:gd name="connsiteY3" fmla="*/ 99 h 283576"/>
                <a:gd name="connsiteX4" fmla="*/ 290 w 278099"/>
                <a:gd name="connsiteY4" fmla="*/ 133276 h 28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099" h="283576">
                  <a:moveTo>
                    <a:pt x="290" y="133276"/>
                  </a:moveTo>
                  <a:cubicBezTo>
                    <a:pt x="-4467" y="209378"/>
                    <a:pt x="49763" y="275015"/>
                    <a:pt x="124924" y="283576"/>
                  </a:cubicBezTo>
                  <a:cubicBezTo>
                    <a:pt x="150612" y="203670"/>
                    <a:pt x="206744" y="138033"/>
                    <a:pt x="278099" y="99982"/>
                  </a:cubicBezTo>
                  <a:cubicBezTo>
                    <a:pt x="260974" y="45760"/>
                    <a:pt x="212453" y="4856"/>
                    <a:pt x="152514" y="99"/>
                  </a:cubicBezTo>
                  <a:cubicBezTo>
                    <a:pt x="73548" y="-2754"/>
                    <a:pt x="5999" y="56224"/>
                    <a:pt x="290" y="133276"/>
                  </a:cubicBezTo>
                  <a:close/>
                </a:path>
              </a:pathLst>
            </a:custGeom>
            <a:solidFill>
              <a:srgbClr val="FBAF3F"/>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0D2FDB55-0B3B-CE4C-5219-934EE74202DE}"/>
                </a:ext>
              </a:extLst>
            </p:cNvPr>
            <p:cNvSpPr/>
            <p:nvPr/>
          </p:nvSpPr>
          <p:spPr>
            <a:xfrm>
              <a:off x="8196404" y="1386474"/>
              <a:ext cx="220725" cy="206424"/>
            </a:xfrm>
            <a:custGeom>
              <a:avLst/>
              <a:gdLst>
                <a:gd name="connsiteX0" fmla="*/ 41862 w 220725"/>
                <a:gd name="connsiteY0" fmla="*/ 0 h 206424"/>
                <a:gd name="connsiteX1" fmla="*/ 0 w 220725"/>
                <a:gd name="connsiteY1" fmla="*/ 89419 h 206424"/>
                <a:gd name="connsiteX2" fmla="*/ 117023 w 220725"/>
                <a:gd name="connsiteY2" fmla="*/ 206425 h 206424"/>
                <a:gd name="connsiteX3" fmla="*/ 220725 w 220725"/>
                <a:gd name="connsiteY3" fmla="*/ 142690 h 206424"/>
                <a:gd name="connsiteX4" fmla="*/ 41862 w 220725"/>
                <a:gd name="connsiteY4" fmla="*/ 0 h 206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25" h="206424">
                  <a:moveTo>
                    <a:pt x="41862" y="0"/>
                  </a:moveTo>
                  <a:cubicBezTo>
                    <a:pt x="16174" y="21879"/>
                    <a:pt x="0" y="53271"/>
                    <a:pt x="0" y="89419"/>
                  </a:cubicBezTo>
                  <a:cubicBezTo>
                    <a:pt x="0" y="154105"/>
                    <a:pt x="52327" y="206425"/>
                    <a:pt x="117023" y="206425"/>
                  </a:cubicBezTo>
                  <a:cubicBezTo>
                    <a:pt x="162690" y="206425"/>
                    <a:pt x="201697" y="180740"/>
                    <a:pt x="220725" y="142690"/>
                  </a:cubicBezTo>
                  <a:cubicBezTo>
                    <a:pt x="147467" y="116054"/>
                    <a:pt x="84675" y="65637"/>
                    <a:pt x="41862" y="0"/>
                  </a:cubicBezTo>
                  <a:close/>
                </a:path>
              </a:pathLst>
            </a:custGeom>
            <a:solidFill>
              <a:srgbClr val="FBAF3F"/>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1C7FFF3-CB87-9356-042C-63D5C25ED9C5}"/>
                </a:ext>
              </a:extLst>
            </p:cNvPr>
            <p:cNvSpPr/>
            <p:nvPr/>
          </p:nvSpPr>
          <p:spPr>
            <a:xfrm rot="20802852">
              <a:off x="7594058" y="1079892"/>
              <a:ext cx="353908" cy="353857"/>
            </a:xfrm>
            <a:custGeom>
              <a:avLst/>
              <a:gdLst>
                <a:gd name="connsiteX0" fmla="*/ 353908 w 353908"/>
                <a:gd name="connsiteY0" fmla="*/ 176929 h 353857"/>
                <a:gd name="connsiteX1" fmla="*/ 176954 w 353908"/>
                <a:gd name="connsiteY1" fmla="*/ 353857 h 353857"/>
                <a:gd name="connsiteX2" fmla="*/ 0 w 353908"/>
                <a:gd name="connsiteY2" fmla="*/ 176929 h 353857"/>
                <a:gd name="connsiteX3" fmla="*/ 176954 w 353908"/>
                <a:gd name="connsiteY3" fmla="*/ 0 h 353857"/>
                <a:gd name="connsiteX4" fmla="*/ 353908 w 353908"/>
                <a:gd name="connsiteY4" fmla="*/ 176929 h 353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08" h="353857">
                  <a:moveTo>
                    <a:pt x="353908" y="176929"/>
                  </a:moveTo>
                  <a:cubicBezTo>
                    <a:pt x="353908" y="274644"/>
                    <a:pt x="274683" y="353857"/>
                    <a:pt x="176954" y="353857"/>
                  </a:cubicBezTo>
                  <a:cubicBezTo>
                    <a:pt x="79225" y="353857"/>
                    <a:pt x="0" y="274644"/>
                    <a:pt x="0" y="176929"/>
                  </a:cubicBezTo>
                  <a:cubicBezTo>
                    <a:pt x="0" y="79214"/>
                    <a:pt x="79225" y="0"/>
                    <a:pt x="176954" y="0"/>
                  </a:cubicBezTo>
                  <a:cubicBezTo>
                    <a:pt x="274683" y="0"/>
                    <a:pt x="353908" y="79214"/>
                    <a:pt x="353908" y="176929"/>
                  </a:cubicBezTo>
                  <a:close/>
                </a:path>
              </a:pathLst>
            </a:custGeom>
            <a:solidFill>
              <a:srgbClr val="EC008B"/>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38B5B60F-826C-E049-88FD-A8346F894DE2}"/>
                </a:ext>
              </a:extLst>
            </p:cNvPr>
            <p:cNvSpPr/>
            <p:nvPr/>
          </p:nvSpPr>
          <p:spPr>
            <a:xfrm>
              <a:off x="8531288" y="4240268"/>
              <a:ext cx="353929" cy="353870"/>
            </a:xfrm>
            <a:custGeom>
              <a:avLst/>
              <a:gdLst>
                <a:gd name="connsiteX0" fmla="*/ 353930 w 353929"/>
                <a:gd name="connsiteY0" fmla="*/ 176935 h 353870"/>
                <a:gd name="connsiteX1" fmla="*/ 176969 w 353929"/>
                <a:gd name="connsiteY1" fmla="*/ 0 h 353870"/>
                <a:gd name="connsiteX2" fmla="*/ 8 w 353929"/>
                <a:gd name="connsiteY2" fmla="*/ 176935 h 353870"/>
                <a:gd name="connsiteX3" fmla="*/ 176969 w 353929"/>
                <a:gd name="connsiteY3" fmla="*/ 353871 h 353870"/>
                <a:gd name="connsiteX4" fmla="*/ 353930 w 353929"/>
                <a:gd name="connsiteY4" fmla="*/ 176935 h 35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929" h="353870">
                  <a:moveTo>
                    <a:pt x="353930" y="176935"/>
                  </a:moveTo>
                  <a:cubicBezTo>
                    <a:pt x="353930" y="78955"/>
                    <a:pt x="274012" y="0"/>
                    <a:pt x="176969" y="0"/>
                  </a:cubicBezTo>
                  <a:cubicBezTo>
                    <a:pt x="79926" y="0"/>
                    <a:pt x="8" y="79906"/>
                    <a:pt x="8" y="176935"/>
                  </a:cubicBezTo>
                  <a:cubicBezTo>
                    <a:pt x="-943" y="274915"/>
                    <a:pt x="78975" y="353871"/>
                    <a:pt x="176969" y="353871"/>
                  </a:cubicBezTo>
                  <a:cubicBezTo>
                    <a:pt x="275915" y="353871"/>
                    <a:pt x="353930" y="273964"/>
                    <a:pt x="353930" y="176935"/>
                  </a:cubicBezTo>
                  <a:close/>
                </a:path>
              </a:pathLst>
            </a:custGeom>
            <a:solidFill>
              <a:srgbClr val="38B449"/>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E17738C0-AEB0-1995-65B2-5A8E64C4D6A9}"/>
                </a:ext>
              </a:extLst>
            </p:cNvPr>
            <p:cNvSpPr/>
            <p:nvPr/>
          </p:nvSpPr>
          <p:spPr>
            <a:xfrm>
              <a:off x="5227671" y="4161236"/>
              <a:ext cx="288634" cy="353311"/>
            </a:xfrm>
            <a:custGeom>
              <a:avLst/>
              <a:gdLst>
                <a:gd name="connsiteX0" fmla="*/ 288635 w 288634"/>
                <a:gd name="connsiteY0" fmla="*/ 40029 h 353311"/>
                <a:gd name="connsiteX1" fmla="*/ 139265 w 288634"/>
                <a:gd name="connsiteY1" fmla="*/ 3882 h 353311"/>
                <a:gd name="connsiteX2" fmla="*/ 4166 w 288634"/>
                <a:gd name="connsiteY2" fmla="*/ 214111 h 353311"/>
                <a:gd name="connsiteX3" fmla="*/ 214425 w 288634"/>
                <a:gd name="connsiteY3" fmla="*/ 349190 h 353311"/>
                <a:gd name="connsiteX4" fmla="*/ 277218 w 288634"/>
                <a:gd name="connsiteY4" fmla="*/ 322555 h 353311"/>
                <a:gd name="connsiteX5" fmla="*/ 265801 w 288634"/>
                <a:gd name="connsiteY5" fmla="*/ 282602 h 353311"/>
                <a:gd name="connsiteX6" fmla="*/ 288635 w 288634"/>
                <a:gd name="connsiteY6" fmla="*/ 40029 h 35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634" h="353311">
                  <a:moveTo>
                    <a:pt x="288635" y="40029"/>
                  </a:moveTo>
                  <a:cubicBezTo>
                    <a:pt x="248676" y="6735"/>
                    <a:pt x="193494" y="-7534"/>
                    <a:pt x="139265" y="3882"/>
                  </a:cubicBezTo>
                  <a:cubicBezTo>
                    <a:pt x="43173" y="24809"/>
                    <a:pt x="-16765" y="118985"/>
                    <a:pt x="4166" y="214111"/>
                  </a:cubicBezTo>
                  <a:cubicBezTo>
                    <a:pt x="25096" y="309238"/>
                    <a:pt x="119285" y="370118"/>
                    <a:pt x="214425" y="349190"/>
                  </a:cubicBezTo>
                  <a:cubicBezTo>
                    <a:pt x="237259" y="344434"/>
                    <a:pt x="258190" y="334922"/>
                    <a:pt x="277218" y="322555"/>
                  </a:cubicBezTo>
                  <a:cubicBezTo>
                    <a:pt x="272461" y="309238"/>
                    <a:pt x="269607" y="295920"/>
                    <a:pt x="265801" y="282602"/>
                  </a:cubicBezTo>
                  <a:cubicBezTo>
                    <a:pt x="247724" y="197939"/>
                    <a:pt x="257238" y="114228"/>
                    <a:pt x="288635" y="40029"/>
                  </a:cubicBezTo>
                  <a:close/>
                </a:path>
              </a:pathLst>
            </a:custGeom>
            <a:solidFill>
              <a:srgbClr val="399996"/>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9577EE61-1706-BB1C-ADC9-309407252998}"/>
                </a:ext>
              </a:extLst>
            </p:cNvPr>
            <p:cNvSpPr/>
            <p:nvPr/>
          </p:nvSpPr>
          <p:spPr>
            <a:xfrm>
              <a:off x="5484378" y="4201266"/>
              <a:ext cx="97056" cy="281574"/>
            </a:xfrm>
            <a:custGeom>
              <a:avLst/>
              <a:gdLst>
                <a:gd name="connsiteX0" fmla="*/ 92818 w 97056"/>
                <a:gd name="connsiteY0" fmla="*/ 98932 h 281574"/>
                <a:gd name="connsiteX1" fmla="*/ 31928 w 97056"/>
                <a:gd name="connsiteY1" fmla="*/ 0 h 281574"/>
                <a:gd name="connsiteX2" fmla="*/ 9094 w 97056"/>
                <a:gd name="connsiteY2" fmla="*/ 241621 h 281574"/>
                <a:gd name="connsiteX3" fmla="*/ 20511 w 97056"/>
                <a:gd name="connsiteY3" fmla="*/ 281574 h 281574"/>
                <a:gd name="connsiteX4" fmla="*/ 92818 w 97056"/>
                <a:gd name="connsiteY4" fmla="*/ 98932 h 28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56" h="281574">
                  <a:moveTo>
                    <a:pt x="92818" y="98932"/>
                  </a:moveTo>
                  <a:cubicBezTo>
                    <a:pt x="84255" y="58027"/>
                    <a:pt x="61421" y="24733"/>
                    <a:pt x="31928" y="0"/>
                  </a:cubicBezTo>
                  <a:cubicBezTo>
                    <a:pt x="531" y="74199"/>
                    <a:pt x="-8983" y="157910"/>
                    <a:pt x="9094" y="241621"/>
                  </a:cubicBezTo>
                  <a:cubicBezTo>
                    <a:pt x="11948" y="254939"/>
                    <a:pt x="15754" y="269208"/>
                    <a:pt x="20511" y="281574"/>
                  </a:cubicBezTo>
                  <a:cubicBezTo>
                    <a:pt x="77595" y="243524"/>
                    <a:pt x="108991" y="171228"/>
                    <a:pt x="92818" y="98932"/>
                  </a:cubicBezTo>
                  <a:close/>
                </a:path>
              </a:pathLst>
            </a:custGeom>
            <a:solidFill>
              <a:srgbClr val="44682E"/>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282D667A-2F3A-317E-3EC4-EC58C94E4F71}"/>
                </a:ext>
              </a:extLst>
            </p:cNvPr>
            <p:cNvSpPr/>
            <p:nvPr/>
          </p:nvSpPr>
          <p:spPr>
            <a:xfrm>
              <a:off x="8179279" y="825228"/>
              <a:ext cx="725919" cy="726766"/>
            </a:xfrm>
            <a:custGeom>
              <a:avLst/>
              <a:gdLst>
                <a:gd name="connsiteX0" fmla="*/ 37105 w 725919"/>
                <a:gd name="connsiteY0" fmla="*/ 204522 h 726766"/>
                <a:gd name="connsiteX1" fmla="*/ 0 w 725919"/>
                <a:gd name="connsiteY1" fmla="*/ 363383 h 726766"/>
                <a:gd name="connsiteX2" fmla="*/ 58987 w 725919"/>
                <a:gd name="connsiteY2" fmla="*/ 561246 h 726766"/>
                <a:gd name="connsiteX3" fmla="*/ 134148 w 725919"/>
                <a:gd name="connsiteY3" fmla="*/ 533659 h 726766"/>
                <a:gd name="connsiteX4" fmla="*/ 251170 w 725919"/>
                <a:gd name="connsiteY4" fmla="*/ 650665 h 726766"/>
                <a:gd name="connsiteX5" fmla="*/ 237850 w 725919"/>
                <a:gd name="connsiteY5" fmla="*/ 704887 h 726766"/>
                <a:gd name="connsiteX6" fmla="*/ 362484 w 725919"/>
                <a:gd name="connsiteY6" fmla="*/ 726766 h 726766"/>
                <a:gd name="connsiteX7" fmla="*/ 725919 w 725919"/>
                <a:gd name="connsiteY7" fmla="*/ 363383 h 726766"/>
                <a:gd name="connsiteX8" fmla="*/ 362484 w 725919"/>
                <a:gd name="connsiteY8" fmla="*/ 0 h 726766"/>
                <a:gd name="connsiteX9" fmla="*/ 228336 w 725919"/>
                <a:gd name="connsiteY9" fmla="*/ 25684 h 726766"/>
                <a:gd name="connsiteX10" fmla="*/ 37105 w 725919"/>
                <a:gd name="connsiteY10" fmla="*/ 204522 h 72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5919" h="726766">
                  <a:moveTo>
                    <a:pt x="37105" y="204522"/>
                  </a:moveTo>
                  <a:cubicBezTo>
                    <a:pt x="13320" y="253036"/>
                    <a:pt x="0" y="306307"/>
                    <a:pt x="0" y="363383"/>
                  </a:cubicBezTo>
                  <a:cubicBezTo>
                    <a:pt x="0" y="436630"/>
                    <a:pt x="21882" y="504170"/>
                    <a:pt x="58987" y="561246"/>
                  </a:cubicBezTo>
                  <a:cubicBezTo>
                    <a:pt x="78966" y="544123"/>
                    <a:pt x="105606" y="533659"/>
                    <a:pt x="134148" y="533659"/>
                  </a:cubicBezTo>
                  <a:cubicBezTo>
                    <a:pt x="199794" y="533659"/>
                    <a:pt x="251170" y="585979"/>
                    <a:pt x="251170" y="650665"/>
                  </a:cubicBezTo>
                  <a:cubicBezTo>
                    <a:pt x="251170" y="669690"/>
                    <a:pt x="246413" y="688716"/>
                    <a:pt x="237850" y="704887"/>
                  </a:cubicBezTo>
                  <a:cubicBezTo>
                    <a:pt x="276858" y="719156"/>
                    <a:pt x="318719" y="726766"/>
                    <a:pt x="362484" y="726766"/>
                  </a:cubicBezTo>
                  <a:cubicBezTo>
                    <a:pt x="563229" y="726766"/>
                    <a:pt x="725919" y="563149"/>
                    <a:pt x="725919" y="363383"/>
                  </a:cubicBezTo>
                  <a:cubicBezTo>
                    <a:pt x="725919" y="162666"/>
                    <a:pt x="562278" y="0"/>
                    <a:pt x="362484" y="0"/>
                  </a:cubicBezTo>
                  <a:cubicBezTo>
                    <a:pt x="314914" y="0"/>
                    <a:pt x="270198" y="9513"/>
                    <a:pt x="228336" y="25684"/>
                  </a:cubicBezTo>
                  <a:cubicBezTo>
                    <a:pt x="207405" y="117957"/>
                    <a:pt x="131293" y="188350"/>
                    <a:pt x="37105" y="204522"/>
                  </a:cubicBezTo>
                  <a:close/>
                </a:path>
              </a:pathLst>
            </a:custGeom>
            <a:solidFill>
              <a:srgbClr val="00ADEF"/>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E34CE719-DD7F-29A7-9FD8-389277D8249D}"/>
                </a:ext>
              </a:extLst>
            </p:cNvPr>
            <p:cNvSpPr/>
            <p:nvPr/>
          </p:nvSpPr>
          <p:spPr>
            <a:xfrm>
              <a:off x="8216383" y="851863"/>
              <a:ext cx="192183" cy="177886"/>
            </a:xfrm>
            <a:custGeom>
              <a:avLst/>
              <a:gdLst>
                <a:gd name="connsiteX0" fmla="*/ 0 w 192183"/>
                <a:gd name="connsiteY0" fmla="*/ 177887 h 177886"/>
                <a:gd name="connsiteX1" fmla="*/ 192183 w 192183"/>
                <a:gd name="connsiteY1" fmla="*/ 0 h 177886"/>
                <a:gd name="connsiteX2" fmla="*/ 0 w 192183"/>
                <a:gd name="connsiteY2" fmla="*/ 177887 h 177886"/>
              </a:gdLst>
              <a:ahLst/>
              <a:cxnLst>
                <a:cxn ang="0">
                  <a:pos x="connsiteX0" y="connsiteY0"/>
                </a:cxn>
                <a:cxn ang="0">
                  <a:pos x="connsiteX1" y="connsiteY1"/>
                </a:cxn>
                <a:cxn ang="0">
                  <a:pos x="connsiteX2" y="connsiteY2"/>
                </a:cxn>
              </a:cxnLst>
              <a:rect l="l" t="t" r="r" b="b"/>
              <a:pathLst>
                <a:path w="192183" h="177886">
                  <a:moveTo>
                    <a:pt x="0" y="177887"/>
                  </a:moveTo>
                  <a:cubicBezTo>
                    <a:pt x="94189" y="162666"/>
                    <a:pt x="170301" y="91321"/>
                    <a:pt x="192183" y="0"/>
                  </a:cubicBezTo>
                  <a:cubicBezTo>
                    <a:pt x="108460" y="32343"/>
                    <a:pt x="39959" y="97029"/>
                    <a:pt x="0" y="177887"/>
                  </a:cubicBezTo>
                  <a:close/>
                </a:path>
              </a:pathLst>
            </a:custGeom>
            <a:solidFill>
              <a:srgbClr val="081E82"/>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E9DF00C1-D080-DC8B-E071-DA70AAADF645}"/>
                </a:ext>
              </a:extLst>
            </p:cNvPr>
            <p:cNvSpPr/>
            <p:nvPr/>
          </p:nvSpPr>
          <p:spPr>
            <a:xfrm>
              <a:off x="8239217" y="1358887"/>
              <a:ext cx="193134" cy="170276"/>
            </a:xfrm>
            <a:custGeom>
              <a:avLst/>
              <a:gdLst>
                <a:gd name="connsiteX0" fmla="*/ 75161 w 193134"/>
                <a:gd name="connsiteY0" fmla="*/ 0 h 170276"/>
                <a:gd name="connsiteX1" fmla="*/ 0 w 193134"/>
                <a:gd name="connsiteY1" fmla="*/ 27587 h 170276"/>
                <a:gd name="connsiteX2" fmla="*/ 179815 w 193134"/>
                <a:gd name="connsiteY2" fmla="*/ 170276 h 170276"/>
                <a:gd name="connsiteX3" fmla="*/ 193135 w 193134"/>
                <a:gd name="connsiteY3" fmla="*/ 116054 h 170276"/>
                <a:gd name="connsiteX4" fmla="*/ 75161 w 193134"/>
                <a:gd name="connsiteY4" fmla="*/ 0 h 170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34" h="170276">
                  <a:moveTo>
                    <a:pt x="75161" y="0"/>
                  </a:moveTo>
                  <a:cubicBezTo>
                    <a:pt x="46619" y="0"/>
                    <a:pt x="19979" y="10464"/>
                    <a:pt x="0" y="27587"/>
                  </a:cubicBezTo>
                  <a:cubicBezTo>
                    <a:pt x="42813" y="93224"/>
                    <a:pt x="105606" y="143641"/>
                    <a:pt x="179815" y="170276"/>
                  </a:cubicBezTo>
                  <a:cubicBezTo>
                    <a:pt x="188378" y="154105"/>
                    <a:pt x="193135" y="136031"/>
                    <a:pt x="193135" y="116054"/>
                  </a:cubicBezTo>
                  <a:cubicBezTo>
                    <a:pt x="192183" y="52320"/>
                    <a:pt x="139856" y="0"/>
                    <a:pt x="75161" y="0"/>
                  </a:cubicBezTo>
                  <a:close/>
                </a:path>
              </a:pathLst>
            </a:custGeom>
            <a:solidFill>
              <a:srgbClr val="0F7B48"/>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D85F51C8-C369-9F62-915F-3F34172FFD1B}"/>
                </a:ext>
              </a:extLst>
            </p:cNvPr>
            <p:cNvSpPr/>
            <p:nvPr/>
          </p:nvSpPr>
          <p:spPr>
            <a:xfrm>
              <a:off x="5504889" y="3960596"/>
              <a:ext cx="771586" cy="800559"/>
            </a:xfrm>
            <a:custGeom>
              <a:avLst/>
              <a:gdLst>
                <a:gd name="connsiteX0" fmla="*/ 326331 w 771586"/>
                <a:gd name="connsiteY0" fmla="*/ 0 h 800559"/>
                <a:gd name="connsiteX1" fmla="*/ 295886 w 771586"/>
                <a:gd name="connsiteY1" fmla="*/ 5708 h 800559"/>
                <a:gd name="connsiteX2" fmla="*/ 11417 w 771586"/>
                <a:gd name="connsiteY2" fmla="*/ 241621 h 800559"/>
                <a:gd name="connsiteX3" fmla="*/ 72307 w 771586"/>
                <a:gd name="connsiteY3" fmla="*/ 340553 h 800559"/>
                <a:gd name="connsiteX4" fmla="*/ 0 w 771586"/>
                <a:gd name="connsiteY4" fmla="*/ 524147 h 800559"/>
                <a:gd name="connsiteX5" fmla="*/ 467138 w 771586"/>
                <a:gd name="connsiteY5" fmla="*/ 791452 h 800559"/>
                <a:gd name="connsiteX6" fmla="*/ 771587 w 771586"/>
                <a:gd name="connsiteY6" fmla="*/ 497511 h 800559"/>
                <a:gd name="connsiteX7" fmla="*/ 326331 w 771586"/>
                <a:gd name="connsiteY7" fmla="*/ 0 h 80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586" h="800559">
                  <a:moveTo>
                    <a:pt x="326331" y="0"/>
                  </a:moveTo>
                  <a:cubicBezTo>
                    <a:pt x="315865" y="951"/>
                    <a:pt x="306351" y="2854"/>
                    <a:pt x="295886" y="5708"/>
                  </a:cubicBezTo>
                  <a:cubicBezTo>
                    <a:pt x="163641" y="34246"/>
                    <a:pt x="60890" y="125567"/>
                    <a:pt x="11417" y="241621"/>
                  </a:cubicBezTo>
                  <a:cubicBezTo>
                    <a:pt x="40910" y="266354"/>
                    <a:pt x="62793" y="299648"/>
                    <a:pt x="72307" y="340553"/>
                  </a:cubicBezTo>
                  <a:cubicBezTo>
                    <a:pt x="88480" y="412849"/>
                    <a:pt x="57084" y="485145"/>
                    <a:pt x="0" y="524147"/>
                  </a:cubicBezTo>
                  <a:cubicBezTo>
                    <a:pt x="63744" y="717253"/>
                    <a:pt x="263538" y="835210"/>
                    <a:pt x="467138" y="791452"/>
                  </a:cubicBezTo>
                  <a:cubicBezTo>
                    <a:pt x="621265" y="758158"/>
                    <a:pt x="735433" y="640201"/>
                    <a:pt x="771587" y="497511"/>
                  </a:cubicBezTo>
                  <a:cubicBezTo>
                    <a:pt x="589869" y="364334"/>
                    <a:pt x="437645" y="195009"/>
                    <a:pt x="326331" y="0"/>
                  </a:cubicBezTo>
                  <a:close/>
                </a:path>
              </a:pathLst>
            </a:custGeom>
            <a:solidFill>
              <a:srgbClr val="FBAF3F"/>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BF01AE12-ED95-4906-79FC-9D62F0B25DCF}"/>
                </a:ext>
              </a:extLst>
            </p:cNvPr>
            <p:cNvSpPr/>
            <p:nvPr/>
          </p:nvSpPr>
          <p:spPr>
            <a:xfrm>
              <a:off x="6375549" y="1236447"/>
              <a:ext cx="613290" cy="559070"/>
            </a:xfrm>
            <a:custGeom>
              <a:avLst/>
              <a:gdLst>
                <a:gd name="connsiteX0" fmla="*/ 612575 w 613290"/>
                <a:gd name="connsiteY0" fmla="*/ 334572 h 559070"/>
                <a:gd name="connsiteX1" fmla="*/ 328106 w 613290"/>
                <a:gd name="connsiteY1" fmla="*/ 678 h 559070"/>
                <a:gd name="connsiteX2" fmla="*/ 168271 w 613290"/>
                <a:gd name="connsiteY2" fmla="*/ 33972 h 559070"/>
                <a:gd name="connsiteX3" fmla="*/ 173979 w 613290"/>
                <a:gd name="connsiteY3" fmla="*/ 86292 h 559070"/>
                <a:gd name="connsiteX4" fmla="*/ 22707 w 613290"/>
                <a:gd name="connsiteY4" fmla="*/ 218517 h 559070"/>
                <a:gd name="connsiteX5" fmla="*/ 15095 w 613290"/>
                <a:gd name="connsiteY5" fmla="*/ 217566 h 559070"/>
                <a:gd name="connsiteX6" fmla="*/ 824 w 613290"/>
                <a:gd name="connsiteY6" fmla="*/ 292716 h 559070"/>
                <a:gd name="connsiteX7" fmla="*/ 114041 w 613290"/>
                <a:gd name="connsiteY7" fmla="*/ 559070 h 559070"/>
                <a:gd name="connsiteX8" fmla="*/ 598304 w 613290"/>
                <a:gd name="connsiteY8" fmla="*/ 408770 h 559070"/>
                <a:gd name="connsiteX9" fmla="*/ 612575 w 613290"/>
                <a:gd name="connsiteY9" fmla="*/ 334572 h 55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3290" h="559070">
                  <a:moveTo>
                    <a:pt x="612575" y="334572"/>
                  </a:moveTo>
                  <a:cubicBezTo>
                    <a:pt x="623992" y="161442"/>
                    <a:pt x="497456" y="12093"/>
                    <a:pt x="328106" y="678"/>
                  </a:cubicBezTo>
                  <a:cubicBezTo>
                    <a:pt x="271022" y="-3127"/>
                    <a:pt x="215841" y="9239"/>
                    <a:pt x="168271" y="33972"/>
                  </a:cubicBezTo>
                  <a:cubicBezTo>
                    <a:pt x="173028" y="50144"/>
                    <a:pt x="175882" y="68218"/>
                    <a:pt x="173979" y="86292"/>
                  </a:cubicBezTo>
                  <a:cubicBezTo>
                    <a:pt x="168271" y="164295"/>
                    <a:pt x="100722" y="224225"/>
                    <a:pt x="22707" y="218517"/>
                  </a:cubicBezTo>
                  <a:cubicBezTo>
                    <a:pt x="19852" y="218517"/>
                    <a:pt x="17950" y="217566"/>
                    <a:pt x="15095" y="217566"/>
                  </a:cubicBezTo>
                  <a:cubicBezTo>
                    <a:pt x="7484" y="241348"/>
                    <a:pt x="2727" y="267032"/>
                    <a:pt x="824" y="292716"/>
                  </a:cubicBezTo>
                  <a:cubicBezTo>
                    <a:pt x="-6787" y="399258"/>
                    <a:pt x="38880" y="496287"/>
                    <a:pt x="114041" y="559070"/>
                  </a:cubicBezTo>
                  <a:cubicBezTo>
                    <a:pt x="263411" y="483920"/>
                    <a:pt x="426101" y="432552"/>
                    <a:pt x="598304" y="408770"/>
                  </a:cubicBezTo>
                  <a:cubicBezTo>
                    <a:pt x="605916" y="384989"/>
                    <a:pt x="610673" y="360256"/>
                    <a:pt x="612575" y="334572"/>
                  </a:cubicBezTo>
                  <a:close/>
                </a:path>
              </a:pathLst>
            </a:custGeom>
            <a:solidFill>
              <a:srgbClr val="38B449"/>
            </a:solidFill>
            <a:ln w="9509" cap="flat">
              <a:noFill/>
              <a:prstDash val="solid"/>
              <a:miter/>
            </a:ln>
          </p:spPr>
          <p:txBody>
            <a:bodyPr rtlCol="0" anchor="ctr"/>
            <a:lstStyle/>
            <a:p>
              <a:endParaRPr lang="en-GB" sz="2400"/>
            </a:p>
          </p:txBody>
        </p:sp>
        <p:sp>
          <p:nvSpPr>
            <p:cNvPr id="22" name="Freeform 21">
              <a:extLst>
                <a:ext uri="{FF2B5EF4-FFF2-40B4-BE49-F238E27FC236}">
                  <a16:creationId xmlns:a16="http://schemas.microsoft.com/office/drawing/2014/main" id="{A5C96E4B-76F0-A7AE-C45E-77F0C3EF7969}"/>
                </a:ext>
              </a:extLst>
            </p:cNvPr>
            <p:cNvSpPr/>
            <p:nvPr/>
          </p:nvSpPr>
          <p:spPr>
            <a:xfrm>
              <a:off x="6391595" y="1270420"/>
              <a:ext cx="159121" cy="184927"/>
            </a:xfrm>
            <a:custGeom>
              <a:avLst/>
              <a:gdLst>
                <a:gd name="connsiteX0" fmla="*/ 0 w 159121"/>
                <a:gd name="connsiteY0" fmla="*/ 183594 h 184927"/>
                <a:gd name="connsiteX1" fmla="*/ 7611 w 159121"/>
                <a:gd name="connsiteY1" fmla="*/ 184545 h 184927"/>
                <a:gd name="connsiteX2" fmla="*/ 158884 w 159121"/>
                <a:gd name="connsiteY2" fmla="*/ 52320 h 184927"/>
                <a:gd name="connsiteX3" fmla="*/ 153175 w 159121"/>
                <a:gd name="connsiteY3" fmla="*/ 0 h 184927"/>
                <a:gd name="connsiteX4" fmla="*/ 0 w 159121"/>
                <a:gd name="connsiteY4" fmla="*/ 183594 h 184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1" h="184927">
                  <a:moveTo>
                    <a:pt x="0" y="183594"/>
                  </a:moveTo>
                  <a:cubicBezTo>
                    <a:pt x="2854" y="183594"/>
                    <a:pt x="4757" y="184545"/>
                    <a:pt x="7611" y="184545"/>
                  </a:cubicBezTo>
                  <a:cubicBezTo>
                    <a:pt x="85626" y="190253"/>
                    <a:pt x="154127" y="131275"/>
                    <a:pt x="158884" y="52320"/>
                  </a:cubicBezTo>
                  <a:cubicBezTo>
                    <a:pt x="159835" y="34246"/>
                    <a:pt x="157932" y="16172"/>
                    <a:pt x="153175" y="0"/>
                  </a:cubicBezTo>
                  <a:cubicBezTo>
                    <a:pt x="81820" y="38051"/>
                    <a:pt x="25688" y="102737"/>
                    <a:pt x="0" y="183594"/>
                  </a:cubicBezTo>
                  <a:close/>
                </a:path>
              </a:pathLst>
            </a:custGeom>
            <a:solidFill>
              <a:srgbClr val="487928"/>
            </a:solidFill>
            <a:ln w="9509" cap="flat">
              <a:noFill/>
              <a:prstDash val="solid"/>
              <a:miter/>
            </a:ln>
          </p:spPr>
          <p:txBody>
            <a:bodyPr rtlCol="0" anchor="ctr"/>
            <a:lstStyle/>
            <a:p>
              <a:endParaRPr lang="en-GB" sz="2400"/>
            </a:p>
          </p:txBody>
        </p:sp>
      </p:grpSp>
      <p:sp>
        <p:nvSpPr>
          <p:cNvPr id="23" name="Picture Placeholder 31">
            <a:extLst>
              <a:ext uri="{FF2B5EF4-FFF2-40B4-BE49-F238E27FC236}">
                <a16:creationId xmlns:a16="http://schemas.microsoft.com/office/drawing/2014/main" id="{0DC2D3FB-2F0B-9C22-A4DE-595E532DE6BD}"/>
              </a:ext>
            </a:extLst>
          </p:cNvPr>
          <p:cNvSpPr>
            <a:spLocks noGrp="1"/>
          </p:cNvSpPr>
          <p:nvPr>
            <p:ph type="pic" sz="quarter" idx="12"/>
          </p:nvPr>
        </p:nvSpPr>
        <p:spPr>
          <a:xfrm>
            <a:off x="7506033" y="2173331"/>
            <a:ext cx="4163332" cy="4162735"/>
          </a:xfrm>
          <a:custGeom>
            <a:avLst/>
            <a:gdLst>
              <a:gd name="connsiteX0" fmla="*/ 1561250 w 3122499"/>
              <a:gd name="connsiteY0" fmla="*/ 0 h 3122051"/>
              <a:gd name="connsiteX1" fmla="*/ 3122499 w 3122499"/>
              <a:gd name="connsiteY1" fmla="*/ 1561025 h 3122051"/>
              <a:gd name="connsiteX2" fmla="*/ 1561250 w 3122499"/>
              <a:gd name="connsiteY2" fmla="*/ 3122051 h 3122051"/>
              <a:gd name="connsiteX3" fmla="*/ 0 w 3122499"/>
              <a:gd name="connsiteY3" fmla="*/ 1561025 h 3122051"/>
              <a:gd name="connsiteX4" fmla="*/ 1561250 w 3122499"/>
              <a:gd name="connsiteY4" fmla="*/ 0 h 3122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499" h="3122051">
                <a:moveTo>
                  <a:pt x="1561250" y="0"/>
                </a:moveTo>
                <a:cubicBezTo>
                  <a:pt x="2424171" y="0"/>
                  <a:pt x="3122499" y="698228"/>
                  <a:pt x="3122499" y="1561025"/>
                </a:cubicBezTo>
                <a:cubicBezTo>
                  <a:pt x="3122499" y="2423822"/>
                  <a:pt x="2424171" y="3122051"/>
                  <a:pt x="1561250" y="3122051"/>
                </a:cubicBezTo>
                <a:cubicBezTo>
                  <a:pt x="699280" y="3122051"/>
                  <a:pt x="0" y="2423822"/>
                  <a:pt x="0" y="1561025"/>
                </a:cubicBezTo>
                <a:cubicBezTo>
                  <a:pt x="0" y="698228"/>
                  <a:pt x="698329" y="0"/>
                  <a:pt x="1561250" y="0"/>
                </a:cubicBezTo>
                <a:close/>
              </a:path>
            </a:pathLst>
          </a:custGeom>
          <a:solidFill>
            <a:schemeClr val="bg2"/>
          </a:solidFill>
        </p:spPr>
        <p:txBody>
          <a:bodyPr wrap="square" anchor="ctr" anchorCtr="1">
            <a:noAutofit/>
          </a:bodyPr>
          <a:lstStyle/>
          <a:p>
            <a:r>
              <a:rPr lang="en-US"/>
              <a:t>Click icon to add picture</a:t>
            </a:r>
            <a:endParaRPr lang="en-GB"/>
          </a:p>
        </p:txBody>
      </p:sp>
      <p:cxnSp>
        <p:nvCxnSpPr>
          <p:cNvPr id="24" name="Straight Connector 23">
            <a:extLst>
              <a:ext uri="{FF2B5EF4-FFF2-40B4-BE49-F238E27FC236}">
                <a16:creationId xmlns:a16="http://schemas.microsoft.com/office/drawing/2014/main" id="{2B4ED43F-AF48-8A3A-BBD5-C494529E177D}"/>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26" name="Graphic 25" descr="UKRI Economic and Social Research Council (logo)">
            <a:extLst>
              <a:ext uri="{FF2B5EF4-FFF2-40B4-BE49-F238E27FC236}">
                <a16:creationId xmlns:a16="http://schemas.microsoft.com/office/drawing/2014/main" id="{26C6F57A-BD64-C685-4305-3A36D72D9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4" name="Text Placeholder 3">
            <a:extLst>
              <a:ext uri="{FF2B5EF4-FFF2-40B4-BE49-F238E27FC236}">
                <a16:creationId xmlns:a16="http://schemas.microsoft.com/office/drawing/2014/main" id="{528E28E6-B809-940E-9BF9-85F508E6A923}"/>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703BEFD5-B189-B249-55ED-D198EC65CF47}"/>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8" name="Picture 7" descr="A picture containing symbol, circle, screenshot, graphics&#10;&#10;Description automatically generated">
            <a:extLst>
              <a:ext uri="{FF2B5EF4-FFF2-40B4-BE49-F238E27FC236}">
                <a16:creationId xmlns:a16="http://schemas.microsoft.com/office/drawing/2014/main" id="{F982DDB2-05BE-B391-3A24-5FB696D2D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341" y="6128088"/>
            <a:ext cx="936812" cy="322029"/>
          </a:xfrm>
          <a:prstGeom prst="rect">
            <a:avLst/>
          </a:prstGeom>
        </p:spPr>
      </p:pic>
    </p:spTree>
    <p:extLst>
      <p:ext uri="{BB962C8B-B14F-4D97-AF65-F5344CB8AC3E}">
        <p14:creationId xmlns:p14="http://schemas.microsoft.com/office/powerpoint/2010/main" val="2308898362"/>
      </p:ext>
    </p:extLst>
  </p:cSld>
  <p:clrMapOvr>
    <a:masterClrMapping/>
  </p:clrMapOvr>
  <p:hf sldNum="0"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slide (with rectangular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spTree>
    <p:extLst>
      <p:ext uri="{BB962C8B-B14F-4D97-AF65-F5344CB8AC3E}">
        <p14:creationId xmlns:p14="http://schemas.microsoft.com/office/powerpoint/2010/main" val="897316761"/>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slide (with rectangular image) + copyrigh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CE3808-938E-881F-2125-1D815E420695}"/>
              </a:ext>
            </a:extLst>
          </p:cNvPr>
          <p:cNvGrpSpPr/>
          <p:nvPr/>
        </p:nvGrpSpPr>
        <p:grpSpPr>
          <a:xfrm>
            <a:off x="7127347" y="1291641"/>
            <a:ext cx="691667" cy="618041"/>
            <a:chOff x="5393810" y="934259"/>
            <a:chExt cx="518750" cy="463531"/>
          </a:xfrm>
        </p:grpSpPr>
        <p:sp>
          <p:nvSpPr>
            <p:cNvPr id="15" name="Freeform 14">
              <a:extLst>
                <a:ext uri="{FF2B5EF4-FFF2-40B4-BE49-F238E27FC236}">
                  <a16:creationId xmlns:a16="http://schemas.microsoft.com/office/drawing/2014/main" id="{782F1A27-A8BF-E174-9C91-310540B0C6ED}"/>
                </a:ext>
              </a:extLst>
            </p:cNvPr>
            <p:cNvSpPr/>
            <p:nvPr/>
          </p:nvSpPr>
          <p:spPr>
            <a:xfrm rot="20472995">
              <a:off x="5475471" y="1021447"/>
              <a:ext cx="130972" cy="96729"/>
            </a:xfrm>
            <a:custGeom>
              <a:avLst/>
              <a:gdLst>
                <a:gd name="connsiteX0" fmla="*/ 142610 w 147402"/>
                <a:gd name="connsiteY0" fmla="*/ 30448 h 108864"/>
                <a:gd name="connsiteX1" fmla="*/ 147403 w 147402"/>
                <a:gd name="connsiteY1" fmla="*/ 0 h 108864"/>
                <a:gd name="connsiteX2" fmla="*/ 0 w 147402"/>
                <a:gd name="connsiteY2" fmla="*/ 102565 h 108864"/>
                <a:gd name="connsiteX3" fmla="*/ 3778 w 147402"/>
                <a:gd name="connsiteY3" fmla="*/ 103919 h 108864"/>
                <a:gd name="connsiteX4" fmla="*/ 142610 w 147402"/>
                <a:gd name="connsiteY4" fmla="*/ 30448 h 10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02" h="108864">
                  <a:moveTo>
                    <a:pt x="142610" y="30448"/>
                  </a:moveTo>
                  <a:cubicBezTo>
                    <a:pt x="145711" y="20299"/>
                    <a:pt x="147234" y="10093"/>
                    <a:pt x="147403" y="0"/>
                  </a:cubicBezTo>
                  <a:cubicBezTo>
                    <a:pt x="87574" y="13702"/>
                    <a:pt x="34285" y="50127"/>
                    <a:pt x="0" y="102565"/>
                  </a:cubicBezTo>
                  <a:cubicBezTo>
                    <a:pt x="1241" y="103017"/>
                    <a:pt x="2481" y="103524"/>
                    <a:pt x="3778" y="103919"/>
                  </a:cubicBezTo>
                  <a:cubicBezTo>
                    <a:pt x="62424" y="121962"/>
                    <a:pt x="124565" y="89089"/>
                    <a:pt x="142610" y="30448"/>
                  </a:cubicBezTo>
                  <a:close/>
                </a:path>
              </a:pathLst>
            </a:custGeom>
            <a:solidFill>
              <a:srgbClr val="497A2F"/>
            </a:solidFill>
            <a:ln w="564"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1885927C-BF06-5487-19F4-4751F1C3100B}"/>
                </a:ext>
              </a:extLst>
            </p:cNvPr>
            <p:cNvSpPr/>
            <p:nvPr/>
          </p:nvSpPr>
          <p:spPr>
            <a:xfrm rot="20472995">
              <a:off x="5393810" y="934259"/>
              <a:ext cx="197357" cy="191815"/>
            </a:xfrm>
            <a:custGeom>
              <a:avLst/>
              <a:gdLst>
                <a:gd name="connsiteX0" fmla="*/ 4935 w 222116"/>
                <a:gd name="connsiteY0" fmla="*/ 78411 h 215879"/>
                <a:gd name="connsiteX1" fmla="*/ 74689 w 222116"/>
                <a:gd name="connsiteY1" fmla="*/ 215879 h 215879"/>
                <a:gd name="connsiteX2" fmla="*/ 222092 w 222116"/>
                <a:gd name="connsiteY2" fmla="*/ 113314 h 215879"/>
                <a:gd name="connsiteX3" fmla="*/ 143767 w 222116"/>
                <a:gd name="connsiteY3" fmla="*/ 4941 h 215879"/>
                <a:gd name="connsiteX4" fmla="*/ 4935 w 222116"/>
                <a:gd name="connsiteY4" fmla="*/ 78411 h 215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16" h="215879">
                  <a:moveTo>
                    <a:pt x="4935" y="78411"/>
                  </a:moveTo>
                  <a:cubicBezTo>
                    <a:pt x="-12715" y="135756"/>
                    <a:pt x="18469" y="196314"/>
                    <a:pt x="74689" y="215879"/>
                  </a:cubicBezTo>
                  <a:cubicBezTo>
                    <a:pt x="108974" y="163441"/>
                    <a:pt x="162263" y="127072"/>
                    <a:pt x="222092" y="113314"/>
                  </a:cubicBezTo>
                  <a:cubicBezTo>
                    <a:pt x="223107" y="64992"/>
                    <a:pt x="192262" y="19883"/>
                    <a:pt x="143767" y="4941"/>
                  </a:cubicBezTo>
                  <a:cubicBezTo>
                    <a:pt x="85121" y="-13103"/>
                    <a:pt x="22980" y="19827"/>
                    <a:pt x="4935" y="78411"/>
                  </a:cubicBezTo>
                  <a:close/>
                </a:path>
              </a:pathLst>
            </a:custGeom>
            <a:solidFill>
              <a:srgbClr val="F8AF40"/>
            </a:solidFill>
            <a:ln w="564"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F98C9DA1-0BC4-377C-A4E1-09ECFA5A161A}"/>
                </a:ext>
              </a:extLst>
            </p:cNvPr>
            <p:cNvSpPr/>
            <p:nvPr userDrawn="1"/>
          </p:nvSpPr>
          <p:spPr>
            <a:xfrm rot="20472995">
              <a:off x="5485953" y="971247"/>
              <a:ext cx="426607" cy="426543"/>
            </a:xfrm>
            <a:custGeom>
              <a:avLst/>
              <a:gdLst>
                <a:gd name="connsiteX0" fmla="*/ 43037 w 480125"/>
                <a:gd name="connsiteY0" fmla="*/ 109927 h 480054"/>
                <a:gd name="connsiteX1" fmla="*/ 39259 w 480125"/>
                <a:gd name="connsiteY1" fmla="*/ 108574 h 480054"/>
                <a:gd name="connsiteX2" fmla="*/ 10669 w 480125"/>
                <a:gd name="connsiteY2" fmla="*/ 169414 h 480054"/>
                <a:gd name="connsiteX3" fmla="*/ 169463 w 480125"/>
                <a:gd name="connsiteY3" fmla="*/ 469386 h 480054"/>
                <a:gd name="connsiteX4" fmla="*/ 469456 w 480125"/>
                <a:gd name="connsiteY4" fmla="*/ 310604 h 480054"/>
                <a:gd name="connsiteX5" fmla="*/ 310663 w 480125"/>
                <a:gd name="connsiteY5" fmla="*/ 10632 h 480054"/>
                <a:gd name="connsiteX6" fmla="*/ 186662 w 480125"/>
                <a:gd name="connsiteY6" fmla="*/ 6065 h 480054"/>
                <a:gd name="connsiteX7" fmla="*/ 181869 w 480125"/>
                <a:gd name="connsiteY7" fmla="*/ 36513 h 480054"/>
                <a:gd name="connsiteX8" fmla="*/ 43037 w 480125"/>
                <a:gd name="connsiteY8" fmla="*/ 109927 h 4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125" h="480054">
                  <a:moveTo>
                    <a:pt x="43037" y="109927"/>
                  </a:moveTo>
                  <a:cubicBezTo>
                    <a:pt x="41740" y="109533"/>
                    <a:pt x="40556" y="109025"/>
                    <a:pt x="39259" y="108574"/>
                  </a:cubicBezTo>
                  <a:cubicBezTo>
                    <a:pt x="27248" y="127012"/>
                    <a:pt x="17492" y="147311"/>
                    <a:pt x="10669" y="169414"/>
                  </a:cubicBezTo>
                  <a:cubicBezTo>
                    <a:pt x="-28296" y="296113"/>
                    <a:pt x="42812" y="430423"/>
                    <a:pt x="169463" y="469386"/>
                  </a:cubicBezTo>
                  <a:cubicBezTo>
                    <a:pt x="296171" y="508348"/>
                    <a:pt x="430491" y="437246"/>
                    <a:pt x="469456" y="310604"/>
                  </a:cubicBezTo>
                  <a:cubicBezTo>
                    <a:pt x="508422" y="183905"/>
                    <a:pt x="437314" y="49595"/>
                    <a:pt x="310663" y="10632"/>
                  </a:cubicBezTo>
                  <a:cubicBezTo>
                    <a:pt x="268935" y="-2224"/>
                    <a:pt x="226360" y="-3013"/>
                    <a:pt x="186662" y="6065"/>
                  </a:cubicBezTo>
                  <a:cubicBezTo>
                    <a:pt x="186436" y="16158"/>
                    <a:pt x="184970" y="26364"/>
                    <a:pt x="181869" y="36513"/>
                  </a:cubicBezTo>
                  <a:cubicBezTo>
                    <a:pt x="163824" y="95098"/>
                    <a:pt x="101682" y="127971"/>
                    <a:pt x="43037" y="109927"/>
                  </a:cubicBezTo>
                  <a:close/>
                </a:path>
              </a:pathLst>
            </a:custGeom>
            <a:solidFill>
              <a:srgbClr val="46AE4C"/>
            </a:solidFill>
            <a:ln w="564" cap="flat">
              <a:noFill/>
              <a:prstDash val="solid"/>
              <a:miter/>
            </a:ln>
          </p:spPr>
          <p:txBody>
            <a:bodyPr rtlCol="0" anchor="ctr"/>
            <a:lstStyle/>
            <a:p>
              <a:endParaRPr lang="en-GB" sz="2400"/>
            </a:p>
          </p:txBody>
        </p:sp>
      </p:grpSp>
      <p:sp>
        <p:nvSpPr>
          <p:cNvPr id="2" name="Title 1">
            <a:extLst>
              <a:ext uri="{FF2B5EF4-FFF2-40B4-BE49-F238E27FC236}">
                <a16:creationId xmlns:a16="http://schemas.microsoft.com/office/drawing/2014/main" id="{1C885AA5-3CF0-7480-C1FB-26D3A0AD0EDC}"/>
              </a:ext>
            </a:extLst>
          </p:cNvPr>
          <p:cNvSpPr>
            <a:spLocks noGrp="1"/>
          </p:cNvSpPr>
          <p:nvPr>
            <p:ph type="title"/>
          </p:nvPr>
        </p:nvSpPr>
        <p:spPr>
          <a:xfrm>
            <a:off x="575733" y="1930045"/>
            <a:ext cx="6069456" cy="2160543"/>
          </a:xfrm>
        </p:spPr>
        <p:txBody>
          <a:bodyPr/>
          <a:lstStyle/>
          <a:p>
            <a:r>
              <a:rPr lang="en-US"/>
              <a:t>Click to edit Master title style</a:t>
            </a:r>
            <a:endParaRPr lang="en-GB"/>
          </a:p>
        </p:txBody>
      </p:sp>
      <p:sp>
        <p:nvSpPr>
          <p:cNvPr id="26" name="Freeform 25">
            <a:extLst>
              <a:ext uri="{FF2B5EF4-FFF2-40B4-BE49-F238E27FC236}">
                <a16:creationId xmlns:a16="http://schemas.microsoft.com/office/drawing/2014/main" id="{C43A2CB2-4BE4-9418-F428-63E2E1583D97}"/>
              </a:ext>
              <a:ext uri="{C183D7F6-B498-43B3-948B-1728B52AA6E4}">
                <adec:decorative xmlns:adec="http://schemas.microsoft.com/office/drawing/2017/decorative" val="1"/>
              </a:ext>
            </a:extLst>
          </p:cNvPr>
          <p:cNvSpPr/>
          <p:nvPr/>
        </p:nvSpPr>
        <p:spPr>
          <a:xfrm rot="20802852">
            <a:off x="7306959" y="159837"/>
            <a:ext cx="129253" cy="129235"/>
          </a:xfrm>
          <a:custGeom>
            <a:avLst/>
            <a:gdLst>
              <a:gd name="connsiteX0" fmla="*/ 124987 w 124987"/>
              <a:gd name="connsiteY0" fmla="*/ 62485 h 124969"/>
              <a:gd name="connsiteX1" fmla="*/ 62494 w 124987"/>
              <a:gd name="connsiteY1" fmla="*/ 124969 h 124969"/>
              <a:gd name="connsiteX2" fmla="*/ 0 w 124987"/>
              <a:gd name="connsiteY2" fmla="*/ 62485 h 124969"/>
              <a:gd name="connsiteX3" fmla="*/ 62494 w 124987"/>
              <a:gd name="connsiteY3" fmla="*/ 0 h 124969"/>
              <a:gd name="connsiteX4" fmla="*/ 124987 w 124987"/>
              <a:gd name="connsiteY4" fmla="*/ 62485 h 124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7" h="124969">
                <a:moveTo>
                  <a:pt x="124987" y="62485"/>
                </a:moveTo>
                <a:cubicBezTo>
                  <a:pt x="124987" y="96994"/>
                  <a:pt x="97008" y="124969"/>
                  <a:pt x="62494" y="124969"/>
                </a:cubicBezTo>
                <a:cubicBezTo>
                  <a:pt x="27979" y="124969"/>
                  <a:pt x="0" y="96994"/>
                  <a:pt x="0" y="62485"/>
                </a:cubicBezTo>
                <a:cubicBezTo>
                  <a:pt x="0" y="27975"/>
                  <a:pt x="27979" y="0"/>
                  <a:pt x="62494" y="0"/>
                </a:cubicBezTo>
                <a:cubicBezTo>
                  <a:pt x="97008" y="0"/>
                  <a:pt x="124987" y="27975"/>
                  <a:pt x="124987" y="62485"/>
                </a:cubicBezTo>
                <a:close/>
              </a:path>
            </a:pathLst>
          </a:custGeom>
          <a:solidFill>
            <a:srgbClr val="399996"/>
          </a:solidFill>
          <a:ln w="6246" cap="flat">
            <a:noFill/>
            <a:prstDash val="solid"/>
            <a:miter/>
          </a:ln>
        </p:spPr>
        <p:txBody>
          <a:bodyPr rtlCol="0" anchor="ctr"/>
          <a:lstStyle/>
          <a:p>
            <a:endParaRPr lang="en-GB" sz="2400"/>
          </a:p>
        </p:txBody>
      </p:sp>
      <p:sp>
        <p:nvSpPr>
          <p:cNvPr id="29" name="Freeform 28">
            <a:extLst>
              <a:ext uri="{FF2B5EF4-FFF2-40B4-BE49-F238E27FC236}">
                <a16:creationId xmlns:a16="http://schemas.microsoft.com/office/drawing/2014/main" id="{EFF5D08B-C7AB-A32B-05FC-CD4CC2794E8A}"/>
              </a:ext>
              <a:ext uri="{C183D7F6-B498-43B3-948B-1728B52AA6E4}">
                <adec:decorative xmlns:adec="http://schemas.microsoft.com/office/drawing/2017/decorative" val="1"/>
              </a:ext>
            </a:extLst>
          </p:cNvPr>
          <p:cNvSpPr/>
          <p:nvPr/>
        </p:nvSpPr>
        <p:spPr>
          <a:xfrm rot="21046898">
            <a:off x="7268053" y="4401594"/>
            <a:ext cx="127151" cy="127132"/>
          </a:xfrm>
          <a:custGeom>
            <a:avLst/>
            <a:gdLst>
              <a:gd name="connsiteX0" fmla="*/ 124994 w 124993"/>
              <a:gd name="connsiteY0" fmla="*/ 62488 h 124975"/>
              <a:gd name="connsiteX1" fmla="*/ 62497 w 124993"/>
              <a:gd name="connsiteY1" fmla="*/ 124976 h 124975"/>
              <a:gd name="connsiteX2" fmla="*/ 0 w 124993"/>
              <a:gd name="connsiteY2" fmla="*/ 62488 h 124975"/>
              <a:gd name="connsiteX3" fmla="*/ 62497 w 124993"/>
              <a:gd name="connsiteY3" fmla="*/ 0 h 124975"/>
              <a:gd name="connsiteX4" fmla="*/ 124994 w 124993"/>
              <a:gd name="connsiteY4" fmla="*/ 62488 h 12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3" h="124975">
                <a:moveTo>
                  <a:pt x="124994" y="62488"/>
                </a:moveTo>
                <a:cubicBezTo>
                  <a:pt x="124994" y="96999"/>
                  <a:pt x="97013" y="124976"/>
                  <a:pt x="62497" y="124976"/>
                </a:cubicBezTo>
                <a:cubicBezTo>
                  <a:pt x="27981" y="124976"/>
                  <a:pt x="0" y="96999"/>
                  <a:pt x="0" y="62488"/>
                </a:cubicBezTo>
                <a:cubicBezTo>
                  <a:pt x="0" y="27977"/>
                  <a:pt x="27981" y="0"/>
                  <a:pt x="62497" y="0"/>
                </a:cubicBezTo>
                <a:cubicBezTo>
                  <a:pt x="97013" y="0"/>
                  <a:pt x="124994" y="27977"/>
                  <a:pt x="124994" y="62488"/>
                </a:cubicBezTo>
                <a:close/>
              </a:path>
            </a:pathLst>
          </a:custGeom>
          <a:solidFill>
            <a:srgbClr val="FBAF3F"/>
          </a:solidFill>
          <a:ln w="6246" cap="flat">
            <a:noFill/>
            <a:prstDash val="solid"/>
            <a:miter/>
          </a:ln>
        </p:spPr>
        <p:txBody>
          <a:bodyPr rtlCol="0" anchor="ctr"/>
          <a:lstStyle/>
          <a:p>
            <a:endParaRPr lang="en-GB" sz="2400"/>
          </a:p>
        </p:txBody>
      </p:sp>
      <p:sp>
        <p:nvSpPr>
          <p:cNvPr id="37" name="Freeform 36">
            <a:extLst>
              <a:ext uri="{FF2B5EF4-FFF2-40B4-BE49-F238E27FC236}">
                <a16:creationId xmlns:a16="http://schemas.microsoft.com/office/drawing/2014/main" id="{EFDB7B74-BF50-E885-E2A2-A6AF8FB52353}"/>
              </a:ext>
              <a:ext uri="{C183D7F6-B498-43B3-948B-1728B52AA6E4}">
                <adec:decorative xmlns:adec="http://schemas.microsoft.com/office/drawing/2017/decorative" val="1"/>
              </a:ext>
            </a:extLst>
          </p:cNvPr>
          <p:cNvSpPr/>
          <p:nvPr/>
        </p:nvSpPr>
        <p:spPr>
          <a:xfrm rot="20802852">
            <a:off x="6922409" y="576003"/>
            <a:ext cx="309967" cy="309923"/>
          </a:xfrm>
          <a:custGeom>
            <a:avLst/>
            <a:gdLst>
              <a:gd name="connsiteX0" fmla="*/ 232476 w 232475"/>
              <a:gd name="connsiteY0" fmla="*/ 116221 h 232442"/>
              <a:gd name="connsiteX1" fmla="*/ 116238 w 232475"/>
              <a:gd name="connsiteY1" fmla="*/ 232442 h 232442"/>
              <a:gd name="connsiteX2" fmla="*/ 0 w 232475"/>
              <a:gd name="connsiteY2" fmla="*/ 116221 h 232442"/>
              <a:gd name="connsiteX3" fmla="*/ 116238 w 232475"/>
              <a:gd name="connsiteY3" fmla="*/ 0 h 232442"/>
              <a:gd name="connsiteX4" fmla="*/ 232476 w 232475"/>
              <a:gd name="connsiteY4" fmla="*/ 116221 h 2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5" h="232442">
                <a:moveTo>
                  <a:pt x="232476" y="116221"/>
                </a:moveTo>
                <a:cubicBezTo>
                  <a:pt x="232476" y="180408"/>
                  <a:pt x="180434" y="232442"/>
                  <a:pt x="116238" y="232442"/>
                </a:cubicBezTo>
                <a:cubicBezTo>
                  <a:pt x="52041" y="232442"/>
                  <a:pt x="0" y="180408"/>
                  <a:pt x="0" y="116221"/>
                </a:cubicBezTo>
                <a:cubicBezTo>
                  <a:pt x="0" y="52034"/>
                  <a:pt x="52041" y="0"/>
                  <a:pt x="116238" y="0"/>
                </a:cubicBezTo>
                <a:cubicBezTo>
                  <a:pt x="180434" y="0"/>
                  <a:pt x="232476" y="52034"/>
                  <a:pt x="232476" y="116221"/>
                </a:cubicBezTo>
                <a:close/>
              </a:path>
            </a:pathLst>
          </a:custGeom>
          <a:solidFill>
            <a:srgbClr val="EC008B"/>
          </a:solidFill>
          <a:ln w="6246" cap="flat">
            <a:noFill/>
            <a:prstDash val="solid"/>
            <a:miter/>
          </a:ln>
        </p:spPr>
        <p:txBody>
          <a:bodyPr rtlCol="0" anchor="ctr"/>
          <a:lstStyle/>
          <a:p>
            <a:endParaRPr lang="en-GB" sz="2400"/>
          </a:p>
        </p:txBody>
      </p:sp>
      <p:sp>
        <p:nvSpPr>
          <p:cNvPr id="38" name="Freeform 37">
            <a:extLst>
              <a:ext uri="{FF2B5EF4-FFF2-40B4-BE49-F238E27FC236}">
                <a16:creationId xmlns:a16="http://schemas.microsoft.com/office/drawing/2014/main" id="{13CF5B4F-43CF-0ED5-C670-1FED91D4B427}"/>
              </a:ext>
              <a:ext uri="{C183D7F6-B498-43B3-948B-1728B52AA6E4}">
                <adec:decorative xmlns:adec="http://schemas.microsoft.com/office/drawing/2017/decorative" val="1"/>
              </a:ext>
            </a:extLst>
          </p:cNvPr>
          <p:cNvSpPr/>
          <p:nvPr/>
        </p:nvSpPr>
        <p:spPr>
          <a:xfrm>
            <a:off x="7441896" y="5033525"/>
            <a:ext cx="309985" cy="309935"/>
          </a:xfrm>
          <a:custGeom>
            <a:avLst/>
            <a:gdLst>
              <a:gd name="connsiteX0" fmla="*/ 232490 w 232489"/>
              <a:gd name="connsiteY0" fmla="*/ 116226 h 232451"/>
              <a:gd name="connsiteX1" fmla="*/ 116248 w 232489"/>
              <a:gd name="connsiteY1" fmla="*/ 0 h 232451"/>
              <a:gd name="connsiteX2" fmla="*/ 6 w 232489"/>
              <a:gd name="connsiteY2" fmla="*/ 116226 h 232451"/>
              <a:gd name="connsiteX3" fmla="*/ 116248 w 232489"/>
              <a:gd name="connsiteY3" fmla="*/ 232451 h 232451"/>
              <a:gd name="connsiteX4" fmla="*/ 232490 w 232489"/>
              <a:gd name="connsiteY4" fmla="*/ 116226 h 232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89" h="232451">
                <a:moveTo>
                  <a:pt x="232490" y="116226"/>
                </a:moveTo>
                <a:cubicBezTo>
                  <a:pt x="232490" y="51864"/>
                  <a:pt x="179993" y="0"/>
                  <a:pt x="116248" y="0"/>
                </a:cubicBezTo>
                <a:cubicBezTo>
                  <a:pt x="52502" y="0"/>
                  <a:pt x="6" y="52489"/>
                  <a:pt x="6" y="116226"/>
                </a:cubicBezTo>
                <a:cubicBezTo>
                  <a:pt x="-619" y="180587"/>
                  <a:pt x="51877" y="232451"/>
                  <a:pt x="116248" y="232451"/>
                </a:cubicBezTo>
                <a:cubicBezTo>
                  <a:pt x="181243" y="232451"/>
                  <a:pt x="232490" y="179962"/>
                  <a:pt x="232490" y="116226"/>
                </a:cubicBezTo>
                <a:close/>
              </a:path>
            </a:pathLst>
          </a:custGeom>
          <a:solidFill>
            <a:srgbClr val="38B449"/>
          </a:solidFill>
          <a:ln w="6246" cap="flat">
            <a:noFill/>
            <a:prstDash val="solid"/>
            <a:miter/>
          </a:ln>
        </p:spPr>
        <p:txBody>
          <a:bodyPr rtlCol="0" anchor="ctr"/>
          <a:lstStyle/>
          <a:p>
            <a:endParaRPr lang="en-GB" sz="2400"/>
          </a:p>
        </p:txBody>
      </p:sp>
      <p:grpSp>
        <p:nvGrpSpPr>
          <p:cNvPr id="63" name="Group 62">
            <a:extLst>
              <a:ext uri="{FF2B5EF4-FFF2-40B4-BE49-F238E27FC236}">
                <a16:creationId xmlns:a16="http://schemas.microsoft.com/office/drawing/2014/main" id="{39F6AC73-02AD-BD96-3633-58BD13FCB284}"/>
              </a:ext>
              <a:ext uri="{C183D7F6-B498-43B3-948B-1728B52AA6E4}">
                <adec:decorative xmlns:adec="http://schemas.microsoft.com/office/drawing/2017/decorative" val="1"/>
              </a:ext>
            </a:extLst>
          </p:cNvPr>
          <p:cNvGrpSpPr/>
          <p:nvPr/>
        </p:nvGrpSpPr>
        <p:grpSpPr>
          <a:xfrm>
            <a:off x="6830327" y="5588793"/>
            <a:ext cx="1043213" cy="1098489"/>
            <a:chOff x="5122745" y="4191594"/>
            <a:chExt cx="782410" cy="823867"/>
          </a:xfrm>
        </p:grpSpPr>
        <p:sp>
          <p:nvSpPr>
            <p:cNvPr id="31" name="Freeform 30">
              <a:extLst>
                <a:ext uri="{FF2B5EF4-FFF2-40B4-BE49-F238E27FC236}">
                  <a16:creationId xmlns:a16="http://schemas.microsoft.com/office/drawing/2014/main" id="{CA188C3E-B67E-76D5-BBD2-88D036911820}"/>
                </a:ext>
              </a:extLst>
            </p:cNvPr>
            <p:cNvSpPr/>
            <p:nvPr/>
          </p:nvSpPr>
          <p:spPr>
            <a:xfrm flipH="1" flipV="1">
              <a:off x="5122745" y="4645276"/>
              <a:ext cx="370596" cy="370185"/>
            </a:xfrm>
            <a:custGeom>
              <a:avLst/>
              <a:gdLst>
                <a:gd name="connsiteX0" fmla="*/ 646207 w 646206"/>
                <a:gd name="connsiteY0" fmla="*/ 323057 h 645489"/>
                <a:gd name="connsiteX1" fmla="*/ 323103 w 646206"/>
                <a:gd name="connsiteY1" fmla="*/ 0 h 645489"/>
                <a:gd name="connsiteX2" fmla="*/ 0 w 646206"/>
                <a:gd name="connsiteY2" fmla="*/ 323057 h 645489"/>
                <a:gd name="connsiteX3" fmla="*/ 0 w 646206"/>
                <a:gd name="connsiteY3" fmla="*/ 333680 h 645489"/>
                <a:gd name="connsiteX4" fmla="*/ 346227 w 646206"/>
                <a:gd name="connsiteY4" fmla="*/ 645489 h 645489"/>
                <a:gd name="connsiteX5" fmla="*/ 646207 w 646206"/>
                <a:gd name="connsiteY5" fmla="*/ 323057 h 64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206" h="645489">
                  <a:moveTo>
                    <a:pt x="646207" y="323057"/>
                  </a:moveTo>
                  <a:cubicBezTo>
                    <a:pt x="646207" y="144345"/>
                    <a:pt x="501217" y="0"/>
                    <a:pt x="323103" y="0"/>
                  </a:cubicBezTo>
                  <a:cubicBezTo>
                    <a:pt x="144990" y="0"/>
                    <a:pt x="0" y="144345"/>
                    <a:pt x="0" y="323057"/>
                  </a:cubicBezTo>
                  <a:cubicBezTo>
                    <a:pt x="0" y="326806"/>
                    <a:pt x="0" y="329931"/>
                    <a:pt x="0" y="333680"/>
                  </a:cubicBezTo>
                  <a:cubicBezTo>
                    <a:pt x="156240" y="381795"/>
                    <a:pt x="282481" y="496770"/>
                    <a:pt x="346227" y="645489"/>
                  </a:cubicBezTo>
                  <a:cubicBezTo>
                    <a:pt x="513716" y="633616"/>
                    <a:pt x="646207" y="493646"/>
                    <a:pt x="646207" y="323057"/>
                  </a:cubicBezTo>
                  <a:close/>
                </a:path>
              </a:pathLst>
            </a:custGeom>
            <a:solidFill>
              <a:srgbClr val="652D90"/>
            </a:solidFill>
            <a:ln w="6246" cap="flat">
              <a:noFill/>
              <a:prstDash val="solid"/>
              <a:miter/>
            </a:ln>
          </p:spPr>
          <p:txBody>
            <a:bodyPr rtlCol="0" anchor="ctr"/>
            <a:lstStyle/>
            <a:p>
              <a:endParaRPr lang="en-GB" sz="2400"/>
            </a:p>
          </p:txBody>
        </p:sp>
        <p:sp>
          <p:nvSpPr>
            <p:cNvPr id="33" name="Freeform 32">
              <a:extLst>
                <a:ext uri="{FF2B5EF4-FFF2-40B4-BE49-F238E27FC236}">
                  <a16:creationId xmlns:a16="http://schemas.microsoft.com/office/drawing/2014/main" id="{EC8C5FE9-BC12-7CC5-C040-BAEE76FAE2D4}"/>
                </a:ext>
              </a:extLst>
            </p:cNvPr>
            <p:cNvSpPr/>
            <p:nvPr/>
          </p:nvSpPr>
          <p:spPr>
            <a:xfrm flipH="1" flipV="1">
              <a:off x="5187976" y="4191594"/>
              <a:ext cx="212179" cy="218240"/>
            </a:xfrm>
            <a:custGeom>
              <a:avLst/>
              <a:gdLst>
                <a:gd name="connsiteX0" fmla="*/ 0 w 369975"/>
                <a:gd name="connsiteY0" fmla="*/ 254946 h 380544"/>
                <a:gd name="connsiteX1" fmla="*/ 179363 w 369975"/>
                <a:gd name="connsiteY1" fmla="*/ 380545 h 380544"/>
                <a:gd name="connsiteX2" fmla="*/ 369975 w 369975"/>
                <a:gd name="connsiteY2" fmla="*/ 189960 h 380544"/>
                <a:gd name="connsiteX3" fmla="*/ 193112 w 369975"/>
                <a:gd name="connsiteY3" fmla="*/ 0 h 380544"/>
                <a:gd name="connsiteX4" fmla="*/ 0 w 369975"/>
                <a:gd name="connsiteY4" fmla="*/ 254946 h 380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975" h="380544">
                  <a:moveTo>
                    <a:pt x="0" y="254946"/>
                  </a:moveTo>
                  <a:cubicBezTo>
                    <a:pt x="26248" y="328056"/>
                    <a:pt x="96869" y="380545"/>
                    <a:pt x="179363" y="380545"/>
                  </a:cubicBezTo>
                  <a:cubicBezTo>
                    <a:pt x="284981" y="380545"/>
                    <a:pt x="369975" y="295563"/>
                    <a:pt x="369975" y="189960"/>
                  </a:cubicBezTo>
                  <a:cubicBezTo>
                    <a:pt x="369975" y="89356"/>
                    <a:pt x="291856" y="6874"/>
                    <a:pt x="193112" y="0"/>
                  </a:cubicBezTo>
                  <a:cubicBezTo>
                    <a:pt x="154990" y="103103"/>
                    <a:pt x="86869" y="191210"/>
                    <a:pt x="0" y="254946"/>
                  </a:cubicBezTo>
                  <a:close/>
                </a:path>
              </a:pathLst>
            </a:custGeom>
            <a:solidFill>
              <a:srgbClr val="EC008B"/>
            </a:solidFill>
            <a:ln w="6246" cap="flat">
              <a:noFill/>
              <a:prstDash val="solid"/>
              <a:miter/>
            </a:ln>
          </p:spPr>
          <p:txBody>
            <a:bodyPr rtlCol="0" anchor="ctr"/>
            <a:lstStyle/>
            <a:p>
              <a:endParaRPr lang="en-GB" sz="2400"/>
            </a:p>
          </p:txBody>
        </p:sp>
        <p:sp>
          <p:nvSpPr>
            <p:cNvPr id="42" name="Freeform 41">
              <a:extLst>
                <a:ext uri="{FF2B5EF4-FFF2-40B4-BE49-F238E27FC236}">
                  <a16:creationId xmlns:a16="http://schemas.microsoft.com/office/drawing/2014/main" id="{9A118E1F-4B6F-E224-303F-BA0AD5AF4EA3}"/>
                </a:ext>
              </a:extLst>
            </p:cNvPr>
            <p:cNvSpPr/>
            <p:nvPr/>
          </p:nvSpPr>
          <p:spPr>
            <a:xfrm flipH="1" flipV="1">
              <a:off x="5294782" y="4644559"/>
              <a:ext cx="198559" cy="179538"/>
            </a:xfrm>
            <a:custGeom>
              <a:avLst/>
              <a:gdLst>
                <a:gd name="connsiteX0" fmla="*/ 0 w 346226"/>
                <a:gd name="connsiteY0" fmla="*/ 0 h 313059"/>
                <a:gd name="connsiteX1" fmla="*/ 323103 w 346226"/>
                <a:gd name="connsiteY1" fmla="*/ 313059 h 313059"/>
                <a:gd name="connsiteX2" fmla="*/ 346227 w 346226"/>
                <a:gd name="connsiteY2" fmla="*/ 312434 h 313059"/>
                <a:gd name="connsiteX3" fmla="*/ 0 w 346226"/>
                <a:gd name="connsiteY3" fmla="*/ 0 h 313059"/>
              </a:gdLst>
              <a:ahLst/>
              <a:cxnLst>
                <a:cxn ang="0">
                  <a:pos x="connsiteX0" y="connsiteY0"/>
                </a:cxn>
                <a:cxn ang="0">
                  <a:pos x="connsiteX1" y="connsiteY1"/>
                </a:cxn>
                <a:cxn ang="0">
                  <a:pos x="connsiteX2" y="connsiteY2"/>
                </a:cxn>
                <a:cxn ang="0">
                  <a:pos x="connsiteX3" y="connsiteY3"/>
                </a:cxn>
              </a:cxnLst>
              <a:rect l="l" t="t" r="r" b="b"/>
              <a:pathLst>
                <a:path w="346226" h="313059">
                  <a:moveTo>
                    <a:pt x="0" y="0"/>
                  </a:moveTo>
                  <a:cubicBezTo>
                    <a:pt x="5625" y="173714"/>
                    <a:pt x="148115" y="313059"/>
                    <a:pt x="323103" y="313059"/>
                  </a:cubicBezTo>
                  <a:cubicBezTo>
                    <a:pt x="330603" y="313059"/>
                    <a:pt x="338727" y="312434"/>
                    <a:pt x="346227" y="312434"/>
                  </a:cubicBezTo>
                  <a:cubicBezTo>
                    <a:pt x="282481" y="163091"/>
                    <a:pt x="156240" y="48115"/>
                    <a:pt x="0" y="0"/>
                  </a:cubicBezTo>
                  <a:close/>
                </a:path>
              </a:pathLst>
            </a:custGeom>
            <a:solidFill>
              <a:srgbClr val="171B52"/>
            </a:solidFill>
            <a:ln w="6246" cap="flat">
              <a:noFill/>
              <a:prstDash val="solid"/>
              <a:miter/>
            </a:ln>
          </p:spPr>
          <p:txBody>
            <a:bodyPr rtlCol="0" anchor="ctr"/>
            <a:lstStyle/>
            <a:p>
              <a:endParaRPr lang="en-GB" sz="2400"/>
            </a:p>
          </p:txBody>
        </p:sp>
        <p:sp>
          <p:nvSpPr>
            <p:cNvPr id="43" name="Freeform 42">
              <a:extLst>
                <a:ext uri="{FF2B5EF4-FFF2-40B4-BE49-F238E27FC236}">
                  <a16:creationId xmlns:a16="http://schemas.microsoft.com/office/drawing/2014/main" id="{AF4D50C9-D641-FD7F-B169-C65467E637DE}"/>
                </a:ext>
              </a:extLst>
            </p:cNvPr>
            <p:cNvSpPr/>
            <p:nvPr/>
          </p:nvSpPr>
          <p:spPr>
            <a:xfrm flipH="1" flipV="1">
              <a:off x="5289047" y="4263624"/>
              <a:ext cx="117559" cy="146569"/>
            </a:xfrm>
            <a:custGeom>
              <a:avLst/>
              <a:gdLst>
                <a:gd name="connsiteX0" fmla="*/ 0 w 204986"/>
                <a:gd name="connsiteY0" fmla="*/ 190585 h 255571"/>
                <a:gd name="connsiteX1" fmla="*/ 11249 w 204986"/>
                <a:gd name="connsiteY1" fmla="*/ 255571 h 255571"/>
                <a:gd name="connsiteX2" fmla="*/ 204986 w 204986"/>
                <a:gd name="connsiteY2" fmla="*/ 625 h 255571"/>
                <a:gd name="connsiteX3" fmla="*/ 190612 w 204986"/>
                <a:gd name="connsiteY3" fmla="*/ 0 h 255571"/>
                <a:gd name="connsiteX4" fmla="*/ 0 w 204986"/>
                <a:gd name="connsiteY4" fmla="*/ 190585 h 25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86" h="255571">
                  <a:moveTo>
                    <a:pt x="0" y="190585"/>
                  </a:moveTo>
                  <a:cubicBezTo>
                    <a:pt x="0" y="213705"/>
                    <a:pt x="3750" y="235575"/>
                    <a:pt x="11249" y="255571"/>
                  </a:cubicBezTo>
                  <a:cubicBezTo>
                    <a:pt x="98743" y="191835"/>
                    <a:pt x="166864" y="103728"/>
                    <a:pt x="204986" y="625"/>
                  </a:cubicBezTo>
                  <a:cubicBezTo>
                    <a:pt x="200611" y="0"/>
                    <a:pt x="195612" y="0"/>
                    <a:pt x="190612" y="0"/>
                  </a:cubicBezTo>
                  <a:cubicBezTo>
                    <a:pt x="85619" y="0"/>
                    <a:pt x="0" y="84982"/>
                    <a:pt x="0" y="190585"/>
                  </a:cubicBezTo>
                  <a:close/>
                </a:path>
              </a:pathLst>
            </a:custGeom>
            <a:solidFill>
              <a:srgbClr val="30034E"/>
            </a:solidFill>
            <a:ln w="6246" cap="flat">
              <a:noFill/>
              <a:prstDash val="solid"/>
              <a:miter/>
            </a:ln>
          </p:spPr>
          <p:txBody>
            <a:bodyPr rtlCol="0" anchor="ctr"/>
            <a:lstStyle/>
            <a:p>
              <a:endParaRPr lang="en-GB" sz="2400"/>
            </a:p>
          </p:txBody>
        </p:sp>
        <p:sp>
          <p:nvSpPr>
            <p:cNvPr id="60" name="Freeform 59">
              <a:extLst>
                <a:ext uri="{FF2B5EF4-FFF2-40B4-BE49-F238E27FC236}">
                  <a16:creationId xmlns:a16="http://schemas.microsoft.com/office/drawing/2014/main" id="{46EB9371-01AD-D79A-4104-06097784E7D5}"/>
                </a:ext>
              </a:extLst>
            </p:cNvPr>
            <p:cNvSpPr/>
            <p:nvPr userDrawn="1"/>
          </p:nvSpPr>
          <p:spPr>
            <a:xfrm flipH="1" flipV="1">
              <a:off x="5269335" y="4202344"/>
              <a:ext cx="635820" cy="635729"/>
            </a:xfrm>
            <a:custGeom>
              <a:avLst/>
              <a:gdLst>
                <a:gd name="connsiteX0" fmla="*/ 718077 w 1108675"/>
                <a:gd name="connsiteY0" fmla="*/ 24370 h 1108516"/>
                <a:gd name="connsiteX1" fmla="*/ 554338 w 1108675"/>
                <a:gd name="connsiteY1" fmla="*/ 0 h 1108516"/>
                <a:gd name="connsiteX2" fmla="*/ 0 w 1108675"/>
                <a:gd name="connsiteY2" fmla="*/ 554258 h 1108516"/>
                <a:gd name="connsiteX3" fmla="*/ 554338 w 1108675"/>
                <a:gd name="connsiteY3" fmla="*/ 1108516 h 1108516"/>
                <a:gd name="connsiteX4" fmla="*/ 880566 w 1108675"/>
                <a:gd name="connsiteY4" fmla="*/ 1002289 h 1108516"/>
                <a:gd name="connsiteX5" fmla="*/ 869317 w 1108675"/>
                <a:gd name="connsiteY5" fmla="*/ 937302 h 1108516"/>
                <a:gd name="connsiteX6" fmla="*/ 1059929 w 1108675"/>
                <a:gd name="connsiteY6" fmla="*/ 746718 h 1108516"/>
                <a:gd name="connsiteX7" fmla="*/ 1074303 w 1108675"/>
                <a:gd name="connsiteY7" fmla="*/ 747343 h 1108516"/>
                <a:gd name="connsiteX8" fmla="*/ 1108676 w 1108675"/>
                <a:gd name="connsiteY8" fmla="*/ 554258 h 1108516"/>
                <a:gd name="connsiteX9" fmla="*/ 1064304 w 1108675"/>
                <a:gd name="connsiteY9" fmla="*/ 336804 h 1108516"/>
                <a:gd name="connsiteX10" fmla="*/ 1041180 w 1108675"/>
                <a:gd name="connsiteY10" fmla="*/ 337429 h 1108516"/>
                <a:gd name="connsiteX11" fmla="*/ 718077 w 1108675"/>
                <a:gd name="connsiteY11" fmla="*/ 24370 h 110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8675" h="1108516">
                  <a:moveTo>
                    <a:pt x="718077" y="24370"/>
                  </a:moveTo>
                  <a:cubicBezTo>
                    <a:pt x="666205" y="8123"/>
                    <a:pt x="611209" y="0"/>
                    <a:pt x="554338" y="0"/>
                  </a:cubicBezTo>
                  <a:cubicBezTo>
                    <a:pt x="248108" y="0"/>
                    <a:pt x="0" y="248073"/>
                    <a:pt x="0" y="554258"/>
                  </a:cubicBezTo>
                  <a:cubicBezTo>
                    <a:pt x="0" y="860444"/>
                    <a:pt x="248733" y="1108516"/>
                    <a:pt x="554338" y="1108516"/>
                  </a:cubicBezTo>
                  <a:cubicBezTo>
                    <a:pt x="676205" y="1108516"/>
                    <a:pt x="788697" y="1069150"/>
                    <a:pt x="880566" y="1002289"/>
                  </a:cubicBezTo>
                  <a:cubicBezTo>
                    <a:pt x="873066" y="982293"/>
                    <a:pt x="869317" y="960423"/>
                    <a:pt x="869317" y="937302"/>
                  </a:cubicBezTo>
                  <a:cubicBezTo>
                    <a:pt x="869317" y="831700"/>
                    <a:pt x="954936" y="746718"/>
                    <a:pt x="1059929" y="746718"/>
                  </a:cubicBezTo>
                  <a:cubicBezTo>
                    <a:pt x="1064929" y="746718"/>
                    <a:pt x="1069303" y="746718"/>
                    <a:pt x="1074303" y="747343"/>
                  </a:cubicBezTo>
                  <a:cubicBezTo>
                    <a:pt x="1096801" y="687355"/>
                    <a:pt x="1108676" y="622369"/>
                    <a:pt x="1108676" y="554258"/>
                  </a:cubicBezTo>
                  <a:cubicBezTo>
                    <a:pt x="1108676" y="476775"/>
                    <a:pt x="1093052" y="403665"/>
                    <a:pt x="1064304" y="336804"/>
                  </a:cubicBezTo>
                  <a:cubicBezTo>
                    <a:pt x="1056804" y="337429"/>
                    <a:pt x="1049305" y="337429"/>
                    <a:pt x="1041180" y="337429"/>
                  </a:cubicBezTo>
                  <a:cubicBezTo>
                    <a:pt x="866192" y="336804"/>
                    <a:pt x="723701" y="198083"/>
                    <a:pt x="718077" y="24370"/>
                  </a:cubicBezTo>
                  <a:close/>
                </a:path>
              </a:pathLst>
            </a:custGeom>
            <a:solidFill>
              <a:srgbClr val="399996"/>
            </a:solidFill>
            <a:ln w="6246" cap="flat">
              <a:noFill/>
              <a:prstDash val="solid"/>
              <a:miter/>
            </a:ln>
          </p:spPr>
          <p:txBody>
            <a:bodyPr rtlCol="0" anchor="ctr"/>
            <a:lstStyle/>
            <a:p>
              <a:endParaRPr lang="en-GB" sz="2400"/>
            </a:p>
          </p:txBody>
        </p:sp>
      </p:grpSp>
      <p:grpSp>
        <p:nvGrpSpPr>
          <p:cNvPr id="64" name="Group 63">
            <a:extLst>
              <a:ext uri="{FF2B5EF4-FFF2-40B4-BE49-F238E27FC236}">
                <a16:creationId xmlns:a16="http://schemas.microsoft.com/office/drawing/2014/main" id="{7531E2C8-78A6-6798-B246-5D36B1A0456E}"/>
              </a:ext>
              <a:ext uri="{C183D7F6-B498-43B3-948B-1728B52AA6E4}">
                <adec:decorative xmlns:adec="http://schemas.microsoft.com/office/drawing/2017/decorative" val="1"/>
              </a:ext>
            </a:extLst>
          </p:cNvPr>
          <p:cNvGrpSpPr/>
          <p:nvPr/>
        </p:nvGrpSpPr>
        <p:grpSpPr>
          <a:xfrm>
            <a:off x="7026981" y="3025350"/>
            <a:ext cx="845776" cy="906476"/>
            <a:chOff x="5270236" y="2269012"/>
            <a:chExt cx="634332" cy="679857"/>
          </a:xfrm>
        </p:grpSpPr>
        <p:sp>
          <p:nvSpPr>
            <p:cNvPr id="30" name="Freeform 29">
              <a:extLst>
                <a:ext uri="{FF2B5EF4-FFF2-40B4-BE49-F238E27FC236}">
                  <a16:creationId xmlns:a16="http://schemas.microsoft.com/office/drawing/2014/main" id="{ECC38C61-3197-6F6C-0103-26CCF51730D7}"/>
                </a:ext>
              </a:extLst>
            </p:cNvPr>
            <p:cNvSpPr/>
            <p:nvPr/>
          </p:nvSpPr>
          <p:spPr>
            <a:xfrm>
              <a:off x="5270236" y="2269012"/>
              <a:ext cx="312479" cy="311809"/>
            </a:xfrm>
            <a:custGeom>
              <a:avLst/>
              <a:gdLst>
                <a:gd name="connsiteX0" fmla="*/ 156865 w 312479"/>
                <a:gd name="connsiteY0" fmla="*/ 311809 h 311809"/>
                <a:gd name="connsiteX1" fmla="*/ 181863 w 312479"/>
                <a:gd name="connsiteY1" fmla="*/ 309935 h 311809"/>
                <a:gd name="connsiteX2" fmla="*/ 308104 w 312479"/>
                <a:gd name="connsiteY2" fmla="*/ 193084 h 311809"/>
                <a:gd name="connsiteX3" fmla="*/ 312479 w 312479"/>
                <a:gd name="connsiteY3" fmla="*/ 156217 h 311809"/>
                <a:gd name="connsiteX4" fmla="*/ 156240 w 312479"/>
                <a:gd name="connsiteY4" fmla="*/ 0 h 311809"/>
                <a:gd name="connsiteX5" fmla="*/ 0 w 312479"/>
                <a:gd name="connsiteY5" fmla="*/ 156217 h 311809"/>
                <a:gd name="connsiteX6" fmla="*/ 156865 w 312479"/>
                <a:gd name="connsiteY6" fmla="*/ 311809 h 31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479" h="311809">
                  <a:moveTo>
                    <a:pt x="156865" y="311809"/>
                  </a:moveTo>
                  <a:cubicBezTo>
                    <a:pt x="165614" y="311809"/>
                    <a:pt x="173738" y="311184"/>
                    <a:pt x="181863" y="309935"/>
                  </a:cubicBezTo>
                  <a:cubicBezTo>
                    <a:pt x="208111" y="256821"/>
                    <a:pt x="253108" y="214955"/>
                    <a:pt x="308104" y="193084"/>
                  </a:cubicBezTo>
                  <a:cubicBezTo>
                    <a:pt x="311229" y="181212"/>
                    <a:pt x="312479" y="168714"/>
                    <a:pt x="312479" y="156217"/>
                  </a:cubicBezTo>
                  <a:cubicBezTo>
                    <a:pt x="312479" y="69985"/>
                    <a:pt x="242484" y="0"/>
                    <a:pt x="156240" y="0"/>
                  </a:cubicBezTo>
                  <a:cubicBezTo>
                    <a:pt x="69995" y="0"/>
                    <a:pt x="0" y="69985"/>
                    <a:pt x="0" y="156217"/>
                  </a:cubicBezTo>
                  <a:cubicBezTo>
                    <a:pt x="0" y="242449"/>
                    <a:pt x="70620" y="311809"/>
                    <a:pt x="156865" y="311809"/>
                  </a:cubicBezTo>
                  <a:close/>
                </a:path>
              </a:pathLst>
            </a:custGeom>
            <a:solidFill>
              <a:srgbClr val="652D90"/>
            </a:solidFill>
            <a:ln w="6246" cap="flat">
              <a:noFill/>
              <a:prstDash val="solid"/>
              <a:miter/>
            </a:ln>
          </p:spPr>
          <p:txBody>
            <a:bodyPr rtlCol="0" anchor="ctr"/>
            <a:lstStyle/>
            <a:p>
              <a:endParaRPr lang="en-GB" sz="2400"/>
            </a:p>
          </p:txBody>
        </p:sp>
        <p:sp>
          <p:nvSpPr>
            <p:cNvPr id="36" name="Freeform 35">
              <a:extLst>
                <a:ext uri="{FF2B5EF4-FFF2-40B4-BE49-F238E27FC236}">
                  <a16:creationId xmlns:a16="http://schemas.microsoft.com/office/drawing/2014/main" id="{DAC3E99C-413E-645A-C438-55E405C38F51}"/>
                </a:ext>
              </a:extLst>
            </p:cNvPr>
            <p:cNvSpPr/>
            <p:nvPr/>
          </p:nvSpPr>
          <p:spPr>
            <a:xfrm>
              <a:off x="5438975" y="2813273"/>
              <a:ext cx="144990" cy="135596"/>
            </a:xfrm>
            <a:custGeom>
              <a:avLst/>
              <a:gdLst>
                <a:gd name="connsiteX0" fmla="*/ 27498 w 144990"/>
                <a:gd name="connsiteY0" fmla="*/ 0 h 135596"/>
                <a:gd name="connsiteX1" fmla="*/ 0 w 144990"/>
                <a:gd name="connsiteY1" fmla="*/ 58738 h 135596"/>
                <a:gd name="connsiteX2" fmla="*/ 76870 w 144990"/>
                <a:gd name="connsiteY2" fmla="*/ 135597 h 135596"/>
                <a:gd name="connsiteX3" fmla="*/ 144990 w 144990"/>
                <a:gd name="connsiteY3" fmla="*/ 93730 h 135596"/>
                <a:gd name="connsiteX4" fmla="*/ 27498 w 144990"/>
                <a:gd name="connsiteY4" fmla="*/ 0 h 1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90" h="135596">
                  <a:moveTo>
                    <a:pt x="27498" y="0"/>
                  </a:moveTo>
                  <a:cubicBezTo>
                    <a:pt x="10624" y="14372"/>
                    <a:pt x="0" y="34993"/>
                    <a:pt x="0" y="58738"/>
                  </a:cubicBezTo>
                  <a:cubicBezTo>
                    <a:pt x="0" y="101229"/>
                    <a:pt x="34373" y="135597"/>
                    <a:pt x="76870" y="135597"/>
                  </a:cubicBezTo>
                  <a:cubicBezTo>
                    <a:pt x="106868" y="135597"/>
                    <a:pt x="132491" y="118725"/>
                    <a:pt x="144990" y="93730"/>
                  </a:cubicBezTo>
                  <a:cubicBezTo>
                    <a:pt x="96869" y="76234"/>
                    <a:pt x="55621" y="43116"/>
                    <a:pt x="27498" y="0"/>
                  </a:cubicBezTo>
                  <a:close/>
                </a:path>
              </a:pathLst>
            </a:custGeom>
            <a:solidFill>
              <a:srgbClr val="EC008B"/>
            </a:solidFill>
            <a:ln w="6246" cap="flat">
              <a:noFill/>
              <a:prstDash val="solid"/>
              <a:miter/>
            </a:ln>
          </p:spPr>
          <p:txBody>
            <a:bodyPr rtlCol="0" anchor="ctr"/>
            <a:lstStyle/>
            <a:p>
              <a:endParaRPr lang="en-GB" sz="2400"/>
            </a:p>
          </p:txBody>
        </p:sp>
        <p:sp>
          <p:nvSpPr>
            <p:cNvPr id="45" name="Freeform 44">
              <a:extLst>
                <a:ext uri="{FF2B5EF4-FFF2-40B4-BE49-F238E27FC236}">
                  <a16:creationId xmlns:a16="http://schemas.microsoft.com/office/drawing/2014/main" id="{E4DE0AFD-7E2E-3759-DE8F-4C7E7274A123}"/>
                </a:ext>
              </a:extLst>
            </p:cNvPr>
            <p:cNvSpPr/>
            <p:nvPr/>
          </p:nvSpPr>
          <p:spPr>
            <a:xfrm>
              <a:off x="5452099" y="2462097"/>
              <a:ext cx="126241" cy="116850"/>
            </a:xfrm>
            <a:custGeom>
              <a:avLst/>
              <a:gdLst>
                <a:gd name="connsiteX0" fmla="*/ 0 w 126241"/>
                <a:gd name="connsiteY0" fmla="*/ 116850 h 116850"/>
                <a:gd name="connsiteX1" fmla="*/ 126242 w 126241"/>
                <a:gd name="connsiteY1" fmla="*/ 0 h 116850"/>
                <a:gd name="connsiteX2" fmla="*/ 0 w 126241"/>
                <a:gd name="connsiteY2" fmla="*/ 116850 h 116850"/>
              </a:gdLst>
              <a:ahLst/>
              <a:cxnLst>
                <a:cxn ang="0">
                  <a:pos x="connsiteX0" y="connsiteY0"/>
                </a:cxn>
                <a:cxn ang="0">
                  <a:pos x="connsiteX1" y="connsiteY1"/>
                </a:cxn>
                <a:cxn ang="0">
                  <a:pos x="connsiteX2" y="connsiteY2"/>
                </a:cxn>
              </a:cxnLst>
              <a:rect l="l" t="t" r="r" b="b"/>
              <a:pathLst>
                <a:path w="126241" h="116850">
                  <a:moveTo>
                    <a:pt x="0" y="116850"/>
                  </a:moveTo>
                  <a:cubicBezTo>
                    <a:pt x="61871" y="106853"/>
                    <a:pt x="111867" y="59987"/>
                    <a:pt x="126242" y="0"/>
                  </a:cubicBezTo>
                  <a:cubicBezTo>
                    <a:pt x="71245" y="21246"/>
                    <a:pt x="26248" y="63737"/>
                    <a:pt x="0" y="116850"/>
                  </a:cubicBezTo>
                  <a:close/>
                </a:path>
              </a:pathLst>
            </a:custGeom>
            <a:solidFill>
              <a:srgbClr val="081E82"/>
            </a:solidFill>
            <a:ln w="6246" cap="flat">
              <a:noFill/>
              <a:prstDash val="solid"/>
              <a:miter/>
            </a:ln>
          </p:spPr>
          <p:txBody>
            <a:bodyPr rtlCol="0" anchor="ctr"/>
            <a:lstStyle/>
            <a:p>
              <a:endParaRPr lang="en-GB" sz="2400"/>
            </a:p>
          </p:txBody>
        </p:sp>
        <p:sp>
          <p:nvSpPr>
            <p:cNvPr id="46" name="Freeform 45">
              <a:extLst>
                <a:ext uri="{FF2B5EF4-FFF2-40B4-BE49-F238E27FC236}">
                  <a16:creationId xmlns:a16="http://schemas.microsoft.com/office/drawing/2014/main" id="{08A32054-677F-4848-C784-5DA73FB4E5F7}"/>
                </a:ext>
              </a:extLst>
            </p:cNvPr>
            <p:cNvSpPr/>
            <p:nvPr/>
          </p:nvSpPr>
          <p:spPr>
            <a:xfrm>
              <a:off x="5467098" y="2795151"/>
              <a:ext cx="126866" cy="111851"/>
            </a:xfrm>
            <a:custGeom>
              <a:avLst/>
              <a:gdLst>
                <a:gd name="connsiteX0" fmla="*/ 49372 w 126866"/>
                <a:gd name="connsiteY0" fmla="*/ 0 h 111851"/>
                <a:gd name="connsiteX1" fmla="*/ 0 w 126866"/>
                <a:gd name="connsiteY1" fmla="*/ 18121 h 111851"/>
                <a:gd name="connsiteX2" fmla="*/ 118117 w 126866"/>
                <a:gd name="connsiteY2" fmla="*/ 111851 h 111851"/>
                <a:gd name="connsiteX3" fmla="*/ 126867 w 126866"/>
                <a:gd name="connsiteY3" fmla="*/ 76234 h 111851"/>
                <a:gd name="connsiteX4" fmla="*/ 49372 w 126866"/>
                <a:gd name="connsiteY4" fmla="*/ 0 h 11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66" h="111851">
                  <a:moveTo>
                    <a:pt x="49372" y="0"/>
                  </a:moveTo>
                  <a:cubicBezTo>
                    <a:pt x="30623" y="0"/>
                    <a:pt x="13124" y="6874"/>
                    <a:pt x="0" y="18121"/>
                  </a:cubicBezTo>
                  <a:cubicBezTo>
                    <a:pt x="28123" y="61237"/>
                    <a:pt x="69370" y="94355"/>
                    <a:pt x="118117" y="111851"/>
                  </a:cubicBezTo>
                  <a:cubicBezTo>
                    <a:pt x="123742" y="101229"/>
                    <a:pt x="126867" y="89356"/>
                    <a:pt x="126867" y="76234"/>
                  </a:cubicBezTo>
                  <a:cubicBezTo>
                    <a:pt x="126242" y="34368"/>
                    <a:pt x="91869" y="0"/>
                    <a:pt x="49372" y="0"/>
                  </a:cubicBezTo>
                  <a:close/>
                </a:path>
              </a:pathLst>
            </a:custGeom>
            <a:solidFill>
              <a:srgbClr val="00007C"/>
            </a:solidFill>
            <a:ln w="6246" cap="flat">
              <a:noFill/>
              <a:prstDash val="solid"/>
              <a:miter/>
            </a:ln>
          </p:spPr>
          <p:txBody>
            <a:bodyPr rtlCol="0" anchor="ctr"/>
            <a:lstStyle/>
            <a:p>
              <a:endParaRPr lang="en-GB" sz="2400"/>
            </a:p>
          </p:txBody>
        </p:sp>
        <p:sp>
          <p:nvSpPr>
            <p:cNvPr id="62" name="Freeform 61">
              <a:extLst>
                <a:ext uri="{FF2B5EF4-FFF2-40B4-BE49-F238E27FC236}">
                  <a16:creationId xmlns:a16="http://schemas.microsoft.com/office/drawing/2014/main" id="{F9834E30-12C0-3697-F290-5299384F0171}"/>
                </a:ext>
              </a:extLst>
            </p:cNvPr>
            <p:cNvSpPr/>
            <p:nvPr userDrawn="1"/>
          </p:nvSpPr>
          <p:spPr>
            <a:xfrm>
              <a:off x="5427726" y="2444600"/>
              <a:ext cx="476842" cy="477399"/>
            </a:xfrm>
            <a:custGeom>
              <a:avLst/>
              <a:gdLst>
                <a:gd name="connsiteX0" fmla="*/ 24373 w 476842"/>
                <a:gd name="connsiteY0" fmla="*/ 134347 h 477399"/>
                <a:gd name="connsiteX1" fmla="*/ 0 w 476842"/>
                <a:gd name="connsiteY1" fmla="*/ 238700 h 477399"/>
                <a:gd name="connsiteX2" fmla="*/ 38747 w 476842"/>
                <a:gd name="connsiteY2" fmla="*/ 368672 h 477399"/>
                <a:gd name="connsiteX3" fmla="*/ 88119 w 476842"/>
                <a:gd name="connsiteY3" fmla="*/ 350551 h 477399"/>
                <a:gd name="connsiteX4" fmla="*/ 164989 w 476842"/>
                <a:gd name="connsiteY4" fmla="*/ 427410 h 477399"/>
                <a:gd name="connsiteX5" fmla="*/ 156240 w 476842"/>
                <a:gd name="connsiteY5" fmla="*/ 463027 h 477399"/>
                <a:gd name="connsiteX6" fmla="*/ 238109 w 476842"/>
                <a:gd name="connsiteY6" fmla="*/ 477399 h 477399"/>
                <a:gd name="connsiteX7" fmla="*/ 476843 w 476842"/>
                <a:gd name="connsiteY7" fmla="*/ 238700 h 477399"/>
                <a:gd name="connsiteX8" fmla="*/ 238109 w 476842"/>
                <a:gd name="connsiteY8" fmla="*/ 0 h 477399"/>
                <a:gd name="connsiteX9" fmla="*/ 149990 w 476842"/>
                <a:gd name="connsiteY9" fmla="*/ 16872 h 477399"/>
                <a:gd name="connsiteX10" fmla="*/ 24373 w 476842"/>
                <a:gd name="connsiteY10" fmla="*/ 134347 h 4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842" h="477399">
                  <a:moveTo>
                    <a:pt x="24373" y="134347"/>
                  </a:moveTo>
                  <a:cubicBezTo>
                    <a:pt x="8749" y="166215"/>
                    <a:pt x="0" y="201208"/>
                    <a:pt x="0" y="238700"/>
                  </a:cubicBezTo>
                  <a:cubicBezTo>
                    <a:pt x="0" y="286815"/>
                    <a:pt x="14374" y="331180"/>
                    <a:pt x="38747" y="368672"/>
                  </a:cubicBezTo>
                  <a:cubicBezTo>
                    <a:pt x="51871" y="357425"/>
                    <a:pt x="69370" y="350551"/>
                    <a:pt x="88119" y="350551"/>
                  </a:cubicBezTo>
                  <a:cubicBezTo>
                    <a:pt x="131241" y="350551"/>
                    <a:pt x="164989" y="384919"/>
                    <a:pt x="164989" y="427410"/>
                  </a:cubicBezTo>
                  <a:cubicBezTo>
                    <a:pt x="164989" y="439907"/>
                    <a:pt x="161864" y="452405"/>
                    <a:pt x="156240" y="463027"/>
                  </a:cubicBezTo>
                  <a:cubicBezTo>
                    <a:pt x="181863" y="472400"/>
                    <a:pt x="209361" y="477399"/>
                    <a:pt x="238109" y="477399"/>
                  </a:cubicBezTo>
                  <a:cubicBezTo>
                    <a:pt x="369975" y="477399"/>
                    <a:pt x="476843" y="369922"/>
                    <a:pt x="476843" y="238700"/>
                  </a:cubicBezTo>
                  <a:cubicBezTo>
                    <a:pt x="476843" y="106853"/>
                    <a:pt x="369350" y="0"/>
                    <a:pt x="238109" y="0"/>
                  </a:cubicBezTo>
                  <a:cubicBezTo>
                    <a:pt x="206861" y="0"/>
                    <a:pt x="177488" y="6249"/>
                    <a:pt x="149990" y="16872"/>
                  </a:cubicBezTo>
                  <a:cubicBezTo>
                    <a:pt x="136241" y="77484"/>
                    <a:pt x="86244" y="123724"/>
                    <a:pt x="24373" y="134347"/>
                  </a:cubicBezTo>
                  <a:close/>
                </a:path>
              </a:pathLst>
            </a:custGeom>
            <a:solidFill>
              <a:srgbClr val="00ADEF"/>
            </a:solidFill>
            <a:ln w="6246" cap="flat">
              <a:noFill/>
              <a:prstDash val="solid"/>
              <a:miter/>
            </a:ln>
          </p:spPr>
          <p:txBody>
            <a:bodyPr rtlCol="0" anchor="ctr"/>
            <a:lstStyle/>
            <a:p>
              <a:endParaRPr lang="en-GB" sz="2400"/>
            </a:p>
          </p:txBody>
        </p:sp>
      </p:grpSp>
      <p:cxnSp>
        <p:nvCxnSpPr>
          <p:cNvPr id="5" name="Straight Connector 4">
            <a:extLst>
              <a:ext uri="{FF2B5EF4-FFF2-40B4-BE49-F238E27FC236}">
                <a16:creationId xmlns:a16="http://schemas.microsoft.com/office/drawing/2014/main" id="{3E5BACBB-8E2B-8863-5535-8E70122F2681}"/>
              </a:ext>
              <a:ext uri="{C183D7F6-B498-43B3-948B-1728B52AA6E4}">
                <adec:decorative xmlns:adec="http://schemas.microsoft.com/office/drawing/2017/decorative" val="1"/>
              </a:ext>
            </a:extLst>
          </p:cNvPr>
          <p:cNvCxnSpPr/>
          <p:nvPr/>
        </p:nvCxnSpPr>
        <p:spPr>
          <a:xfrm>
            <a:off x="575734" y="4299699"/>
            <a:ext cx="689044" cy="0"/>
          </a:xfrm>
          <a:prstGeom prst="line">
            <a:avLst/>
          </a:prstGeom>
          <a:ln w="44450">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9" name="Graphic 8" descr="UKRI Economic and Social Research Council (logo)">
            <a:extLst>
              <a:ext uri="{FF2B5EF4-FFF2-40B4-BE49-F238E27FC236}">
                <a16:creationId xmlns:a16="http://schemas.microsoft.com/office/drawing/2014/main" id="{6364BA82-F643-3DD5-1373-084ADC2553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33" y="5744627"/>
            <a:ext cx="2769787" cy="707180"/>
          </a:xfrm>
          <a:prstGeom prst="rect">
            <a:avLst/>
          </a:prstGeom>
        </p:spPr>
      </p:pic>
      <p:sp>
        <p:nvSpPr>
          <p:cNvPr id="19" name="Picture Placeholder 18">
            <a:extLst>
              <a:ext uri="{FF2B5EF4-FFF2-40B4-BE49-F238E27FC236}">
                <a16:creationId xmlns:a16="http://schemas.microsoft.com/office/drawing/2014/main" id="{6F02F2F4-B176-2021-CEE8-EF1B5C7F40E4}"/>
              </a:ext>
            </a:extLst>
          </p:cNvPr>
          <p:cNvSpPr>
            <a:spLocks noGrp="1"/>
          </p:cNvSpPr>
          <p:nvPr>
            <p:ph type="pic" sz="quarter" idx="12"/>
          </p:nvPr>
        </p:nvSpPr>
        <p:spPr>
          <a:xfrm>
            <a:off x="7658101" y="0"/>
            <a:ext cx="4533900" cy="6858000"/>
          </a:xfrm>
          <a:custGeom>
            <a:avLst/>
            <a:gdLst>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168842 w 3400425"/>
              <a:gd name="connsiteY16" fmla="*/ 1178259 h 5143500"/>
              <a:gd name="connsiteX17" fmla="*/ 32885 w 3400425"/>
              <a:gd name="connsiteY17" fmla="*/ 985665 h 5143500"/>
              <a:gd name="connsiteX18" fmla="*/ 0 w 3400425"/>
              <a:gd name="connsiteY18" fmla="*/ 980024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44400 w 3400425"/>
              <a:gd name="connsiteY15" fmla="*/ 1378458 h 5143500"/>
              <a:gd name="connsiteX16" fmla="*/ 32885 w 3400425"/>
              <a:gd name="connsiteY16" fmla="*/ 985665 h 5143500"/>
              <a:gd name="connsiteX17" fmla="*/ 0 w 3400425"/>
              <a:gd name="connsiteY17" fmla="*/ 980024 h 5143500"/>
              <a:gd name="connsiteX18" fmla="*/ 0 w 3400425"/>
              <a:gd name="connsiteY18"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32885 w 3400425"/>
              <a:gd name="connsiteY15" fmla="*/ 985665 h 5143500"/>
              <a:gd name="connsiteX16" fmla="*/ 0 w 3400425"/>
              <a:gd name="connsiteY16" fmla="*/ 980024 h 5143500"/>
              <a:gd name="connsiteX17" fmla="*/ 0 w 3400425"/>
              <a:gd name="connsiteY17"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980024 h 5143500"/>
              <a:gd name="connsiteX16" fmla="*/ 0 w 3400425"/>
              <a:gd name="connsiteY16"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1388792 h 5143500"/>
              <a:gd name="connsiteX15" fmla="*/ 0 w 3400425"/>
              <a:gd name="connsiteY15" fmla="*/ 0 h 5143500"/>
              <a:gd name="connsiteX0" fmla="*/ 0 w 3400425"/>
              <a:gd name="connsiteY0" fmla="*/ 0 h 5143500"/>
              <a:gd name="connsiteX1" fmla="*/ 3400425 w 3400425"/>
              <a:gd name="connsiteY1" fmla="*/ 0 h 5143500"/>
              <a:gd name="connsiteX2" fmla="*/ 3400425 w 3400425"/>
              <a:gd name="connsiteY2" fmla="*/ 5143500 h 5143500"/>
              <a:gd name="connsiteX3" fmla="*/ 0 w 3400425"/>
              <a:gd name="connsiteY3" fmla="*/ 5143500 h 5143500"/>
              <a:gd name="connsiteX4" fmla="*/ 0 w 3400425"/>
              <a:gd name="connsiteY4" fmla="*/ 4795430 h 5143500"/>
              <a:gd name="connsiteX5" fmla="*/ 21436 w 3400425"/>
              <a:gd name="connsiteY5" fmla="*/ 4783799 h 5143500"/>
              <a:gd name="connsiteX6" fmla="*/ 161580 w 3400425"/>
              <a:gd name="connsiteY6" fmla="*/ 4520209 h 5143500"/>
              <a:gd name="connsiteX7" fmla="*/ 21279 w 3400425"/>
              <a:gd name="connsiteY7" fmla="*/ 4256619 h 5143500"/>
              <a:gd name="connsiteX8" fmla="*/ 0 w 3400425"/>
              <a:gd name="connsiteY8" fmla="*/ 4245072 h 5143500"/>
              <a:gd name="connsiteX9" fmla="*/ 0 w 3400425"/>
              <a:gd name="connsiteY9" fmla="*/ 2906236 h 5143500"/>
              <a:gd name="connsiteX10" fmla="*/ 15193 w 3400425"/>
              <a:gd name="connsiteY10" fmla="*/ 2903155 h 5143500"/>
              <a:gd name="connsiteX11" fmla="*/ 160994 w 3400425"/>
              <a:gd name="connsiteY11" fmla="*/ 2683300 h 5143500"/>
              <a:gd name="connsiteX12" fmla="*/ 14930 w 3400425"/>
              <a:gd name="connsiteY12" fmla="*/ 2463356 h 5143500"/>
              <a:gd name="connsiteX13" fmla="*/ 0 w 3400425"/>
              <a:gd name="connsiteY13" fmla="*/ 2460334 h 5143500"/>
              <a:gd name="connsiteX14" fmla="*/ 0 w 3400425"/>
              <a:gd name="connsiteY14"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0425" h="5143500">
                <a:moveTo>
                  <a:pt x="0" y="0"/>
                </a:moveTo>
                <a:lnTo>
                  <a:pt x="3400425" y="0"/>
                </a:lnTo>
                <a:lnTo>
                  <a:pt x="3400425" y="5143500"/>
                </a:lnTo>
                <a:lnTo>
                  <a:pt x="0" y="5143500"/>
                </a:lnTo>
                <a:lnTo>
                  <a:pt x="0" y="4795430"/>
                </a:lnTo>
                <a:lnTo>
                  <a:pt x="21436" y="4783799"/>
                </a:lnTo>
                <a:cubicBezTo>
                  <a:pt x="105999" y="4726685"/>
                  <a:pt x="161580" y="4629956"/>
                  <a:pt x="161580" y="4520209"/>
                </a:cubicBezTo>
                <a:cubicBezTo>
                  <a:pt x="161580" y="4410461"/>
                  <a:pt x="105859" y="4313732"/>
                  <a:pt x="21279" y="4256619"/>
                </a:cubicBezTo>
                <a:lnTo>
                  <a:pt x="0" y="4245072"/>
                </a:lnTo>
                <a:lnTo>
                  <a:pt x="0" y="2906236"/>
                </a:lnTo>
                <a:lnTo>
                  <a:pt x="15193" y="2903155"/>
                </a:lnTo>
                <a:cubicBezTo>
                  <a:pt x="100881" y="2866777"/>
                  <a:pt x="160994" y="2781717"/>
                  <a:pt x="160994" y="2683300"/>
                </a:cubicBezTo>
                <a:cubicBezTo>
                  <a:pt x="160994" y="2584415"/>
                  <a:pt x="100530" y="2499589"/>
                  <a:pt x="14930" y="2463356"/>
                </a:cubicBezTo>
                <a:lnTo>
                  <a:pt x="0" y="2460334"/>
                </a:lnTo>
                <a:lnTo>
                  <a:pt x="0" y="0"/>
                </a:lnTo>
                <a:close/>
              </a:path>
            </a:pathLst>
          </a:custGeom>
          <a:solidFill>
            <a:schemeClr val="bg2"/>
          </a:solidFill>
        </p:spPr>
        <p:txBody>
          <a:bodyPr wrap="square" anchor="ctr" anchorCtr="1">
            <a:noAutofit/>
          </a:bodyPr>
          <a:lstStyle/>
          <a:p>
            <a:r>
              <a:rPr lang="en-US"/>
              <a:t>Click icon to add picture</a:t>
            </a:r>
            <a:endParaRPr lang="en-GB"/>
          </a:p>
        </p:txBody>
      </p:sp>
      <p:sp>
        <p:nvSpPr>
          <p:cNvPr id="4" name="Text Placeholder 3">
            <a:extLst>
              <a:ext uri="{FF2B5EF4-FFF2-40B4-BE49-F238E27FC236}">
                <a16:creationId xmlns:a16="http://schemas.microsoft.com/office/drawing/2014/main" id="{C8C2D350-7A40-F8AC-A488-D8995637E561}"/>
              </a:ext>
            </a:extLst>
          </p:cNvPr>
          <p:cNvSpPr>
            <a:spLocks noGrp="1"/>
          </p:cNvSpPr>
          <p:nvPr>
            <p:ph type="body" sz="quarter" idx="10" hasCustomPrompt="1"/>
          </p:nvPr>
        </p:nvSpPr>
        <p:spPr>
          <a:xfrm>
            <a:off x="575734" y="4558074"/>
            <a:ext cx="6625167" cy="599287"/>
          </a:xfrm>
        </p:spPr>
        <p:txBody>
          <a:bodyPr/>
          <a:lstStyle/>
          <a:p>
            <a:pPr lvl="0"/>
            <a:r>
              <a:rPr lang="en-GB"/>
              <a:t>Click to add subheading</a:t>
            </a:r>
          </a:p>
        </p:txBody>
      </p:sp>
      <p:sp>
        <p:nvSpPr>
          <p:cNvPr id="6" name="Text Placeholder 5">
            <a:extLst>
              <a:ext uri="{FF2B5EF4-FFF2-40B4-BE49-F238E27FC236}">
                <a16:creationId xmlns:a16="http://schemas.microsoft.com/office/drawing/2014/main" id="{CC427F3C-7D7A-D7B5-C875-1615952B8496}"/>
              </a:ext>
            </a:extLst>
          </p:cNvPr>
          <p:cNvSpPr>
            <a:spLocks noGrp="1"/>
          </p:cNvSpPr>
          <p:nvPr>
            <p:ph type="body" sz="quarter" idx="11" hasCustomPrompt="1"/>
          </p:nvPr>
        </p:nvSpPr>
        <p:spPr>
          <a:xfrm>
            <a:off x="576090" y="5273046"/>
            <a:ext cx="6625167" cy="322029"/>
          </a:xfrm>
        </p:spPr>
        <p:txBody>
          <a:bodyPr/>
          <a:lstStyle>
            <a:lvl1pPr>
              <a:defRPr sz="2133" b="0">
                <a:solidFill>
                  <a:srgbClr val="389996"/>
                </a:solidFill>
              </a:defRPr>
            </a:lvl1pPr>
          </a:lstStyle>
          <a:p>
            <a:pPr lvl="0"/>
            <a:r>
              <a:rPr lang="en-GB"/>
              <a:t>Click to add date</a:t>
            </a:r>
          </a:p>
        </p:txBody>
      </p:sp>
      <p:pic>
        <p:nvPicPr>
          <p:cNvPr id="3" name="Picture 2" descr="A picture containing symbol, circle, screenshot, graphics&#10;&#10;Description automatically generated">
            <a:extLst>
              <a:ext uri="{FF2B5EF4-FFF2-40B4-BE49-F238E27FC236}">
                <a16:creationId xmlns:a16="http://schemas.microsoft.com/office/drawing/2014/main" id="{B841B0CC-9BA0-B892-3186-242D054D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674" y="6117411"/>
            <a:ext cx="936812" cy="322029"/>
          </a:xfrm>
          <a:prstGeom prst="rect">
            <a:avLst/>
          </a:prstGeom>
        </p:spPr>
      </p:pic>
    </p:spTree>
    <p:extLst>
      <p:ext uri="{BB962C8B-B14F-4D97-AF65-F5344CB8AC3E}">
        <p14:creationId xmlns:p14="http://schemas.microsoft.com/office/powerpoint/2010/main" val="1488918603"/>
      </p:ext>
    </p:extLst>
  </p:cSld>
  <p:clrMapOvr>
    <a:masterClrMapping/>
  </p:clrMapOvr>
  <p:hf sldNum="0" hdr="0" dt="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Footer Placeholder 2">
            <a:extLst>
              <a:ext uri="{FF2B5EF4-FFF2-40B4-BE49-F238E27FC236}">
                <a16:creationId xmlns:a16="http://schemas.microsoft.com/office/drawing/2014/main" id="{0363D280-D7DA-46F3-44B1-11F87A41ADE5}"/>
              </a:ext>
            </a:extLst>
          </p:cNvPr>
          <p:cNvSpPr>
            <a:spLocks noGrp="1"/>
          </p:cNvSpPr>
          <p:nvPr>
            <p:ph type="ftr" sz="quarter" idx="13"/>
          </p:nvPr>
        </p:nvSpPr>
        <p:spPr/>
        <p:txBody>
          <a:bodyPr/>
          <a:lstStyle/>
          <a:p>
            <a:r>
              <a:rPr lang="en-GB"/>
              <a:t>Add footer via 'Header and Footer'...</a:t>
            </a:r>
          </a:p>
        </p:txBody>
      </p:sp>
      <p:sp>
        <p:nvSpPr>
          <p:cNvPr id="4" name="Content Placeholder 2">
            <a:extLst>
              <a:ext uri="{FF2B5EF4-FFF2-40B4-BE49-F238E27FC236}">
                <a16:creationId xmlns:a16="http://schemas.microsoft.com/office/drawing/2014/main" id="{3773296F-D98F-7DB6-F903-EF15429F651E}"/>
              </a:ext>
            </a:extLst>
          </p:cNvPr>
          <p:cNvSpPr>
            <a:spLocks noGrp="1"/>
          </p:cNvSpPr>
          <p:nvPr>
            <p:ph idx="1"/>
          </p:nvPr>
        </p:nvSpPr>
        <p:spPr>
          <a:xfrm>
            <a:off x="575734" y="1411819"/>
            <a:ext cx="11040533" cy="4224867"/>
          </a:xfrm>
        </p:spPr>
        <p:txBody>
          <a:bodyPr/>
          <a:lstStyle>
            <a:lvl1pPr>
              <a:buClr>
                <a:schemeClr val="accent1"/>
              </a:buClr>
              <a:defRPr/>
            </a:lvl1pPr>
            <a:lvl2pPr>
              <a:buClr>
                <a:schemeClr val="accent1"/>
              </a:buClr>
              <a:defRPr/>
            </a:lvl2pPr>
            <a:lvl3pPr>
              <a:buClr>
                <a:schemeClr val="accent1"/>
              </a:buClr>
              <a:defRPr sz="1600"/>
            </a:lvl3pPr>
            <a:lvl4pPr>
              <a:buClr>
                <a:schemeClr val="accent1"/>
              </a:buClr>
              <a:defRPr sz="1600"/>
            </a:lvl4pPr>
            <a:lvl5pPr>
              <a:buClr>
                <a:schemeClr val="accent1"/>
              </a:buClr>
              <a:defRPr sz="1600">
                <a:latin typeface="Source Sans Pro" panose="020B0503030403020204" pitchFamily="34" charset="0"/>
                <a:ea typeface="Source Sans Pro" panose="020B0503030403020204" pitchFamily="34" charset="0"/>
              </a:defRPr>
            </a:lvl5pPr>
            <a:lvl6pPr marL="3047924" indent="0">
              <a:buNone/>
              <a:defRPr sz="1867" baseline="0">
                <a:latin typeface="+mn-lt"/>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11043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56A1-FA76-04D6-79E2-56755400FB79}"/>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978A512-5C3A-53E3-C3A0-F1A7B82A85CE}"/>
              </a:ext>
            </a:extLst>
          </p:cNvPr>
          <p:cNvSpPr>
            <a:spLocks noGrp="1"/>
          </p:cNvSpPr>
          <p:nvPr>
            <p:ph type="ftr" sz="quarter" idx="10"/>
          </p:nvPr>
        </p:nvSpPr>
        <p:spPr/>
        <p:txBody>
          <a:bodyPr/>
          <a:lstStyle/>
          <a:p>
            <a:endParaRPr lang="en-GB"/>
          </a:p>
        </p:txBody>
      </p:sp>
      <p:sp>
        <p:nvSpPr>
          <p:cNvPr id="5" name="Text Placeholder 4">
            <a:extLst>
              <a:ext uri="{FF2B5EF4-FFF2-40B4-BE49-F238E27FC236}">
                <a16:creationId xmlns:a16="http://schemas.microsoft.com/office/drawing/2014/main" id="{207218F2-6C20-A13F-F089-421E75579E18}"/>
              </a:ext>
            </a:extLst>
          </p:cNvPr>
          <p:cNvSpPr>
            <a:spLocks noGrp="1"/>
          </p:cNvSpPr>
          <p:nvPr>
            <p:ph type="body" sz="quarter"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7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image" Target="../media/image19.svg"/><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image" Target="../media/image18.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10.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theme" Target="../theme/theme11.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4.xml"/><Relationship Id="rId7"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5" Type="http://schemas.openxmlformats.org/officeDocument/2006/relationships/slideLayout" Target="../slideLayouts/slideLayout136.xml"/><Relationship Id="rId4"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2.svg"/><Relationship Id="rId2" Type="http://schemas.openxmlformats.org/officeDocument/2006/relationships/slideLayout" Target="../slideLayouts/slideLayout139.xml"/><Relationship Id="rId16"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13.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9.svg"/><Relationship Id="rId2" Type="http://schemas.openxmlformats.org/officeDocument/2006/relationships/slideLayout" Target="../slideLayouts/slideLayout14.xml"/><Relationship Id="rId16"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sv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8.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image" Target="../media/image19.sv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2.svg"/><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8.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image" Target="../media/image2.svg"/><Relationship Id="rId4" Type="http://schemas.openxmlformats.org/officeDocument/2006/relationships/slideLayout" Target="../slideLayouts/slideLayout9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591940"/>
            <a:ext cx="6625523" cy="1044744"/>
          </a:xfrm>
          <a:prstGeom prst="rect">
            <a:avLst/>
          </a:prstGeom>
        </p:spPr>
        <p:txBody>
          <a:bodyPr vert="horz" lIns="0" tIns="0" rIns="0" bIns="0" rtlCol="0">
            <a:noAutofit/>
          </a:bodyPr>
          <a:lstStyle/>
          <a:p>
            <a:pPr lvl="0"/>
            <a:r>
              <a:rPr lang="en-GB"/>
              <a:t>Click to edit Master Subheading styles</a:t>
            </a:r>
          </a:p>
        </p:txBody>
      </p:sp>
      <p:sp>
        <p:nvSpPr>
          <p:cNvPr id="2" name="Title Placeholder 1"/>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p>
        </p:txBody>
      </p:sp>
      <p:pic>
        <p:nvPicPr>
          <p:cNvPr id="6" name="Graphic 5">
            <a:extLst>
              <a:ext uri="{FF2B5EF4-FFF2-40B4-BE49-F238E27FC236}">
                <a16:creationId xmlns:a16="http://schemas.microsoft.com/office/drawing/2014/main" id="{A18A1ABB-3927-C955-6518-2356060FD4E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5734" y="146081"/>
            <a:ext cx="2933740" cy="1380583"/>
          </a:xfrm>
          <a:prstGeom prst="rect">
            <a:avLst/>
          </a:prstGeom>
        </p:spPr>
      </p:pic>
    </p:spTree>
    <p:extLst>
      <p:ext uri="{BB962C8B-B14F-4D97-AF65-F5344CB8AC3E}">
        <p14:creationId xmlns:p14="http://schemas.microsoft.com/office/powerpoint/2010/main" val="25946147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00" r:id="rId10"/>
    <p:sldLayoutId id="2147483655" r:id="rId11"/>
    <p:sldLayoutId id="2147483861" r:id="rId12"/>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609585" rtl="0" eaLnBrk="1" latinLnBrk="0" hangingPunct="1">
        <a:spcBef>
          <a:spcPct val="0"/>
        </a:spcBef>
        <a:buNone/>
        <a:defRPr sz="42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p>
        </p:txBody>
      </p:sp>
      <p:pic>
        <p:nvPicPr>
          <p:cNvPr id="8" name="Graphic 7">
            <a:extLst>
              <a:ext uri="{FF2B5EF4-FFF2-40B4-BE49-F238E27FC236}">
                <a16:creationId xmlns:a16="http://schemas.microsoft.com/office/drawing/2014/main" id="{B870630F-A94D-22AD-BDDF-99C11091C8EC}"/>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982683" y="5921881"/>
            <a:ext cx="5054147" cy="1138681"/>
          </a:xfrm>
          <a:prstGeom prst="rect">
            <a:avLst/>
          </a:prstGeom>
        </p:spPr>
      </p:pic>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spTree>
    <p:extLst>
      <p:ext uri="{BB962C8B-B14F-4D97-AF65-F5344CB8AC3E}">
        <p14:creationId xmlns:p14="http://schemas.microsoft.com/office/powerpoint/2010/main" val="135117172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p>
        </p:txBody>
      </p:sp>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grpSp>
        <p:nvGrpSpPr>
          <p:cNvPr id="5" name="Group 4">
            <a:extLst>
              <a:ext uri="{FF2B5EF4-FFF2-40B4-BE49-F238E27FC236}">
                <a16:creationId xmlns:a16="http://schemas.microsoft.com/office/drawing/2014/main" id="{C6100166-2F3C-8767-6F17-13DDADEB2AEB}"/>
              </a:ext>
              <a:ext uri="{C183D7F6-B498-43B3-948B-1728B52AA6E4}">
                <adec:decorative xmlns:adec="http://schemas.microsoft.com/office/drawing/2017/decorative" val="1"/>
              </a:ext>
            </a:extLst>
          </p:cNvPr>
          <p:cNvGrpSpPr/>
          <p:nvPr/>
        </p:nvGrpSpPr>
        <p:grpSpPr>
          <a:xfrm>
            <a:off x="11303791" y="5921881"/>
            <a:ext cx="734536" cy="757631"/>
            <a:chOff x="8477843" y="4441410"/>
            <a:chExt cx="550902" cy="568223"/>
          </a:xfrm>
        </p:grpSpPr>
        <p:sp>
          <p:nvSpPr>
            <p:cNvPr id="6" name="Freeform 5">
              <a:extLst>
                <a:ext uri="{FF2B5EF4-FFF2-40B4-BE49-F238E27FC236}">
                  <a16:creationId xmlns:a16="http://schemas.microsoft.com/office/drawing/2014/main" id="{7A0E1D17-1A23-170E-AD7D-28D943A4293E}"/>
                </a:ext>
              </a:extLst>
            </p:cNvPr>
            <p:cNvSpPr/>
            <p:nvPr/>
          </p:nvSpPr>
          <p:spPr>
            <a:xfrm>
              <a:off x="8477843" y="4925907"/>
              <a:ext cx="84235" cy="83726"/>
            </a:xfrm>
            <a:custGeom>
              <a:avLst/>
              <a:gdLst>
                <a:gd name="connsiteX0" fmla="*/ 42118 w 84235"/>
                <a:gd name="connsiteY0" fmla="*/ 0 h 83726"/>
                <a:gd name="connsiteX1" fmla="*/ 0 w 84235"/>
                <a:gd name="connsiteY1" fmla="*/ 41863 h 83726"/>
                <a:gd name="connsiteX2" fmla="*/ 42118 w 84235"/>
                <a:gd name="connsiteY2" fmla="*/ 83727 h 83726"/>
                <a:gd name="connsiteX3" fmla="*/ 84236 w 84235"/>
                <a:gd name="connsiteY3" fmla="*/ 41863 h 83726"/>
                <a:gd name="connsiteX4" fmla="*/ 42118 w 84235"/>
                <a:gd name="connsiteY4" fmla="*/ 0 h 8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5" h="83726">
                  <a:moveTo>
                    <a:pt x="42118" y="0"/>
                  </a:moveTo>
                  <a:cubicBezTo>
                    <a:pt x="19094" y="0"/>
                    <a:pt x="0" y="18420"/>
                    <a:pt x="0" y="41863"/>
                  </a:cubicBezTo>
                  <a:cubicBezTo>
                    <a:pt x="0" y="64749"/>
                    <a:pt x="18532" y="83727"/>
                    <a:pt x="42118" y="83727"/>
                  </a:cubicBezTo>
                  <a:cubicBezTo>
                    <a:pt x="65704" y="83727"/>
                    <a:pt x="84236" y="65307"/>
                    <a:pt x="84236" y="41863"/>
                  </a:cubicBezTo>
                  <a:cubicBezTo>
                    <a:pt x="84236" y="18420"/>
                    <a:pt x="65143" y="0"/>
                    <a:pt x="42118" y="0"/>
                  </a:cubicBezTo>
                  <a:close/>
                </a:path>
              </a:pathLst>
            </a:custGeom>
            <a:solidFill>
              <a:srgbClr val="652C90"/>
            </a:solidFill>
            <a:ln w="5602"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5773F9D7-315C-FFC7-0388-2B030C13917E}"/>
                </a:ext>
              </a:extLst>
            </p:cNvPr>
            <p:cNvSpPr/>
            <p:nvPr/>
          </p:nvSpPr>
          <p:spPr>
            <a:xfrm>
              <a:off x="8513222" y="4441410"/>
              <a:ext cx="399838" cy="397422"/>
            </a:xfrm>
            <a:custGeom>
              <a:avLst/>
              <a:gdLst>
                <a:gd name="connsiteX0" fmla="*/ 389731 w 399838"/>
                <a:gd name="connsiteY0" fmla="*/ 256761 h 397422"/>
                <a:gd name="connsiteX1" fmla="*/ 391415 w 399838"/>
                <a:gd name="connsiteY1" fmla="*/ 256761 h 397422"/>
                <a:gd name="connsiteX2" fmla="*/ 399839 w 399838"/>
                <a:gd name="connsiteY2" fmla="*/ 198711 h 397422"/>
                <a:gd name="connsiteX3" fmla="*/ 199919 w 399838"/>
                <a:gd name="connsiteY3" fmla="*/ 0 h 397422"/>
                <a:gd name="connsiteX4" fmla="*/ 0 w 399838"/>
                <a:gd name="connsiteY4" fmla="*/ 198711 h 397422"/>
                <a:gd name="connsiteX5" fmla="*/ 199919 w 399838"/>
                <a:gd name="connsiteY5" fmla="*/ 397422 h 397422"/>
                <a:gd name="connsiteX6" fmla="*/ 263939 w 399838"/>
                <a:gd name="connsiteY6" fmla="*/ 386817 h 397422"/>
                <a:gd name="connsiteX7" fmla="*/ 263939 w 399838"/>
                <a:gd name="connsiteY7" fmla="*/ 381235 h 397422"/>
                <a:gd name="connsiteX8" fmla="*/ 389731 w 399838"/>
                <a:gd name="connsiteY8" fmla="*/ 256761 h 39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38" h="397422">
                  <a:moveTo>
                    <a:pt x="389731" y="256761"/>
                  </a:moveTo>
                  <a:cubicBezTo>
                    <a:pt x="390292" y="256761"/>
                    <a:pt x="390854" y="256761"/>
                    <a:pt x="391415" y="256761"/>
                  </a:cubicBezTo>
                  <a:cubicBezTo>
                    <a:pt x="397031" y="238342"/>
                    <a:pt x="399839" y="218805"/>
                    <a:pt x="399839" y="198711"/>
                  </a:cubicBezTo>
                  <a:cubicBezTo>
                    <a:pt x="399839" y="89308"/>
                    <a:pt x="310549" y="0"/>
                    <a:pt x="199919" y="0"/>
                  </a:cubicBezTo>
                  <a:cubicBezTo>
                    <a:pt x="89290" y="0"/>
                    <a:pt x="0" y="89308"/>
                    <a:pt x="0" y="198711"/>
                  </a:cubicBezTo>
                  <a:cubicBezTo>
                    <a:pt x="0" y="308672"/>
                    <a:pt x="89852" y="397422"/>
                    <a:pt x="199919" y="397422"/>
                  </a:cubicBezTo>
                  <a:cubicBezTo>
                    <a:pt x="222382" y="397422"/>
                    <a:pt x="243722" y="393515"/>
                    <a:pt x="263939" y="386817"/>
                  </a:cubicBezTo>
                  <a:cubicBezTo>
                    <a:pt x="263939" y="385142"/>
                    <a:pt x="263939" y="382910"/>
                    <a:pt x="263939" y="381235"/>
                  </a:cubicBezTo>
                  <a:cubicBezTo>
                    <a:pt x="263939" y="312579"/>
                    <a:pt x="320096" y="256761"/>
                    <a:pt x="389731" y="256761"/>
                  </a:cubicBezTo>
                  <a:close/>
                </a:path>
              </a:pathLst>
            </a:custGeom>
            <a:solidFill>
              <a:srgbClr val="EC008B"/>
            </a:solidFill>
            <a:ln w="5602"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B7FE9560-826E-8C86-6AB5-7AF659C08A4F}"/>
                </a:ext>
              </a:extLst>
            </p:cNvPr>
            <p:cNvSpPr/>
            <p:nvPr/>
          </p:nvSpPr>
          <p:spPr>
            <a:xfrm>
              <a:off x="8777161" y="4698171"/>
              <a:ext cx="251584" cy="250063"/>
            </a:xfrm>
            <a:custGeom>
              <a:avLst/>
              <a:gdLst>
                <a:gd name="connsiteX0" fmla="*/ 127477 w 251584"/>
                <a:gd name="connsiteY0" fmla="*/ 0 h 250063"/>
                <a:gd name="connsiteX1" fmla="*/ 0 w 251584"/>
                <a:gd name="connsiteY1" fmla="*/ 130613 h 250063"/>
                <a:gd name="connsiteX2" fmla="*/ 125792 w 251584"/>
                <a:gd name="connsiteY2" fmla="*/ 250063 h 250063"/>
                <a:gd name="connsiteX3" fmla="*/ 251584 w 251584"/>
                <a:gd name="connsiteY3" fmla="*/ 125032 h 250063"/>
                <a:gd name="connsiteX4" fmla="*/ 127477 w 251584"/>
                <a:gd name="connsiteY4" fmla="*/ 0 h 2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4" h="250063">
                  <a:moveTo>
                    <a:pt x="127477" y="0"/>
                  </a:moveTo>
                  <a:cubicBezTo>
                    <a:pt x="108945" y="61399"/>
                    <a:pt x="61211" y="109961"/>
                    <a:pt x="0" y="130613"/>
                  </a:cubicBezTo>
                  <a:cubicBezTo>
                    <a:pt x="2808" y="197037"/>
                    <a:pt x="57842" y="250063"/>
                    <a:pt x="125792" y="250063"/>
                  </a:cubicBezTo>
                  <a:cubicBezTo>
                    <a:pt x="195427" y="250063"/>
                    <a:pt x="251584" y="194246"/>
                    <a:pt x="251584" y="125032"/>
                  </a:cubicBezTo>
                  <a:cubicBezTo>
                    <a:pt x="251584" y="56376"/>
                    <a:pt x="195988" y="1116"/>
                    <a:pt x="127477" y="0"/>
                  </a:cubicBezTo>
                  <a:close/>
                </a:path>
              </a:pathLst>
            </a:custGeom>
            <a:solidFill>
              <a:srgbClr val="00ADEF"/>
            </a:solidFill>
            <a:ln w="5602"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3E028CB4-31AC-D167-F24C-4632BC17B5BF}"/>
                </a:ext>
              </a:extLst>
            </p:cNvPr>
            <p:cNvSpPr/>
            <p:nvPr/>
          </p:nvSpPr>
          <p:spPr>
            <a:xfrm>
              <a:off x="8777161" y="4698171"/>
              <a:ext cx="127476" cy="130613"/>
            </a:xfrm>
            <a:custGeom>
              <a:avLst/>
              <a:gdLst>
                <a:gd name="connsiteX0" fmla="*/ 127477 w 127476"/>
                <a:gd name="connsiteY0" fmla="*/ 0 h 130613"/>
                <a:gd name="connsiteX1" fmla="*/ 125792 w 127476"/>
                <a:gd name="connsiteY1" fmla="*/ 0 h 130613"/>
                <a:gd name="connsiteX2" fmla="*/ 0 w 127476"/>
                <a:gd name="connsiteY2" fmla="*/ 125032 h 130613"/>
                <a:gd name="connsiteX3" fmla="*/ 0 w 127476"/>
                <a:gd name="connsiteY3" fmla="*/ 130613 h 130613"/>
                <a:gd name="connsiteX4" fmla="*/ 127477 w 127476"/>
                <a:gd name="connsiteY4" fmla="*/ 0 h 1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76" h="130613">
                  <a:moveTo>
                    <a:pt x="127477" y="0"/>
                  </a:moveTo>
                  <a:cubicBezTo>
                    <a:pt x="126915" y="0"/>
                    <a:pt x="126354" y="0"/>
                    <a:pt x="125792" y="0"/>
                  </a:cubicBezTo>
                  <a:cubicBezTo>
                    <a:pt x="56157" y="0"/>
                    <a:pt x="0" y="55818"/>
                    <a:pt x="0" y="125032"/>
                  </a:cubicBezTo>
                  <a:cubicBezTo>
                    <a:pt x="0" y="126706"/>
                    <a:pt x="0" y="128939"/>
                    <a:pt x="0" y="130613"/>
                  </a:cubicBezTo>
                  <a:cubicBezTo>
                    <a:pt x="60650" y="109961"/>
                    <a:pt x="108383" y="61399"/>
                    <a:pt x="127477" y="0"/>
                  </a:cubicBezTo>
                  <a:close/>
                </a:path>
              </a:pathLst>
            </a:custGeom>
            <a:solidFill>
              <a:srgbClr val="00007C"/>
            </a:solidFill>
            <a:ln w="5602"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8693897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210305"/>
            <a:ext cx="5520267" cy="1426380"/>
          </a:xfrm>
          <a:prstGeom prst="rect">
            <a:avLst/>
          </a:prstGeom>
        </p:spPr>
        <p:txBody>
          <a:bodyPr vert="horz" lIns="0" tIns="0" rIns="0" bIns="0" rtlCol="0">
            <a:noAutofit/>
          </a:bodyPr>
          <a:lstStyle/>
          <a:p>
            <a:pPr lvl="0"/>
            <a:r>
              <a:rPr lang="en-GB"/>
              <a:t>Click to edit Master subtitle styles</a:t>
            </a:r>
          </a:p>
        </p:txBody>
      </p:sp>
      <p:sp>
        <p:nvSpPr>
          <p:cNvPr id="2" name="Title Placeholder 1"/>
          <p:cNvSpPr>
            <a:spLocks noGrp="1"/>
          </p:cNvSpPr>
          <p:nvPr>
            <p:ph type="title"/>
          </p:nvPr>
        </p:nvSpPr>
        <p:spPr>
          <a:xfrm>
            <a:off x="575733" y="596901"/>
            <a:ext cx="6497091" cy="2983115"/>
          </a:xfrm>
          <a:prstGeom prst="rect">
            <a:avLst/>
          </a:prstGeom>
        </p:spPr>
        <p:txBody>
          <a:bodyPr vert="horz" lIns="0" tIns="45720" rIns="0" bIns="0" rtlCol="0" anchor="t" anchorCtr="0">
            <a:noAutofit/>
          </a:bodyPr>
          <a:lstStyle/>
          <a:p>
            <a:r>
              <a:rPr lang="en-GB"/>
              <a:t>Click to edit Master divider title style</a:t>
            </a:r>
            <a:endParaRPr lang="en-US"/>
          </a:p>
        </p:txBody>
      </p:sp>
      <p:grpSp>
        <p:nvGrpSpPr>
          <p:cNvPr id="5" name="Group 4">
            <a:extLst>
              <a:ext uri="{FF2B5EF4-FFF2-40B4-BE49-F238E27FC236}">
                <a16:creationId xmlns:a16="http://schemas.microsoft.com/office/drawing/2014/main" id="{ED32EDA1-28B1-37E1-A171-B71A4CDFD095}"/>
              </a:ext>
              <a:ext uri="{C183D7F6-B498-43B3-948B-1728B52AA6E4}">
                <adec:decorative xmlns:adec="http://schemas.microsoft.com/office/drawing/2017/decorative" val="1"/>
              </a:ext>
            </a:extLst>
          </p:cNvPr>
          <p:cNvGrpSpPr/>
          <p:nvPr/>
        </p:nvGrpSpPr>
        <p:grpSpPr>
          <a:xfrm>
            <a:off x="6536571" y="447843"/>
            <a:ext cx="5390611" cy="6184069"/>
            <a:chOff x="4902428" y="335882"/>
            <a:chExt cx="4042958" cy="4638052"/>
          </a:xfrm>
        </p:grpSpPr>
        <p:sp>
          <p:nvSpPr>
            <p:cNvPr id="7" name="Freeform 6">
              <a:extLst>
                <a:ext uri="{FF2B5EF4-FFF2-40B4-BE49-F238E27FC236}">
                  <a16:creationId xmlns:a16="http://schemas.microsoft.com/office/drawing/2014/main" id="{DCED615F-F677-E28D-978F-E3BDFC1428A9}"/>
                </a:ext>
              </a:extLst>
            </p:cNvPr>
            <p:cNvSpPr/>
            <p:nvPr/>
          </p:nvSpPr>
          <p:spPr>
            <a:xfrm>
              <a:off x="7980492" y="335882"/>
              <a:ext cx="217293" cy="213222"/>
            </a:xfrm>
            <a:custGeom>
              <a:avLst/>
              <a:gdLst>
                <a:gd name="connsiteX0" fmla="*/ 108460 w 216919"/>
                <a:gd name="connsiteY0" fmla="*/ 0 h 216888"/>
                <a:gd name="connsiteX1" fmla="*/ 216919 w 216919"/>
                <a:gd name="connsiteY1" fmla="*/ 108444 h 216888"/>
                <a:gd name="connsiteX2" fmla="*/ 108460 w 216919"/>
                <a:gd name="connsiteY2" fmla="*/ 216888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19" y="48514"/>
                    <a:pt x="216919" y="108444"/>
                  </a:cubicBezTo>
                  <a:cubicBezTo>
                    <a:pt x="216919" y="168374"/>
                    <a:pt x="168398" y="216888"/>
                    <a:pt x="108460" y="216888"/>
                  </a:cubicBezTo>
                  <a:cubicBezTo>
                    <a:pt x="48522" y="216888"/>
                    <a:pt x="0" y="168374"/>
                    <a:pt x="0" y="108444"/>
                  </a:cubicBezTo>
                  <a:cubicBezTo>
                    <a:pt x="0" y="48514"/>
                    <a:pt x="48522"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9EE4433C-B420-9DFB-0100-96E8E512A874}"/>
                </a:ext>
              </a:extLst>
            </p:cNvPr>
            <p:cNvSpPr/>
            <p:nvPr/>
          </p:nvSpPr>
          <p:spPr>
            <a:xfrm>
              <a:off x="8253955" y="4370940"/>
              <a:ext cx="217293" cy="213222"/>
            </a:xfrm>
            <a:custGeom>
              <a:avLst/>
              <a:gdLst>
                <a:gd name="connsiteX0" fmla="*/ 108460 w 216919"/>
                <a:gd name="connsiteY0" fmla="*/ 0 h 216888"/>
                <a:gd name="connsiteX1" fmla="*/ 216920 w 216919"/>
                <a:gd name="connsiteY1" fmla="*/ 108444 h 216888"/>
                <a:gd name="connsiteX2" fmla="*/ 108460 w 216919"/>
                <a:gd name="connsiteY2" fmla="*/ 216889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20" y="48515"/>
                    <a:pt x="216920" y="108444"/>
                  </a:cubicBezTo>
                  <a:cubicBezTo>
                    <a:pt x="216920" y="168374"/>
                    <a:pt x="168398" y="216889"/>
                    <a:pt x="108460" y="216889"/>
                  </a:cubicBezTo>
                  <a:cubicBezTo>
                    <a:pt x="48521" y="216889"/>
                    <a:pt x="0" y="168374"/>
                    <a:pt x="0" y="108444"/>
                  </a:cubicBezTo>
                  <a:cubicBezTo>
                    <a:pt x="0" y="48515"/>
                    <a:pt x="48521"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E5D4C78D-417C-A684-24A7-3F178CFE9EDD}"/>
                </a:ext>
              </a:extLst>
            </p:cNvPr>
            <p:cNvSpPr/>
            <p:nvPr/>
          </p:nvSpPr>
          <p:spPr>
            <a:xfrm>
              <a:off x="8397388" y="775887"/>
              <a:ext cx="541326" cy="531185"/>
            </a:xfrm>
            <a:custGeom>
              <a:avLst/>
              <a:gdLst>
                <a:gd name="connsiteX0" fmla="*/ 270198 w 540395"/>
                <a:gd name="connsiteY0" fmla="*/ 540318 h 540318"/>
                <a:gd name="connsiteX1" fmla="*/ 0 w 540395"/>
                <a:gd name="connsiteY1" fmla="*/ 270159 h 540318"/>
                <a:gd name="connsiteX2" fmla="*/ 270198 w 540395"/>
                <a:gd name="connsiteY2" fmla="*/ 0 h 540318"/>
                <a:gd name="connsiteX3" fmla="*/ 540396 w 540395"/>
                <a:gd name="connsiteY3" fmla="*/ 270159 h 540318"/>
                <a:gd name="connsiteX4" fmla="*/ 270198 w 540395"/>
                <a:gd name="connsiteY4" fmla="*/ 540318 h 54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5" h="540318">
                  <a:moveTo>
                    <a:pt x="270198" y="540318"/>
                  </a:moveTo>
                  <a:cubicBezTo>
                    <a:pt x="120828" y="540318"/>
                    <a:pt x="0" y="419508"/>
                    <a:pt x="0" y="270159"/>
                  </a:cubicBezTo>
                  <a:cubicBezTo>
                    <a:pt x="0" y="120811"/>
                    <a:pt x="120828" y="0"/>
                    <a:pt x="270198" y="0"/>
                  </a:cubicBezTo>
                  <a:cubicBezTo>
                    <a:pt x="419568" y="0"/>
                    <a:pt x="540396" y="120811"/>
                    <a:pt x="540396" y="270159"/>
                  </a:cubicBezTo>
                  <a:cubicBezTo>
                    <a:pt x="540396" y="419508"/>
                    <a:pt x="419568" y="540318"/>
                    <a:pt x="270198" y="540318"/>
                  </a:cubicBezTo>
                </a:path>
              </a:pathLst>
            </a:custGeom>
            <a:solidFill>
              <a:srgbClr val="FFFFFF">
                <a:alpha val="20000"/>
              </a:srgbClr>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4E48DB37-8286-29A3-9816-A1513E91BA98}"/>
                </a:ext>
              </a:extLst>
            </p:cNvPr>
            <p:cNvSpPr/>
            <p:nvPr/>
          </p:nvSpPr>
          <p:spPr>
            <a:xfrm>
              <a:off x="7312828" y="2269378"/>
              <a:ext cx="1208455" cy="1185815"/>
            </a:xfrm>
            <a:custGeom>
              <a:avLst/>
              <a:gdLst>
                <a:gd name="connsiteX0" fmla="*/ 603188 w 1206376"/>
                <a:gd name="connsiteY0" fmla="*/ 1206204 h 1206203"/>
                <a:gd name="connsiteX1" fmla="*/ 0 w 1206376"/>
                <a:gd name="connsiteY1" fmla="*/ 603102 h 1206203"/>
                <a:gd name="connsiteX2" fmla="*/ 603188 w 1206376"/>
                <a:gd name="connsiteY2" fmla="*/ 0 h 1206203"/>
                <a:gd name="connsiteX3" fmla="*/ 1206377 w 1206376"/>
                <a:gd name="connsiteY3" fmla="*/ 603102 h 1206203"/>
                <a:gd name="connsiteX4" fmla="*/ 603188 w 1206376"/>
                <a:gd name="connsiteY4" fmla="*/ 1206204 h 120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76" h="1206203">
                  <a:moveTo>
                    <a:pt x="603188" y="1206204"/>
                  </a:moveTo>
                  <a:cubicBezTo>
                    <a:pt x="270198" y="1206204"/>
                    <a:pt x="0" y="936044"/>
                    <a:pt x="0" y="603102"/>
                  </a:cubicBezTo>
                  <a:cubicBezTo>
                    <a:pt x="0" y="270159"/>
                    <a:pt x="270198" y="0"/>
                    <a:pt x="603188" y="0"/>
                  </a:cubicBezTo>
                  <a:cubicBezTo>
                    <a:pt x="936179" y="0"/>
                    <a:pt x="1206377" y="270159"/>
                    <a:pt x="1206377" y="603102"/>
                  </a:cubicBezTo>
                  <a:cubicBezTo>
                    <a:pt x="1206377" y="936044"/>
                    <a:pt x="936179" y="1206204"/>
                    <a:pt x="603188" y="1206204"/>
                  </a:cubicBezTo>
                </a:path>
              </a:pathLst>
            </a:custGeom>
            <a:solidFill>
              <a:srgbClr val="FFFFFF">
                <a:alpha val="20000"/>
              </a:srgbClr>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B614AAB6-631C-56DA-E434-97D3023DA418}"/>
                </a:ext>
              </a:extLst>
            </p:cNvPr>
            <p:cNvSpPr/>
            <p:nvPr/>
          </p:nvSpPr>
          <p:spPr>
            <a:xfrm>
              <a:off x="6245422" y="4324916"/>
              <a:ext cx="661410" cy="649018"/>
            </a:xfrm>
            <a:custGeom>
              <a:avLst/>
              <a:gdLst>
                <a:gd name="connsiteX0" fmla="*/ 330136 w 660272"/>
                <a:gd name="connsiteY0" fmla="*/ 0 h 660177"/>
                <a:gd name="connsiteX1" fmla="*/ 660273 w 660272"/>
                <a:gd name="connsiteY1" fmla="*/ 330089 h 660177"/>
                <a:gd name="connsiteX2" fmla="*/ 330136 w 660272"/>
                <a:gd name="connsiteY2" fmla="*/ 660177 h 660177"/>
                <a:gd name="connsiteX3" fmla="*/ 0 w 660272"/>
                <a:gd name="connsiteY3" fmla="*/ 330089 h 660177"/>
                <a:gd name="connsiteX4" fmla="*/ 330136 w 660272"/>
                <a:gd name="connsiteY4" fmla="*/ 0 h 6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72" h="660177">
                  <a:moveTo>
                    <a:pt x="330136" y="0"/>
                  </a:moveTo>
                  <a:cubicBezTo>
                    <a:pt x="511854" y="0"/>
                    <a:pt x="660273" y="147446"/>
                    <a:pt x="660273" y="330089"/>
                  </a:cubicBezTo>
                  <a:cubicBezTo>
                    <a:pt x="660273" y="512732"/>
                    <a:pt x="512805" y="660177"/>
                    <a:pt x="330136" y="660177"/>
                  </a:cubicBezTo>
                  <a:cubicBezTo>
                    <a:pt x="147467" y="660177"/>
                    <a:pt x="0" y="512732"/>
                    <a:pt x="0" y="330089"/>
                  </a:cubicBezTo>
                  <a:cubicBezTo>
                    <a:pt x="0" y="147446"/>
                    <a:pt x="148419" y="0"/>
                    <a:pt x="330136"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D6DDE9B-F5FE-0F5A-2C94-96BA14FAC3B8}"/>
                </a:ext>
              </a:extLst>
            </p:cNvPr>
            <p:cNvSpPr/>
            <p:nvPr/>
          </p:nvSpPr>
          <p:spPr>
            <a:xfrm>
              <a:off x="8621353" y="3342971"/>
              <a:ext cx="324033" cy="317962"/>
            </a:xfrm>
            <a:custGeom>
              <a:avLst/>
              <a:gdLst>
                <a:gd name="connsiteX0" fmla="*/ 161738 w 323476"/>
                <a:gd name="connsiteY0" fmla="*/ 323430 h 323429"/>
                <a:gd name="connsiteX1" fmla="*/ 323476 w 323476"/>
                <a:gd name="connsiteY1" fmla="*/ 161715 h 323429"/>
                <a:gd name="connsiteX2" fmla="*/ 161738 w 323476"/>
                <a:gd name="connsiteY2" fmla="*/ 0 h 323429"/>
                <a:gd name="connsiteX3" fmla="*/ 0 w 323476"/>
                <a:gd name="connsiteY3" fmla="*/ 161715 h 323429"/>
                <a:gd name="connsiteX4" fmla="*/ 161738 w 323476"/>
                <a:gd name="connsiteY4" fmla="*/ 323430 h 32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76" h="323429">
                  <a:moveTo>
                    <a:pt x="161738" y="323430"/>
                  </a:moveTo>
                  <a:cubicBezTo>
                    <a:pt x="251170" y="323430"/>
                    <a:pt x="323476" y="251134"/>
                    <a:pt x="323476" y="161715"/>
                  </a:cubicBezTo>
                  <a:cubicBezTo>
                    <a:pt x="323476" y="72296"/>
                    <a:pt x="251170" y="0"/>
                    <a:pt x="161738" y="0"/>
                  </a:cubicBezTo>
                  <a:cubicBezTo>
                    <a:pt x="72307" y="0"/>
                    <a:pt x="0" y="72296"/>
                    <a:pt x="0" y="161715"/>
                  </a:cubicBezTo>
                  <a:cubicBezTo>
                    <a:pt x="952" y="251134"/>
                    <a:pt x="73258" y="323430"/>
                    <a:pt x="161738" y="323430"/>
                  </a:cubicBezTo>
                </a:path>
              </a:pathLst>
            </a:custGeom>
            <a:solidFill>
              <a:srgbClr val="FFFFFF">
                <a:alpha val="20000"/>
              </a:srgbClr>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A7B134BF-AEA7-634C-60A4-A5E2F01A8E28}"/>
                </a:ext>
              </a:extLst>
            </p:cNvPr>
            <p:cNvSpPr/>
            <p:nvPr/>
          </p:nvSpPr>
          <p:spPr>
            <a:xfrm>
              <a:off x="5113374" y="3535114"/>
              <a:ext cx="914919" cy="897778"/>
            </a:xfrm>
            <a:custGeom>
              <a:avLst/>
              <a:gdLst>
                <a:gd name="connsiteX0" fmla="*/ 456673 w 913345"/>
                <a:gd name="connsiteY0" fmla="*/ 0 h 913214"/>
                <a:gd name="connsiteX1" fmla="*/ 913345 w 913345"/>
                <a:gd name="connsiteY1" fmla="*/ 456607 h 913214"/>
                <a:gd name="connsiteX2" fmla="*/ 456673 w 913345"/>
                <a:gd name="connsiteY2" fmla="*/ 913214 h 913214"/>
                <a:gd name="connsiteX3" fmla="*/ 0 w 913345"/>
                <a:gd name="connsiteY3" fmla="*/ 456607 h 913214"/>
                <a:gd name="connsiteX4" fmla="*/ 456673 w 913345"/>
                <a:gd name="connsiteY4" fmla="*/ 0 h 91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45" h="913214">
                  <a:moveTo>
                    <a:pt x="456673" y="0"/>
                  </a:moveTo>
                  <a:cubicBezTo>
                    <a:pt x="708794" y="0"/>
                    <a:pt x="913345" y="204522"/>
                    <a:pt x="913345" y="456607"/>
                  </a:cubicBezTo>
                  <a:cubicBezTo>
                    <a:pt x="913345" y="708692"/>
                    <a:pt x="708794" y="913214"/>
                    <a:pt x="456673" y="913214"/>
                  </a:cubicBezTo>
                  <a:cubicBezTo>
                    <a:pt x="204551" y="913214"/>
                    <a:pt x="0" y="708692"/>
                    <a:pt x="0" y="456607"/>
                  </a:cubicBezTo>
                  <a:cubicBezTo>
                    <a:pt x="0" y="204522"/>
                    <a:pt x="204551" y="0"/>
                    <a:pt x="456673"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EAA4548-5DAC-128B-2123-53781C2B4A84}"/>
                </a:ext>
              </a:extLst>
            </p:cNvPr>
            <p:cNvSpPr/>
            <p:nvPr/>
          </p:nvSpPr>
          <p:spPr>
            <a:xfrm>
              <a:off x="6024889" y="3356064"/>
              <a:ext cx="266851" cy="261852"/>
            </a:xfrm>
            <a:custGeom>
              <a:avLst/>
              <a:gdLst>
                <a:gd name="connsiteX0" fmla="*/ 133196 w 266392"/>
                <a:gd name="connsiteY0" fmla="*/ 266354 h 266354"/>
                <a:gd name="connsiteX1" fmla="*/ 0 w 266392"/>
                <a:gd name="connsiteY1" fmla="*/ 133177 h 266354"/>
                <a:gd name="connsiteX2" fmla="*/ 133196 w 266392"/>
                <a:gd name="connsiteY2" fmla="*/ 0 h 266354"/>
                <a:gd name="connsiteX3" fmla="*/ 266393 w 266392"/>
                <a:gd name="connsiteY3" fmla="*/ 133177 h 266354"/>
                <a:gd name="connsiteX4" fmla="*/ 133196 w 266392"/>
                <a:gd name="connsiteY4" fmla="*/ 266354 h 2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92" h="266354">
                  <a:moveTo>
                    <a:pt x="133196" y="266354"/>
                  </a:moveTo>
                  <a:cubicBezTo>
                    <a:pt x="59938" y="266354"/>
                    <a:pt x="0" y="206424"/>
                    <a:pt x="0" y="133177"/>
                  </a:cubicBezTo>
                  <a:cubicBezTo>
                    <a:pt x="0" y="59930"/>
                    <a:pt x="59938" y="0"/>
                    <a:pt x="133196" y="0"/>
                  </a:cubicBezTo>
                  <a:cubicBezTo>
                    <a:pt x="207406" y="0"/>
                    <a:pt x="266393" y="59930"/>
                    <a:pt x="266393" y="133177"/>
                  </a:cubicBezTo>
                  <a:cubicBezTo>
                    <a:pt x="266393" y="206424"/>
                    <a:pt x="207406" y="266354"/>
                    <a:pt x="133196" y="266354"/>
                  </a:cubicBezTo>
                </a:path>
              </a:pathLst>
            </a:custGeom>
            <a:solidFill>
              <a:srgbClr val="FFFFFF">
                <a:alpha val="20000"/>
              </a:srgbClr>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477F5C8F-1FDA-F1CF-B0B6-9B3CBB390A7B}"/>
                </a:ext>
              </a:extLst>
            </p:cNvPr>
            <p:cNvSpPr/>
            <p:nvPr/>
          </p:nvSpPr>
          <p:spPr>
            <a:xfrm>
              <a:off x="7040258" y="1594174"/>
              <a:ext cx="402183" cy="394648"/>
            </a:xfrm>
            <a:custGeom>
              <a:avLst/>
              <a:gdLst>
                <a:gd name="connsiteX0" fmla="*/ 200746 w 401491"/>
                <a:gd name="connsiteY0" fmla="*/ 401434 h 401433"/>
                <a:gd name="connsiteX1" fmla="*/ 401492 w 401491"/>
                <a:gd name="connsiteY1" fmla="*/ 200717 h 401433"/>
                <a:gd name="connsiteX2" fmla="*/ 200746 w 401491"/>
                <a:gd name="connsiteY2" fmla="*/ 0 h 401433"/>
                <a:gd name="connsiteX3" fmla="*/ 0 w 401491"/>
                <a:gd name="connsiteY3" fmla="*/ 200717 h 401433"/>
                <a:gd name="connsiteX4" fmla="*/ 200746 w 401491"/>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1" h="401433">
                  <a:moveTo>
                    <a:pt x="200746" y="401434"/>
                  </a:moveTo>
                  <a:cubicBezTo>
                    <a:pt x="312060" y="401434"/>
                    <a:pt x="401492" y="311064"/>
                    <a:pt x="401492" y="200717"/>
                  </a:cubicBezTo>
                  <a:cubicBezTo>
                    <a:pt x="401492" y="89419"/>
                    <a:pt x="311108" y="0"/>
                    <a:pt x="200746" y="0"/>
                  </a:cubicBezTo>
                  <a:cubicBezTo>
                    <a:pt x="89432" y="0"/>
                    <a:pt x="0" y="90370"/>
                    <a:pt x="0" y="200717"/>
                  </a:cubicBezTo>
                  <a:cubicBezTo>
                    <a:pt x="0" y="311064"/>
                    <a:pt x="89432" y="401434"/>
                    <a:pt x="200746"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781E3728-6BD6-56DB-03D6-68BBD32F91AE}"/>
                </a:ext>
              </a:extLst>
            </p:cNvPr>
            <p:cNvSpPr/>
            <p:nvPr/>
          </p:nvSpPr>
          <p:spPr>
            <a:xfrm>
              <a:off x="4902428" y="3503893"/>
              <a:ext cx="402190" cy="394648"/>
            </a:xfrm>
            <a:custGeom>
              <a:avLst/>
              <a:gdLst>
                <a:gd name="connsiteX0" fmla="*/ 200753 w 401498"/>
                <a:gd name="connsiteY0" fmla="*/ 401433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3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3"/>
                  </a:moveTo>
                  <a:cubicBezTo>
                    <a:pt x="312067" y="401433"/>
                    <a:pt x="401499" y="311063"/>
                    <a:pt x="401499" y="200717"/>
                  </a:cubicBezTo>
                  <a:cubicBezTo>
                    <a:pt x="401499" y="89419"/>
                    <a:pt x="311116" y="0"/>
                    <a:pt x="200753" y="0"/>
                  </a:cubicBezTo>
                  <a:cubicBezTo>
                    <a:pt x="90391" y="0"/>
                    <a:pt x="7" y="90370"/>
                    <a:pt x="7" y="200717"/>
                  </a:cubicBezTo>
                  <a:cubicBezTo>
                    <a:pt x="-944" y="312015"/>
                    <a:pt x="89439" y="401433"/>
                    <a:pt x="200753" y="401433"/>
                  </a:cubicBezTo>
                </a:path>
              </a:pathLst>
            </a:custGeom>
            <a:solidFill>
              <a:srgbClr val="FFFFFF">
                <a:alpha val="20000"/>
              </a:srgbClr>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8A846185-CE55-CD2F-4BB4-C9DDF1C0196F}"/>
                </a:ext>
              </a:extLst>
            </p:cNvPr>
            <p:cNvSpPr/>
            <p:nvPr/>
          </p:nvSpPr>
          <p:spPr>
            <a:xfrm>
              <a:off x="5996467" y="2468573"/>
              <a:ext cx="402190" cy="394648"/>
            </a:xfrm>
            <a:custGeom>
              <a:avLst/>
              <a:gdLst>
                <a:gd name="connsiteX0" fmla="*/ 200753 w 401498"/>
                <a:gd name="connsiteY0" fmla="*/ 401434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4"/>
                  </a:moveTo>
                  <a:cubicBezTo>
                    <a:pt x="312067" y="401434"/>
                    <a:pt x="401499" y="311064"/>
                    <a:pt x="401499" y="200717"/>
                  </a:cubicBezTo>
                  <a:cubicBezTo>
                    <a:pt x="401499" y="89419"/>
                    <a:pt x="311116" y="0"/>
                    <a:pt x="200753" y="0"/>
                  </a:cubicBezTo>
                  <a:cubicBezTo>
                    <a:pt x="90391" y="0"/>
                    <a:pt x="7" y="90370"/>
                    <a:pt x="7" y="200717"/>
                  </a:cubicBezTo>
                  <a:cubicBezTo>
                    <a:pt x="-944" y="312015"/>
                    <a:pt x="89439" y="401434"/>
                    <a:pt x="200753"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C3E09F0F-C23F-F2B9-692B-40C04752C08B}"/>
                </a:ext>
              </a:extLst>
            </p:cNvPr>
            <p:cNvSpPr/>
            <p:nvPr/>
          </p:nvSpPr>
          <p:spPr>
            <a:xfrm>
              <a:off x="6499884" y="3087665"/>
              <a:ext cx="1921329" cy="1885334"/>
            </a:xfrm>
            <a:custGeom>
              <a:avLst/>
              <a:gdLst>
                <a:gd name="connsiteX0" fmla="*/ 959013 w 1918024"/>
                <a:gd name="connsiteY0" fmla="*/ 1917750 h 1917749"/>
                <a:gd name="connsiteX1" fmla="*/ 1918025 w 1918024"/>
                <a:gd name="connsiteY1" fmla="*/ 958875 h 1917749"/>
                <a:gd name="connsiteX2" fmla="*/ 959013 w 1918024"/>
                <a:gd name="connsiteY2" fmla="*/ 0 h 1917749"/>
                <a:gd name="connsiteX3" fmla="*/ 0 w 1918024"/>
                <a:gd name="connsiteY3" fmla="*/ 958875 h 1917749"/>
                <a:gd name="connsiteX4" fmla="*/ 959013 w 1918024"/>
                <a:gd name="connsiteY4" fmla="*/ 1917750 h 191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24" h="1917749">
                  <a:moveTo>
                    <a:pt x="959013" y="1917750"/>
                  </a:moveTo>
                  <a:cubicBezTo>
                    <a:pt x="1488943" y="1917750"/>
                    <a:pt x="1918025" y="1488729"/>
                    <a:pt x="1918025" y="958875"/>
                  </a:cubicBezTo>
                  <a:cubicBezTo>
                    <a:pt x="1918025" y="429020"/>
                    <a:pt x="1488943" y="0"/>
                    <a:pt x="959013" y="0"/>
                  </a:cubicBezTo>
                  <a:cubicBezTo>
                    <a:pt x="429082" y="0"/>
                    <a:pt x="0" y="429020"/>
                    <a:pt x="0" y="958875"/>
                  </a:cubicBezTo>
                  <a:cubicBezTo>
                    <a:pt x="0" y="1488729"/>
                    <a:pt x="430033" y="1917750"/>
                    <a:pt x="959013" y="1917750"/>
                  </a:cubicBezTo>
                </a:path>
              </a:pathLst>
            </a:custGeom>
            <a:solidFill>
              <a:srgbClr val="FFFFFF">
                <a:alpha val="20000"/>
              </a:srgbClr>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18B49071-29AD-68C5-0C56-65788D3AD186}"/>
                </a:ext>
              </a:extLst>
            </p:cNvPr>
            <p:cNvSpPr/>
            <p:nvPr/>
          </p:nvSpPr>
          <p:spPr>
            <a:xfrm>
              <a:off x="7917056" y="1064858"/>
              <a:ext cx="827239" cy="811740"/>
            </a:xfrm>
            <a:custGeom>
              <a:avLst/>
              <a:gdLst>
                <a:gd name="connsiteX0" fmla="*/ 412908 w 825816"/>
                <a:gd name="connsiteY0" fmla="*/ 0 h 825697"/>
                <a:gd name="connsiteX1" fmla="*/ 825817 w 825816"/>
                <a:gd name="connsiteY1" fmla="*/ 412849 h 825697"/>
                <a:gd name="connsiteX2" fmla="*/ 412908 w 825816"/>
                <a:gd name="connsiteY2" fmla="*/ 825698 h 825697"/>
                <a:gd name="connsiteX3" fmla="*/ 0 w 825816"/>
                <a:gd name="connsiteY3" fmla="*/ 412849 h 825697"/>
                <a:gd name="connsiteX4" fmla="*/ 412908 w 825816"/>
                <a:gd name="connsiteY4" fmla="*/ 0 h 82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6" h="825697">
                  <a:moveTo>
                    <a:pt x="412908" y="0"/>
                  </a:moveTo>
                  <a:cubicBezTo>
                    <a:pt x="640293" y="0"/>
                    <a:pt x="825817" y="184545"/>
                    <a:pt x="825817" y="412849"/>
                  </a:cubicBezTo>
                  <a:cubicBezTo>
                    <a:pt x="825817" y="640201"/>
                    <a:pt x="641245" y="825698"/>
                    <a:pt x="412908" y="825698"/>
                  </a:cubicBezTo>
                  <a:cubicBezTo>
                    <a:pt x="185523" y="825698"/>
                    <a:pt x="0" y="641152"/>
                    <a:pt x="0" y="412849"/>
                  </a:cubicBezTo>
                  <a:cubicBezTo>
                    <a:pt x="0" y="184545"/>
                    <a:pt x="184572" y="0"/>
                    <a:pt x="412908"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F52F1D20-D301-4C3A-63C4-E0FA4E9B47FE}"/>
                </a:ext>
              </a:extLst>
            </p:cNvPr>
            <p:cNvSpPr/>
            <p:nvPr/>
          </p:nvSpPr>
          <p:spPr>
            <a:xfrm>
              <a:off x="5742965" y="1939258"/>
              <a:ext cx="714781" cy="684555"/>
            </a:xfrm>
            <a:custGeom>
              <a:avLst/>
              <a:gdLst>
                <a:gd name="connsiteX0" fmla="*/ 356776 w 713551"/>
                <a:gd name="connsiteY0" fmla="*/ 696326 h 696325"/>
                <a:gd name="connsiteX1" fmla="*/ 0 w 713551"/>
                <a:gd name="connsiteY1" fmla="*/ 348163 h 696325"/>
                <a:gd name="connsiteX2" fmla="*/ 356776 w 713551"/>
                <a:gd name="connsiteY2" fmla="*/ 0 h 696325"/>
                <a:gd name="connsiteX3" fmla="*/ 713551 w 713551"/>
                <a:gd name="connsiteY3" fmla="*/ 348163 h 696325"/>
                <a:gd name="connsiteX4" fmla="*/ 356776 w 713551"/>
                <a:gd name="connsiteY4" fmla="*/ 696326 h 69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1" h="696325">
                  <a:moveTo>
                    <a:pt x="356776" y="696326"/>
                  </a:moveTo>
                  <a:cubicBezTo>
                    <a:pt x="159835" y="696326"/>
                    <a:pt x="0" y="540318"/>
                    <a:pt x="0" y="348163"/>
                  </a:cubicBezTo>
                  <a:cubicBezTo>
                    <a:pt x="0" y="156007"/>
                    <a:pt x="159835" y="0"/>
                    <a:pt x="356776" y="0"/>
                  </a:cubicBezTo>
                  <a:cubicBezTo>
                    <a:pt x="553716" y="0"/>
                    <a:pt x="713551" y="156007"/>
                    <a:pt x="713551" y="348163"/>
                  </a:cubicBezTo>
                  <a:cubicBezTo>
                    <a:pt x="713551" y="540318"/>
                    <a:pt x="553716" y="696326"/>
                    <a:pt x="356776" y="696326"/>
                  </a:cubicBezTo>
                </a:path>
              </a:pathLst>
            </a:custGeom>
            <a:solidFill>
              <a:srgbClr val="FFFFFF">
                <a:alpha val="20000"/>
              </a:srgbClr>
            </a:solidFill>
            <a:ln w="9509" cap="flat">
              <a:noFill/>
              <a:prstDash val="solid"/>
              <a:miter/>
            </a:ln>
          </p:spPr>
          <p:txBody>
            <a:bodyPr rtlCol="0" anchor="ctr"/>
            <a:lstStyle/>
            <a:p>
              <a:endParaRPr lang="en-GB" sz="2400"/>
            </a:p>
          </p:txBody>
        </p:sp>
      </p:grpSp>
      <p:sp>
        <p:nvSpPr>
          <p:cNvPr id="4" name="Footer Placeholder 3">
            <a:extLst>
              <a:ext uri="{FF2B5EF4-FFF2-40B4-BE49-F238E27FC236}">
                <a16:creationId xmlns:a16="http://schemas.microsoft.com/office/drawing/2014/main" id="{6251203A-D92F-6D05-D32E-9C171B384BCF}"/>
              </a:ext>
            </a:extLst>
          </p:cNvPr>
          <p:cNvSpPr>
            <a:spLocks noGrp="1"/>
          </p:cNvSpPr>
          <p:nvPr>
            <p:ph type="ftr" sz="quarter" idx="3"/>
          </p:nvPr>
        </p:nvSpPr>
        <p:spPr>
          <a:xfrm>
            <a:off x="576000" y="6124800"/>
            <a:ext cx="6249600" cy="278400"/>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spTree>
    <p:extLst>
      <p:ext uri="{BB962C8B-B14F-4D97-AF65-F5344CB8AC3E}">
        <p14:creationId xmlns:p14="http://schemas.microsoft.com/office/powerpoint/2010/main" val="296312290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tx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18A1ABB-3927-C955-6518-2356060FD4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5734" y="146081"/>
            <a:ext cx="2933740" cy="1380583"/>
          </a:xfrm>
          <a:prstGeom prst="rect">
            <a:avLst/>
          </a:prstGeom>
        </p:spPr>
      </p:pic>
      <p:sp>
        <p:nvSpPr>
          <p:cNvPr id="48" name="Title Placeholder 1">
            <a:extLst>
              <a:ext uri="{FF2B5EF4-FFF2-40B4-BE49-F238E27FC236}">
                <a16:creationId xmlns:a16="http://schemas.microsoft.com/office/drawing/2014/main" id="{A48D5260-E7D2-00EF-9B93-1DA34835228D}"/>
              </a:ext>
            </a:extLst>
          </p:cNvPr>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p>
        </p:txBody>
      </p:sp>
    </p:spTree>
    <p:extLst>
      <p:ext uri="{BB962C8B-B14F-4D97-AF65-F5344CB8AC3E}">
        <p14:creationId xmlns:p14="http://schemas.microsoft.com/office/powerpoint/2010/main" val="15392566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Lst>
  <p:hf sldNum="0" hdr="0" dt="0"/>
  <p:txStyles>
    <p:titleStyle>
      <a:lvl1pPr algn="l" defTabSz="609585" rtl="0" eaLnBrk="1" latinLnBrk="0" hangingPunct="1">
        <a:spcBef>
          <a:spcPct val="0"/>
        </a:spcBef>
        <a:buNone/>
        <a:defRPr sz="42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p>
        </p:txBody>
      </p:sp>
      <p:pic>
        <p:nvPicPr>
          <p:cNvPr id="8" name="Graphic 7">
            <a:extLst>
              <a:ext uri="{FF2B5EF4-FFF2-40B4-BE49-F238E27FC236}">
                <a16:creationId xmlns:a16="http://schemas.microsoft.com/office/drawing/2014/main" id="{B870630F-A94D-22AD-BDDF-99C11091C8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82683" y="5921881"/>
            <a:ext cx="5054147" cy="1138681"/>
          </a:xfrm>
          <a:prstGeom prst="rect">
            <a:avLst/>
          </a:prstGeom>
        </p:spPr>
      </p:pic>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r>
              <a:rPr lang="en-GB"/>
              <a:t>Add footer via 'Header and Footer'...</a:t>
            </a:r>
          </a:p>
        </p:txBody>
      </p:sp>
    </p:spTree>
    <p:extLst>
      <p:ext uri="{BB962C8B-B14F-4D97-AF65-F5344CB8AC3E}">
        <p14:creationId xmlns:p14="http://schemas.microsoft.com/office/powerpoint/2010/main" val="7887267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dt="0"/>
  <p:txStyles>
    <p:titleStyle>
      <a:lvl1pPr algn="l" defTabSz="609585" rtl="0" eaLnBrk="1" latinLnBrk="0" hangingPunct="1">
        <a:spcBef>
          <a:spcPct val="0"/>
        </a:spcBef>
        <a:buNone/>
        <a:defRPr sz="3200" b="1" kern="1200">
          <a:solidFill>
            <a:schemeClr val="tx1"/>
          </a:solidFill>
          <a:latin typeface="Aleo" panose="020F0502020204030203" pitchFamily="34" charset="77"/>
          <a:ea typeface="+mj-ea"/>
          <a:cs typeface="Arial"/>
        </a:defRPr>
      </a:lvl1pPr>
    </p:titleStyle>
    <p:bodyStyle>
      <a:lvl1pPr marL="457189" indent="-457189"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210305"/>
            <a:ext cx="5520267" cy="1426380"/>
          </a:xfrm>
          <a:prstGeom prst="rect">
            <a:avLst/>
          </a:prstGeom>
        </p:spPr>
        <p:txBody>
          <a:bodyPr vert="horz" lIns="0" tIns="0" rIns="0" bIns="0" rtlCol="0">
            <a:noAutofit/>
          </a:bodyPr>
          <a:lstStyle/>
          <a:p>
            <a:pPr lvl="0"/>
            <a:r>
              <a:rPr lang="en-GB"/>
              <a:t>Click to edit Master subtitle styles</a:t>
            </a:r>
          </a:p>
        </p:txBody>
      </p:sp>
      <p:sp>
        <p:nvSpPr>
          <p:cNvPr id="2" name="Title Placeholder 1"/>
          <p:cNvSpPr>
            <a:spLocks noGrp="1"/>
          </p:cNvSpPr>
          <p:nvPr>
            <p:ph type="title"/>
          </p:nvPr>
        </p:nvSpPr>
        <p:spPr>
          <a:xfrm>
            <a:off x="575733" y="596901"/>
            <a:ext cx="6497091" cy="2983115"/>
          </a:xfrm>
          <a:prstGeom prst="rect">
            <a:avLst/>
          </a:prstGeom>
        </p:spPr>
        <p:txBody>
          <a:bodyPr vert="horz" lIns="0" tIns="45720" rIns="0" bIns="0" rtlCol="0" anchor="t" anchorCtr="0">
            <a:noAutofit/>
          </a:bodyPr>
          <a:lstStyle/>
          <a:p>
            <a:r>
              <a:rPr lang="en-GB"/>
              <a:t>Click to edit Master divider title style</a:t>
            </a:r>
            <a:endParaRPr lang="en-US"/>
          </a:p>
        </p:txBody>
      </p:sp>
      <p:sp>
        <p:nvSpPr>
          <p:cNvPr id="7" name="Freeform 6">
            <a:extLst>
              <a:ext uri="{FF2B5EF4-FFF2-40B4-BE49-F238E27FC236}">
                <a16:creationId xmlns:a16="http://schemas.microsoft.com/office/drawing/2014/main" id="{DCED615F-F677-E28D-978F-E3BDFC1428A9}"/>
              </a:ext>
            </a:extLst>
          </p:cNvPr>
          <p:cNvSpPr/>
          <p:nvPr/>
        </p:nvSpPr>
        <p:spPr>
          <a:xfrm>
            <a:off x="10640657" y="447843"/>
            <a:ext cx="289724" cy="284296"/>
          </a:xfrm>
          <a:custGeom>
            <a:avLst/>
            <a:gdLst>
              <a:gd name="connsiteX0" fmla="*/ 108460 w 216919"/>
              <a:gd name="connsiteY0" fmla="*/ 0 h 216888"/>
              <a:gd name="connsiteX1" fmla="*/ 216919 w 216919"/>
              <a:gd name="connsiteY1" fmla="*/ 108444 h 216888"/>
              <a:gd name="connsiteX2" fmla="*/ 108460 w 216919"/>
              <a:gd name="connsiteY2" fmla="*/ 216888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19" y="48514"/>
                  <a:pt x="216919" y="108444"/>
                </a:cubicBezTo>
                <a:cubicBezTo>
                  <a:pt x="216919" y="168374"/>
                  <a:pt x="168398" y="216888"/>
                  <a:pt x="108460" y="216888"/>
                </a:cubicBezTo>
                <a:cubicBezTo>
                  <a:pt x="48522" y="216888"/>
                  <a:pt x="0" y="168374"/>
                  <a:pt x="0" y="108444"/>
                </a:cubicBezTo>
                <a:cubicBezTo>
                  <a:pt x="0" y="48514"/>
                  <a:pt x="48522"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9EE4433C-B420-9DFB-0100-96E8E512A874}"/>
              </a:ext>
            </a:extLst>
          </p:cNvPr>
          <p:cNvSpPr/>
          <p:nvPr/>
        </p:nvSpPr>
        <p:spPr>
          <a:xfrm>
            <a:off x="11005274" y="5827920"/>
            <a:ext cx="289724" cy="284296"/>
          </a:xfrm>
          <a:custGeom>
            <a:avLst/>
            <a:gdLst>
              <a:gd name="connsiteX0" fmla="*/ 108460 w 216919"/>
              <a:gd name="connsiteY0" fmla="*/ 0 h 216888"/>
              <a:gd name="connsiteX1" fmla="*/ 216920 w 216919"/>
              <a:gd name="connsiteY1" fmla="*/ 108444 h 216888"/>
              <a:gd name="connsiteX2" fmla="*/ 108460 w 216919"/>
              <a:gd name="connsiteY2" fmla="*/ 216889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20" y="48515"/>
                  <a:pt x="216920" y="108444"/>
                </a:cubicBezTo>
                <a:cubicBezTo>
                  <a:pt x="216920" y="168374"/>
                  <a:pt x="168398" y="216889"/>
                  <a:pt x="108460" y="216889"/>
                </a:cubicBezTo>
                <a:cubicBezTo>
                  <a:pt x="48521" y="216889"/>
                  <a:pt x="0" y="168374"/>
                  <a:pt x="0" y="108444"/>
                </a:cubicBezTo>
                <a:cubicBezTo>
                  <a:pt x="0" y="48515"/>
                  <a:pt x="48521"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E5D4C78D-417C-A684-24A7-3F178CFE9EDD}"/>
              </a:ext>
            </a:extLst>
          </p:cNvPr>
          <p:cNvSpPr/>
          <p:nvPr/>
        </p:nvSpPr>
        <p:spPr>
          <a:xfrm>
            <a:off x="11196517" y="1034517"/>
            <a:ext cx="721768" cy="708247"/>
          </a:xfrm>
          <a:custGeom>
            <a:avLst/>
            <a:gdLst>
              <a:gd name="connsiteX0" fmla="*/ 270198 w 540395"/>
              <a:gd name="connsiteY0" fmla="*/ 540318 h 540318"/>
              <a:gd name="connsiteX1" fmla="*/ 0 w 540395"/>
              <a:gd name="connsiteY1" fmla="*/ 270159 h 540318"/>
              <a:gd name="connsiteX2" fmla="*/ 270198 w 540395"/>
              <a:gd name="connsiteY2" fmla="*/ 0 h 540318"/>
              <a:gd name="connsiteX3" fmla="*/ 540396 w 540395"/>
              <a:gd name="connsiteY3" fmla="*/ 270159 h 540318"/>
              <a:gd name="connsiteX4" fmla="*/ 270198 w 540395"/>
              <a:gd name="connsiteY4" fmla="*/ 540318 h 54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5" h="540318">
                <a:moveTo>
                  <a:pt x="270198" y="540318"/>
                </a:moveTo>
                <a:cubicBezTo>
                  <a:pt x="120828" y="540318"/>
                  <a:pt x="0" y="419508"/>
                  <a:pt x="0" y="270159"/>
                </a:cubicBezTo>
                <a:cubicBezTo>
                  <a:pt x="0" y="120811"/>
                  <a:pt x="120828" y="0"/>
                  <a:pt x="270198" y="0"/>
                </a:cubicBezTo>
                <a:cubicBezTo>
                  <a:pt x="419568" y="0"/>
                  <a:pt x="540396" y="120811"/>
                  <a:pt x="540396" y="270159"/>
                </a:cubicBezTo>
                <a:cubicBezTo>
                  <a:pt x="540396" y="419508"/>
                  <a:pt x="419568" y="540318"/>
                  <a:pt x="270198" y="540318"/>
                </a:cubicBezTo>
              </a:path>
            </a:pathLst>
          </a:custGeom>
          <a:solidFill>
            <a:srgbClr val="FFFFFF">
              <a:alpha val="20000"/>
            </a:srgbClr>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4E48DB37-8286-29A3-9816-A1513E91BA98}"/>
              </a:ext>
            </a:extLst>
          </p:cNvPr>
          <p:cNvSpPr/>
          <p:nvPr/>
        </p:nvSpPr>
        <p:spPr>
          <a:xfrm>
            <a:off x="9750438" y="3025838"/>
            <a:ext cx="1611273" cy="1581087"/>
          </a:xfrm>
          <a:custGeom>
            <a:avLst/>
            <a:gdLst>
              <a:gd name="connsiteX0" fmla="*/ 603188 w 1206376"/>
              <a:gd name="connsiteY0" fmla="*/ 1206204 h 1206203"/>
              <a:gd name="connsiteX1" fmla="*/ 0 w 1206376"/>
              <a:gd name="connsiteY1" fmla="*/ 603102 h 1206203"/>
              <a:gd name="connsiteX2" fmla="*/ 603188 w 1206376"/>
              <a:gd name="connsiteY2" fmla="*/ 0 h 1206203"/>
              <a:gd name="connsiteX3" fmla="*/ 1206377 w 1206376"/>
              <a:gd name="connsiteY3" fmla="*/ 603102 h 1206203"/>
              <a:gd name="connsiteX4" fmla="*/ 603188 w 1206376"/>
              <a:gd name="connsiteY4" fmla="*/ 1206204 h 120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76" h="1206203">
                <a:moveTo>
                  <a:pt x="603188" y="1206204"/>
                </a:moveTo>
                <a:cubicBezTo>
                  <a:pt x="270198" y="1206204"/>
                  <a:pt x="0" y="936044"/>
                  <a:pt x="0" y="603102"/>
                </a:cubicBezTo>
                <a:cubicBezTo>
                  <a:pt x="0" y="270159"/>
                  <a:pt x="270198" y="0"/>
                  <a:pt x="603188" y="0"/>
                </a:cubicBezTo>
                <a:cubicBezTo>
                  <a:pt x="936179" y="0"/>
                  <a:pt x="1206377" y="270159"/>
                  <a:pt x="1206377" y="603102"/>
                </a:cubicBezTo>
                <a:cubicBezTo>
                  <a:pt x="1206377" y="936044"/>
                  <a:pt x="936179" y="1206204"/>
                  <a:pt x="603188" y="1206204"/>
                </a:cubicBezTo>
              </a:path>
            </a:pathLst>
          </a:custGeom>
          <a:solidFill>
            <a:srgbClr val="FFFFFF">
              <a:alpha val="20000"/>
            </a:srgbClr>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B614AAB6-631C-56DA-E434-97D3023DA418}"/>
              </a:ext>
            </a:extLst>
          </p:cNvPr>
          <p:cNvSpPr/>
          <p:nvPr/>
        </p:nvSpPr>
        <p:spPr>
          <a:xfrm>
            <a:off x="8327229" y="5766555"/>
            <a:ext cx="881880" cy="865357"/>
          </a:xfrm>
          <a:custGeom>
            <a:avLst/>
            <a:gdLst>
              <a:gd name="connsiteX0" fmla="*/ 330136 w 660272"/>
              <a:gd name="connsiteY0" fmla="*/ 0 h 660177"/>
              <a:gd name="connsiteX1" fmla="*/ 660273 w 660272"/>
              <a:gd name="connsiteY1" fmla="*/ 330089 h 660177"/>
              <a:gd name="connsiteX2" fmla="*/ 330136 w 660272"/>
              <a:gd name="connsiteY2" fmla="*/ 660177 h 660177"/>
              <a:gd name="connsiteX3" fmla="*/ 0 w 660272"/>
              <a:gd name="connsiteY3" fmla="*/ 330089 h 660177"/>
              <a:gd name="connsiteX4" fmla="*/ 330136 w 660272"/>
              <a:gd name="connsiteY4" fmla="*/ 0 h 6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72" h="660177">
                <a:moveTo>
                  <a:pt x="330136" y="0"/>
                </a:moveTo>
                <a:cubicBezTo>
                  <a:pt x="511854" y="0"/>
                  <a:pt x="660273" y="147446"/>
                  <a:pt x="660273" y="330089"/>
                </a:cubicBezTo>
                <a:cubicBezTo>
                  <a:pt x="660273" y="512732"/>
                  <a:pt x="512805" y="660177"/>
                  <a:pt x="330136" y="660177"/>
                </a:cubicBezTo>
                <a:cubicBezTo>
                  <a:pt x="147467" y="660177"/>
                  <a:pt x="0" y="512732"/>
                  <a:pt x="0" y="330089"/>
                </a:cubicBezTo>
                <a:cubicBezTo>
                  <a:pt x="0" y="147446"/>
                  <a:pt x="148419" y="0"/>
                  <a:pt x="330136"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D6DDE9B-F5FE-0F5A-2C94-96BA14FAC3B8}"/>
              </a:ext>
            </a:extLst>
          </p:cNvPr>
          <p:cNvSpPr/>
          <p:nvPr/>
        </p:nvSpPr>
        <p:spPr>
          <a:xfrm>
            <a:off x="11495138" y="4457295"/>
            <a:ext cx="432044" cy="423949"/>
          </a:xfrm>
          <a:custGeom>
            <a:avLst/>
            <a:gdLst>
              <a:gd name="connsiteX0" fmla="*/ 161738 w 323476"/>
              <a:gd name="connsiteY0" fmla="*/ 323430 h 323429"/>
              <a:gd name="connsiteX1" fmla="*/ 323476 w 323476"/>
              <a:gd name="connsiteY1" fmla="*/ 161715 h 323429"/>
              <a:gd name="connsiteX2" fmla="*/ 161738 w 323476"/>
              <a:gd name="connsiteY2" fmla="*/ 0 h 323429"/>
              <a:gd name="connsiteX3" fmla="*/ 0 w 323476"/>
              <a:gd name="connsiteY3" fmla="*/ 161715 h 323429"/>
              <a:gd name="connsiteX4" fmla="*/ 161738 w 323476"/>
              <a:gd name="connsiteY4" fmla="*/ 323430 h 32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76" h="323429">
                <a:moveTo>
                  <a:pt x="161738" y="323430"/>
                </a:moveTo>
                <a:cubicBezTo>
                  <a:pt x="251170" y="323430"/>
                  <a:pt x="323476" y="251134"/>
                  <a:pt x="323476" y="161715"/>
                </a:cubicBezTo>
                <a:cubicBezTo>
                  <a:pt x="323476" y="72296"/>
                  <a:pt x="251170" y="0"/>
                  <a:pt x="161738" y="0"/>
                </a:cubicBezTo>
                <a:cubicBezTo>
                  <a:pt x="72307" y="0"/>
                  <a:pt x="0" y="72296"/>
                  <a:pt x="0" y="161715"/>
                </a:cubicBezTo>
                <a:cubicBezTo>
                  <a:pt x="952" y="251134"/>
                  <a:pt x="73258" y="323430"/>
                  <a:pt x="161738" y="323430"/>
                </a:cubicBezTo>
              </a:path>
            </a:pathLst>
          </a:custGeom>
          <a:solidFill>
            <a:srgbClr val="FFFFFF">
              <a:alpha val="20000"/>
            </a:srgbClr>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A7B134BF-AEA7-634C-60A4-A5E2F01A8E28}"/>
              </a:ext>
            </a:extLst>
          </p:cNvPr>
          <p:cNvSpPr/>
          <p:nvPr/>
        </p:nvSpPr>
        <p:spPr>
          <a:xfrm>
            <a:off x="6817833" y="4713486"/>
            <a:ext cx="1219892" cy="1197037"/>
          </a:xfrm>
          <a:custGeom>
            <a:avLst/>
            <a:gdLst>
              <a:gd name="connsiteX0" fmla="*/ 456673 w 913345"/>
              <a:gd name="connsiteY0" fmla="*/ 0 h 913214"/>
              <a:gd name="connsiteX1" fmla="*/ 913345 w 913345"/>
              <a:gd name="connsiteY1" fmla="*/ 456607 h 913214"/>
              <a:gd name="connsiteX2" fmla="*/ 456673 w 913345"/>
              <a:gd name="connsiteY2" fmla="*/ 913214 h 913214"/>
              <a:gd name="connsiteX3" fmla="*/ 0 w 913345"/>
              <a:gd name="connsiteY3" fmla="*/ 456607 h 913214"/>
              <a:gd name="connsiteX4" fmla="*/ 456673 w 913345"/>
              <a:gd name="connsiteY4" fmla="*/ 0 h 91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45" h="913214">
                <a:moveTo>
                  <a:pt x="456673" y="0"/>
                </a:moveTo>
                <a:cubicBezTo>
                  <a:pt x="708794" y="0"/>
                  <a:pt x="913345" y="204522"/>
                  <a:pt x="913345" y="456607"/>
                </a:cubicBezTo>
                <a:cubicBezTo>
                  <a:pt x="913345" y="708692"/>
                  <a:pt x="708794" y="913214"/>
                  <a:pt x="456673" y="913214"/>
                </a:cubicBezTo>
                <a:cubicBezTo>
                  <a:pt x="204551" y="913214"/>
                  <a:pt x="0" y="708692"/>
                  <a:pt x="0" y="456607"/>
                </a:cubicBezTo>
                <a:cubicBezTo>
                  <a:pt x="0" y="204522"/>
                  <a:pt x="204551" y="0"/>
                  <a:pt x="456673"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EAA4548-5DAC-128B-2123-53781C2B4A84}"/>
              </a:ext>
            </a:extLst>
          </p:cNvPr>
          <p:cNvSpPr/>
          <p:nvPr/>
        </p:nvSpPr>
        <p:spPr>
          <a:xfrm>
            <a:off x="8033186" y="4474752"/>
            <a:ext cx="355801" cy="349136"/>
          </a:xfrm>
          <a:custGeom>
            <a:avLst/>
            <a:gdLst>
              <a:gd name="connsiteX0" fmla="*/ 133196 w 266392"/>
              <a:gd name="connsiteY0" fmla="*/ 266354 h 266354"/>
              <a:gd name="connsiteX1" fmla="*/ 0 w 266392"/>
              <a:gd name="connsiteY1" fmla="*/ 133177 h 266354"/>
              <a:gd name="connsiteX2" fmla="*/ 133196 w 266392"/>
              <a:gd name="connsiteY2" fmla="*/ 0 h 266354"/>
              <a:gd name="connsiteX3" fmla="*/ 266393 w 266392"/>
              <a:gd name="connsiteY3" fmla="*/ 133177 h 266354"/>
              <a:gd name="connsiteX4" fmla="*/ 133196 w 266392"/>
              <a:gd name="connsiteY4" fmla="*/ 266354 h 2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92" h="266354">
                <a:moveTo>
                  <a:pt x="133196" y="266354"/>
                </a:moveTo>
                <a:cubicBezTo>
                  <a:pt x="59938" y="266354"/>
                  <a:pt x="0" y="206424"/>
                  <a:pt x="0" y="133177"/>
                </a:cubicBezTo>
                <a:cubicBezTo>
                  <a:pt x="0" y="59930"/>
                  <a:pt x="59938" y="0"/>
                  <a:pt x="133196" y="0"/>
                </a:cubicBezTo>
                <a:cubicBezTo>
                  <a:pt x="207406" y="0"/>
                  <a:pt x="266393" y="59930"/>
                  <a:pt x="266393" y="133177"/>
                </a:cubicBezTo>
                <a:cubicBezTo>
                  <a:pt x="266393" y="206424"/>
                  <a:pt x="207406" y="266354"/>
                  <a:pt x="133196" y="266354"/>
                </a:cubicBezTo>
              </a:path>
            </a:pathLst>
          </a:custGeom>
          <a:solidFill>
            <a:srgbClr val="FFFFFF">
              <a:alpha val="20000"/>
            </a:srgbClr>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477F5C8F-1FDA-F1CF-B0B6-9B3CBB390A7B}"/>
              </a:ext>
            </a:extLst>
          </p:cNvPr>
          <p:cNvSpPr/>
          <p:nvPr/>
        </p:nvSpPr>
        <p:spPr>
          <a:xfrm>
            <a:off x="9387011" y="2125566"/>
            <a:ext cx="536244" cy="526197"/>
          </a:xfrm>
          <a:custGeom>
            <a:avLst/>
            <a:gdLst>
              <a:gd name="connsiteX0" fmla="*/ 200746 w 401491"/>
              <a:gd name="connsiteY0" fmla="*/ 401434 h 401433"/>
              <a:gd name="connsiteX1" fmla="*/ 401492 w 401491"/>
              <a:gd name="connsiteY1" fmla="*/ 200717 h 401433"/>
              <a:gd name="connsiteX2" fmla="*/ 200746 w 401491"/>
              <a:gd name="connsiteY2" fmla="*/ 0 h 401433"/>
              <a:gd name="connsiteX3" fmla="*/ 0 w 401491"/>
              <a:gd name="connsiteY3" fmla="*/ 200717 h 401433"/>
              <a:gd name="connsiteX4" fmla="*/ 200746 w 401491"/>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1" h="401433">
                <a:moveTo>
                  <a:pt x="200746" y="401434"/>
                </a:moveTo>
                <a:cubicBezTo>
                  <a:pt x="312060" y="401434"/>
                  <a:pt x="401492" y="311064"/>
                  <a:pt x="401492" y="200717"/>
                </a:cubicBezTo>
                <a:cubicBezTo>
                  <a:pt x="401492" y="89419"/>
                  <a:pt x="311108" y="0"/>
                  <a:pt x="200746" y="0"/>
                </a:cubicBezTo>
                <a:cubicBezTo>
                  <a:pt x="89432" y="0"/>
                  <a:pt x="0" y="90370"/>
                  <a:pt x="0" y="200717"/>
                </a:cubicBezTo>
                <a:cubicBezTo>
                  <a:pt x="0" y="311064"/>
                  <a:pt x="89432" y="401434"/>
                  <a:pt x="200746"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781E3728-6BD6-56DB-03D6-68BBD32F91AE}"/>
              </a:ext>
            </a:extLst>
          </p:cNvPr>
          <p:cNvSpPr/>
          <p:nvPr/>
        </p:nvSpPr>
        <p:spPr>
          <a:xfrm>
            <a:off x="6536571" y="4671858"/>
            <a:ext cx="536253" cy="526197"/>
          </a:xfrm>
          <a:custGeom>
            <a:avLst/>
            <a:gdLst>
              <a:gd name="connsiteX0" fmla="*/ 200753 w 401498"/>
              <a:gd name="connsiteY0" fmla="*/ 401433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3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3"/>
                </a:moveTo>
                <a:cubicBezTo>
                  <a:pt x="312067" y="401433"/>
                  <a:pt x="401499" y="311063"/>
                  <a:pt x="401499" y="200717"/>
                </a:cubicBezTo>
                <a:cubicBezTo>
                  <a:pt x="401499" y="89419"/>
                  <a:pt x="311116" y="0"/>
                  <a:pt x="200753" y="0"/>
                </a:cubicBezTo>
                <a:cubicBezTo>
                  <a:pt x="90391" y="0"/>
                  <a:pt x="7" y="90370"/>
                  <a:pt x="7" y="200717"/>
                </a:cubicBezTo>
                <a:cubicBezTo>
                  <a:pt x="-944" y="312015"/>
                  <a:pt x="89439" y="401433"/>
                  <a:pt x="200753" y="401433"/>
                </a:cubicBezTo>
              </a:path>
            </a:pathLst>
          </a:custGeom>
          <a:solidFill>
            <a:srgbClr val="FFFFFF">
              <a:alpha val="20000"/>
            </a:srgbClr>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8A846185-CE55-CD2F-4BB4-C9DDF1C0196F}"/>
              </a:ext>
            </a:extLst>
          </p:cNvPr>
          <p:cNvSpPr/>
          <p:nvPr/>
        </p:nvSpPr>
        <p:spPr>
          <a:xfrm>
            <a:off x="7995290" y="3291431"/>
            <a:ext cx="536253" cy="526197"/>
          </a:xfrm>
          <a:custGeom>
            <a:avLst/>
            <a:gdLst>
              <a:gd name="connsiteX0" fmla="*/ 200753 w 401498"/>
              <a:gd name="connsiteY0" fmla="*/ 401434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4"/>
                </a:moveTo>
                <a:cubicBezTo>
                  <a:pt x="312067" y="401434"/>
                  <a:pt x="401499" y="311064"/>
                  <a:pt x="401499" y="200717"/>
                </a:cubicBezTo>
                <a:cubicBezTo>
                  <a:pt x="401499" y="89419"/>
                  <a:pt x="311116" y="0"/>
                  <a:pt x="200753" y="0"/>
                </a:cubicBezTo>
                <a:cubicBezTo>
                  <a:pt x="90391" y="0"/>
                  <a:pt x="7" y="90370"/>
                  <a:pt x="7" y="200717"/>
                </a:cubicBezTo>
                <a:cubicBezTo>
                  <a:pt x="-944" y="312015"/>
                  <a:pt x="89439" y="401434"/>
                  <a:pt x="200753"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C3E09F0F-C23F-F2B9-692B-40C04752C08B}"/>
              </a:ext>
            </a:extLst>
          </p:cNvPr>
          <p:cNvSpPr/>
          <p:nvPr/>
        </p:nvSpPr>
        <p:spPr>
          <a:xfrm>
            <a:off x="8666513" y="4116887"/>
            <a:ext cx="2561772" cy="2513779"/>
          </a:xfrm>
          <a:custGeom>
            <a:avLst/>
            <a:gdLst>
              <a:gd name="connsiteX0" fmla="*/ 959013 w 1918024"/>
              <a:gd name="connsiteY0" fmla="*/ 1917750 h 1917749"/>
              <a:gd name="connsiteX1" fmla="*/ 1918025 w 1918024"/>
              <a:gd name="connsiteY1" fmla="*/ 958875 h 1917749"/>
              <a:gd name="connsiteX2" fmla="*/ 959013 w 1918024"/>
              <a:gd name="connsiteY2" fmla="*/ 0 h 1917749"/>
              <a:gd name="connsiteX3" fmla="*/ 0 w 1918024"/>
              <a:gd name="connsiteY3" fmla="*/ 958875 h 1917749"/>
              <a:gd name="connsiteX4" fmla="*/ 959013 w 1918024"/>
              <a:gd name="connsiteY4" fmla="*/ 1917750 h 191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24" h="1917749">
                <a:moveTo>
                  <a:pt x="959013" y="1917750"/>
                </a:moveTo>
                <a:cubicBezTo>
                  <a:pt x="1488943" y="1917750"/>
                  <a:pt x="1918025" y="1488729"/>
                  <a:pt x="1918025" y="958875"/>
                </a:cubicBezTo>
                <a:cubicBezTo>
                  <a:pt x="1918025" y="429020"/>
                  <a:pt x="1488943" y="0"/>
                  <a:pt x="959013" y="0"/>
                </a:cubicBezTo>
                <a:cubicBezTo>
                  <a:pt x="429082" y="0"/>
                  <a:pt x="0" y="429020"/>
                  <a:pt x="0" y="958875"/>
                </a:cubicBezTo>
                <a:cubicBezTo>
                  <a:pt x="0" y="1488729"/>
                  <a:pt x="430033" y="1917750"/>
                  <a:pt x="959013" y="1917750"/>
                </a:cubicBezTo>
              </a:path>
            </a:pathLst>
          </a:custGeom>
          <a:solidFill>
            <a:srgbClr val="FFFFFF">
              <a:alpha val="20000"/>
            </a:srgbClr>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18B49071-29AD-68C5-0C56-65788D3AD186}"/>
              </a:ext>
            </a:extLst>
          </p:cNvPr>
          <p:cNvSpPr/>
          <p:nvPr/>
        </p:nvSpPr>
        <p:spPr>
          <a:xfrm>
            <a:off x="10556076" y="1419811"/>
            <a:ext cx="1102985" cy="1082320"/>
          </a:xfrm>
          <a:custGeom>
            <a:avLst/>
            <a:gdLst>
              <a:gd name="connsiteX0" fmla="*/ 412908 w 825816"/>
              <a:gd name="connsiteY0" fmla="*/ 0 h 825697"/>
              <a:gd name="connsiteX1" fmla="*/ 825817 w 825816"/>
              <a:gd name="connsiteY1" fmla="*/ 412849 h 825697"/>
              <a:gd name="connsiteX2" fmla="*/ 412908 w 825816"/>
              <a:gd name="connsiteY2" fmla="*/ 825698 h 825697"/>
              <a:gd name="connsiteX3" fmla="*/ 0 w 825816"/>
              <a:gd name="connsiteY3" fmla="*/ 412849 h 825697"/>
              <a:gd name="connsiteX4" fmla="*/ 412908 w 825816"/>
              <a:gd name="connsiteY4" fmla="*/ 0 h 82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6" h="825697">
                <a:moveTo>
                  <a:pt x="412908" y="0"/>
                </a:moveTo>
                <a:cubicBezTo>
                  <a:pt x="640293" y="0"/>
                  <a:pt x="825817" y="184545"/>
                  <a:pt x="825817" y="412849"/>
                </a:cubicBezTo>
                <a:cubicBezTo>
                  <a:pt x="825817" y="640201"/>
                  <a:pt x="641245" y="825698"/>
                  <a:pt x="412908" y="825698"/>
                </a:cubicBezTo>
                <a:cubicBezTo>
                  <a:pt x="185523" y="825698"/>
                  <a:pt x="0" y="641152"/>
                  <a:pt x="0" y="412849"/>
                </a:cubicBezTo>
                <a:cubicBezTo>
                  <a:pt x="0" y="184545"/>
                  <a:pt x="184572" y="0"/>
                  <a:pt x="412908"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F52F1D20-D301-4C3A-63C4-E0FA4E9B47FE}"/>
              </a:ext>
            </a:extLst>
          </p:cNvPr>
          <p:cNvSpPr/>
          <p:nvPr/>
        </p:nvSpPr>
        <p:spPr>
          <a:xfrm>
            <a:off x="7657287" y="2585678"/>
            <a:ext cx="953041" cy="912740"/>
          </a:xfrm>
          <a:custGeom>
            <a:avLst/>
            <a:gdLst>
              <a:gd name="connsiteX0" fmla="*/ 356776 w 713551"/>
              <a:gd name="connsiteY0" fmla="*/ 696326 h 696325"/>
              <a:gd name="connsiteX1" fmla="*/ 0 w 713551"/>
              <a:gd name="connsiteY1" fmla="*/ 348163 h 696325"/>
              <a:gd name="connsiteX2" fmla="*/ 356776 w 713551"/>
              <a:gd name="connsiteY2" fmla="*/ 0 h 696325"/>
              <a:gd name="connsiteX3" fmla="*/ 713551 w 713551"/>
              <a:gd name="connsiteY3" fmla="*/ 348163 h 696325"/>
              <a:gd name="connsiteX4" fmla="*/ 356776 w 713551"/>
              <a:gd name="connsiteY4" fmla="*/ 696326 h 69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1" h="696325">
                <a:moveTo>
                  <a:pt x="356776" y="696326"/>
                </a:moveTo>
                <a:cubicBezTo>
                  <a:pt x="159835" y="696326"/>
                  <a:pt x="0" y="540318"/>
                  <a:pt x="0" y="348163"/>
                </a:cubicBezTo>
                <a:cubicBezTo>
                  <a:pt x="0" y="156007"/>
                  <a:pt x="159835" y="0"/>
                  <a:pt x="356776" y="0"/>
                </a:cubicBezTo>
                <a:cubicBezTo>
                  <a:pt x="553716" y="0"/>
                  <a:pt x="713551" y="156007"/>
                  <a:pt x="713551" y="348163"/>
                </a:cubicBezTo>
                <a:cubicBezTo>
                  <a:pt x="713551" y="540318"/>
                  <a:pt x="553716" y="696326"/>
                  <a:pt x="356776" y="696326"/>
                </a:cubicBezTo>
              </a:path>
            </a:pathLst>
          </a:custGeom>
          <a:solidFill>
            <a:srgbClr val="FFFFFF">
              <a:alpha val="20000"/>
            </a:srgbClr>
          </a:solidFill>
          <a:ln w="9509" cap="flat">
            <a:noFill/>
            <a:prstDash val="solid"/>
            <a:miter/>
          </a:ln>
        </p:spPr>
        <p:txBody>
          <a:bodyPr rtlCol="0" anchor="ctr"/>
          <a:lstStyle/>
          <a:p>
            <a:endParaRPr lang="en-GB" sz="2400"/>
          </a:p>
        </p:txBody>
      </p:sp>
      <p:sp>
        <p:nvSpPr>
          <p:cNvPr id="4" name="Footer Placeholder 3">
            <a:extLst>
              <a:ext uri="{FF2B5EF4-FFF2-40B4-BE49-F238E27FC236}">
                <a16:creationId xmlns:a16="http://schemas.microsoft.com/office/drawing/2014/main" id="{6251203A-D92F-6D05-D32E-9C171B384BCF}"/>
              </a:ext>
            </a:extLst>
          </p:cNvPr>
          <p:cNvSpPr>
            <a:spLocks noGrp="1"/>
          </p:cNvSpPr>
          <p:nvPr>
            <p:ph type="ftr" sz="quarter" idx="3"/>
          </p:nvPr>
        </p:nvSpPr>
        <p:spPr>
          <a:xfrm>
            <a:off x="576000" y="6124800"/>
            <a:ext cx="6249600" cy="278400"/>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r>
              <a:rPr lang="en-GB"/>
              <a:t>Add footer via 'Header and Footer'...</a:t>
            </a:r>
          </a:p>
        </p:txBody>
      </p:sp>
    </p:spTree>
    <p:extLst>
      <p:ext uri="{BB962C8B-B14F-4D97-AF65-F5344CB8AC3E}">
        <p14:creationId xmlns:p14="http://schemas.microsoft.com/office/powerpoint/2010/main" val="13065245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tx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p>
        </p:txBody>
      </p:sp>
      <p:pic>
        <p:nvPicPr>
          <p:cNvPr id="6" name="Graphic 5" descr="CLOSER – The home of longitudinal research (logo)">
            <a:extLst>
              <a:ext uri="{FF2B5EF4-FFF2-40B4-BE49-F238E27FC236}">
                <a16:creationId xmlns:a16="http://schemas.microsoft.com/office/drawing/2014/main" id="{A18A1ABB-3927-C955-6518-2356060FD4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5734" y="146081"/>
            <a:ext cx="2933740" cy="1380583"/>
          </a:xfrm>
          <a:prstGeom prst="rect">
            <a:avLst/>
          </a:prstGeom>
        </p:spPr>
      </p:pic>
      <p:sp>
        <p:nvSpPr>
          <p:cNvPr id="3" name="Text Placeholder 2">
            <a:extLst>
              <a:ext uri="{FF2B5EF4-FFF2-40B4-BE49-F238E27FC236}">
                <a16:creationId xmlns:a16="http://schemas.microsoft.com/office/drawing/2014/main" id="{1DAE9911-F6A4-9ECC-0CB1-015F16ED16A0}"/>
              </a:ext>
            </a:extLst>
          </p:cNvPr>
          <p:cNvSpPr>
            <a:spLocks noGrp="1"/>
          </p:cNvSpPr>
          <p:nvPr>
            <p:ph type="body" idx="1"/>
          </p:nvPr>
        </p:nvSpPr>
        <p:spPr>
          <a:xfrm>
            <a:off x="575733" y="4591940"/>
            <a:ext cx="6625523" cy="1044744"/>
          </a:xfrm>
          <a:prstGeom prst="rect">
            <a:avLst/>
          </a:prstGeom>
        </p:spPr>
        <p:txBody>
          <a:bodyPr vert="horz" lIns="0" tIns="0" rIns="0" bIns="0" rtlCol="0">
            <a:noAutofit/>
          </a:bodyPr>
          <a:lstStyle/>
          <a:p>
            <a:pPr lvl="0"/>
            <a:r>
              <a:rPr lang="en-GB"/>
              <a:t>Click to edit Master Subheading styles</a:t>
            </a:r>
          </a:p>
        </p:txBody>
      </p:sp>
    </p:spTree>
    <p:extLst>
      <p:ext uri="{BB962C8B-B14F-4D97-AF65-F5344CB8AC3E}">
        <p14:creationId xmlns:p14="http://schemas.microsoft.com/office/powerpoint/2010/main" val="231196591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859" r:id="rId8"/>
    <p:sldLayoutId id="2147483860" r:id="rId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609585" rtl="0" eaLnBrk="1" latinLnBrk="0" hangingPunct="1">
        <a:spcBef>
          <a:spcPct val="0"/>
        </a:spcBef>
        <a:buNone/>
        <a:defRPr sz="58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p>
        </p:txBody>
      </p:sp>
      <p:pic>
        <p:nvPicPr>
          <p:cNvPr id="8" name="Graphic 7">
            <a:extLst>
              <a:ext uri="{FF2B5EF4-FFF2-40B4-BE49-F238E27FC236}">
                <a16:creationId xmlns:a16="http://schemas.microsoft.com/office/drawing/2014/main" id="{B870630F-A94D-22AD-BDDF-99C11091C8EC}"/>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82683" y="5921881"/>
            <a:ext cx="5054147" cy="1138681"/>
          </a:xfrm>
          <a:prstGeom prst="rect">
            <a:avLst/>
          </a:prstGeom>
        </p:spPr>
      </p:pic>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spTree>
    <p:extLst>
      <p:ext uri="{BB962C8B-B14F-4D97-AF65-F5344CB8AC3E}">
        <p14:creationId xmlns:p14="http://schemas.microsoft.com/office/powerpoint/2010/main" val="2892418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862" r:id="rId15"/>
    <p:sldLayoutId id="2147483863" r:id="rId1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4" y="1411819"/>
            <a:ext cx="11040533" cy="422486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575734" y="596901"/>
            <a:ext cx="11040533" cy="507556"/>
          </a:xfrm>
          <a:prstGeom prst="rect">
            <a:avLst/>
          </a:prstGeom>
        </p:spPr>
        <p:txBody>
          <a:bodyPr vert="horz" lIns="0" tIns="45720" rIns="0" bIns="0" rtlCol="0" anchor="ctr">
            <a:noAutofit/>
          </a:bodyPr>
          <a:lstStyle/>
          <a:p>
            <a:r>
              <a:rPr lang="en-US"/>
              <a:t>Click to edit Master title style</a:t>
            </a:r>
          </a:p>
        </p:txBody>
      </p:sp>
      <p:sp>
        <p:nvSpPr>
          <p:cNvPr id="4" name="Footer Placeholder 3">
            <a:extLst>
              <a:ext uri="{FF2B5EF4-FFF2-40B4-BE49-F238E27FC236}">
                <a16:creationId xmlns:a16="http://schemas.microsoft.com/office/drawing/2014/main" id="{7E3331EF-B87C-7297-C321-02C1BD6E6D0E}"/>
              </a:ext>
            </a:extLst>
          </p:cNvPr>
          <p:cNvSpPr>
            <a:spLocks noGrp="1"/>
          </p:cNvSpPr>
          <p:nvPr>
            <p:ph type="ftr" sz="quarter" idx="3"/>
          </p:nvPr>
        </p:nvSpPr>
        <p:spPr>
          <a:xfrm>
            <a:off x="575732" y="6125037"/>
            <a:ext cx="6249509" cy="278611"/>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grpSp>
        <p:nvGrpSpPr>
          <p:cNvPr id="5" name="Group 4">
            <a:extLst>
              <a:ext uri="{FF2B5EF4-FFF2-40B4-BE49-F238E27FC236}">
                <a16:creationId xmlns:a16="http://schemas.microsoft.com/office/drawing/2014/main" id="{C6100166-2F3C-8767-6F17-13DDADEB2AEB}"/>
              </a:ext>
              <a:ext uri="{C183D7F6-B498-43B3-948B-1728B52AA6E4}">
                <adec:decorative xmlns:adec="http://schemas.microsoft.com/office/drawing/2017/decorative" val="1"/>
              </a:ext>
            </a:extLst>
          </p:cNvPr>
          <p:cNvGrpSpPr/>
          <p:nvPr/>
        </p:nvGrpSpPr>
        <p:grpSpPr>
          <a:xfrm>
            <a:off x="11303791" y="5921881"/>
            <a:ext cx="734536" cy="757631"/>
            <a:chOff x="8477843" y="4441410"/>
            <a:chExt cx="550902" cy="568223"/>
          </a:xfrm>
        </p:grpSpPr>
        <p:sp>
          <p:nvSpPr>
            <p:cNvPr id="6" name="Freeform 5">
              <a:extLst>
                <a:ext uri="{FF2B5EF4-FFF2-40B4-BE49-F238E27FC236}">
                  <a16:creationId xmlns:a16="http://schemas.microsoft.com/office/drawing/2014/main" id="{7A0E1D17-1A23-170E-AD7D-28D943A4293E}"/>
                </a:ext>
              </a:extLst>
            </p:cNvPr>
            <p:cNvSpPr/>
            <p:nvPr/>
          </p:nvSpPr>
          <p:spPr>
            <a:xfrm>
              <a:off x="8477843" y="4925907"/>
              <a:ext cx="84235" cy="83726"/>
            </a:xfrm>
            <a:custGeom>
              <a:avLst/>
              <a:gdLst>
                <a:gd name="connsiteX0" fmla="*/ 42118 w 84235"/>
                <a:gd name="connsiteY0" fmla="*/ 0 h 83726"/>
                <a:gd name="connsiteX1" fmla="*/ 0 w 84235"/>
                <a:gd name="connsiteY1" fmla="*/ 41863 h 83726"/>
                <a:gd name="connsiteX2" fmla="*/ 42118 w 84235"/>
                <a:gd name="connsiteY2" fmla="*/ 83727 h 83726"/>
                <a:gd name="connsiteX3" fmla="*/ 84236 w 84235"/>
                <a:gd name="connsiteY3" fmla="*/ 41863 h 83726"/>
                <a:gd name="connsiteX4" fmla="*/ 42118 w 84235"/>
                <a:gd name="connsiteY4" fmla="*/ 0 h 8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35" h="83726">
                  <a:moveTo>
                    <a:pt x="42118" y="0"/>
                  </a:moveTo>
                  <a:cubicBezTo>
                    <a:pt x="19094" y="0"/>
                    <a:pt x="0" y="18420"/>
                    <a:pt x="0" y="41863"/>
                  </a:cubicBezTo>
                  <a:cubicBezTo>
                    <a:pt x="0" y="64749"/>
                    <a:pt x="18532" y="83727"/>
                    <a:pt x="42118" y="83727"/>
                  </a:cubicBezTo>
                  <a:cubicBezTo>
                    <a:pt x="65704" y="83727"/>
                    <a:pt x="84236" y="65307"/>
                    <a:pt x="84236" y="41863"/>
                  </a:cubicBezTo>
                  <a:cubicBezTo>
                    <a:pt x="84236" y="18420"/>
                    <a:pt x="65143" y="0"/>
                    <a:pt x="42118" y="0"/>
                  </a:cubicBezTo>
                  <a:close/>
                </a:path>
              </a:pathLst>
            </a:custGeom>
            <a:solidFill>
              <a:srgbClr val="652C90"/>
            </a:solidFill>
            <a:ln w="5602" cap="flat">
              <a:noFill/>
              <a:prstDash val="solid"/>
              <a:miter/>
            </a:ln>
          </p:spPr>
          <p:txBody>
            <a:bodyPr rtlCol="0" anchor="ctr"/>
            <a:lstStyle/>
            <a:p>
              <a:endParaRPr lang="en-GB" sz="2400"/>
            </a:p>
          </p:txBody>
        </p:sp>
        <p:sp>
          <p:nvSpPr>
            <p:cNvPr id="7" name="Freeform 6">
              <a:extLst>
                <a:ext uri="{FF2B5EF4-FFF2-40B4-BE49-F238E27FC236}">
                  <a16:creationId xmlns:a16="http://schemas.microsoft.com/office/drawing/2014/main" id="{5773F9D7-315C-FFC7-0388-2B030C13917E}"/>
                </a:ext>
              </a:extLst>
            </p:cNvPr>
            <p:cNvSpPr/>
            <p:nvPr/>
          </p:nvSpPr>
          <p:spPr>
            <a:xfrm>
              <a:off x="8513222" y="4441410"/>
              <a:ext cx="399838" cy="397422"/>
            </a:xfrm>
            <a:custGeom>
              <a:avLst/>
              <a:gdLst>
                <a:gd name="connsiteX0" fmla="*/ 389731 w 399838"/>
                <a:gd name="connsiteY0" fmla="*/ 256761 h 397422"/>
                <a:gd name="connsiteX1" fmla="*/ 391415 w 399838"/>
                <a:gd name="connsiteY1" fmla="*/ 256761 h 397422"/>
                <a:gd name="connsiteX2" fmla="*/ 399839 w 399838"/>
                <a:gd name="connsiteY2" fmla="*/ 198711 h 397422"/>
                <a:gd name="connsiteX3" fmla="*/ 199919 w 399838"/>
                <a:gd name="connsiteY3" fmla="*/ 0 h 397422"/>
                <a:gd name="connsiteX4" fmla="*/ 0 w 399838"/>
                <a:gd name="connsiteY4" fmla="*/ 198711 h 397422"/>
                <a:gd name="connsiteX5" fmla="*/ 199919 w 399838"/>
                <a:gd name="connsiteY5" fmla="*/ 397422 h 397422"/>
                <a:gd name="connsiteX6" fmla="*/ 263939 w 399838"/>
                <a:gd name="connsiteY6" fmla="*/ 386817 h 397422"/>
                <a:gd name="connsiteX7" fmla="*/ 263939 w 399838"/>
                <a:gd name="connsiteY7" fmla="*/ 381235 h 397422"/>
                <a:gd name="connsiteX8" fmla="*/ 389731 w 399838"/>
                <a:gd name="connsiteY8" fmla="*/ 256761 h 39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38" h="397422">
                  <a:moveTo>
                    <a:pt x="389731" y="256761"/>
                  </a:moveTo>
                  <a:cubicBezTo>
                    <a:pt x="390292" y="256761"/>
                    <a:pt x="390854" y="256761"/>
                    <a:pt x="391415" y="256761"/>
                  </a:cubicBezTo>
                  <a:cubicBezTo>
                    <a:pt x="397031" y="238342"/>
                    <a:pt x="399839" y="218805"/>
                    <a:pt x="399839" y="198711"/>
                  </a:cubicBezTo>
                  <a:cubicBezTo>
                    <a:pt x="399839" y="89308"/>
                    <a:pt x="310549" y="0"/>
                    <a:pt x="199919" y="0"/>
                  </a:cubicBezTo>
                  <a:cubicBezTo>
                    <a:pt x="89290" y="0"/>
                    <a:pt x="0" y="89308"/>
                    <a:pt x="0" y="198711"/>
                  </a:cubicBezTo>
                  <a:cubicBezTo>
                    <a:pt x="0" y="308672"/>
                    <a:pt x="89852" y="397422"/>
                    <a:pt x="199919" y="397422"/>
                  </a:cubicBezTo>
                  <a:cubicBezTo>
                    <a:pt x="222382" y="397422"/>
                    <a:pt x="243722" y="393515"/>
                    <a:pt x="263939" y="386817"/>
                  </a:cubicBezTo>
                  <a:cubicBezTo>
                    <a:pt x="263939" y="385142"/>
                    <a:pt x="263939" y="382910"/>
                    <a:pt x="263939" y="381235"/>
                  </a:cubicBezTo>
                  <a:cubicBezTo>
                    <a:pt x="263939" y="312579"/>
                    <a:pt x="320096" y="256761"/>
                    <a:pt x="389731" y="256761"/>
                  </a:cubicBezTo>
                  <a:close/>
                </a:path>
              </a:pathLst>
            </a:custGeom>
            <a:solidFill>
              <a:srgbClr val="EC008B"/>
            </a:solidFill>
            <a:ln w="5602"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B7FE9560-826E-8C86-6AB5-7AF659C08A4F}"/>
                </a:ext>
              </a:extLst>
            </p:cNvPr>
            <p:cNvSpPr/>
            <p:nvPr/>
          </p:nvSpPr>
          <p:spPr>
            <a:xfrm>
              <a:off x="8777161" y="4698171"/>
              <a:ext cx="251584" cy="250063"/>
            </a:xfrm>
            <a:custGeom>
              <a:avLst/>
              <a:gdLst>
                <a:gd name="connsiteX0" fmla="*/ 127477 w 251584"/>
                <a:gd name="connsiteY0" fmla="*/ 0 h 250063"/>
                <a:gd name="connsiteX1" fmla="*/ 0 w 251584"/>
                <a:gd name="connsiteY1" fmla="*/ 130613 h 250063"/>
                <a:gd name="connsiteX2" fmla="*/ 125792 w 251584"/>
                <a:gd name="connsiteY2" fmla="*/ 250063 h 250063"/>
                <a:gd name="connsiteX3" fmla="*/ 251584 w 251584"/>
                <a:gd name="connsiteY3" fmla="*/ 125032 h 250063"/>
                <a:gd name="connsiteX4" fmla="*/ 127477 w 251584"/>
                <a:gd name="connsiteY4" fmla="*/ 0 h 25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4" h="250063">
                  <a:moveTo>
                    <a:pt x="127477" y="0"/>
                  </a:moveTo>
                  <a:cubicBezTo>
                    <a:pt x="108945" y="61399"/>
                    <a:pt x="61211" y="109961"/>
                    <a:pt x="0" y="130613"/>
                  </a:cubicBezTo>
                  <a:cubicBezTo>
                    <a:pt x="2808" y="197037"/>
                    <a:pt x="57842" y="250063"/>
                    <a:pt x="125792" y="250063"/>
                  </a:cubicBezTo>
                  <a:cubicBezTo>
                    <a:pt x="195427" y="250063"/>
                    <a:pt x="251584" y="194246"/>
                    <a:pt x="251584" y="125032"/>
                  </a:cubicBezTo>
                  <a:cubicBezTo>
                    <a:pt x="251584" y="56376"/>
                    <a:pt x="195988" y="1116"/>
                    <a:pt x="127477" y="0"/>
                  </a:cubicBezTo>
                  <a:close/>
                </a:path>
              </a:pathLst>
            </a:custGeom>
            <a:solidFill>
              <a:srgbClr val="00ADEF"/>
            </a:solidFill>
            <a:ln w="5602"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3E028CB4-31AC-D167-F24C-4632BC17B5BF}"/>
                </a:ext>
              </a:extLst>
            </p:cNvPr>
            <p:cNvSpPr/>
            <p:nvPr/>
          </p:nvSpPr>
          <p:spPr>
            <a:xfrm>
              <a:off x="8777161" y="4698171"/>
              <a:ext cx="127476" cy="130613"/>
            </a:xfrm>
            <a:custGeom>
              <a:avLst/>
              <a:gdLst>
                <a:gd name="connsiteX0" fmla="*/ 127477 w 127476"/>
                <a:gd name="connsiteY0" fmla="*/ 0 h 130613"/>
                <a:gd name="connsiteX1" fmla="*/ 125792 w 127476"/>
                <a:gd name="connsiteY1" fmla="*/ 0 h 130613"/>
                <a:gd name="connsiteX2" fmla="*/ 0 w 127476"/>
                <a:gd name="connsiteY2" fmla="*/ 125032 h 130613"/>
                <a:gd name="connsiteX3" fmla="*/ 0 w 127476"/>
                <a:gd name="connsiteY3" fmla="*/ 130613 h 130613"/>
                <a:gd name="connsiteX4" fmla="*/ 127477 w 127476"/>
                <a:gd name="connsiteY4" fmla="*/ 0 h 1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76" h="130613">
                  <a:moveTo>
                    <a:pt x="127477" y="0"/>
                  </a:moveTo>
                  <a:cubicBezTo>
                    <a:pt x="126915" y="0"/>
                    <a:pt x="126354" y="0"/>
                    <a:pt x="125792" y="0"/>
                  </a:cubicBezTo>
                  <a:cubicBezTo>
                    <a:pt x="56157" y="0"/>
                    <a:pt x="0" y="55818"/>
                    <a:pt x="0" y="125032"/>
                  </a:cubicBezTo>
                  <a:cubicBezTo>
                    <a:pt x="0" y="126706"/>
                    <a:pt x="0" y="128939"/>
                    <a:pt x="0" y="130613"/>
                  </a:cubicBezTo>
                  <a:cubicBezTo>
                    <a:pt x="60650" y="109961"/>
                    <a:pt x="108383" y="61399"/>
                    <a:pt x="127477" y="0"/>
                  </a:cubicBezTo>
                  <a:close/>
                </a:path>
              </a:pathLst>
            </a:custGeom>
            <a:solidFill>
              <a:srgbClr val="00007C"/>
            </a:solidFill>
            <a:ln w="5602"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87350198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5"/>
        </a:buClr>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5"/>
        </a:buClr>
        <a:buFont typeface="System Font Regular"/>
        <a:buChar char="–"/>
        <a:defRPr sz="2933"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5"/>
        </a:buClr>
        <a:buFont typeface="Courier New" panose="02070309020205020404" pitchFamily="49" charset="0"/>
        <a:buChar char="o"/>
        <a:defRPr sz="24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5"/>
        </a:buClr>
        <a:buFont typeface="Arial"/>
        <a:buChar char="»"/>
        <a:defRPr sz="2133"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guide id="6" orient="horz" pos="66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733" y="4210305"/>
            <a:ext cx="5520267" cy="1426380"/>
          </a:xfrm>
          <a:prstGeom prst="rect">
            <a:avLst/>
          </a:prstGeom>
        </p:spPr>
        <p:txBody>
          <a:bodyPr vert="horz" lIns="0" tIns="0" rIns="0" bIns="0" rtlCol="0">
            <a:noAutofit/>
          </a:bodyPr>
          <a:lstStyle/>
          <a:p>
            <a:pPr lvl="0"/>
            <a:r>
              <a:rPr lang="en-GB"/>
              <a:t>Click to edit Master subtitle styles</a:t>
            </a:r>
          </a:p>
        </p:txBody>
      </p:sp>
      <p:sp>
        <p:nvSpPr>
          <p:cNvPr id="2" name="Title Placeholder 1"/>
          <p:cNvSpPr>
            <a:spLocks noGrp="1"/>
          </p:cNvSpPr>
          <p:nvPr>
            <p:ph type="title"/>
          </p:nvPr>
        </p:nvSpPr>
        <p:spPr>
          <a:xfrm>
            <a:off x="575733" y="596901"/>
            <a:ext cx="6497091" cy="2983115"/>
          </a:xfrm>
          <a:prstGeom prst="rect">
            <a:avLst/>
          </a:prstGeom>
        </p:spPr>
        <p:txBody>
          <a:bodyPr vert="horz" lIns="0" tIns="45720" rIns="0" bIns="0" rtlCol="0" anchor="t" anchorCtr="0">
            <a:noAutofit/>
          </a:bodyPr>
          <a:lstStyle/>
          <a:p>
            <a:r>
              <a:rPr lang="en-GB"/>
              <a:t>Click to edit Master divider title style</a:t>
            </a:r>
            <a:endParaRPr lang="en-US"/>
          </a:p>
        </p:txBody>
      </p:sp>
      <p:grpSp>
        <p:nvGrpSpPr>
          <p:cNvPr id="5" name="Group 4">
            <a:extLst>
              <a:ext uri="{FF2B5EF4-FFF2-40B4-BE49-F238E27FC236}">
                <a16:creationId xmlns:a16="http://schemas.microsoft.com/office/drawing/2014/main" id="{ED32EDA1-28B1-37E1-A171-B71A4CDFD095}"/>
              </a:ext>
              <a:ext uri="{C183D7F6-B498-43B3-948B-1728B52AA6E4}">
                <adec:decorative xmlns:adec="http://schemas.microsoft.com/office/drawing/2017/decorative" val="1"/>
              </a:ext>
            </a:extLst>
          </p:cNvPr>
          <p:cNvGrpSpPr/>
          <p:nvPr/>
        </p:nvGrpSpPr>
        <p:grpSpPr>
          <a:xfrm>
            <a:off x="6536571" y="447843"/>
            <a:ext cx="5390611" cy="6184069"/>
            <a:chOff x="4902428" y="335882"/>
            <a:chExt cx="4042958" cy="4638052"/>
          </a:xfrm>
        </p:grpSpPr>
        <p:sp>
          <p:nvSpPr>
            <p:cNvPr id="7" name="Freeform 6">
              <a:extLst>
                <a:ext uri="{FF2B5EF4-FFF2-40B4-BE49-F238E27FC236}">
                  <a16:creationId xmlns:a16="http://schemas.microsoft.com/office/drawing/2014/main" id="{DCED615F-F677-E28D-978F-E3BDFC1428A9}"/>
                </a:ext>
              </a:extLst>
            </p:cNvPr>
            <p:cNvSpPr/>
            <p:nvPr/>
          </p:nvSpPr>
          <p:spPr>
            <a:xfrm>
              <a:off x="7980492" y="335882"/>
              <a:ext cx="217293" cy="213222"/>
            </a:xfrm>
            <a:custGeom>
              <a:avLst/>
              <a:gdLst>
                <a:gd name="connsiteX0" fmla="*/ 108460 w 216919"/>
                <a:gd name="connsiteY0" fmla="*/ 0 h 216888"/>
                <a:gd name="connsiteX1" fmla="*/ 216919 w 216919"/>
                <a:gd name="connsiteY1" fmla="*/ 108444 h 216888"/>
                <a:gd name="connsiteX2" fmla="*/ 108460 w 216919"/>
                <a:gd name="connsiteY2" fmla="*/ 216888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19" y="48514"/>
                    <a:pt x="216919" y="108444"/>
                  </a:cubicBezTo>
                  <a:cubicBezTo>
                    <a:pt x="216919" y="168374"/>
                    <a:pt x="168398" y="216888"/>
                    <a:pt x="108460" y="216888"/>
                  </a:cubicBezTo>
                  <a:cubicBezTo>
                    <a:pt x="48522" y="216888"/>
                    <a:pt x="0" y="168374"/>
                    <a:pt x="0" y="108444"/>
                  </a:cubicBezTo>
                  <a:cubicBezTo>
                    <a:pt x="0" y="48514"/>
                    <a:pt x="48522"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9" name="Freeform 8">
              <a:extLst>
                <a:ext uri="{FF2B5EF4-FFF2-40B4-BE49-F238E27FC236}">
                  <a16:creationId xmlns:a16="http://schemas.microsoft.com/office/drawing/2014/main" id="{9EE4433C-B420-9DFB-0100-96E8E512A874}"/>
                </a:ext>
              </a:extLst>
            </p:cNvPr>
            <p:cNvSpPr/>
            <p:nvPr/>
          </p:nvSpPr>
          <p:spPr>
            <a:xfrm>
              <a:off x="8253955" y="4370940"/>
              <a:ext cx="217293" cy="213222"/>
            </a:xfrm>
            <a:custGeom>
              <a:avLst/>
              <a:gdLst>
                <a:gd name="connsiteX0" fmla="*/ 108460 w 216919"/>
                <a:gd name="connsiteY0" fmla="*/ 0 h 216888"/>
                <a:gd name="connsiteX1" fmla="*/ 216920 w 216919"/>
                <a:gd name="connsiteY1" fmla="*/ 108444 h 216888"/>
                <a:gd name="connsiteX2" fmla="*/ 108460 w 216919"/>
                <a:gd name="connsiteY2" fmla="*/ 216889 h 216888"/>
                <a:gd name="connsiteX3" fmla="*/ 0 w 216919"/>
                <a:gd name="connsiteY3" fmla="*/ 108444 h 216888"/>
                <a:gd name="connsiteX4" fmla="*/ 108460 w 216919"/>
                <a:gd name="connsiteY4" fmla="*/ 0 h 21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19" h="216888">
                  <a:moveTo>
                    <a:pt x="108460" y="0"/>
                  </a:moveTo>
                  <a:cubicBezTo>
                    <a:pt x="168398" y="0"/>
                    <a:pt x="216920" y="48515"/>
                    <a:pt x="216920" y="108444"/>
                  </a:cubicBezTo>
                  <a:cubicBezTo>
                    <a:pt x="216920" y="168374"/>
                    <a:pt x="168398" y="216889"/>
                    <a:pt x="108460" y="216889"/>
                  </a:cubicBezTo>
                  <a:cubicBezTo>
                    <a:pt x="48521" y="216889"/>
                    <a:pt x="0" y="168374"/>
                    <a:pt x="0" y="108444"/>
                  </a:cubicBezTo>
                  <a:cubicBezTo>
                    <a:pt x="0" y="48515"/>
                    <a:pt x="48521" y="0"/>
                    <a:pt x="108460"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0" name="Freeform 9">
              <a:extLst>
                <a:ext uri="{FF2B5EF4-FFF2-40B4-BE49-F238E27FC236}">
                  <a16:creationId xmlns:a16="http://schemas.microsoft.com/office/drawing/2014/main" id="{E5D4C78D-417C-A684-24A7-3F178CFE9EDD}"/>
                </a:ext>
              </a:extLst>
            </p:cNvPr>
            <p:cNvSpPr/>
            <p:nvPr/>
          </p:nvSpPr>
          <p:spPr>
            <a:xfrm>
              <a:off x="8397388" y="775887"/>
              <a:ext cx="541326" cy="531185"/>
            </a:xfrm>
            <a:custGeom>
              <a:avLst/>
              <a:gdLst>
                <a:gd name="connsiteX0" fmla="*/ 270198 w 540395"/>
                <a:gd name="connsiteY0" fmla="*/ 540318 h 540318"/>
                <a:gd name="connsiteX1" fmla="*/ 0 w 540395"/>
                <a:gd name="connsiteY1" fmla="*/ 270159 h 540318"/>
                <a:gd name="connsiteX2" fmla="*/ 270198 w 540395"/>
                <a:gd name="connsiteY2" fmla="*/ 0 h 540318"/>
                <a:gd name="connsiteX3" fmla="*/ 540396 w 540395"/>
                <a:gd name="connsiteY3" fmla="*/ 270159 h 540318"/>
                <a:gd name="connsiteX4" fmla="*/ 270198 w 540395"/>
                <a:gd name="connsiteY4" fmla="*/ 540318 h 54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395" h="540318">
                  <a:moveTo>
                    <a:pt x="270198" y="540318"/>
                  </a:moveTo>
                  <a:cubicBezTo>
                    <a:pt x="120828" y="540318"/>
                    <a:pt x="0" y="419508"/>
                    <a:pt x="0" y="270159"/>
                  </a:cubicBezTo>
                  <a:cubicBezTo>
                    <a:pt x="0" y="120811"/>
                    <a:pt x="120828" y="0"/>
                    <a:pt x="270198" y="0"/>
                  </a:cubicBezTo>
                  <a:cubicBezTo>
                    <a:pt x="419568" y="0"/>
                    <a:pt x="540396" y="120811"/>
                    <a:pt x="540396" y="270159"/>
                  </a:cubicBezTo>
                  <a:cubicBezTo>
                    <a:pt x="540396" y="419508"/>
                    <a:pt x="419568" y="540318"/>
                    <a:pt x="270198" y="540318"/>
                  </a:cubicBezTo>
                </a:path>
              </a:pathLst>
            </a:custGeom>
            <a:solidFill>
              <a:srgbClr val="FFFFFF">
                <a:alpha val="20000"/>
              </a:srgbClr>
            </a:solidFill>
            <a:ln w="9509" cap="flat">
              <a:noFill/>
              <a:prstDash val="solid"/>
              <a:miter/>
            </a:ln>
          </p:spPr>
          <p:txBody>
            <a:bodyPr rtlCol="0" anchor="ctr"/>
            <a:lstStyle/>
            <a:p>
              <a:endParaRPr lang="en-GB" sz="2400"/>
            </a:p>
          </p:txBody>
        </p:sp>
        <p:sp>
          <p:nvSpPr>
            <p:cNvPr id="11" name="Freeform 10">
              <a:extLst>
                <a:ext uri="{FF2B5EF4-FFF2-40B4-BE49-F238E27FC236}">
                  <a16:creationId xmlns:a16="http://schemas.microsoft.com/office/drawing/2014/main" id="{4E48DB37-8286-29A3-9816-A1513E91BA98}"/>
                </a:ext>
              </a:extLst>
            </p:cNvPr>
            <p:cNvSpPr/>
            <p:nvPr/>
          </p:nvSpPr>
          <p:spPr>
            <a:xfrm>
              <a:off x="7312828" y="2269378"/>
              <a:ext cx="1208455" cy="1185815"/>
            </a:xfrm>
            <a:custGeom>
              <a:avLst/>
              <a:gdLst>
                <a:gd name="connsiteX0" fmla="*/ 603188 w 1206376"/>
                <a:gd name="connsiteY0" fmla="*/ 1206204 h 1206203"/>
                <a:gd name="connsiteX1" fmla="*/ 0 w 1206376"/>
                <a:gd name="connsiteY1" fmla="*/ 603102 h 1206203"/>
                <a:gd name="connsiteX2" fmla="*/ 603188 w 1206376"/>
                <a:gd name="connsiteY2" fmla="*/ 0 h 1206203"/>
                <a:gd name="connsiteX3" fmla="*/ 1206377 w 1206376"/>
                <a:gd name="connsiteY3" fmla="*/ 603102 h 1206203"/>
                <a:gd name="connsiteX4" fmla="*/ 603188 w 1206376"/>
                <a:gd name="connsiteY4" fmla="*/ 1206204 h 1206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376" h="1206203">
                  <a:moveTo>
                    <a:pt x="603188" y="1206204"/>
                  </a:moveTo>
                  <a:cubicBezTo>
                    <a:pt x="270198" y="1206204"/>
                    <a:pt x="0" y="936044"/>
                    <a:pt x="0" y="603102"/>
                  </a:cubicBezTo>
                  <a:cubicBezTo>
                    <a:pt x="0" y="270159"/>
                    <a:pt x="270198" y="0"/>
                    <a:pt x="603188" y="0"/>
                  </a:cubicBezTo>
                  <a:cubicBezTo>
                    <a:pt x="936179" y="0"/>
                    <a:pt x="1206377" y="270159"/>
                    <a:pt x="1206377" y="603102"/>
                  </a:cubicBezTo>
                  <a:cubicBezTo>
                    <a:pt x="1206377" y="936044"/>
                    <a:pt x="936179" y="1206204"/>
                    <a:pt x="603188" y="1206204"/>
                  </a:cubicBezTo>
                </a:path>
              </a:pathLst>
            </a:custGeom>
            <a:solidFill>
              <a:srgbClr val="FFFFFF">
                <a:alpha val="20000"/>
              </a:srgbClr>
            </a:solidFill>
            <a:ln w="9509" cap="flat">
              <a:noFill/>
              <a:prstDash val="solid"/>
              <a:miter/>
            </a:ln>
          </p:spPr>
          <p:txBody>
            <a:bodyPr rtlCol="0" anchor="ctr"/>
            <a:lstStyle/>
            <a:p>
              <a:endParaRPr lang="en-GB" sz="2400"/>
            </a:p>
          </p:txBody>
        </p:sp>
        <p:sp>
          <p:nvSpPr>
            <p:cNvPr id="12" name="Freeform 11">
              <a:extLst>
                <a:ext uri="{FF2B5EF4-FFF2-40B4-BE49-F238E27FC236}">
                  <a16:creationId xmlns:a16="http://schemas.microsoft.com/office/drawing/2014/main" id="{B614AAB6-631C-56DA-E434-97D3023DA418}"/>
                </a:ext>
              </a:extLst>
            </p:cNvPr>
            <p:cNvSpPr/>
            <p:nvPr/>
          </p:nvSpPr>
          <p:spPr>
            <a:xfrm>
              <a:off x="6245422" y="4324916"/>
              <a:ext cx="661410" cy="649018"/>
            </a:xfrm>
            <a:custGeom>
              <a:avLst/>
              <a:gdLst>
                <a:gd name="connsiteX0" fmla="*/ 330136 w 660272"/>
                <a:gd name="connsiteY0" fmla="*/ 0 h 660177"/>
                <a:gd name="connsiteX1" fmla="*/ 660273 w 660272"/>
                <a:gd name="connsiteY1" fmla="*/ 330089 h 660177"/>
                <a:gd name="connsiteX2" fmla="*/ 330136 w 660272"/>
                <a:gd name="connsiteY2" fmla="*/ 660177 h 660177"/>
                <a:gd name="connsiteX3" fmla="*/ 0 w 660272"/>
                <a:gd name="connsiteY3" fmla="*/ 330089 h 660177"/>
                <a:gd name="connsiteX4" fmla="*/ 330136 w 660272"/>
                <a:gd name="connsiteY4" fmla="*/ 0 h 66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272" h="660177">
                  <a:moveTo>
                    <a:pt x="330136" y="0"/>
                  </a:moveTo>
                  <a:cubicBezTo>
                    <a:pt x="511854" y="0"/>
                    <a:pt x="660273" y="147446"/>
                    <a:pt x="660273" y="330089"/>
                  </a:cubicBezTo>
                  <a:cubicBezTo>
                    <a:pt x="660273" y="512732"/>
                    <a:pt x="512805" y="660177"/>
                    <a:pt x="330136" y="660177"/>
                  </a:cubicBezTo>
                  <a:cubicBezTo>
                    <a:pt x="147467" y="660177"/>
                    <a:pt x="0" y="512732"/>
                    <a:pt x="0" y="330089"/>
                  </a:cubicBezTo>
                  <a:cubicBezTo>
                    <a:pt x="0" y="147446"/>
                    <a:pt x="148419" y="0"/>
                    <a:pt x="330136"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3" name="Freeform 12">
              <a:extLst>
                <a:ext uri="{FF2B5EF4-FFF2-40B4-BE49-F238E27FC236}">
                  <a16:creationId xmlns:a16="http://schemas.microsoft.com/office/drawing/2014/main" id="{DD6DDE9B-F5FE-0F5A-2C94-96BA14FAC3B8}"/>
                </a:ext>
              </a:extLst>
            </p:cNvPr>
            <p:cNvSpPr/>
            <p:nvPr/>
          </p:nvSpPr>
          <p:spPr>
            <a:xfrm>
              <a:off x="8621353" y="3342971"/>
              <a:ext cx="324033" cy="317962"/>
            </a:xfrm>
            <a:custGeom>
              <a:avLst/>
              <a:gdLst>
                <a:gd name="connsiteX0" fmla="*/ 161738 w 323476"/>
                <a:gd name="connsiteY0" fmla="*/ 323430 h 323429"/>
                <a:gd name="connsiteX1" fmla="*/ 323476 w 323476"/>
                <a:gd name="connsiteY1" fmla="*/ 161715 h 323429"/>
                <a:gd name="connsiteX2" fmla="*/ 161738 w 323476"/>
                <a:gd name="connsiteY2" fmla="*/ 0 h 323429"/>
                <a:gd name="connsiteX3" fmla="*/ 0 w 323476"/>
                <a:gd name="connsiteY3" fmla="*/ 161715 h 323429"/>
                <a:gd name="connsiteX4" fmla="*/ 161738 w 323476"/>
                <a:gd name="connsiteY4" fmla="*/ 323430 h 32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476" h="323429">
                  <a:moveTo>
                    <a:pt x="161738" y="323430"/>
                  </a:moveTo>
                  <a:cubicBezTo>
                    <a:pt x="251170" y="323430"/>
                    <a:pt x="323476" y="251134"/>
                    <a:pt x="323476" y="161715"/>
                  </a:cubicBezTo>
                  <a:cubicBezTo>
                    <a:pt x="323476" y="72296"/>
                    <a:pt x="251170" y="0"/>
                    <a:pt x="161738" y="0"/>
                  </a:cubicBezTo>
                  <a:cubicBezTo>
                    <a:pt x="72307" y="0"/>
                    <a:pt x="0" y="72296"/>
                    <a:pt x="0" y="161715"/>
                  </a:cubicBezTo>
                  <a:cubicBezTo>
                    <a:pt x="952" y="251134"/>
                    <a:pt x="73258" y="323430"/>
                    <a:pt x="161738" y="323430"/>
                  </a:cubicBezTo>
                </a:path>
              </a:pathLst>
            </a:custGeom>
            <a:solidFill>
              <a:srgbClr val="FFFFFF">
                <a:alpha val="20000"/>
              </a:srgbClr>
            </a:solidFill>
            <a:ln w="9509" cap="flat">
              <a:noFill/>
              <a:prstDash val="solid"/>
              <a:miter/>
            </a:ln>
          </p:spPr>
          <p:txBody>
            <a:bodyPr rtlCol="0" anchor="ctr"/>
            <a:lstStyle/>
            <a:p>
              <a:endParaRPr lang="en-GB" sz="2400"/>
            </a:p>
          </p:txBody>
        </p:sp>
        <p:sp>
          <p:nvSpPr>
            <p:cNvPr id="14" name="Freeform 13">
              <a:extLst>
                <a:ext uri="{FF2B5EF4-FFF2-40B4-BE49-F238E27FC236}">
                  <a16:creationId xmlns:a16="http://schemas.microsoft.com/office/drawing/2014/main" id="{A7B134BF-AEA7-634C-60A4-A5E2F01A8E28}"/>
                </a:ext>
              </a:extLst>
            </p:cNvPr>
            <p:cNvSpPr/>
            <p:nvPr/>
          </p:nvSpPr>
          <p:spPr>
            <a:xfrm>
              <a:off x="5113374" y="3535114"/>
              <a:ext cx="914919" cy="897778"/>
            </a:xfrm>
            <a:custGeom>
              <a:avLst/>
              <a:gdLst>
                <a:gd name="connsiteX0" fmla="*/ 456673 w 913345"/>
                <a:gd name="connsiteY0" fmla="*/ 0 h 913214"/>
                <a:gd name="connsiteX1" fmla="*/ 913345 w 913345"/>
                <a:gd name="connsiteY1" fmla="*/ 456607 h 913214"/>
                <a:gd name="connsiteX2" fmla="*/ 456673 w 913345"/>
                <a:gd name="connsiteY2" fmla="*/ 913214 h 913214"/>
                <a:gd name="connsiteX3" fmla="*/ 0 w 913345"/>
                <a:gd name="connsiteY3" fmla="*/ 456607 h 913214"/>
                <a:gd name="connsiteX4" fmla="*/ 456673 w 913345"/>
                <a:gd name="connsiteY4" fmla="*/ 0 h 91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345" h="913214">
                  <a:moveTo>
                    <a:pt x="456673" y="0"/>
                  </a:moveTo>
                  <a:cubicBezTo>
                    <a:pt x="708794" y="0"/>
                    <a:pt x="913345" y="204522"/>
                    <a:pt x="913345" y="456607"/>
                  </a:cubicBezTo>
                  <a:cubicBezTo>
                    <a:pt x="913345" y="708692"/>
                    <a:pt x="708794" y="913214"/>
                    <a:pt x="456673" y="913214"/>
                  </a:cubicBezTo>
                  <a:cubicBezTo>
                    <a:pt x="204551" y="913214"/>
                    <a:pt x="0" y="708692"/>
                    <a:pt x="0" y="456607"/>
                  </a:cubicBezTo>
                  <a:cubicBezTo>
                    <a:pt x="0" y="204522"/>
                    <a:pt x="204551" y="0"/>
                    <a:pt x="456673"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15" name="Freeform 14">
              <a:extLst>
                <a:ext uri="{FF2B5EF4-FFF2-40B4-BE49-F238E27FC236}">
                  <a16:creationId xmlns:a16="http://schemas.microsoft.com/office/drawing/2014/main" id="{8EAA4548-5DAC-128B-2123-53781C2B4A84}"/>
                </a:ext>
              </a:extLst>
            </p:cNvPr>
            <p:cNvSpPr/>
            <p:nvPr/>
          </p:nvSpPr>
          <p:spPr>
            <a:xfrm>
              <a:off x="6024889" y="3356064"/>
              <a:ext cx="266851" cy="261852"/>
            </a:xfrm>
            <a:custGeom>
              <a:avLst/>
              <a:gdLst>
                <a:gd name="connsiteX0" fmla="*/ 133196 w 266392"/>
                <a:gd name="connsiteY0" fmla="*/ 266354 h 266354"/>
                <a:gd name="connsiteX1" fmla="*/ 0 w 266392"/>
                <a:gd name="connsiteY1" fmla="*/ 133177 h 266354"/>
                <a:gd name="connsiteX2" fmla="*/ 133196 w 266392"/>
                <a:gd name="connsiteY2" fmla="*/ 0 h 266354"/>
                <a:gd name="connsiteX3" fmla="*/ 266393 w 266392"/>
                <a:gd name="connsiteY3" fmla="*/ 133177 h 266354"/>
                <a:gd name="connsiteX4" fmla="*/ 133196 w 266392"/>
                <a:gd name="connsiteY4" fmla="*/ 266354 h 2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92" h="266354">
                  <a:moveTo>
                    <a:pt x="133196" y="266354"/>
                  </a:moveTo>
                  <a:cubicBezTo>
                    <a:pt x="59938" y="266354"/>
                    <a:pt x="0" y="206424"/>
                    <a:pt x="0" y="133177"/>
                  </a:cubicBezTo>
                  <a:cubicBezTo>
                    <a:pt x="0" y="59930"/>
                    <a:pt x="59938" y="0"/>
                    <a:pt x="133196" y="0"/>
                  </a:cubicBezTo>
                  <a:cubicBezTo>
                    <a:pt x="207406" y="0"/>
                    <a:pt x="266393" y="59930"/>
                    <a:pt x="266393" y="133177"/>
                  </a:cubicBezTo>
                  <a:cubicBezTo>
                    <a:pt x="266393" y="206424"/>
                    <a:pt x="207406" y="266354"/>
                    <a:pt x="133196" y="266354"/>
                  </a:cubicBezTo>
                </a:path>
              </a:pathLst>
            </a:custGeom>
            <a:solidFill>
              <a:srgbClr val="FFFFFF">
                <a:alpha val="20000"/>
              </a:srgbClr>
            </a:solidFill>
            <a:ln w="9509" cap="flat">
              <a:noFill/>
              <a:prstDash val="solid"/>
              <a:miter/>
            </a:ln>
          </p:spPr>
          <p:txBody>
            <a:bodyPr rtlCol="0" anchor="ctr"/>
            <a:lstStyle/>
            <a:p>
              <a:endParaRPr lang="en-GB" sz="2400"/>
            </a:p>
          </p:txBody>
        </p:sp>
        <p:sp>
          <p:nvSpPr>
            <p:cNvPr id="16" name="Freeform 15">
              <a:extLst>
                <a:ext uri="{FF2B5EF4-FFF2-40B4-BE49-F238E27FC236}">
                  <a16:creationId xmlns:a16="http://schemas.microsoft.com/office/drawing/2014/main" id="{477F5C8F-1FDA-F1CF-B0B6-9B3CBB390A7B}"/>
                </a:ext>
              </a:extLst>
            </p:cNvPr>
            <p:cNvSpPr/>
            <p:nvPr/>
          </p:nvSpPr>
          <p:spPr>
            <a:xfrm>
              <a:off x="7040258" y="1594174"/>
              <a:ext cx="402183" cy="394648"/>
            </a:xfrm>
            <a:custGeom>
              <a:avLst/>
              <a:gdLst>
                <a:gd name="connsiteX0" fmla="*/ 200746 w 401491"/>
                <a:gd name="connsiteY0" fmla="*/ 401434 h 401433"/>
                <a:gd name="connsiteX1" fmla="*/ 401492 w 401491"/>
                <a:gd name="connsiteY1" fmla="*/ 200717 h 401433"/>
                <a:gd name="connsiteX2" fmla="*/ 200746 w 401491"/>
                <a:gd name="connsiteY2" fmla="*/ 0 h 401433"/>
                <a:gd name="connsiteX3" fmla="*/ 0 w 401491"/>
                <a:gd name="connsiteY3" fmla="*/ 200717 h 401433"/>
                <a:gd name="connsiteX4" fmla="*/ 200746 w 401491"/>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1" h="401433">
                  <a:moveTo>
                    <a:pt x="200746" y="401434"/>
                  </a:moveTo>
                  <a:cubicBezTo>
                    <a:pt x="312060" y="401434"/>
                    <a:pt x="401492" y="311064"/>
                    <a:pt x="401492" y="200717"/>
                  </a:cubicBezTo>
                  <a:cubicBezTo>
                    <a:pt x="401492" y="89419"/>
                    <a:pt x="311108" y="0"/>
                    <a:pt x="200746" y="0"/>
                  </a:cubicBezTo>
                  <a:cubicBezTo>
                    <a:pt x="89432" y="0"/>
                    <a:pt x="0" y="90370"/>
                    <a:pt x="0" y="200717"/>
                  </a:cubicBezTo>
                  <a:cubicBezTo>
                    <a:pt x="0" y="311064"/>
                    <a:pt x="89432" y="401434"/>
                    <a:pt x="200746"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7" name="Freeform 16">
              <a:extLst>
                <a:ext uri="{FF2B5EF4-FFF2-40B4-BE49-F238E27FC236}">
                  <a16:creationId xmlns:a16="http://schemas.microsoft.com/office/drawing/2014/main" id="{781E3728-6BD6-56DB-03D6-68BBD32F91AE}"/>
                </a:ext>
              </a:extLst>
            </p:cNvPr>
            <p:cNvSpPr/>
            <p:nvPr/>
          </p:nvSpPr>
          <p:spPr>
            <a:xfrm>
              <a:off x="4902428" y="3503893"/>
              <a:ext cx="402190" cy="394648"/>
            </a:xfrm>
            <a:custGeom>
              <a:avLst/>
              <a:gdLst>
                <a:gd name="connsiteX0" fmla="*/ 200753 w 401498"/>
                <a:gd name="connsiteY0" fmla="*/ 401433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3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3"/>
                  </a:moveTo>
                  <a:cubicBezTo>
                    <a:pt x="312067" y="401433"/>
                    <a:pt x="401499" y="311063"/>
                    <a:pt x="401499" y="200717"/>
                  </a:cubicBezTo>
                  <a:cubicBezTo>
                    <a:pt x="401499" y="89419"/>
                    <a:pt x="311116" y="0"/>
                    <a:pt x="200753" y="0"/>
                  </a:cubicBezTo>
                  <a:cubicBezTo>
                    <a:pt x="90391" y="0"/>
                    <a:pt x="7" y="90370"/>
                    <a:pt x="7" y="200717"/>
                  </a:cubicBezTo>
                  <a:cubicBezTo>
                    <a:pt x="-944" y="312015"/>
                    <a:pt x="89439" y="401433"/>
                    <a:pt x="200753" y="401433"/>
                  </a:cubicBezTo>
                </a:path>
              </a:pathLst>
            </a:custGeom>
            <a:solidFill>
              <a:srgbClr val="FFFFFF">
                <a:alpha val="20000"/>
              </a:srgbClr>
            </a:solidFill>
            <a:ln w="9509" cap="flat">
              <a:noFill/>
              <a:prstDash val="solid"/>
              <a:miter/>
            </a:ln>
          </p:spPr>
          <p:txBody>
            <a:bodyPr rtlCol="0" anchor="ctr"/>
            <a:lstStyle/>
            <a:p>
              <a:endParaRPr lang="en-GB" sz="2400"/>
            </a:p>
          </p:txBody>
        </p:sp>
        <p:sp>
          <p:nvSpPr>
            <p:cNvPr id="18" name="Freeform 17">
              <a:extLst>
                <a:ext uri="{FF2B5EF4-FFF2-40B4-BE49-F238E27FC236}">
                  <a16:creationId xmlns:a16="http://schemas.microsoft.com/office/drawing/2014/main" id="{8A846185-CE55-CD2F-4BB4-C9DDF1C0196F}"/>
                </a:ext>
              </a:extLst>
            </p:cNvPr>
            <p:cNvSpPr/>
            <p:nvPr/>
          </p:nvSpPr>
          <p:spPr>
            <a:xfrm>
              <a:off x="5996467" y="2468573"/>
              <a:ext cx="402190" cy="394648"/>
            </a:xfrm>
            <a:custGeom>
              <a:avLst/>
              <a:gdLst>
                <a:gd name="connsiteX0" fmla="*/ 200753 w 401498"/>
                <a:gd name="connsiteY0" fmla="*/ 401434 h 401433"/>
                <a:gd name="connsiteX1" fmla="*/ 401499 w 401498"/>
                <a:gd name="connsiteY1" fmla="*/ 200717 h 401433"/>
                <a:gd name="connsiteX2" fmla="*/ 200753 w 401498"/>
                <a:gd name="connsiteY2" fmla="*/ 0 h 401433"/>
                <a:gd name="connsiteX3" fmla="*/ 7 w 401498"/>
                <a:gd name="connsiteY3" fmla="*/ 200717 h 401433"/>
                <a:gd name="connsiteX4" fmla="*/ 200753 w 401498"/>
                <a:gd name="connsiteY4" fmla="*/ 401434 h 40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98" h="401433">
                  <a:moveTo>
                    <a:pt x="200753" y="401434"/>
                  </a:moveTo>
                  <a:cubicBezTo>
                    <a:pt x="312067" y="401434"/>
                    <a:pt x="401499" y="311064"/>
                    <a:pt x="401499" y="200717"/>
                  </a:cubicBezTo>
                  <a:cubicBezTo>
                    <a:pt x="401499" y="89419"/>
                    <a:pt x="311116" y="0"/>
                    <a:pt x="200753" y="0"/>
                  </a:cubicBezTo>
                  <a:cubicBezTo>
                    <a:pt x="90391" y="0"/>
                    <a:pt x="7" y="90370"/>
                    <a:pt x="7" y="200717"/>
                  </a:cubicBezTo>
                  <a:cubicBezTo>
                    <a:pt x="-944" y="312015"/>
                    <a:pt x="89439" y="401434"/>
                    <a:pt x="200753" y="401434"/>
                  </a:cubicBezTo>
                </a:path>
              </a:pathLst>
            </a:custGeom>
            <a:solidFill>
              <a:srgbClr val="FFFFFF">
                <a:alpha val="20000"/>
              </a:srgbClr>
            </a:solidFill>
            <a:ln w="9509" cap="flat">
              <a:noFill/>
              <a:prstDash val="solid"/>
              <a:miter/>
            </a:ln>
          </p:spPr>
          <p:txBody>
            <a:bodyPr rtlCol="0" anchor="ctr"/>
            <a:lstStyle/>
            <a:p>
              <a:endParaRPr lang="en-GB" sz="2400"/>
            </a:p>
          </p:txBody>
        </p:sp>
        <p:sp>
          <p:nvSpPr>
            <p:cNvPr id="19" name="Freeform 18">
              <a:extLst>
                <a:ext uri="{FF2B5EF4-FFF2-40B4-BE49-F238E27FC236}">
                  <a16:creationId xmlns:a16="http://schemas.microsoft.com/office/drawing/2014/main" id="{C3E09F0F-C23F-F2B9-692B-40C04752C08B}"/>
                </a:ext>
              </a:extLst>
            </p:cNvPr>
            <p:cNvSpPr/>
            <p:nvPr/>
          </p:nvSpPr>
          <p:spPr>
            <a:xfrm>
              <a:off x="6499884" y="3087665"/>
              <a:ext cx="1921329" cy="1885334"/>
            </a:xfrm>
            <a:custGeom>
              <a:avLst/>
              <a:gdLst>
                <a:gd name="connsiteX0" fmla="*/ 959013 w 1918024"/>
                <a:gd name="connsiteY0" fmla="*/ 1917750 h 1917749"/>
                <a:gd name="connsiteX1" fmla="*/ 1918025 w 1918024"/>
                <a:gd name="connsiteY1" fmla="*/ 958875 h 1917749"/>
                <a:gd name="connsiteX2" fmla="*/ 959013 w 1918024"/>
                <a:gd name="connsiteY2" fmla="*/ 0 h 1917749"/>
                <a:gd name="connsiteX3" fmla="*/ 0 w 1918024"/>
                <a:gd name="connsiteY3" fmla="*/ 958875 h 1917749"/>
                <a:gd name="connsiteX4" fmla="*/ 959013 w 1918024"/>
                <a:gd name="connsiteY4" fmla="*/ 1917750 h 191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024" h="1917749">
                  <a:moveTo>
                    <a:pt x="959013" y="1917750"/>
                  </a:moveTo>
                  <a:cubicBezTo>
                    <a:pt x="1488943" y="1917750"/>
                    <a:pt x="1918025" y="1488729"/>
                    <a:pt x="1918025" y="958875"/>
                  </a:cubicBezTo>
                  <a:cubicBezTo>
                    <a:pt x="1918025" y="429020"/>
                    <a:pt x="1488943" y="0"/>
                    <a:pt x="959013" y="0"/>
                  </a:cubicBezTo>
                  <a:cubicBezTo>
                    <a:pt x="429082" y="0"/>
                    <a:pt x="0" y="429020"/>
                    <a:pt x="0" y="958875"/>
                  </a:cubicBezTo>
                  <a:cubicBezTo>
                    <a:pt x="0" y="1488729"/>
                    <a:pt x="430033" y="1917750"/>
                    <a:pt x="959013" y="1917750"/>
                  </a:cubicBezTo>
                </a:path>
              </a:pathLst>
            </a:custGeom>
            <a:solidFill>
              <a:srgbClr val="FFFFFF">
                <a:alpha val="20000"/>
              </a:srgbClr>
            </a:solidFill>
            <a:ln w="9509" cap="flat">
              <a:noFill/>
              <a:prstDash val="solid"/>
              <a:miter/>
            </a:ln>
          </p:spPr>
          <p:txBody>
            <a:bodyPr rtlCol="0" anchor="ctr"/>
            <a:lstStyle/>
            <a:p>
              <a:endParaRPr lang="en-GB" sz="2400"/>
            </a:p>
          </p:txBody>
        </p:sp>
        <p:sp>
          <p:nvSpPr>
            <p:cNvPr id="20" name="Freeform 19">
              <a:extLst>
                <a:ext uri="{FF2B5EF4-FFF2-40B4-BE49-F238E27FC236}">
                  <a16:creationId xmlns:a16="http://schemas.microsoft.com/office/drawing/2014/main" id="{18B49071-29AD-68C5-0C56-65788D3AD186}"/>
                </a:ext>
              </a:extLst>
            </p:cNvPr>
            <p:cNvSpPr/>
            <p:nvPr/>
          </p:nvSpPr>
          <p:spPr>
            <a:xfrm>
              <a:off x="7917056" y="1064858"/>
              <a:ext cx="827239" cy="811740"/>
            </a:xfrm>
            <a:custGeom>
              <a:avLst/>
              <a:gdLst>
                <a:gd name="connsiteX0" fmla="*/ 412908 w 825816"/>
                <a:gd name="connsiteY0" fmla="*/ 0 h 825697"/>
                <a:gd name="connsiteX1" fmla="*/ 825817 w 825816"/>
                <a:gd name="connsiteY1" fmla="*/ 412849 h 825697"/>
                <a:gd name="connsiteX2" fmla="*/ 412908 w 825816"/>
                <a:gd name="connsiteY2" fmla="*/ 825698 h 825697"/>
                <a:gd name="connsiteX3" fmla="*/ 0 w 825816"/>
                <a:gd name="connsiteY3" fmla="*/ 412849 h 825697"/>
                <a:gd name="connsiteX4" fmla="*/ 412908 w 825816"/>
                <a:gd name="connsiteY4" fmla="*/ 0 h 82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16" h="825697">
                  <a:moveTo>
                    <a:pt x="412908" y="0"/>
                  </a:moveTo>
                  <a:cubicBezTo>
                    <a:pt x="640293" y="0"/>
                    <a:pt x="825817" y="184545"/>
                    <a:pt x="825817" y="412849"/>
                  </a:cubicBezTo>
                  <a:cubicBezTo>
                    <a:pt x="825817" y="640201"/>
                    <a:pt x="641245" y="825698"/>
                    <a:pt x="412908" y="825698"/>
                  </a:cubicBezTo>
                  <a:cubicBezTo>
                    <a:pt x="185523" y="825698"/>
                    <a:pt x="0" y="641152"/>
                    <a:pt x="0" y="412849"/>
                  </a:cubicBezTo>
                  <a:cubicBezTo>
                    <a:pt x="0" y="184545"/>
                    <a:pt x="184572" y="0"/>
                    <a:pt x="412908" y="0"/>
                  </a:cubicBezTo>
                </a:path>
              </a:pathLst>
            </a:custGeom>
            <a:solidFill>
              <a:srgbClr val="FFFFFF">
                <a:alpha val="20000"/>
              </a:srgbClr>
            </a:solidFill>
            <a:ln w="9509" cap="flat">
              <a:noFill/>
              <a:prstDash val="solid"/>
              <a:miter/>
            </a:ln>
          </p:spPr>
          <p:txBody>
            <a:bodyPr rtlCol="0" anchor="ctr"/>
            <a:lstStyle/>
            <a:p>
              <a:endParaRPr lang="en-GB" sz="2400"/>
            </a:p>
          </p:txBody>
        </p:sp>
        <p:sp>
          <p:nvSpPr>
            <p:cNvPr id="21" name="Freeform 20">
              <a:extLst>
                <a:ext uri="{FF2B5EF4-FFF2-40B4-BE49-F238E27FC236}">
                  <a16:creationId xmlns:a16="http://schemas.microsoft.com/office/drawing/2014/main" id="{F52F1D20-D301-4C3A-63C4-E0FA4E9B47FE}"/>
                </a:ext>
              </a:extLst>
            </p:cNvPr>
            <p:cNvSpPr/>
            <p:nvPr/>
          </p:nvSpPr>
          <p:spPr>
            <a:xfrm>
              <a:off x="5742965" y="1939258"/>
              <a:ext cx="714781" cy="684555"/>
            </a:xfrm>
            <a:custGeom>
              <a:avLst/>
              <a:gdLst>
                <a:gd name="connsiteX0" fmla="*/ 356776 w 713551"/>
                <a:gd name="connsiteY0" fmla="*/ 696326 h 696325"/>
                <a:gd name="connsiteX1" fmla="*/ 0 w 713551"/>
                <a:gd name="connsiteY1" fmla="*/ 348163 h 696325"/>
                <a:gd name="connsiteX2" fmla="*/ 356776 w 713551"/>
                <a:gd name="connsiteY2" fmla="*/ 0 h 696325"/>
                <a:gd name="connsiteX3" fmla="*/ 713551 w 713551"/>
                <a:gd name="connsiteY3" fmla="*/ 348163 h 696325"/>
                <a:gd name="connsiteX4" fmla="*/ 356776 w 713551"/>
                <a:gd name="connsiteY4" fmla="*/ 696326 h 69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51" h="696325">
                  <a:moveTo>
                    <a:pt x="356776" y="696326"/>
                  </a:moveTo>
                  <a:cubicBezTo>
                    <a:pt x="159835" y="696326"/>
                    <a:pt x="0" y="540318"/>
                    <a:pt x="0" y="348163"/>
                  </a:cubicBezTo>
                  <a:cubicBezTo>
                    <a:pt x="0" y="156007"/>
                    <a:pt x="159835" y="0"/>
                    <a:pt x="356776" y="0"/>
                  </a:cubicBezTo>
                  <a:cubicBezTo>
                    <a:pt x="553716" y="0"/>
                    <a:pt x="713551" y="156007"/>
                    <a:pt x="713551" y="348163"/>
                  </a:cubicBezTo>
                  <a:cubicBezTo>
                    <a:pt x="713551" y="540318"/>
                    <a:pt x="553716" y="696326"/>
                    <a:pt x="356776" y="696326"/>
                  </a:cubicBezTo>
                </a:path>
              </a:pathLst>
            </a:custGeom>
            <a:solidFill>
              <a:srgbClr val="FFFFFF">
                <a:alpha val="20000"/>
              </a:srgbClr>
            </a:solidFill>
            <a:ln w="9509" cap="flat">
              <a:noFill/>
              <a:prstDash val="solid"/>
              <a:miter/>
            </a:ln>
          </p:spPr>
          <p:txBody>
            <a:bodyPr rtlCol="0" anchor="ctr"/>
            <a:lstStyle/>
            <a:p>
              <a:endParaRPr lang="en-GB" sz="2400"/>
            </a:p>
          </p:txBody>
        </p:sp>
      </p:grpSp>
      <p:sp>
        <p:nvSpPr>
          <p:cNvPr id="4" name="Footer Placeholder 3">
            <a:extLst>
              <a:ext uri="{FF2B5EF4-FFF2-40B4-BE49-F238E27FC236}">
                <a16:creationId xmlns:a16="http://schemas.microsoft.com/office/drawing/2014/main" id="{6251203A-D92F-6D05-D32E-9C171B384BCF}"/>
              </a:ext>
            </a:extLst>
          </p:cNvPr>
          <p:cNvSpPr>
            <a:spLocks noGrp="1"/>
          </p:cNvSpPr>
          <p:nvPr>
            <p:ph type="ftr" sz="quarter" idx="3"/>
          </p:nvPr>
        </p:nvSpPr>
        <p:spPr>
          <a:xfrm>
            <a:off x="576000" y="6124800"/>
            <a:ext cx="6249600" cy="278400"/>
          </a:xfrm>
          <a:prstGeom prst="rect">
            <a:avLst/>
          </a:prstGeom>
        </p:spPr>
        <p:txBody>
          <a:bodyPr vert="horz" wrap="none" lIns="0" tIns="0" rIns="0" bIns="0" rtlCol="0" anchor="ctr"/>
          <a:lstStyle>
            <a:lvl1pPr algn="l">
              <a:defRPr sz="1600">
                <a:solidFill>
                  <a:schemeClr val="tx1"/>
                </a:solidFill>
                <a:latin typeface="Source Sans Pro" panose="020B0503030403020204" pitchFamily="34" charset="0"/>
                <a:ea typeface="Source Sans Pro" panose="020B0503030403020204" pitchFamily="34" charset="0"/>
              </a:defRPr>
            </a:lvl1pPr>
          </a:lstStyle>
          <a:p>
            <a:endParaRPr lang="en-GB"/>
          </a:p>
        </p:txBody>
      </p:sp>
    </p:spTree>
    <p:extLst>
      <p:ext uri="{BB962C8B-B14F-4D97-AF65-F5344CB8AC3E}">
        <p14:creationId xmlns:p14="http://schemas.microsoft.com/office/powerpoint/2010/main" val="146811187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hf sldNum="0" hdr="0" dt="0"/>
  <p:txStyles>
    <p:titleStyle>
      <a:lvl1pPr algn="l" defTabSz="609585" rtl="0" eaLnBrk="1" latinLnBrk="0" hangingPunct="1">
        <a:spcBef>
          <a:spcPct val="0"/>
        </a:spcBef>
        <a:buNone/>
        <a:defRPr sz="4800"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tx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990575" indent="-380990" algn="l" defTabSz="609585" rtl="0" eaLnBrk="1" latinLnBrk="0" hangingPunct="1">
        <a:spcBef>
          <a:spcPct val="20000"/>
        </a:spcBef>
        <a:buClr>
          <a:schemeClr val="accent1"/>
        </a:buClr>
        <a:buFont typeface="Arial"/>
        <a:buChar char="–"/>
        <a:defRPr sz="2400" kern="1200">
          <a:solidFill>
            <a:schemeClr val="tx1"/>
          </a:solidFill>
          <a:latin typeface="Source Sans Pro" panose="020B0503030403020204" pitchFamily="34" charset="0"/>
          <a:ea typeface="Source Sans Pro" panose="020B0503030403020204" pitchFamily="34" charset="0"/>
          <a:cs typeface="Arial"/>
        </a:defRPr>
      </a:lvl2pPr>
      <a:lvl3pPr marL="1523962"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3pPr>
      <a:lvl4pPr marL="2133547"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4pPr>
      <a:lvl5pPr marL="2743131" indent="-304792" algn="l" defTabSz="609585" rtl="0" eaLnBrk="1" latinLnBrk="0" hangingPunct="1">
        <a:spcBef>
          <a:spcPct val="20000"/>
        </a:spcBef>
        <a:buClr>
          <a:schemeClr val="accent1"/>
        </a:buClr>
        <a:buFont typeface="Arial"/>
        <a:buChar char="»"/>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18A1ABB-3927-C955-6518-2356060FD4E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5734" y="146081"/>
            <a:ext cx="2933740" cy="1380583"/>
          </a:xfrm>
          <a:prstGeom prst="rect">
            <a:avLst/>
          </a:prstGeom>
        </p:spPr>
      </p:pic>
      <p:sp>
        <p:nvSpPr>
          <p:cNvPr id="48" name="Title Placeholder 1">
            <a:extLst>
              <a:ext uri="{FF2B5EF4-FFF2-40B4-BE49-F238E27FC236}">
                <a16:creationId xmlns:a16="http://schemas.microsoft.com/office/drawing/2014/main" id="{A48D5260-E7D2-00EF-9B93-1DA34835228D}"/>
              </a:ext>
            </a:extLst>
          </p:cNvPr>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p>
        </p:txBody>
      </p:sp>
    </p:spTree>
    <p:extLst>
      <p:ext uri="{BB962C8B-B14F-4D97-AF65-F5344CB8AC3E}">
        <p14:creationId xmlns:p14="http://schemas.microsoft.com/office/powerpoint/2010/main" val="279130860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Lst>
  <p:hf sldNum="0" hdr="0" dt="0"/>
  <p:txStyles>
    <p:titleStyle>
      <a:lvl1pPr algn="l" defTabSz="609585" rtl="0" eaLnBrk="1" latinLnBrk="0" hangingPunct="1">
        <a:spcBef>
          <a:spcPct val="0"/>
        </a:spcBef>
        <a:buNone/>
        <a:defRPr sz="42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1930045"/>
            <a:ext cx="6625523" cy="2160543"/>
          </a:xfrm>
          <a:prstGeom prst="rect">
            <a:avLst/>
          </a:prstGeom>
        </p:spPr>
        <p:txBody>
          <a:bodyPr vert="horz" lIns="0" tIns="45720" rIns="0" bIns="0" rtlCol="0" anchor="ctr">
            <a:noAutofit/>
          </a:bodyPr>
          <a:lstStyle/>
          <a:p>
            <a:r>
              <a:rPr lang="en-US"/>
              <a:t>Click to edit Master title style</a:t>
            </a:r>
          </a:p>
        </p:txBody>
      </p:sp>
      <p:pic>
        <p:nvPicPr>
          <p:cNvPr id="6" name="Graphic 5" descr="CLOSER – The home of longitudinal research (logo)">
            <a:extLst>
              <a:ext uri="{FF2B5EF4-FFF2-40B4-BE49-F238E27FC236}">
                <a16:creationId xmlns:a16="http://schemas.microsoft.com/office/drawing/2014/main" id="{A18A1ABB-3927-C955-6518-2356060FD4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734" y="146081"/>
            <a:ext cx="2933740" cy="1380583"/>
          </a:xfrm>
          <a:prstGeom prst="rect">
            <a:avLst/>
          </a:prstGeom>
        </p:spPr>
      </p:pic>
      <p:sp>
        <p:nvSpPr>
          <p:cNvPr id="3" name="Text Placeholder 2">
            <a:extLst>
              <a:ext uri="{FF2B5EF4-FFF2-40B4-BE49-F238E27FC236}">
                <a16:creationId xmlns:a16="http://schemas.microsoft.com/office/drawing/2014/main" id="{1DAE9911-F6A4-9ECC-0CB1-015F16ED16A0}"/>
              </a:ext>
            </a:extLst>
          </p:cNvPr>
          <p:cNvSpPr>
            <a:spLocks noGrp="1"/>
          </p:cNvSpPr>
          <p:nvPr>
            <p:ph type="body" idx="1"/>
          </p:nvPr>
        </p:nvSpPr>
        <p:spPr>
          <a:xfrm>
            <a:off x="575733" y="4591940"/>
            <a:ext cx="6625523" cy="1044744"/>
          </a:xfrm>
          <a:prstGeom prst="rect">
            <a:avLst/>
          </a:prstGeom>
        </p:spPr>
        <p:txBody>
          <a:bodyPr vert="horz" lIns="0" tIns="0" rIns="0" bIns="0" rtlCol="0">
            <a:noAutofit/>
          </a:bodyPr>
          <a:lstStyle/>
          <a:p>
            <a:pPr lvl="0"/>
            <a:r>
              <a:rPr lang="en-GB"/>
              <a:t>Click to edit Master Subheading styles</a:t>
            </a:r>
          </a:p>
        </p:txBody>
      </p:sp>
    </p:spTree>
    <p:extLst>
      <p:ext uri="{BB962C8B-B14F-4D97-AF65-F5344CB8AC3E}">
        <p14:creationId xmlns:p14="http://schemas.microsoft.com/office/powerpoint/2010/main" val="386084281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Lst>
  <p:txStyles>
    <p:titleStyle>
      <a:lvl1pPr algn="l" defTabSz="609585" rtl="0" eaLnBrk="1" latinLnBrk="0" hangingPunct="1">
        <a:spcBef>
          <a:spcPct val="0"/>
        </a:spcBef>
        <a:buNone/>
        <a:defRPr sz="5867" b="1" kern="1200">
          <a:solidFill>
            <a:schemeClr val="tx1"/>
          </a:solidFill>
          <a:latin typeface="Aleo" panose="020F0502020204030203" pitchFamily="34" charset="77"/>
          <a:ea typeface="+mj-ea"/>
          <a:cs typeface="Arial"/>
        </a:defRPr>
      </a:lvl1pPr>
    </p:titleStyle>
    <p:bodyStyle>
      <a:lvl1pPr marL="0" indent="0" algn="l" defTabSz="609585" rtl="0" eaLnBrk="1" latinLnBrk="0" hangingPunct="1">
        <a:spcBef>
          <a:spcPct val="20000"/>
        </a:spcBef>
        <a:buClr>
          <a:schemeClr val="accent1"/>
        </a:buClr>
        <a:buFont typeface="Arial"/>
        <a:buNone/>
        <a:defRPr sz="3200" kern="1200">
          <a:solidFill>
            <a:schemeClr val="tx1"/>
          </a:solidFill>
          <a:latin typeface="Source Sans Pro" panose="020B0503030403020204" pitchFamily="34" charset="0"/>
          <a:ea typeface="Source Sans Pro" panose="020B0503030403020204" pitchFamily="34" charset="0"/>
          <a:cs typeface="Arial"/>
        </a:defRPr>
      </a:lvl1pPr>
      <a:lvl2pPr marL="609585" indent="0" algn="l" defTabSz="609585" rtl="0" eaLnBrk="1" latinLnBrk="0" hangingPunct="1">
        <a:spcBef>
          <a:spcPct val="20000"/>
        </a:spcBef>
        <a:buClr>
          <a:schemeClr val="accent1"/>
        </a:buClr>
        <a:buFont typeface="Arial"/>
        <a:buNone/>
        <a:defRPr sz="2400" kern="1200">
          <a:solidFill>
            <a:schemeClr val="tx1"/>
          </a:solidFill>
          <a:latin typeface="Source Sans Pro" panose="020B0503030403020204" pitchFamily="34" charset="0"/>
          <a:ea typeface="Source Sans Pro" panose="020B0503030403020204" pitchFamily="34" charset="0"/>
          <a:cs typeface="Arial"/>
        </a:defRPr>
      </a:lvl2pPr>
      <a:lvl3pPr marL="1219170"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3pPr>
      <a:lvl4pPr marL="1828754"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4pPr>
      <a:lvl5pPr marL="2438339" indent="0" algn="l" defTabSz="609585" rtl="0" eaLnBrk="1" latinLnBrk="0" hangingPunct="1">
        <a:spcBef>
          <a:spcPct val="20000"/>
        </a:spcBef>
        <a:buClr>
          <a:schemeClr val="accent1"/>
        </a:buClr>
        <a:buFont typeface="Arial"/>
        <a:buNone/>
        <a:defRPr sz="1600" kern="1200">
          <a:solidFill>
            <a:schemeClr val="tx1"/>
          </a:solidFill>
          <a:latin typeface="Source Sans Pro" panose="020B0503030403020204" pitchFamily="34" charset="0"/>
          <a:ea typeface="Source Sans Pro" panose="020B0503030403020204" pitchFamily="34"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82">
          <p15:clr>
            <a:srgbClr val="F26B43"/>
          </p15:clr>
        </p15:guide>
        <p15:guide id="5" orient="horz" pos="2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hyperlink" Target="https://beta.ukdataservice.ac.uk/datacatalogue/studies/" TargetMode="External"/><Relationship Id="rId2" Type="http://schemas.openxmlformats.org/officeDocument/2006/relationships/notesSlide" Target="../notesSlides/notesSlide36.xml"/><Relationship Id="rId1" Type="http://schemas.openxmlformats.org/officeDocument/2006/relationships/slideLayout" Target="../slideLayouts/slideLayout57.xml"/><Relationship Id="rId4" Type="http://schemas.openxmlformats.org/officeDocument/2006/relationships/hyperlink" Target="https://discovery.closer.ac.uk/"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Data" TargetMode="Externa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3" Type="http://schemas.openxmlformats.org/officeDocument/2006/relationships/hyperlink" Target="http://[2]https:/dataedo.com/kb/data-glossary/what-is-metadata" TargetMode="External"/><Relationship Id="rId2" Type="http://schemas.openxmlformats.org/officeDocument/2006/relationships/notesSlide" Target="../notesSlides/notesSlide40.xml"/><Relationship Id="rId1" Type="http://schemas.openxmlformats.org/officeDocument/2006/relationships/slideLayout" Target="../slideLayouts/slideLayout57.xml"/><Relationship Id="rId4" Type="http://schemas.openxmlformats.org/officeDocument/2006/relationships/hyperlink" Target="https://www.youtube.com/watch?v=66oNv_DJuPc"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ons.gov.uk/methodology/classificationsandstandards" TargetMode="External"/><Relationship Id="rId3" Type="http://schemas.openxmlformats.org/officeDocument/2006/relationships/hyperlink" Target="https://doi.org/10.1038/sdata.2016.18" TargetMode="External"/><Relationship Id="rId7" Type="http://schemas.openxmlformats.org/officeDocument/2006/relationships/hyperlink" Target="https://vocabularies.cessda.eu/" TargetMode="External"/><Relationship Id="rId2" Type="http://schemas.openxmlformats.org/officeDocument/2006/relationships/notesSlide" Target="../notesSlides/notesSlide41.xml"/><Relationship Id="rId1" Type="http://schemas.openxmlformats.org/officeDocument/2006/relationships/slideLayout" Target="../slideLayouts/slideLayout57.xml"/><Relationship Id="rId6" Type="http://schemas.openxmlformats.org/officeDocument/2006/relationships/hyperlink" Target="https://ukdataservice.ac.uk/learning-hub/research-data-management/plan-to-share/data-management-planning-overview/" TargetMode="External"/><Relationship Id="rId5" Type="http://schemas.openxmlformats.org/officeDocument/2006/relationships/hyperlink" Target="https://sites.google.com/sheffield.ac.uk/fair-guidance/home" TargetMode="External"/><Relationship Id="rId4" Type="http://schemas.openxmlformats.org/officeDocument/2006/relationships/hyperlink" Target="https://www.scinote.net/blog/fair-principles/" TargetMode="External"/><Relationship Id="rId9" Type="http://schemas.openxmlformats.org/officeDocument/2006/relationships/hyperlink" Target="https://orcid.or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notesSlide" Target="../notesSlides/notesSlide42.xml"/><Relationship Id="rId1" Type="http://schemas.openxmlformats.org/officeDocument/2006/relationships/slideLayout" Target="../slideLayouts/slideLayout57.xml"/><Relationship Id="rId5" Type="http://schemas.openxmlformats.org/officeDocument/2006/relationships/hyperlink" Target="https://zenodo.org/records/2248200" TargetMode="External"/><Relationship Id="rId4" Type="http://schemas.openxmlformats.org/officeDocument/2006/relationships/hyperlink" Target="https://www.sheffield.ac.uk/openresearch/faircasestudi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1930045"/>
            <a:ext cx="7181427" cy="2661895"/>
          </a:xfrm>
        </p:spPr>
        <p:txBody>
          <a:bodyPr/>
          <a:lstStyle/>
          <a:p>
            <a:r>
              <a:rPr lang="en-GB"/>
              <a:t>Maximise your research potential: a beginner's guide to FAIR metadata</a:t>
            </a:r>
          </a:p>
        </p:txBody>
      </p:sp>
      <p:sp>
        <p:nvSpPr>
          <p:cNvPr id="3" name="Subtitle 2"/>
          <p:cNvSpPr>
            <a:spLocks noGrp="1"/>
          </p:cNvSpPr>
          <p:nvPr>
            <p:ph type="body" sz="quarter" idx="10"/>
          </p:nvPr>
        </p:nvSpPr>
        <p:spPr>
          <a:xfrm>
            <a:off x="575733" y="4591940"/>
            <a:ext cx="6625167" cy="1044744"/>
          </a:xfrm>
        </p:spPr>
        <p:txBody>
          <a:bodyPr/>
          <a:lstStyle/>
          <a:p>
            <a:r>
              <a:rPr lang="en-GB"/>
              <a:t>Jon Johnson, Becky Oldroyd &amp; Hayley Mills</a:t>
            </a:r>
          </a:p>
          <a:p>
            <a:r>
              <a:rPr lang="en-GB"/>
              <a:t>CLOSER, University College London</a:t>
            </a:r>
          </a:p>
        </p:txBody>
      </p:sp>
      <p:sp>
        <p:nvSpPr>
          <p:cNvPr id="4" name="Text Placeholder 3">
            <a:extLst>
              <a:ext uri="{FF2B5EF4-FFF2-40B4-BE49-F238E27FC236}">
                <a16:creationId xmlns:a16="http://schemas.microsoft.com/office/drawing/2014/main" id="{A14EE3C5-4D36-A9A3-B6C6-96B471F175DD}"/>
              </a:ext>
            </a:extLst>
          </p:cNvPr>
          <p:cNvSpPr>
            <a:spLocks noGrp="1"/>
          </p:cNvSpPr>
          <p:nvPr>
            <p:ph type="body" sz="quarter" idx="11"/>
          </p:nvPr>
        </p:nvSpPr>
        <p:spPr/>
        <p:txBody>
          <a:bodyPr/>
          <a:lstStyle/>
          <a:p>
            <a:r>
              <a:rPr lang="en-GB" err="1"/>
              <a:t>MethodsCon</a:t>
            </a:r>
            <a:r>
              <a:rPr lang="en-GB"/>
              <a:t> 2024</a:t>
            </a:r>
          </a:p>
        </p:txBody>
      </p:sp>
    </p:spTree>
    <p:extLst>
      <p:ext uri="{BB962C8B-B14F-4D97-AF65-F5344CB8AC3E}">
        <p14:creationId xmlns:p14="http://schemas.microsoft.com/office/powerpoint/2010/main" val="385478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B05-DB23-1327-7EFD-973014587F6B}"/>
              </a:ext>
            </a:extLst>
          </p:cNvPr>
          <p:cNvSpPr>
            <a:spLocks noGrp="1"/>
          </p:cNvSpPr>
          <p:nvPr>
            <p:ph type="title"/>
          </p:nvPr>
        </p:nvSpPr>
        <p:spPr/>
        <p:txBody>
          <a:bodyPr>
            <a:noAutofit/>
          </a:bodyPr>
          <a:lstStyle/>
          <a:p>
            <a:r>
              <a:rPr lang="en-GB" i="0" u="none" strike="noStrike">
                <a:effectLst/>
                <a:highlight>
                  <a:srgbClr val="FFFFFF"/>
                </a:highlight>
              </a:rPr>
              <a:t>What </a:t>
            </a:r>
            <a:r>
              <a:rPr lang="en-GB">
                <a:highlight>
                  <a:srgbClr val="FFFFFF"/>
                </a:highlight>
              </a:rPr>
              <a:t>is</a:t>
            </a:r>
            <a:r>
              <a:rPr lang="en-GB" i="0" u="none" strike="noStrike">
                <a:effectLst/>
                <a:highlight>
                  <a:srgbClr val="FFFFFF"/>
                </a:highlight>
              </a:rPr>
              <a:t> data?</a:t>
            </a:r>
            <a:endParaRPr lang="en-US"/>
          </a:p>
        </p:txBody>
      </p:sp>
      <p:sp>
        <p:nvSpPr>
          <p:cNvPr id="3" name="Content Placeholder 2">
            <a:extLst>
              <a:ext uri="{FF2B5EF4-FFF2-40B4-BE49-F238E27FC236}">
                <a16:creationId xmlns:a16="http://schemas.microsoft.com/office/drawing/2014/main" id="{1258A17D-B870-3881-0DD4-2A5E3E12D8BE}"/>
              </a:ext>
            </a:extLst>
          </p:cNvPr>
          <p:cNvSpPr>
            <a:spLocks noGrp="1"/>
          </p:cNvSpPr>
          <p:nvPr>
            <p:ph type="body" sz="quarter" idx="11"/>
          </p:nvPr>
        </p:nvSpPr>
        <p:spPr>
          <a:xfrm>
            <a:off x="575734" y="1411819"/>
            <a:ext cx="11040533" cy="4224867"/>
          </a:xfrm>
        </p:spPr>
        <p:txBody>
          <a:bodyPr vert="horz" lIns="0" tIns="0" rIns="0" bIns="0" rtlCol="0" anchor="t">
            <a:noAutofit/>
          </a:bodyPr>
          <a:lstStyle/>
          <a:p>
            <a:pPr marL="457200" indent="-457200">
              <a:buFont typeface="Arial" panose="020B0604020202020204" pitchFamily="34" charset="0"/>
              <a:buChar char="•"/>
            </a:pPr>
            <a:r>
              <a:rPr lang="en-GB" dirty="0">
                <a:latin typeface="Source Sans Pro"/>
                <a:ea typeface="Source Sans Pro"/>
              </a:rPr>
              <a:t>Data is a collection of discrete or continuous </a:t>
            </a:r>
            <a:r>
              <a:rPr lang="en-GB" b="1" dirty="0">
                <a:latin typeface="Source Sans Pro"/>
                <a:ea typeface="Source Sans Pro"/>
              </a:rPr>
              <a:t>values </a:t>
            </a:r>
            <a:r>
              <a:rPr lang="en-GB" dirty="0">
                <a:latin typeface="Source Sans Pro"/>
                <a:ea typeface="Source Sans Pro"/>
              </a:rPr>
              <a:t>that convey </a:t>
            </a:r>
            <a:r>
              <a:rPr lang="en-GB" b="1" dirty="0">
                <a:latin typeface="Source Sans Pro"/>
                <a:ea typeface="Source Sans Pro"/>
              </a:rPr>
              <a:t>information</a:t>
            </a:r>
            <a:r>
              <a:rPr lang="en-GB" dirty="0">
                <a:latin typeface="Source Sans Pro"/>
                <a:ea typeface="Source Sans Pro"/>
              </a:rPr>
              <a:t>, </a:t>
            </a:r>
          </a:p>
          <a:p>
            <a:pPr marL="457200" indent="-457200">
              <a:buFont typeface="Arial" panose="020B0604020202020204" pitchFamily="34" charset="0"/>
              <a:buChar char="•"/>
            </a:pPr>
            <a:r>
              <a:rPr lang="en-GB" dirty="0">
                <a:latin typeface="Source Sans Pro"/>
                <a:ea typeface="Source Sans Pro"/>
              </a:rPr>
              <a:t>describing the </a:t>
            </a:r>
            <a:r>
              <a:rPr lang="en-GB" b="1" dirty="0">
                <a:latin typeface="Source Sans Pro"/>
                <a:ea typeface="Source Sans Pro"/>
              </a:rPr>
              <a:t>quantity</a:t>
            </a:r>
            <a:r>
              <a:rPr lang="en-GB" dirty="0">
                <a:latin typeface="Source Sans Pro"/>
                <a:ea typeface="Source Sans Pro"/>
              </a:rPr>
              <a:t>, </a:t>
            </a:r>
            <a:r>
              <a:rPr lang="en-GB" b="1" dirty="0">
                <a:latin typeface="Source Sans Pro"/>
                <a:ea typeface="Source Sans Pro"/>
              </a:rPr>
              <a:t>quality</a:t>
            </a:r>
            <a:r>
              <a:rPr lang="en-GB" dirty="0">
                <a:latin typeface="Source Sans Pro"/>
                <a:ea typeface="Source Sans Pro"/>
              </a:rPr>
              <a:t>, </a:t>
            </a:r>
            <a:r>
              <a:rPr lang="en-GB" b="1" dirty="0">
                <a:latin typeface="Source Sans Pro"/>
                <a:ea typeface="Source Sans Pro"/>
              </a:rPr>
              <a:t>fact</a:t>
            </a:r>
            <a:r>
              <a:rPr lang="en-GB" dirty="0">
                <a:latin typeface="Source Sans Pro"/>
                <a:ea typeface="Source Sans Pro"/>
              </a:rPr>
              <a:t>, </a:t>
            </a:r>
            <a:r>
              <a:rPr lang="en-GB" b="1" dirty="0">
                <a:latin typeface="Source Sans Pro"/>
                <a:ea typeface="Source Sans Pro"/>
              </a:rPr>
              <a:t>statistics</a:t>
            </a:r>
            <a:r>
              <a:rPr lang="en-GB" dirty="0">
                <a:latin typeface="Source Sans Pro"/>
                <a:ea typeface="Source Sans Pro"/>
              </a:rPr>
              <a:t>, or other basic units of meaning, or sequences of </a:t>
            </a:r>
            <a:r>
              <a:rPr lang="en-GB" b="1" dirty="0">
                <a:latin typeface="Source Sans Pro"/>
                <a:ea typeface="Source Sans Pro"/>
              </a:rPr>
              <a:t>symbols </a:t>
            </a:r>
            <a:r>
              <a:rPr lang="en-GB" dirty="0">
                <a:latin typeface="Source Sans Pro"/>
                <a:ea typeface="Source Sans Pro"/>
              </a:rPr>
              <a:t>that may be further </a:t>
            </a:r>
            <a:r>
              <a:rPr lang="en-GB" b="1" dirty="0">
                <a:latin typeface="Source Sans Pro"/>
                <a:ea typeface="Source Sans Pro"/>
              </a:rPr>
              <a:t>interpreted formally </a:t>
            </a:r>
            <a:r>
              <a:rPr lang="en-GB" dirty="0">
                <a:latin typeface="Source Sans Pro"/>
                <a:ea typeface="Source Sans Pro"/>
              </a:rPr>
              <a:t>[1]</a:t>
            </a:r>
          </a:p>
        </p:txBody>
      </p:sp>
    </p:spTree>
    <p:extLst>
      <p:ext uri="{BB962C8B-B14F-4D97-AF65-F5344CB8AC3E}">
        <p14:creationId xmlns:p14="http://schemas.microsoft.com/office/powerpoint/2010/main" val="272689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B05-DB23-1327-7EFD-973014587F6B}"/>
              </a:ext>
            </a:extLst>
          </p:cNvPr>
          <p:cNvSpPr>
            <a:spLocks noGrp="1"/>
          </p:cNvSpPr>
          <p:nvPr>
            <p:ph type="title"/>
          </p:nvPr>
        </p:nvSpPr>
        <p:spPr/>
        <p:txBody>
          <a:bodyPr>
            <a:noAutofit/>
          </a:bodyPr>
          <a:lstStyle/>
          <a:p>
            <a:r>
              <a:rPr lang="en-GB" i="0" u="none" strike="noStrike">
                <a:effectLst/>
                <a:highlight>
                  <a:srgbClr val="FFFFFF"/>
                </a:highlight>
              </a:rPr>
              <a:t>What is data? Examples</a:t>
            </a:r>
            <a:endParaRPr lang="en-US"/>
          </a:p>
        </p:txBody>
      </p:sp>
      <p:sp>
        <p:nvSpPr>
          <p:cNvPr id="3" name="Content Placeholder 2">
            <a:extLst>
              <a:ext uri="{FF2B5EF4-FFF2-40B4-BE49-F238E27FC236}">
                <a16:creationId xmlns:a16="http://schemas.microsoft.com/office/drawing/2014/main" id="{1258A17D-B870-3881-0DD4-2A5E3E12D8BE}"/>
              </a:ext>
            </a:extLst>
          </p:cNvPr>
          <p:cNvSpPr>
            <a:spLocks noGrp="1"/>
          </p:cNvSpPr>
          <p:nvPr>
            <p:ph type="body" sz="quarter" idx="11"/>
          </p:nvPr>
        </p:nvSpPr>
        <p:spPr/>
        <p:txBody>
          <a:bodyPr vert="horz" lIns="0" tIns="0" rIns="0" bIns="0" rtlCol="0" anchor="t">
            <a:noAutofit/>
          </a:bodyPr>
          <a:lstStyle/>
          <a:p>
            <a:pPr marL="342900" indent="-342900">
              <a:buFont typeface="Arial" panose="020B0604020202020204" pitchFamily="34" charset="0"/>
              <a:buChar char="•"/>
            </a:pPr>
            <a:r>
              <a:rPr lang="en-GB" i="0" strike="noStrike">
                <a:effectLst/>
                <a:highlight>
                  <a:srgbClr val="FFFFFF"/>
                </a:highlight>
                <a:latin typeface="Source Sans Pro"/>
                <a:ea typeface="Source Sans Pro"/>
              </a:rPr>
              <a:t>Data has meaning and purpose</a:t>
            </a:r>
            <a:endParaRPr lang="en-GB">
              <a:latin typeface="Source Sans Pro"/>
              <a:ea typeface="Source Sans Pro"/>
            </a:endParaRPr>
          </a:p>
          <a:p>
            <a:pPr marL="342900" indent="-342900">
              <a:buFont typeface="Arial" panose="020B0604020202020204" pitchFamily="34" charset="0"/>
              <a:buChar char="•"/>
            </a:pPr>
            <a:r>
              <a:rPr lang="en-GB">
                <a:latin typeface="Source Sans Pro"/>
                <a:ea typeface="Source Sans Pro"/>
              </a:rPr>
              <a:t>The values represent something in the (real or imaginary) world</a:t>
            </a:r>
            <a:endParaRPr lang="en-GB"/>
          </a:p>
          <a:p>
            <a:pPr marL="989965" lvl="1" indent="-380365">
              <a:buFont typeface="Arial" panose="020B0604020202020204" pitchFamily="34" charset="0"/>
              <a:buChar char="•"/>
            </a:pPr>
            <a:r>
              <a:rPr lang="en-GB">
                <a:latin typeface="Source Sans Pro"/>
                <a:ea typeface="Source Sans Pro"/>
              </a:rPr>
              <a:t>e.g. size, weight, luminosity etc</a:t>
            </a:r>
          </a:p>
          <a:p>
            <a:pPr marL="342900" indent="-342900">
              <a:buFont typeface="Arial" panose="020B0604020202020204" pitchFamily="34" charset="0"/>
              <a:buChar char="•"/>
            </a:pPr>
            <a:r>
              <a:rPr lang="en-GB">
                <a:latin typeface="Source Sans Pro"/>
                <a:ea typeface="Source Sans Pro"/>
              </a:rPr>
              <a:t>Is represented in a way which can be quantified and analysed </a:t>
            </a:r>
            <a:endParaRPr lang="en-GB"/>
          </a:p>
          <a:p>
            <a:pPr marL="989965" lvl="1" indent="-380365">
              <a:buFont typeface="Arial" panose="020B0604020202020204" pitchFamily="34" charset="0"/>
              <a:buChar char="•"/>
            </a:pPr>
            <a:r>
              <a:rPr lang="en-GB">
                <a:latin typeface="Source Sans Pro"/>
                <a:ea typeface="Source Sans Pro"/>
              </a:rPr>
              <a:t>e.g. 0, 1: false, true: ten, twenty: 🦆 (duck), 🐔 (chicken), </a:t>
            </a:r>
            <a:r>
              <a:rPr lang="en-GB" b="0" i="0" strike="noStrike">
                <a:effectLst/>
                <a:latin typeface="Source Sans Pro"/>
                <a:ea typeface="Source Sans Pro"/>
              </a:rPr>
              <a:t>#000000 (black), #FFFFFF (white)</a:t>
            </a:r>
            <a:endParaRPr lang="en-GB"/>
          </a:p>
          <a:p>
            <a:pPr marL="800100" lvl="1" indent="-342900"/>
            <a:endParaRPr lang="en-GB" sz="2800"/>
          </a:p>
        </p:txBody>
      </p:sp>
    </p:spTree>
    <p:extLst>
      <p:ext uri="{BB962C8B-B14F-4D97-AF65-F5344CB8AC3E}">
        <p14:creationId xmlns:p14="http://schemas.microsoft.com/office/powerpoint/2010/main" val="3331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9FAD-955D-401D-3E09-2CB8C2605DBD}"/>
              </a:ext>
            </a:extLst>
          </p:cNvPr>
          <p:cNvSpPr>
            <a:spLocks noGrp="1"/>
          </p:cNvSpPr>
          <p:nvPr>
            <p:ph type="title"/>
          </p:nvPr>
        </p:nvSpPr>
        <p:spPr/>
        <p:txBody>
          <a:bodyPr/>
          <a:lstStyle/>
          <a:p>
            <a:r>
              <a:rPr lang="en-US"/>
              <a:t>Data covered in this course</a:t>
            </a:r>
          </a:p>
        </p:txBody>
      </p:sp>
      <p:sp>
        <p:nvSpPr>
          <p:cNvPr id="15" name="Footer Placeholder 3">
            <a:extLst>
              <a:ext uri="{FF2B5EF4-FFF2-40B4-BE49-F238E27FC236}">
                <a16:creationId xmlns:a16="http://schemas.microsoft.com/office/drawing/2014/main" id="{CE6C449B-2610-5067-C148-E0EFFFA959B9}"/>
              </a:ext>
            </a:extLst>
          </p:cNvPr>
          <p:cNvSpPr>
            <a:spLocks noGrp="1"/>
          </p:cNvSpPr>
          <p:nvPr>
            <p:ph type="ftr" sz="quarter" idx="10"/>
          </p:nvPr>
        </p:nvSpPr>
        <p:spPr/>
        <p:txBody>
          <a:bodyPr/>
          <a:lstStyle/>
          <a:p>
            <a:endParaRPr lang="en-GB"/>
          </a:p>
        </p:txBody>
      </p:sp>
      <p:sp>
        <p:nvSpPr>
          <p:cNvPr id="3" name="Content Placeholder 2">
            <a:extLst>
              <a:ext uri="{FF2B5EF4-FFF2-40B4-BE49-F238E27FC236}">
                <a16:creationId xmlns:a16="http://schemas.microsoft.com/office/drawing/2014/main" id="{B4624A86-7D5F-A11D-DE65-B7505BAAB543}"/>
              </a:ext>
            </a:extLst>
          </p:cNvPr>
          <p:cNvSpPr>
            <a:spLocks noGrp="1"/>
          </p:cNvSpPr>
          <p:nvPr>
            <p:ph type="body" sz="quarter" idx="11"/>
          </p:nvPr>
        </p:nvSpPr>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a:latin typeface="Source Sans Pro"/>
                <a:ea typeface="Source Sans Pro"/>
              </a:rPr>
              <a:t>The principles covered in the rest of this course apply to most types of data</a:t>
            </a:r>
          </a:p>
          <a:p>
            <a:pPr marL="457200" indent="-457200">
              <a:buFont typeface="Arial" panose="020B0604020202020204" pitchFamily="34" charset="0"/>
              <a:buChar char="•"/>
            </a:pPr>
            <a:r>
              <a:rPr lang="en-US">
                <a:latin typeface="Source Sans Pro"/>
                <a:ea typeface="Source Sans Pro"/>
              </a:rPr>
              <a:t>Most obviously, it applies to data which has been collected for a specific purpose, through a measurement such as Blood Pressure, a Question in a survey or census, or as part of an administrative process and data captured through a device such as a location</a:t>
            </a:r>
            <a:endParaRPr lang="en-US">
              <a:latin typeface="Source Sans Pro"/>
              <a:ea typeface="Source Sans Pro"/>
              <a:cs typeface="Calibri"/>
            </a:endParaRPr>
          </a:p>
          <a:p>
            <a:pPr marL="457200" indent="-457200">
              <a:buFont typeface="Arial" panose="020B0604020202020204" pitchFamily="34" charset="0"/>
              <a:buChar char="•"/>
            </a:pPr>
            <a:r>
              <a:rPr lang="en-US">
                <a:latin typeface="Source Sans Pro"/>
                <a:ea typeface="Source Sans Pro"/>
              </a:rPr>
              <a:t>Less obviously it also applies to data such as text, images or sound which is processed into ‘numbers’ for statistical analysis</a:t>
            </a:r>
            <a:endParaRPr lang="en-US">
              <a:latin typeface="Source Sans Pro"/>
              <a:ea typeface="Source Sans Pro"/>
              <a:cs typeface="Calibri"/>
            </a:endParaRPr>
          </a:p>
        </p:txBody>
      </p:sp>
    </p:spTree>
    <p:extLst>
      <p:ext uri="{BB962C8B-B14F-4D97-AF65-F5344CB8AC3E}">
        <p14:creationId xmlns:p14="http://schemas.microsoft.com/office/powerpoint/2010/main" val="384423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9FAD-955D-401D-3E09-2CB8C2605DBD}"/>
              </a:ext>
            </a:extLst>
          </p:cNvPr>
          <p:cNvSpPr>
            <a:spLocks noGrp="1"/>
          </p:cNvSpPr>
          <p:nvPr>
            <p:ph type="title"/>
          </p:nvPr>
        </p:nvSpPr>
        <p:spPr/>
        <p:txBody>
          <a:bodyPr/>
          <a:lstStyle/>
          <a:p>
            <a:r>
              <a:rPr lang="en-US"/>
              <a:t>Data as a research object</a:t>
            </a:r>
          </a:p>
        </p:txBody>
      </p:sp>
      <p:sp>
        <p:nvSpPr>
          <p:cNvPr id="15" name="Footer Placeholder 3">
            <a:extLst>
              <a:ext uri="{FF2B5EF4-FFF2-40B4-BE49-F238E27FC236}">
                <a16:creationId xmlns:a16="http://schemas.microsoft.com/office/drawing/2014/main" id="{CE6C449B-2610-5067-C148-E0EFFFA959B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4" name="Picture 3" descr="Flow diagram showing a box with 'Something in the world' pointing to a box 'Which is recorded', pointing to a box 'Has a representation.'&#10;Beneath this are another three boxes: 'Concept' pointing to 'Measure,' pointing to 'Data.'">
            <a:extLst>
              <a:ext uri="{FF2B5EF4-FFF2-40B4-BE49-F238E27FC236}">
                <a16:creationId xmlns:a16="http://schemas.microsoft.com/office/drawing/2014/main" id="{12ADE7C8-A343-9B27-6040-52A3EC83A0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1244" y="1634451"/>
            <a:ext cx="9609512" cy="3960592"/>
          </a:xfrm>
          <a:prstGeom prst="rect">
            <a:avLst/>
          </a:prstGeom>
        </p:spPr>
      </p:pic>
    </p:spTree>
    <p:extLst>
      <p:ext uri="{BB962C8B-B14F-4D97-AF65-F5344CB8AC3E}">
        <p14:creationId xmlns:p14="http://schemas.microsoft.com/office/powerpoint/2010/main" val="357744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9FAD-955D-401D-3E09-2CB8C2605DBD}"/>
              </a:ext>
            </a:extLst>
          </p:cNvPr>
          <p:cNvSpPr>
            <a:spLocks noGrp="1"/>
          </p:cNvSpPr>
          <p:nvPr>
            <p:ph type="title"/>
          </p:nvPr>
        </p:nvSpPr>
        <p:spPr/>
        <p:txBody>
          <a:bodyPr/>
          <a:lstStyle/>
          <a:p>
            <a:r>
              <a:rPr lang="en-US"/>
              <a:t>Data as a research object: Examples</a:t>
            </a:r>
          </a:p>
        </p:txBody>
      </p:sp>
      <p:sp>
        <p:nvSpPr>
          <p:cNvPr id="15" name="Footer Placeholder 3">
            <a:extLst>
              <a:ext uri="{FF2B5EF4-FFF2-40B4-BE49-F238E27FC236}">
                <a16:creationId xmlns:a16="http://schemas.microsoft.com/office/drawing/2014/main" id="{CE6C449B-2610-5067-C148-E0EFFFA959B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4" name="Picture 3" descr="Three boxes in a flow diagram: 'Concept' pointing to 'Measure', pointing to the third box 'Data.'&#10;Beneath this are another three boxes: 'Personal age', pointing to 'Years', pointing to '0...115.'">
            <a:extLst>
              <a:ext uri="{FF2B5EF4-FFF2-40B4-BE49-F238E27FC236}">
                <a16:creationId xmlns:a16="http://schemas.microsoft.com/office/drawing/2014/main" id="{12ADE7C8-A343-9B27-6040-52A3EC83A0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4971" y="1592808"/>
            <a:ext cx="10022058" cy="4130623"/>
          </a:xfrm>
          <a:prstGeom prst="rect">
            <a:avLst/>
          </a:prstGeom>
        </p:spPr>
      </p:pic>
    </p:spTree>
    <p:extLst>
      <p:ext uri="{BB962C8B-B14F-4D97-AF65-F5344CB8AC3E}">
        <p14:creationId xmlns:p14="http://schemas.microsoft.com/office/powerpoint/2010/main" val="278051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9FAD-955D-401D-3E09-2CB8C2605DBD}"/>
              </a:ext>
            </a:extLst>
          </p:cNvPr>
          <p:cNvSpPr>
            <a:spLocks noGrp="1"/>
          </p:cNvSpPr>
          <p:nvPr>
            <p:ph type="title"/>
          </p:nvPr>
        </p:nvSpPr>
        <p:spPr/>
        <p:txBody>
          <a:bodyPr/>
          <a:lstStyle/>
          <a:p>
            <a:r>
              <a:rPr lang="en-US"/>
              <a:t>Terminology</a:t>
            </a:r>
          </a:p>
        </p:txBody>
      </p:sp>
      <p:sp>
        <p:nvSpPr>
          <p:cNvPr id="15" name="Footer Placeholder 3">
            <a:extLst>
              <a:ext uri="{FF2B5EF4-FFF2-40B4-BE49-F238E27FC236}">
                <a16:creationId xmlns:a16="http://schemas.microsoft.com/office/drawing/2014/main" id="{CE6C449B-2610-5067-C148-E0EFFFA959B9}"/>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6" name="Content Placeholder 5" descr="Flow diagram showing 'Concept' pointing to 'Measure', pointing to 'Data'.&#10;The 'Concept' box has a box 'Age of person' pointing to it with a dotted arrow.&#10;The 'Measure' box has a box 'Question' pointing to it with a dotted arrow.  The 'Question' box has a box 'What is your age?' within a 'Questionnaire box' pointing to it.&#10;The 'Data' box has a box with 'Variable' pointing to it with a dotted arrow, to which another box 'Age' within a 'Dataset' box pointing to it.">
            <a:extLst>
              <a:ext uri="{FF2B5EF4-FFF2-40B4-BE49-F238E27FC236}">
                <a16:creationId xmlns:a16="http://schemas.microsoft.com/office/drawing/2014/main" id="{270E9324-4A86-4E52-DF8D-F575317DBCA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38337" y="1427162"/>
            <a:ext cx="8315325" cy="4833937"/>
          </a:xfrm>
        </p:spPr>
      </p:pic>
    </p:spTree>
    <p:extLst>
      <p:ext uri="{BB962C8B-B14F-4D97-AF65-F5344CB8AC3E}">
        <p14:creationId xmlns:p14="http://schemas.microsoft.com/office/powerpoint/2010/main" val="399392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AE84-0659-5F40-141F-4E2C8934CD31}"/>
              </a:ext>
            </a:extLst>
          </p:cNvPr>
          <p:cNvSpPr>
            <a:spLocks noGrp="1"/>
          </p:cNvSpPr>
          <p:nvPr>
            <p:ph type="title"/>
          </p:nvPr>
        </p:nvSpPr>
        <p:spPr/>
        <p:txBody>
          <a:bodyPr/>
          <a:lstStyle/>
          <a:p>
            <a:r>
              <a:rPr lang="en-US"/>
              <a:t>Summary</a:t>
            </a:r>
          </a:p>
        </p:txBody>
      </p:sp>
      <p:sp>
        <p:nvSpPr>
          <p:cNvPr id="3" name="Footer Placeholder 2">
            <a:extLst>
              <a:ext uri="{FF2B5EF4-FFF2-40B4-BE49-F238E27FC236}">
                <a16:creationId xmlns:a16="http://schemas.microsoft.com/office/drawing/2014/main" id="{A1BEC541-B2B7-D881-642C-933B59466A86}"/>
              </a:ext>
            </a:extLst>
          </p:cNvPr>
          <p:cNvSpPr>
            <a:spLocks noGrp="1"/>
          </p:cNvSpPr>
          <p:nvPr>
            <p:ph type="ftr" sz="quarter" idx="10"/>
          </p:nvPr>
        </p:nvSpPr>
        <p:spPr/>
        <p:txBody>
          <a:bodyPr/>
          <a:lstStyle/>
          <a:p>
            <a:endParaRPr lang="en-GB"/>
          </a:p>
        </p:txBody>
      </p:sp>
      <p:sp>
        <p:nvSpPr>
          <p:cNvPr id="4" name="Text Placeholder 3">
            <a:extLst>
              <a:ext uri="{FF2B5EF4-FFF2-40B4-BE49-F238E27FC236}">
                <a16:creationId xmlns:a16="http://schemas.microsoft.com/office/drawing/2014/main" id="{07F6F8F4-A7F1-5597-BBF8-27F179A0895C}"/>
              </a:ext>
            </a:extLst>
          </p:cNvPr>
          <p:cNvSpPr>
            <a:spLocks noGrp="1"/>
          </p:cNvSpPr>
          <p:nvPr>
            <p:ph type="body" sz="quarter" idx="11"/>
          </p:nvPr>
        </p:nvSpPr>
        <p:spPr/>
        <p:txBody>
          <a:bodyPr vert="horz" lIns="0" tIns="0" rIns="0" bIns="0" rtlCol="0" anchor="t">
            <a:noAutofit/>
          </a:bodyPr>
          <a:lstStyle/>
          <a:p>
            <a:pPr marL="457200" indent="-457200">
              <a:buFont typeface="Arial,Sans-Serif"/>
              <a:buChar char="•"/>
            </a:pPr>
            <a:r>
              <a:rPr lang="en-US">
                <a:latin typeface="Source Sans Pro"/>
                <a:ea typeface="Source Sans Pro"/>
              </a:rPr>
              <a:t>To use data effectively, you will need to understand:</a:t>
            </a:r>
            <a:endParaRPr lang="en-US"/>
          </a:p>
          <a:p>
            <a:pPr marL="989965" lvl="1" indent="-380365">
              <a:buFont typeface="Arial,Sans-Serif"/>
              <a:buChar char="•"/>
            </a:pPr>
            <a:r>
              <a:rPr lang="en-US">
                <a:latin typeface="Source Sans Pro"/>
                <a:ea typeface="Source Sans Pro"/>
              </a:rPr>
              <a:t>What concept it is describing</a:t>
            </a:r>
            <a:endParaRPr lang="en-US"/>
          </a:p>
          <a:p>
            <a:pPr marL="989965" lvl="1" indent="-380365">
              <a:buFont typeface="Arial,Sans-Serif"/>
              <a:buChar char="•"/>
            </a:pPr>
            <a:r>
              <a:rPr lang="en-US">
                <a:latin typeface="Source Sans Pro"/>
                <a:ea typeface="Source Sans Pro"/>
              </a:rPr>
              <a:t>How it is measured</a:t>
            </a:r>
          </a:p>
          <a:p>
            <a:pPr marL="989965" lvl="1" indent="-380365">
              <a:buFont typeface="Arial,Sans-Serif"/>
              <a:buChar char="•"/>
            </a:pPr>
            <a:r>
              <a:rPr lang="en-US">
                <a:latin typeface="Source Sans Pro"/>
                <a:ea typeface="Source Sans Pro"/>
              </a:rPr>
              <a:t>How it is represented</a:t>
            </a:r>
            <a:endParaRPr lang="en-US"/>
          </a:p>
          <a:p>
            <a:pPr marL="989965" lvl="1" indent="-380365">
              <a:buFont typeface="Arial,Sans-Serif"/>
              <a:buChar char="•"/>
            </a:pPr>
            <a:r>
              <a:rPr lang="en-GB"/>
              <a:t>What it represents and how it can be quantified</a:t>
            </a:r>
            <a:endParaRPr lang="en-US"/>
          </a:p>
          <a:p>
            <a:pPr marL="457200" indent="-457200">
              <a:buFont typeface="Arial,Sans-Serif"/>
              <a:buChar char="•"/>
            </a:pPr>
            <a:r>
              <a:rPr lang="en-US"/>
              <a:t>The purpose of metadata is to provide a framework to describe and understand data, so that it can used in an intelligent and meaningful way</a:t>
            </a:r>
          </a:p>
          <a:p>
            <a:endParaRPr lang="en-US"/>
          </a:p>
        </p:txBody>
      </p:sp>
    </p:spTree>
    <p:extLst>
      <p:ext uri="{BB962C8B-B14F-4D97-AF65-F5344CB8AC3E}">
        <p14:creationId xmlns:p14="http://schemas.microsoft.com/office/powerpoint/2010/main" val="98779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737B-F7CD-1B17-8546-31831345775A}"/>
              </a:ext>
            </a:extLst>
          </p:cNvPr>
          <p:cNvSpPr>
            <a:spLocks noGrp="1"/>
          </p:cNvSpPr>
          <p:nvPr>
            <p:ph type="title"/>
          </p:nvPr>
        </p:nvSpPr>
        <p:spPr/>
        <p:txBody>
          <a:bodyPr/>
          <a:lstStyle/>
          <a:p>
            <a:r>
              <a:rPr lang="en-US">
                <a:latin typeface="Aleo"/>
              </a:rPr>
              <a:t>Questions?</a:t>
            </a:r>
            <a:endParaRPr lang="en-US"/>
          </a:p>
        </p:txBody>
      </p:sp>
      <p:sp>
        <p:nvSpPr>
          <p:cNvPr id="3" name="Content Placeholder 2">
            <a:extLst>
              <a:ext uri="{FF2B5EF4-FFF2-40B4-BE49-F238E27FC236}">
                <a16:creationId xmlns:a16="http://schemas.microsoft.com/office/drawing/2014/main" id="{0888F94E-C9B5-45D3-FD91-ACEE44C982B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8D16947-D18B-D6DD-DCC9-1370214C76E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706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2DB65-A61F-6DB6-B58E-F474E407AD30}"/>
              </a:ext>
            </a:extLst>
          </p:cNvPr>
          <p:cNvSpPr>
            <a:spLocks noGrp="1"/>
          </p:cNvSpPr>
          <p:nvPr>
            <p:ph type="title"/>
          </p:nvPr>
        </p:nvSpPr>
        <p:spPr/>
        <p:txBody>
          <a:bodyPr>
            <a:normAutofit/>
          </a:bodyPr>
          <a:lstStyle/>
          <a:p>
            <a:r>
              <a:rPr lang="en-GB" sz="5850">
                <a:latin typeface="Aleo"/>
              </a:rPr>
              <a:t>What is metadata?</a:t>
            </a:r>
          </a:p>
        </p:txBody>
      </p:sp>
      <p:sp>
        <p:nvSpPr>
          <p:cNvPr id="5" name="Subtitle 4">
            <a:extLst>
              <a:ext uri="{FF2B5EF4-FFF2-40B4-BE49-F238E27FC236}">
                <a16:creationId xmlns:a16="http://schemas.microsoft.com/office/drawing/2014/main" id="{6323A558-7E3B-6A7E-0986-3E00A8AD2DAD}"/>
              </a:ext>
            </a:extLst>
          </p:cNvPr>
          <p:cNvSpPr>
            <a:spLocks noGrp="1"/>
          </p:cNvSpPr>
          <p:nvPr>
            <p:ph type="body" sz="quarter" idx="10"/>
          </p:nvPr>
        </p:nvSpPr>
        <p:spPr/>
        <p:txBody>
          <a:bodyPr vert="horz" lIns="0" tIns="0" rIns="0" bIns="0" rtlCol="0" anchor="t">
            <a:noAutofit/>
          </a:bodyPr>
          <a:lstStyle/>
          <a:p>
            <a:r>
              <a:rPr lang="en-GB">
                <a:latin typeface="Source Sans Pro"/>
                <a:ea typeface="Source Sans Pro"/>
              </a:rPr>
              <a:t>Becky Oldroyd</a:t>
            </a:r>
            <a:endParaRPr lang="en-GB"/>
          </a:p>
        </p:txBody>
      </p:sp>
    </p:spTree>
    <p:extLst>
      <p:ext uri="{BB962C8B-B14F-4D97-AF65-F5344CB8AC3E}">
        <p14:creationId xmlns:p14="http://schemas.microsoft.com/office/powerpoint/2010/main" val="204896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6492-2995-63CF-1BAA-230FBA8A5D2F}"/>
              </a:ext>
            </a:extLst>
          </p:cNvPr>
          <p:cNvSpPr>
            <a:spLocks noGrp="1"/>
          </p:cNvSpPr>
          <p:nvPr>
            <p:ph type="title"/>
          </p:nvPr>
        </p:nvSpPr>
        <p:spPr/>
        <p:txBody>
          <a:bodyPr/>
          <a:lstStyle/>
          <a:p>
            <a:r>
              <a:rPr lang="en-GB">
                <a:latin typeface="Aleo"/>
              </a:rPr>
              <a:t>Intended Learning Outcomes</a:t>
            </a:r>
          </a:p>
        </p:txBody>
      </p:sp>
      <p:sp>
        <p:nvSpPr>
          <p:cNvPr id="3" name="Text Placeholder 2">
            <a:extLst>
              <a:ext uri="{FF2B5EF4-FFF2-40B4-BE49-F238E27FC236}">
                <a16:creationId xmlns:a16="http://schemas.microsoft.com/office/drawing/2014/main" id="{7432E9C1-5BE6-7281-CB38-0B8B76006413}"/>
              </a:ext>
            </a:extLst>
          </p:cNvPr>
          <p:cNvSpPr>
            <a:spLocks noGrp="1"/>
          </p:cNvSpPr>
          <p:nvPr>
            <p:ph type="body" sz="quarter" idx="11"/>
          </p:nvPr>
        </p:nvSpPr>
        <p:spPr/>
        <p:txBody>
          <a:bodyPr/>
          <a:lstStyle/>
          <a:p>
            <a:pPr indent="-533375">
              <a:buFont typeface="Arial" panose="020B0604020202020204" pitchFamily="34" charset="0"/>
              <a:buChar char="•"/>
            </a:pPr>
            <a:r>
              <a:rPr lang="en-GB"/>
              <a:t>Define metadata </a:t>
            </a:r>
          </a:p>
          <a:p>
            <a:pPr indent="-533375">
              <a:buFont typeface="Arial" panose="020B0604020202020204" pitchFamily="34" charset="0"/>
              <a:buChar char="•"/>
            </a:pPr>
            <a:r>
              <a:rPr lang="en-GB"/>
              <a:t>Explain why metadata is important</a:t>
            </a:r>
          </a:p>
          <a:p>
            <a:pPr indent="-533375">
              <a:buFont typeface="Arial" panose="020B0604020202020204" pitchFamily="34" charset="0"/>
              <a:buChar char="•"/>
            </a:pPr>
            <a:r>
              <a:rPr lang="en-GB"/>
              <a:t>Describe the benefits of creating and using metadata</a:t>
            </a:r>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a:p>
            <a:pPr marL="457200" indent="-457200">
              <a:buFont typeface="Arial" panose="020B0604020202020204" pitchFamily="34" charset="0"/>
              <a:buChar char="•"/>
            </a:pPr>
            <a:endParaRPr lang="en-GB"/>
          </a:p>
        </p:txBody>
      </p:sp>
    </p:spTree>
    <p:extLst>
      <p:ext uri="{BB962C8B-B14F-4D97-AF65-F5344CB8AC3E}">
        <p14:creationId xmlns:p14="http://schemas.microsoft.com/office/powerpoint/2010/main" val="12747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2DB65-A61F-6DB6-B58E-F474E407AD30}"/>
              </a:ext>
            </a:extLst>
          </p:cNvPr>
          <p:cNvSpPr>
            <a:spLocks noGrp="1"/>
          </p:cNvSpPr>
          <p:nvPr>
            <p:ph type="title"/>
          </p:nvPr>
        </p:nvSpPr>
        <p:spPr/>
        <p:txBody>
          <a:bodyPr>
            <a:normAutofit/>
          </a:bodyPr>
          <a:lstStyle/>
          <a:p>
            <a:r>
              <a:rPr lang="en-GB" sz="5850" dirty="0">
                <a:latin typeface="Aleo"/>
              </a:rPr>
              <a:t>Introduction</a:t>
            </a:r>
          </a:p>
        </p:txBody>
      </p:sp>
      <p:sp>
        <p:nvSpPr>
          <p:cNvPr id="5" name="Subtitle 4">
            <a:extLst>
              <a:ext uri="{FF2B5EF4-FFF2-40B4-BE49-F238E27FC236}">
                <a16:creationId xmlns:a16="http://schemas.microsoft.com/office/drawing/2014/main" id="{6323A558-7E3B-6A7E-0986-3E00A8AD2DAD}"/>
              </a:ext>
            </a:extLst>
          </p:cNvPr>
          <p:cNvSpPr>
            <a:spLocks noGrp="1"/>
          </p:cNvSpPr>
          <p:nvPr>
            <p:ph type="body" sz="quarter" idx="10"/>
          </p:nvPr>
        </p:nvSpPr>
        <p:spPr/>
        <p:txBody>
          <a:bodyPr vert="horz" lIns="0" tIns="0" rIns="0" bIns="0" rtlCol="0" anchor="t">
            <a:noAutofit/>
          </a:bodyPr>
          <a:lstStyle/>
          <a:p>
            <a:r>
              <a:rPr lang="en-GB" dirty="0">
                <a:latin typeface="Source Sans Pro"/>
                <a:ea typeface="Source Sans Pro"/>
              </a:rPr>
              <a:t>Jon Johnson</a:t>
            </a:r>
            <a:endParaRPr lang="en-GB" dirty="0"/>
          </a:p>
        </p:txBody>
      </p:sp>
    </p:spTree>
    <p:extLst>
      <p:ext uri="{BB962C8B-B14F-4D97-AF65-F5344CB8AC3E}">
        <p14:creationId xmlns:p14="http://schemas.microsoft.com/office/powerpoint/2010/main" val="252182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FF86-8F7A-A5C9-11C0-D06A9DA6241B}"/>
              </a:ext>
            </a:extLst>
          </p:cNvPr>
          <p:cNvSpPr>
            <a:spLocks noGrp="1"/>
          </p:cNvSpPr>
          <p:nvPr>
            <p:ph type="title"/>
          </p:nvPr>
        </p:nvSpPr>
        <p:spPr/>
        <p:txBody>
          <a:bodyPr/>
          <a:lstStyle/>
          <a:p>
            <a:r>
              <a:rPr lang="en-GB"/>
              <a:t>Outline</a:t>
            </a:r>
          </a:p>
        </p:txBody>
      </p:sp>
      <p:sp>
        <p:nvSpPr>
          <p:cNvPr id="3" name="Text Placeholder 2">
            <a:extLst>
              <a:ext uri="{FF2B5EF4-FFF2-40B4-BE49-F238E27FC236}">
                <a16:creationId xmlns:a16="http://schemas.microsoft.com/office/drawing/2014/main" id="{EC302F71-F1EA-C5DA-5DC3-204BE3286F52}"/>
              </a:ext>
            </a:extLst>
          </p:cNvPr>
          <p:cNvSpPr>
            <a:spLocks noGrp="1"/>
          </p:cNvSpPr>
          <p:nvPr>
            <p:ph type="body" sz="quarter" idx="11"/>
          </p:nvPr>
        </p:nvSpPr>
        <p:spPr/>
        <p:txBody>
          <a:bodyPr/>
          <a:lstStyle/>
          <a:p>
            <a:pPr marL="457200" indent="-457200">
              <a:buFont typeface="Arial" panose="020B0604020202020204" pitchFamily="34" charset="0"/>
              <a:buChar char="•"/>
            </a:pPr>
            <a:r>
              <a:rPr lang="en-GB"/>
              <a:t>What is metadata?</a:t>
            </a:r>
          </a:p>
          <a:p>
            <a:pPr marL="457200" indent="-457200">
              <a:buFont typeface="Arial" panose="020B0604020202020204" pitchFamily="34" charset="0"/>
              <a:buChar char="•"/>
            </a:pPr>
            <a:r>
              <a:rPr lang="en-GB"/>
              <a:t>Metadata in everyday life</a:t>
            </a:r>
          </a:p>
          <a:p>
            <a:pPr marL="457200" indent="-457200">
              <a:buFont typeface="Arial" panose="020B0604020202020204" pitchFamily="34" charset="0"/>
              <a:buChar char="•"/>
            </a:pPr>
            <a:r>
              <a:rPr lang="en-GB"/>
              <a:t>“Sam1” video</a:t>
            </a:r>
          </a:p>
          <a:p>
            <a:pPr marL="457200" indent="-457200">
              <a:buFont typeface="Arial" panose="020B0604020202020204" pitchFamily="34" charset="0"/>
              <a:buChar char="•"/>
            </a:pPr>
            <a:r>
              <a:rPr lang="en-GB" sz="3200"/>
              <a:t>Exercise 2: What information is needed to understand and use data?</a:t>
            </a:r>
            <a:endParaRPr lang="en-GB"/>
          </a:p>
          <a:p>
            <a:pPr marL="457200" indent="-457200">
              <a:buFont typeface="Arial" panose="020B0604020202020204" pitchFamily="34" charset="0"/>
              <a:buChar char="•"/>
            </a:pPr>
            <a:r>
              <a:rPr lang="en-GB"/>
              <a:t>Roles of metadata</a:t>
            </a:r>
          </a:p>
          <a:p>
            <a:pPr marL="457200" indent="-457200">
              <a:buFont typeface="Arial" panose="020B0604020202020204" pitchFamily="34" charset="0"/>
              <a:buChar char="•"/>
            </a:pPr>
            <a:r>
              <a:rPr lang="en-GB"/>
              <a:t>Why is metadata important?</a:t>
            </a:r>
          </a:p>
          <a:p>
            <a:pPr marL="457200" indent="-457200">
              <a:buFont typeface="Arial" panose="020B0604020202020204" pitchFamily="34" charset="0"/>
              <a:buChar char="•"/>
            </a:pPr>
            <a:r>
              <a:rPr lang="en-GB"/>
              <a:t>Benefits of metadata</a:t>
            </a:r>
          </a:p>
          <a:p>
            <a:pPr marL="457200" indent="-457200">
              <a:buFont typeface="Arial" panose="020B0604020202020204" pitchFamily="34" charset="0"/>
              <a:buChar char="•"/>
            </a:pPr>
            <a:r>
              <a:rPr lang="en-GB"/>
              <a:t>Summary</a:t>
            </a:r>
          </a:p>
          <a:p>
            <a:endParaRPr lang="en-GB"/>
          </a:p>
          <a:p>
            <a:endParaRPr lang="en-GB"/>
          </a:p>
          <a:p>
            <a:endParaRPr lang="en-GB"/>
          </a:p>
          <a:p>
            <a:endParaRPr lang="en-GB"/>
          </a:p>
        </p:txBody>
      </p:sp>
    </p:spTree>
    <p:extLst>
      <p:ext uri="{BB962C8B-B14F-4D97-AF65-F5344CB8AC3E}">
        <p14:creationId xmlns:p14="http://schemas.microsoft.com/office/powerpoint/2010/main" val="124319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p:txBody>
          <a:bodyPr/>
          <a:lstStyle/>
          <a:p>
            <a:r>
              <a:rPr lang="en-GB"/>
              <a:t>What is metadata? (1)</a:t>
            </a:r>
          </a:p>
        </p:txBody>
      </p:sp>
      <p:sp>
        <p:nvSpPr>
          <p:cNvPr id="9" name="Content Placeholder 8">
            <a:extLst>
              <a:ext uri="{FF2B5EF4-FFF2-40B4-BE49-F238E27FC236}">
                <a16:creationId xmlns:a16="http://schemas.microsoft.com/office/drawing/2014/main" id="{E5432BAC-BFBA-D7B6-8194-81AF1BD10485}"/>
              </a:ext>
            </a:extLst>
          </p:cNvPr>
          <p:cNvSpPr>
            <a:spLocks noGrp="1"/>
          </p:cNvSpPr>
          <p:nvPr>
            <p:ph type="body" sz="quarter" idx="11"/>
          </p:nvPr>
        </p:nvSpPr>
        <p:spPr/>
        <p:txBody>
          <a:bodyPr vert="horz" lIns="0" tIns="0" rIns="0" bIns="0" rtlCol="0" anchor="t">
            <a:noAutofit/>
          </a:bodyPr>
          <a:lstStyle/>
          <a:p>
            <a:pPr marL="456565" indent="-456565">
              <a:buChar char="•"/>
            </a:pPr>
            <a:r>
              <a:rPr lang="en-US" dirty="0">
                <a:latin typeface="Source Sans Pro"/>
                <a:ea typeface="Source Sans Pro"/>
              </a:rPr>
              <a:t>“Data about data”, or “simply data about data” [</a:t>
            </a:r>
            <a:r>
              <a:rPr lang="en-US" sz="2800" dirty="0">
                <a:latin typeface="Source Sans Pro"/>
                <a:ea typeface="Source Sans Pro"/>
              </a:rPr>
              <a:t>2]</a:t>
            </a:r>
          </a:p>
          <a:p>
            <a:pPr marL="456565" indent="-456565">
              <a:buChar char="•"/>
            </a:pPr>
            <a:r>
              <a:rPr lang="en-US" dirty="0">
                <a:latin typeface="Source Sans Pro"/>
                <a:ea typeface="Source Sans Pro"/>
              </a:rPr>
              <a:t>Wikipedia “data that provides information about other data, but not the content of the data itself” [</a:t>
            </a:r>
            <a:r>
              <a:rPr lang="en-US" sz="2800" dirty="0">
                <a:latin typeface="Source Sans Pro"/>
                <a:ea typeface="Source Sans Pro"/>
              </a:rPr>
              <a:t>3]</a:t>
            </a:r>
          </a:p>
          <a:p>
            <a:pPr marL="456565" indent="-456565">
              <a:buChar char="•"/>
            </a:pPr>
            <a:r>
              <a:rPr lang="en-US" dirty="0">
                <a:latin typeface="Source Sans Pro"/>
                <a:ea typeface="Source Sans Pro"/>
              </a:rPr>
              <a:t>Parry (2023) writes “metadata is NOT data about data” [</a:t>
            </a:r>
            <a:r>
              <a:rPr lang="en-US" sz="2800" dirty="0">
                <a:latin typeface="Source Sans Pro"/>
                <a:ea typeface="Source Sans Pro"/>
              </a:rPr>
              <a:t>4]</a:t>
            </a:r>
          </a:p>
          <a:p>
            <a:pPr marL="456565" indent="-456565">
              <a:buChar char="•"/>
            </a:pPr>
            <a:r>
              <a:rPr lang="en-GB" dirty="0">
                <a:latin typeface="Source Sans Pro"/>
                <a:ea typeface="Source Sans Pro"/>
              </a:rPr>
              <a:t>Opinions vary, but everyone agrees that </a:t>
            </a:r>
            <a:r>
              <a:rPr lang="en-GB" b="1" dirty="0">
                <a:latin typeface="Source Sans Pro"/>
                <a:ea typeface="Source Sans Pro"/>
              </a:rPr>
              <a:t>metadata</a:t>
            </a:r>
            <a:r>
              <a:rPr lang="en-GB" dirty="0">
                <a:latin typeface="Source Sans Pro"/>
                <a:ea typeface="Source Sans Pro"/>
              </a:rPr>
              <a:t> has some </a:t>
            </a:r>
            <a:r>
              <a:rPr lang="en-GB" b="1" dirty="0">
                <a:latin typeface="Source Sans Pro"/>
                <a:ea typeface="Source Sans Pro"/>
              </a:rPr>
              <a:t>relationship to data</a:t>
            </a:r>
            <a:endParaRPr lang="en-US" dirty="0">
              <a:latin typeface="Source Sans Pro"/>
              <a:ea typeface="Source Sans Pro"/>
            </a:endParaRPr>
          </a:p>
          <a:p>
            <a:pPr marL="989965" lvl="1" indent="-380365">
              <a:buClr>
                <a:srgbClr val="389996"/>
              </a:buClr>
              <a:buFont typeface="Arial,Sans-Serif"/>
              <a:buChar char="•"/>
            </a:pPr>
            <a:r>
              <a:rPr lang="en-GB" sz="2800" dirty="0">
                <a:latin typeface="Source Sans Pro"/>
                <a:ea typeface="Source Sans Pro"/>
              </a:rPr>
              <a:t>Provides </a:t>
            </a:r>
            <a:r>
              <a:rPr lang="en-US" sz="2800" dirty="0">
                <a:latin typeface="Source Sans Pro"/>
                <a:ea typeface="Source Sans Pro"/>
              </a:rPr>
              <a:t>a framework to describe and understand data, so that it can be used in an intelligent and meaningful way</a:t>
            </a:r>
          </a:p>
          <a:p>
            <a:endParaRPr lang="en-US" dirty="0"/>
          </a:p>
        </p:txBody>
      </p:sp>
    </p:spTree>
    <p:extLst>
      <p:ext uri="{BB962C8B-B14F-4D97-AF65-F5344CB8AC3E}">
        <p14:creationId xmlns:p14="http://schemas.microsoft.com/office/powerpoint/2010/main" val="18772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43BC-1B61-4F86-ADFE-DF9CFBF1408E}"/>
              </a:ext>
            </a:extLst>
          </p:cNvPr>
          <p:cNvSpPr>
            <a:spLocks noGrp="1"/>
          </p:cNvSpPr>
          <p:nvPr>
            <p:ph type="title"/>
          </p:nvPr>
        </p:nvSpPr>
        <p:spPr/>
        <p:txBody>
          <a:bodyPr/>
          <a:lstStyle/>
          <a:p>
            <a:r>
              <a:rPr lang="en-GB"/>
              <a:t>What is metadata? (2)</a:t>
            </a:r>
          </a:p>
        </p:txBody>
      </p:sp>
      <p:sp>
        <p:nvSpPr>
          <p:cNvPr id="5" name="Content Placeholder 4">
            <a:extLst>
              <a:ext uri="{FF2B5EF4-FFF2-40B4-BE49-F238E27FC236}">
                <a16:creationId xmlns:a16="http://schemas.microsoft.com/office/drawing/2014/main" id="{87A74FDC-BF4A-45CD-84D3-A911884AD275}"/>
              </a:ext>
            </a:extLst>
          </p:cNvPr>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GB" dirty="0">
                <a:latin typeface="Source Sans Pro"/>
                <a:ea typeface="Source Sans Pro"/>
                <a:cs typeface="Times New Roman"/>
              </a:rPr>
              <a:t>Is machine-readable, unlike textual metadata like a PDF or journal article or a codebook</a:t>
            </a:r>
            <a:endParaRPr lang="en-US" dirty="0">
              <a:latin typeface="Source Sans Pro"/>
              <a:ea typeface="Source Sans Pro"/>
            </a:endParaRPr>
          </a:p>
          <a:p>
            <a:pPr marL="989965" lvl="1" indent="-380365">
              <a:buFont typeface="Arial" panose="020B0604020202020204" pitchFamily="34" charset="0"/>
              <a:buChar char="•"/>
            </a:pPr>
            <a:r>
              <a:rPr lang="en-GB" dirty="0">
                <a:latin typeface="Source Sans Pro"/>
                <a:ea typeface="Source Sans Pro"/>
              </a:rPr>
              <a:t>It standardises the content and structure to make it easier for computers to extract information from the metadata</a:t>
            </a:r>
          </a:p>
          <a:p>
            <a:pPr marL="989965" lvl="1" indent="-380365">
              <a:buFont typeface="Arial" panose="020B0604020202020204" pitchFamily="34" charset="0"/>
              <a:buChar char="•"/>
            </a:pPr>
            <a:r>
              <a:rPr lang="en-US" dirty="0">
                <a:latin typeface="Source Sans Pro"/>
                <a:ea typeface="Source Sans Pro"/>
              </a:rPr>
              <a:t>It must be structured according to a specific set of rules</a:t>
            </a:r>
            <a:endParaRPr lang="en-GB" dirty="0">
              <a:latin typeface="Source Sans Pro"/>
              <a:ea typeface="Source Sans Pro"/>
            </a:endParaRPr>
          </a:p>
          <a:p>
            <a:pPr marL="457200" indent="-457200">
              <a:buFont typeface="Arial" panose="020B0604020202020204" pitchFamily="34" charset="0"/>
              <a:buChar char="•"/>
            </a:pPr>
            <a:r>
              <a:rPr lang="en-GB" b="0" i="0" dirty="0">
                <a:effectLst/>
                <a:latin typeface="Source Sans Pro"/>
                <a:ea typeface="Source Sans Pro"/>
              </a:rPr>
              <a:t>Tells a computer </a:t>
            </a:r>
            <a:r>
              <a:rPr lang="en-GB" b="1" i="0" dirty="0">
                <a:effectLst/>
                <a:latin typeface="Source Sans Pro"/>
                <a:ea typeface="Source Sans Pro"/>
              </a:rPr>
              <a:t>what something is</a:t>
            </a:r>
            <a:r>
              <a:rPr lang="en-GB" b="0" i="0" dirty="0">
                <a:effectLst/>
                <a:latin typeface="Source Sans Pro"/>
                <a:ea typeface="Source Sans Pro"/>
              </a:rPr>
              <a:t>, how it </a:t>
            </a:r>
            <a:r>
              <a:rPr lang="en-GB" b="1" i="0" dirty="0">
                <a:effectLst/>
                <a:latin typeface="Source Sans Pro"/>
                <a:ea typeface="Source Sans Pro"/>
              </a:rPr>
              <a:t>relates to other things </a:t>
            </a:r>
            <a:r>
              <a:rPr lang="en-GB" i="0" dirty="0">
                <a:effectLst/>
                <a:latin typeface="Source Sans Pro"/>
                <a:ea typeface="Source Sans Pro"/>
              </a:rPr>
              <a:t>(“objects”), </a:t>
            </a:r>
            <a:r>
              <a:rPr lang="en-GB" b="0" i="0" dirty="0">
                <a:effectLst/>
                <a:latin typeface="Source Sans Pro"/>
                <a:ea typeface="Source Sans Pro"/>
              </a:rPr>
              <a:t>and </a:t>
            </a:r>
            <a:r>
              <a:rPr lang="en-GB" b="1" i="0" dirty="0">
                <a:effectLst/>
                <a:latin typeface="Source Sans Pro"/>
                <a:ea typeface="Source Sans Pro"/>
              </a:rPr>
              <a:t>what to do with </a:t>
            </a:r>
            <a:r>
              <a:rPr lang="en-GB" b="1" dirty="0">
                <a:latin typeface="Source Sans Pro"/>
                <a:ea typeface="Source Sans Pro"/>
              </a:rPr>
              <a:t>it</a:t>
            </a:r>
            <a:endParaRPr lang="en-GB" dirty="0">
              <a:latin typeface="Source Sans Pro"/>
              <a:ea typeface="Source Sans Pro"/>
            </a:endParaRPr>
          </a:p>
          <a:p>
            <a:pPr marL="989965" lvl="1" indent="-380365">
              <a:buFont typeface="Arial" panose="020B0604020202020204" pitchFamily="34" charset="0"/>
              <a:buChar char="•"/>
            </a:pPr>
            <a:r>
              <a:rPr lang="en-GB" dirty="0">
                <a:latin typeface="Source Sans Pro"/>
                <a:ea typeface="Source Sans Pro"/>
              </a:rPr>
              <a:t>Can be provided to researchers to help them discover, understand and access data</a:t>
            </a:r>
          </a:p>
        </p:txBody>
      </p:sp>
    </p:spTree>
    <p:extLst>
      <p:ext uri="{BB962C8B-B14F-4D97-AF65-F5344CB8AC3E}">
        <p14:creationId xmlns:p14="http://schemas.microsoft.com/office/powerpoint/2010/main" val="37757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F8078-2084-450C-8186-8348662B502F}"/>
              </a:ext>
            </a:extLst>
          </p:cNvPr>
          <p:cNvSpPr>
            <a:spLocks noGrp="1"/>
          </p:cNvSpPr>
          <p:nvPr>
            <p:ph type="title"/>
          </p:nvPr>
        </p:nvSpPr>
        <p:spPr/>
        <p:txBody>
          <a:bodyPr/>
          <a:lstStyle/>
          <a:p>
            <a:r>
              <a:rPr lang="en-GB"/>
              <a:t>Metadata in everyday life</a:t>
            </a:r>
          </a:p>
        </p:txBody>
      </p:sp>
      <p:sp>
        <p:nvSpPr>
          <p:cNvPr id="3" name="Text Placeholder 2">
            <a:extLst>
              <a:ext uri="{FF2B5EF4-FFF2-40B4-BE49-F238E27FC236}">
                <a16:creationId xmlns:a16="http://schemas.microsoft.com/office/drawing/2014/main" id="{B9B0CA4E-DD44-E603-FCCC-879502BBDD16}"/>
              </a:ext>
            </a:extLst>
          </p:cNvPr>
          <p:cNvSpPr>
            <a:spLocks noGrp="1"/>
          </p:cNvSpPr>
          <p:nvPr>
            <p:ph type="body" sz="quarter" idx="11"/>
          </p:nvPr>
        </p:nvSpPr>
        <p:spPr/>
        <p:txBody>
          <a:bodyPr/>
          <a:lstStyle/>
          <a:p>
            <a:pPr marL="457200" indent="-457200">
              <a:buFont typeface="Arial" panose="020B0604020202020204" pitchFamily="34" charset="0"/>
              <a:buChar char="•"/>
            </a:pPr>
            <a:r>
              <a:rPr lang="en-GB" sz="2800"/>
              <a:t>Metadata is not exclusive to the research/data context</a:t>
            </a:r>
          </a:p>
        </p:txBody>
      </p:sp>
      <p:pic>
        <p:nvPicPr>
          <p:cNvPr id="1042" name="Picture 18" descr="Netflix description of TV show 'How I Met Your Mother', with an overview of the show and links to episodes and 'more like this.'">
            <a:extLst>
              <a:ext uri="{FF2B5EF4-FFF2-40B4-BE49-F238E27FC236}">
                <a16:creationId xmlns:a16="http://schemas.microsoft.com/office/drawing/2014/main" id="{AF31C1B3-80D4-4EED-7295-87EF7F6CE1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6" y="1989179"/>
            <a:ext cx="4210038" cy="21499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The Card Catalog Is Officially Dead | Smart News| Smithsonian Magazine">
            <a:extLst>
              <a:ext uri="{FF2B5EF4-FFF2-40B4-BE49-F238E27FC236}">
                <a16:creationId xmlns:a16="http://schemas.microsoft.com/office/drawing/2014/main" id="{87168F17-F756-258B-1787-86619DB0AA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4" descr="Travel comparison site showing a hotel in London Victoria, detailing star rating, links to reviews, images inside the hotel, map of area">
            <a:extLst>
              <a:ext uri="{FF2B5EF4-FFF2-40B4-BE49-F238E27FC236}">
                <a16:creationId xmlns:a16="http://schemas.microsoft.com/office/drawing/2014/main" id="{C4C44481-36D9-5188-2DB1-A9A6B5AD554F}"/>
              </a:ext>
            </a:extLst>
          </p:cNvPr>
          <p:cNvPicPr>
            <a:picLocks noChangeAspect="1"/>
          </p:cNvPicPr>
          <p:nvPr/>
        </p:nvPicPr>
        <p:blipFill>
          <a:blip r:embed="rId4"/>
          <a:stretch>
            <a:fillRect/>
          </a:stretch>
        </p:blipFill>
        <p:spPr>
          <a:xfrm>
            <a:off x="720585" y="4314758"/>
            <a:ext cx="2856526" cy="2234092"/>
          </a:xfrm>
          <a:prstGeom prst="rect">
            <a:avLst/>
          </a:prstGeom>
        </p:spPr>
      </p:pic>
      <p:pic>
        <p:nvPicPr>
          <p:cNvPr id="9" name="Picture 8" descr="Image of a travel comparison website of a London Hotel with more information on the hotel, showing address and larger images and a snapshot of the latest customer review.">
            <a:extLst>
              <a:ext uri="{FF2B5EF4-FFF2-40B4-BE49-F238E27FC236}">
                <a16:creationId xmlns:a16="http://schemas.microsoft.com/office/drawing/2014/main" id="{4955FC25-FC3A-D7F8-1A7F-15636E265004}"/>
              </a:ext>
            </a:extLst>
          </p:cNvPr>
          <p:cNvPicPr>
            <a:picLocks noChangeAspect="1"/>
          </p:cNvPicPr>
          <p:nvPr/>
        </p:nvPicPr>
        <p:blipFill>
          <a:blip r:embed="rId5"/>
          <a:stretch>
            <a:fillRect/>
          </a:stretch>
        </p:blipFill>
        <p:spPr>
          <a:xfrm>
            <a:off x="3719304" y="4322671"/>
            <a:ext cx="3288760" cy="2232709"/>
          </a:xfrm>
          <a:prstGeom prst="rect">
            <a:avLst/>
          </a:prstGeom>
        </p:spPr>
      </p:pic>
      <p:pic>
        <p:nvPicPr>
          <p:cNvPr id="7" name="Picture 6" descr="British Library Catalogue webpage showing search bar with search icon and microphone icon">
            <a:extLst>
              <a:ext uri="{FF2B5EF4-FFF2-40B4-BE49-F238E27FC236}">
                <a16:creationId xmlns:a16="http://schemas.microsoft.com/office/drawing/2014/main" id="{16BA90F0-73A2-B609-494D-9E48E61ED398}"/>
              </a:ext>
            </a:extLst>
          </p:cNvPr>
          <p:cNvPicPr>
            <a:picLocks noChangeAspect="1"/>
          </p:cNvPicPr>
          <p:nvPr/>
        </p:nvPicPr>
        <p:blipFill>
          <a:blip r:embed="rId6"/>
          <a:stretch>
            <a:fillRect/>
          </a:stretch>
        </p:blipFill>
        <p:spPr>
          <a:xfrm>
            <a:off x="5185517" y="2083187"/>
            <a:ext cx="4979885" cy="1965434"/>
          </a:xfrm>
          <a:prstGeom prst="rect">
            <a:avLst/>
          </a:prstGeom>
        </p:spPr>
      </p:pic>
    </p:spTree>
    <p:extLst>
      <p:ext uri="{BB962C8B-B14F-4D97-AF65-F5344CB8AC3E}">
        <p14:creationId xmlns:p14="http://schemas.microsoft.com/office/powerpoint/2010/main" val="188712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Example of a dataset</a:t>
            </a:r>
          </a:p>
        </p:txBody>
      </p:sp>
      <p:graphicFrame>
        <p:nvGraphicFramePr>
          <p:cNvPr id="14" name="Content Placeholder 13"/>
          <p:cNvGraphicFramePr>
            <a:graphicFrameLocks noGrp="1"/>
          </p:cNvGraphicFramePr>
          <p:nvPr>
            <p:ph idx="4294967295"/>
            <p:extLst>
              <p:ext uri="{D42A27DB-BD31-4B8C-83A1-F6EECF244321}">
                <p14:modId xmlns:p14="http://schemas.microsoft.com/office/powerpoint/2010/main" val="1759029589"/>
              </p:ext>
            </p:extLst>
          </p:nvPr>
        </p:nvGraphicFramePr>
        <p:xfrm>
          <a:off x="575734" y="1943100"/>
          <a:ext cx="11039471" cy="3477303"/>
        </p:xfrm>
        <a:graphic>
          <a:graphicData uri="http://schemas.openxmlformats.org/drawingml/2006/table">
            <a:tbl>
              <a:tblPr firstRow="1" bandRow="1">
                <a:tableStyleId>{F5AB1C69-6EDB-4FF4-983F-18BD219EF322}</a:tableStyleId>
              </a:tblPr>
              <a:tblGrid>
                <a:gridCol w="1768411">
                  <a:extLst>
                    <a:ext uri="{9D8B030D-6E8A-4147-A177-3AD203B41FA5}">
                      <a16:colId xmlns:a16="http://schemas.microsoft.com/office/drawing/2014/main" val="4005303360"/>
                    </a:ext>
                  </a:extLst>
                </a:gridCol>
                <a:gridCol w="1653967">
                  <a:extLst>
                    <a:ext uri="{9D8B030D-6E8A-4147-A177-3AD203B41FA5}">
                      <a16:colId xmlns:a16="http://schemas.microsoft.com/office/drawing/2014/main" val="2136618010"/>
                    </a:ext>
                  </a:extLst>
                </a:gridCol>
                <a:gridCol w="1932856">
                  <a:extLst>
                    <a:ext uri="{9D8B030D-6E8A-4147-A177-3AD203B41FA5}">
                      <a16:colId xmlns:a16="http://schemas.microsoft.com/office/drawing/2014/main" val="428959159"/>
                    </a:ext>
                  </a:extLst>
                </a:gridCol>
                <a:gridCol w="1808377">
                  <a:extLst>
                    <a:ext uri="{9D8B030D-6E8A-4147-A177-3AD203B41FA5}">
                      <a16:colId xmlns:a16="http://schemas.microsoft.com/office/drawing/2014/main" val="2901588670"/>
                    </a:ext>
                  </a:extLst>
                </a:gridCol>
                <a:gridCol w="2040672">
                  <a:extLst>
                    <a:ext uri="{9D8B030D-6E8A-4147-A177-3AD203B41FA5}">
                      <a16:colId xmlns:a16="http://schemas.microsoft.com/office/drawing/2014/main" val="1292387224"/>
                    </a:ext>
                  </a:extLst>
                </a:gridCol>
                <a:gridCol w="1835188">
                  <a:extLst>
                    <a:ext uri="{9D8B030D-6E8A-4147-A177-3AD203B41FA5}">
                      <a16:colId xmlns:a16="http://schemas.microsoft.com/office/drawing/2014/main" val="48270771"/>
                    </a:ext>
                  </a:extLst>
                </a:gridCol>
              </a:tblGrid>
              <a:tr h="322682">
                <a:tc>
                  <a:txBody>
                    <a:bodyPr/>
                    <a:lstStyle/>
                    <a:p>
                      <a:pPr algn="ctr" fontAlgn="b"/>
                      <a:r>
                        <a:rPr lang="en-GB" sz="2400" b="1" u="none" strike="noStrike" kern="1200">
                          <a:solidFill>
                            <a:schemeClr val="lt1"/>
                          </a:solidFill>
                          <a:effectLst/>
                        </a:rPr>
                        <a:t>Person</a:t>
                      </a:r>
                      <a:endParaRPr lang="en-GB" sz="2400" b="1" u="none" strike="noStrike" kern="1200">
                        <a:solidFill>
                          <a:schemeClr val="lt1"/>
                        </a:solidFill>
                        <a:effectLst/>
                        <a:latin typeface="+mn-lt"/>
                        <a:ea typeface="+mn-ea"/>
                        <a:cs typeface="+mn-cs"/>
                      </a:endParaRPr>
                    </a:p>
                  </a:txBody>
                  <a:tcPr marL="9525" marR="9525" marT="9525" marB="0" anchor="b"/>
                </a:tc>
                <a:tc>
                  <a:txBody>
                    <a:bodyPr/>
                    <a:lstStyle/>
                    <a:p>
                      <a:pPr algn="ctr" fontAlgn="b"/>
                      <a:r>
                        <a:rPr lang="en-GB" sz="2400" u="none" strike="noStrike" kern="1200">
                          <a:effectLst/>
                        </a:rPr>
                        <a:t>Sam1</a:t>
                      </a:r>
                      <a:endParaRPr lang="en-GB" sz="2400" b="1" u="none" strike="noStrike" kern="1200">
                        <a:solidFill>
                          <a:schemeClr val="lt1"/>
                        </a:solidFill>
                        <a:effectLst/>
                        <a:latin typeface="+mn-lt"/>
                        <a:ea typeface="+mn-ea"/>
                        <a:cs typeface="+mn-cs"/>
                      </a:endParaRPr>
                    </a:p>
                  </a:txBody>
                  <a:tcPr marL="9525" marR="9525" marT="9525" marB="0" anchor="b"/>
                </a:tc>
                <a:tc>
                  <a:txBody>
                    <a:bodyPr/>
                    <a:lstStyle/>
                    <a:p>
                      <a:pPr algn="ctr" fontAlgn="b"/>
                      <a:r>
                        <a:rPr lang="en-GB" sz="2400" u="none" strike="noStrike">
                          <a:effectLst/>
                        </a:rPr>
                        <a:t>Sam2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Sam3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Sam4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Sam5</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4764158"/>
                  </a:ext>
                </a:extLst>
              </a:tr>
              <a:tr h="517003">
                <a:tc>
                  <a:txBody>
                    <a:bodyPr/>
                    <a:lstStyle/>
                    <a:p>
                      <a:pPr algn="ctr" fontAlgn="b"/>
                      <a:r>
                        <a:rPr lang="en-GB" sz="2400" u="none" strike="noStrike">
                          <a:effectLst/>
                        </a:rPr>
                        <a:t>1</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170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165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140</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463555"/>
                  </a:ext>
                </a:extLst>
              </a:tr>
              <a:tr h="517003">
                <a:tc>
                  <a:txBody>
                    <a:bodyPr/>
                    <a:lstStyle/>
                    <a:p>
                      <a:pPr algn="ctr" fontAlgn="b"/>
                      <a:r>
                        <a:rPr lang="en-GB" sz="2400" u="none" strike="noStrike">
                          <a:effectLst/>
                        </a:rPr>
                        <a:t>2</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7</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200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250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180</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4229748"/>
                  </a:ext>
                </a:extLst>
              </a:tr>
              <a:tr h="517003">
                <a:tc>
                  <a:txBody>
                    <a:bodyPr/>
                    <a:lstStyle/>
                    <a:p>
                      <a:pPr algn="ctr" fontAlgn="b"/>
                      <a:r>
                        <a:rPr lang="en-GB" sz="2400" u="none" strike="noStrike">
                          <a:effectLst/>
                        </a:rPr>
                        <a:t>3</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18</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250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270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370</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2098418"/>
                  </a:ext>
                </a:extLst>
              </a:tr>
              <a:tr h="517003">
                <a:tc>
                  <a:txBody>
                    <a:bodyPr/>
                    <a:lstStyle/>
                    <a:p>
                      <a:pPr algn="ctr" fontAlgn="b"/>
                      <a:r>
                        <a:rPr lang="en-GB" sz="2400" u="none" strike="noStrike">
                          <a:effectLst/>
                        </a:rPr>
                        <a:t>4</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125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190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100</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080951"/>
                  </a:ext>
                </a:extLst>
              </a:tr>
              <a:tr h="517003">
                <a:tc>
                  <a:txBody>
                    <a:bodyPr/>
                    <a:lstStyle/>
                    <a:p>
                      <a:pPr algn="ct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115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140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275</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6133865"/>
                  </a:ext>
                </a:extLst>
              </a:tr>
              <a:tr h="517003">
                <a:tc>
                  <a:txBody>
                    <a:bodyPr/>
                    <a:lstStyle/>
                    <a:p>
                      <a:pPr algn="ctr" fontAlgn="b"/>
                      <a:r>
                        <a:rPr lang="en-GB" sz="2400" u="none" strike="noStrike">
                          <a:effectLst/>
                        </a:rPr>
                        <a:t>6</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5</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180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170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190</a:t>
                      </a:r>
                      <a:endParaRPr lang="en-GB"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400" u="none" strike="noStrike">
                          <a:effectLst/>
                        </a:rPr>
                        <a:t>300</a:t>
                      </a:r>
                      <a:endParaRPr lang="en-GB"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4728219"/>
                  </a:ext>
                </a:extLst>
              </a:tr>
            </a:tbl>
          </a:graphicData>
        </a:graphic>
      </p:graphicFrame>
    </p:spTree>
    <p:extLst>
      <p:ext uri="{BB962C8B-B14F-4D97-AF65-F5344CB8AC3E}">
        <p14:creationId xmlns:p14="http://schemas.microsoft.com/office/powerpoint/2010/main" val="426158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734" y="596901"/>
            <a:ext cx="11616266" cy="408939"/>
          </a:xfrm>
        </p:spPr>
        <p:txBody>
          <a:bodyPr>
            <a:noAutofit/>
          </a:bodyPr>
          <a:lstStyle/>
          <a:p>
            <a:r>
              <a:rPr lang="en-GB"/>
              <a:t>Common</a:t>
            </a:r>
            <a:r>
              <a:rPr lang="en-GB" sz="4400"/>
              <a:t> issues in (meta)data management</a:t>
            </a:r>
          </a:p>
        </p:txBody>
      </p:sp>
      <p:sp>
        <p:nvSpPr>
          <p:cNvPr id="9" name="Footer Placeholder 8">
            <a:extLst>
              <a:ext uri="{FF2B5EF4-FFF2-40B4-BE49-F238E27FC236}">
                <a16:creationId xmlns:a16="http://schemas.microsoft.com/office/drawing/2014/main" id="{A846393B-0D09-FDC5-FACB-5454F79C2E81}"/>
              </a:ext>
            </a:extLst>
          </p:cNvPr>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Source Sans Pro"/>
                <a:ea typeface="Source Sans Pro"/>
                <a:cs typeface="+mn-cs"/>
              </a:rPr>
              <a:t>[5]</a:t>
            </a:r>
            <a:endParaRPr kumimoji="0" lang="en-GB" sz="16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7" name="Picture 6" descr="A teddy bear asking a panda - Do you have the data?"/>
          <p:cNvPicPr>
            <a:picLocks noChangeAspect="1"/>
          </p:cNvPicPr>
          <p:nvPr/>
        </p:nvPicPr>
        <p:blipFill>
          <a:blip r:embed="rId3"/>
          <a:stretch>
            <a:fillRect/>
          </a:stretch>
        </p:blipFill>
        <p:spPr>
          <a:xfrm>
            <a:off x="624804" y="1798903"/>
            <a:ext cx="5484743" cy="3105167"/>
          </a:xfrm>
          <a:prstGeom prst="rect">
            <a:avLst/>
          </a:prstGeom>
        </p:spPr>
      </p:pic>
      <p:pic>
        <p:nvPicPr>
          <p:cNvPr id="8" name="Picture 7" descr="Then the bear asks: &quot;I see... and what is the content of the field called &quot;Sam1'? Ah yes...&quot;"/>
          <p:cNvPicPr>
            <a:picLocks noChangeAspect="1"/>
          </p:cNvPicPr>
          <p:nvPr/>
        </p:nvPicPr>
        <p:blipFill>
          <a:blip r:embed="rId4"/>
          <a:stretch>
            <a:fillRect/>
          </a:stretch>
        </p:blipFill>
        <p:spPr>
          <a:xfrm>
            <a:off x="6109547" y="1798903"/>
            <a:ext cx="5506720" cy="3105167"/>
          </a:xfrm>
          <a:prstGeom prst="rect">
            <a:avLst/>
          </a:prstGeom>
          <a:ln>
            <a:noFill/>
          </a:ln>
        </p:spPr>
      </p:pic>
    </p:spTree>
    <p:extLst>
      <p:ext uri="{BB962C8B-B14F-4D97-AF65-F5344CB8AC3E}">
        <p14:creationId xmlns:p14="http://schemas.microsoft.com/office/powerpoint/2010/main" val="131091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49FD99-31FB-88AC-ADC6-B3E21AF5AAB0}"/>
              </a:ext>
            </a:extLst>
          </p:cNvPr>
          <p:cNvSpPr>
            <a:spLocks noGrp="1"/>
          </p:cNvSpPr>
          <p:nvPr>
            <p:ph type="title"/>
          </p:nvPr>
        </p:nvSpPr>
        <p:spPr/>
        <p:txBody>
          <a:bodyPr/>
          <a:lstStyle/>
          <a:p>
            <a:r>
              <a:rPr lang="en-GB"/>
              <a:t>Sam1 video reflection</a:t>
            </a:r>
          </a:p>
        </p:txBody>
      </p:sp>
      <p:sp>
        <p:nvSpPr>
          <p:cNvPr id="7" name="Content Placeholder 6">
            <a:extLst>
              <a:ext uri="{FF2B5EF4-FFF2-40B4-BE49-F238E27FC236}">
                <a16:creationId xmlns:a16="http://schemas.microsoft.com/office/drawing/2014/main" id="{47EF4DCC-EC0F-A60F-D945-3540CA231626}"/>
              </a:ext>
            </a:extLst>
          </p:cNvPr>
          <p:cNvSpPr>
            <a:spLocks noGrp="1"/>
          </p:cNvSpPr>
          <p:nvPr>
            <p:ph type="body" sz="quarter" idx="11"/>
          </p:nvPr>
        </p:nvSpPr>
        <p:spPr/>
        <p:txBody>
          <a:bodyPr/>
          <a:lstStyle/>
          <a:p>
            <a:pPr marL="457200" indent="-457200">
              <a:buFont typeface="Arial" panose="020B0604020202020204" pitchFamily="34" charset="0"/>
              <a:buChar char="•"/>
            </a:pPr>
            <a:r>
              <a:rPr lang="en-GB"/>
              <a:t>What are some of the key (meta)data management issues that the Sam1 video demonstrates?</a:t>
            </a:r>
          </a:p>
        </p:txBody>
      </p:sp>
    </p:spTree>
    <p:extLst>
      <p:ext uri="{BB962C8B-B14F-4D97-AF65-F5344CB8AC3E}">
        <p14:creationId xmlns:p14="http://schemas.microsoft.com/office/powerpoint/2010/main" val="196009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546C66-87E9-C881-D911-CE6CF62EA51F}"/>
              </a:ext>
            </a:extLst>
          </p:cNvPr>
          <p:cNvSpPr>
            <a:spLocks noGrp="1"/>
          </p:cNvSpPr>
          <p:nvPr>
            <p:ph type="title"/>
          </p:nvPr>
        </p:nvSpPr>
        <p:spPr/>
        <p:txBody>
          <a:bodyPr/>
          <a:lstStyle/>
          <a:p>
            <a:r>
              <a:rPr lang="en-GB"/>
              <a:t>Key (meta)data management issues from Sam1 video</a:t>
            </a:r>
          </a:p>
        </p:txBody>
      </p:sp>
      <p:sp>
        <p:nvSpPr>
          <p:cNvPr id="7" name="Content Placeholder 6">
            <a:extLst>
              <a:ext uri="{FF2B5EF4-FFF2-40B4-BE49-F238E27FC236}">
                <a16:creationId xmlns:a16="http://schemas.microsoft.com/office/drawing/2014/main" id="{1818EF82-059E-F8C5-64DA-1D13B02C75CE}"/>
              </a:ext>
            </a:extLst>
          </p:cNvPr>
          <p:cNvSpPr>
            <a:spLocks noGrp="1"/>
          </p:cNvSpPr>
          <p:nvPr>
            <p:ph type="body" sz="quarter" idx="11"/>
          </p:nvPr>
        </p:nvSpPr>
        <p:spPr>
          <a:xfrm>
            <a:off x="575734" y="1764770"/>
            <a:ext cx="11040533" cy="4224867"/>
          </a:xfrm>
        </p:spPr>
        <p:txBody>
          <a:bodyPr/>
          <a:lstStyle/>
          <a:p>
            <a:pPr marL="457200" indent="-457200">
              <a:buFont typeface="Arial" panose="020B0604020202020204" pitchFamily="34" charset="0"/>
              <a:buChar char="•"/>
            </a:pPr>
            <a:r>
              <a:rPr lang="en-GB" dirty="0"/>
              <a:t>Secure data s</a:t>
            </a:r>
            <a:r>
              <a:rPr lang="en-GB" dirty="0">
                <a:effectLst/>
              </a:rPr>
              <a:t>torage</a:t>
            </a:r>
          </a:p>
          <a:p>
            <a:pPr marL="457200" indent="-457200">
              <a:buFont typeface="Arial" panose="020B0604020202020204" pitchFamily="34" charset="0"/>
              <a:buChar char="•"/>
            </a:pPr>
            <a:r>
              <a:rPr lang="en-GB" dirty="0"/>
              <a:t>Data not archived</a:t>
            </a:r>
          </a:p>
          <a:p>
            <a:pPr marL="457200" indent="-457200">
              <a:buFont typeface="Arial" panose="020B0604020202020204" pitchFamily="34" charset="0"/>
              <a:buChar char="•"/>
            </a:pPr>
            <a:r>
              <a:rPr lang="en-GB" dirty="0">
                <a:effectLst/>
              </a:rPr>
              <a:t>File formats and software</a:t>
            </a:r>
          </a:p>
          <a:p>
            <a:pPr marL="457200" indent="-457200">
              <a:buFont typeface="Arial" panose="020B0604020202020204" pitchFamily="34" charset="0"/>
              <a:buChar char="•"/>
            </a:pPr>
            <a:r>
              <a:rPr lang="en-GB" dirty="0"/>
              <a:t>V</a:t>
            </a:r>
            <a:r>
              <a:rPr lang="en-GB" dirty="0">
                <a:effectLst/>
              </a:rPr>
              <a:t>ariable-level information</a:t>
            </a:r>
          </a:p>
          <a:p>
            <a:pPr marL="457200" indent="-457200">
              <a:buFont typeface="Arial" panose="020B0604020202020204" pitchFamily="34" charset="0"/>
              <a:buChar char="•"/>
            </a:pPr>
            <a:r>
              <a:rPr lang="en-GB" dirty="0"/>
              <a:t>No researcher identifier</a:t>
            </a:r>
            <a:endParaRPr lang="en-GB" dirty="0">
              <a:effectLst/>
            </a:endParaRPr>
          </a:p>
          <a:p>
            <a:pPr marL="457200" indent="-457200">
              <a:buFont typeface="Arial" panose="020B0604020202020204" pitchFamily="34" charset="0"/>
              <a:buChar char="•"/>
            </a:pPr>
            <a:r>
              <a:rPr lang="en-GB" dirty="0"/>
              <a:t>S</a:t>
            </a:r>
            <a:r>
              <a:rPr lang="en-GB" dirty="0">
                <a:effectLst/>
              </a:rPr>
              <a:t>ubmitting to an archive</a:t>
            </a:r>
          </a:p>
          <a:p>
            <a:pPr marL="457200" indent="-457200">
              <a:buFont typeface="Arial" panose="020B0604020202020204" pitchFamily="34" charset="0"/>
              <a:buChar char="•"/>
            </a:pPr>
            <a:r>
              <a:rPr lang="en-GB" dirty="0"/>
              <a:t>Sharing </a:t>
            </a:r>
            <a:r>
              <a:rPr lang="en-GB" dirty="0">
                <a:effectLst/>
              </a:rPr>
              <a:t>with your future self</a:t>
            </a:r>
            <a:endParaRPr lang="en-GB" dirty="0"/>
          </a:p>
        </p:txBody>
      </p:sp>
    </p:spTree>
    <p:extLst>
      <p:ext uri="{BB962C8B-B14F-4D97-AF65-F5344CB8AC3E}">
        <p14:creationId xmlns:p14="http://schemas.microsoft.com/office/powerpoint/2010/main" val="2234118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E460033-2A36-EB87-EB27-F20CA7D1221F}"/>
              </a:ext>
            </a:extLst>
          </p:cNvPr>
          <p:cNvGraphicFramePr>
            <a:graphicFrameLocks/>
          </p:cNvGraphicFramePr>
          <p:nvPr>
            <p:extLst>
              <p:ext uri="{D42A27DB-BD31-4B8C-83A1-F6EECF244321}">
                <p14:modId xmlns:p14="http://schemas.microsoft.com/office/powerpoint/2010/main" val="290646985"/>
              </p:ext>
            </p:extLst>
          </p:nvPr>
        </p:nvGraphicFramePr>
        <p:xfrm>
          <a:off x="575732" y="1493437"/>
          <a:ext cx="11040001" cy="4631600"/>
        </p:xfrm>
        <a:graphic>
          <a:graphicData uri="http://schemas.openxmlformats.org/drawingml/2006/table">
            <a:tbl>
              <a:tblPr/>
              <a:tblGrid>
                <a:gridCol w="1577143">
                  <a:extLst>
                    <a:ext uri="{9D8B030D-6E8A-4147-A177-3AD203B41FA5}">
                      <a16:colId xmlns:a16="http://schemas.microsoft.com/office/drawing/2014/main" val="2519858284"/>
                    </a:ext>
                  </a:extLst>
                </a:gridCol>
                <a:gridCol w="1577143">
                  <a:extLst>
                    <a:ext uri="{9D8B030D-6E8A-4147-A177-3AD203B41FA5}">
                      <a16:colId xmlns:a16="http://schemas.microsoft.com/office/drawing/2014/main" val="1491148282"/>
                    </a:ext>
                  </a:extLst>
                </a:gridCol>
                <a:gridCol w="1577143">
                  <a:extLst>
                    <a:ext uri="{9D8B030D-6E8A-4147-A177-3AD203B41FA5}">
                      <a16:colId xmlns:a16="http://schemas.microsoft.com/office/drawing/2014/main" val="2909994685"/>
                    </a:ext>
                  </a:extLst>
                </a:gridCol>
                <a:gridCol w="1577143">
                  <a:extLst>
                    <a:ext uri="{9D8B030D-6E8A-4147-A177-3AD203B41FA5}">
                      <a16:colId xmlns:a16="http://schemas.microsoft.com/office/drawing/2014/main" val="2660930389"/>
                    </a:ext>
                  </a:extLst>
                </a:gridCol>
                <a:gridCol w="1577143">
                  <a:extLst>
                    <a:ext uri="{9D8B030D-6E8A-4147-A177-3AD203B41FA5}">
                      <a16:colId xmlns:a16="http://schemas.microsoft.com/office/drawing/2014/main" val="2026207444"/>
                    </a:ext>
                  </a:extLst>
                </a:gridCol>
                <a:gridCol w="1577143">
                  <a:extLst>
                    <a:ext uri="{9D8B030D-6E8A-4147-A177-3AD203B41FA5}">
                      <a16:colId xmlns:a16="http://schemas.microsoft.com/office/drawing/2014/main" val="1117452354"/>
                    </a:ext>
                  </a:extLst>
                </a:gridCol>
                <a:gridCol w="1577143">
                  <a:extLst>
                    <a:ext uri="{9D8B030D-6E8A-4147-A177-3AD203B41FA5}">
                      <a16:colId xmlns:a16="http://schemas.microsoft.com/office/drawing/2014/main" val="779093072"/>
                    </a:ext>
                  </a:extLst>
                </a:gridCol>
              </a:tblGrid>
              <a:tr h="394023">
                <a:tc>
                  <a:txBody>
                    <a:bodyPr/>
                    <a:lstStyle/>
                    <a:p>
                      <a:pPr algn="l" fontAlgn="b"/>
                      <a:endParaRPr lang="en-GB" sz="1400" b="0" i="0" u="none" strike="noStrike" dirty="0">
                        <a:solidFill>
                          <a:srgbClr val="000000"/>
                        </a:solidFill>
                        <a:effectLst/>
                        <a:latin typeface="Arial"/>
                        <a:cs typeface="Arial"/>
                      </a:endParaRP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dirty="0">
                          <a:solidFill>
                            <a:srgbClr val="000000"/>
                          </a:solidFill>
                          <a:effectLst/>
                          <a:latin typeface="Arial"/>
                          <a:cs typeface="Arial"/>
                        </a:rPr>
                        <a:t>n622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dirty="0">
                          <a:solidFill>
                            <a:srgbClr val="000000"/>
                          </a:solidFill>
                          <a:effectLst/>
                          <a:latin typeface="Arial"/>
                          <a:cs typeface="Arial"/>
                        </a:rPr>
                        <a:t>n545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dirty="0">
                          <a:solidFill>
                            <a:srgbClr val="000000"/>
                          </a:solidFill>
                          <a:effectLst/>
                          <a:latin typeface="Arial"/>
                          <a:cs typeface="Arial"/>
                        </a:rPr>
                        <a:t>n1171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dirty="0">
                          <a:latin typeface="Arial"/>
                          <a:cs typeface="Arial"/>
                        </a:rPr>
                        <a:t>N2REGION</a:t>
                      </a:r>
                      <a:endParaRPr lang="en-GB" sz="1400" b="0" i="0" u="none" strike="noStrike" dirty="0">
                        <a:solidFill>
                          <a:srgbClr val="000000"/>
                        </a:solidFill>
                        <a:effectLst/>
                        <a:latin typeface="Arial"/>
                        <a:cs typeface="Arial"/>
                      </a:endParaRP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endParaRPr lang="en-GB" sz="1400">
                        <a:latin typeface="Arial" panose="020B0604020202020204" pitchFamily="34" charset="0"/>
                        <a:cs typeface="Arial" panose="020B0604020202020204" pitchFamily="34" charset="0"/>
                      </a:endParaRPr>
                    </a:p>
                    <a:p>
                      <a:r>
                        <a:rPr lang="en-GB" sz="1400" dirty="0">
                          <a:latin typeface="Arial"/>
                          <a:cs typeface="Arial"/>
                        </a:rPr>
                        <a:t>N1112 </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endParaRPr lang="en-GB" sz="1400">
                        <a:latin typeface="Arial" panose="020B0604020202020204" pitchFamily="34" charset="0"/>
                        <a:cs typeface="Arial" panose="020B0604020202020204" pitchFamily="34" charset="0"/>
                      </a:endParaRPr>
                    </a:p>
                    <a:p>
                      <a:r>
                        <a:rPr lang="en-GB" sz="1400" dirty="0">
                          <a:latin typeface="Arial"/>
                          <a:cs typeface="Arial"/>
                        </a:rPr>
                        <a:t>N1261 </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25475565"/>
                  </a:ext>
                </a:extLst>
              </a:tr>
              <a:tr h="200438">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9736577"/>
                  </a:ext>
                </a:extLst>
              </a:tr>
              <a:tr h="200438">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4293497"/>
                  </a:ext>
                </a:extLst>
              </a:tr>
              <a:tr h="200438">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39426502"/>
                  </a:ext>
                </a:extLst>
              </a:tr>
              <a:tr h="200438">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6937469"/>
                  </a:ext>
                </a:extLst>
              </a:tr>
              <a:tr h="200438">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5844545"/>
                  </a:ext>
                </a:extLst>
              </a:tr>
              <a:tr h="200438">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2708989"/>
                  </a:ext>
                </a:extLst>
              </a:tr>
              <a:tr h="200438">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430557"/>
                  </a:ext>
                </a:extLst>
              </a:tr>
              <a:tr h="200438">
                <a:tc>
                  <a:txBody>
                    <a:bodyPr/>
                    <a:lstStyle/>
                    <a:p>
                      <a:pPr algn="r" fontAlgn="b"/>
                      <a:r>
                        <a:rPr lang="en-GB" sz="1400" b="0" i="0" u="none" strike="noStrike" dirty="0">
                          <a:solidFill>
                            <a:srgbClr val="000000"/>
                          </a:solidFill>
                          <a:effectLst/>
                          <a:latin typeface="Arial"/>
                          <a:cs typeface="Arial"/>
                        </a:rPr>
                        <a:t>8</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6862438"/>
                  </a:ext>
                </a:extLst>
              </a:tr>
              <a:tr h="200438">
                <a:tc>
                  <a:txBody>
                    <a:bodyPr/>
                    <a:lstStyle/>
                    <a:p>
                      <a:pPr algn="r" fontAlgn="b"/>
                      <a:r>
                        <a:rPr lang="en-GB" sz="1400" b="0" i="0" u="none" strike="noStrike" dirty="0">
                          <a:solidFill>
                            <a:srgbClr val="000000"/>
                          </a:solidFill>
                          <a:effectLst/>
                          <a:latin typeface="Arial"/>
                          <a:cs typeface="Arial"/>
                        </a:rPr>
                        <a:t>9</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3219858"/>
                  </a:ext>
                </a:extLst>
              </a:tr>
              <a:tr h="200438">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9191164"/>
                  </a:ext>
                </a:extLst>
              </a:tr>
              <a:tr h="200438">
                <a:tc>
                  <a:txBody>
                    <a:bodyPr/>
                    <a:lstStyle/>
                    <a:p>
                      <a:pPr algn="r" fontAlgn="b"/>
                      <a:r>
                        <a:rPr lang="en-GB" sz="1400" b="0" i="0" u="none" strike="noStrike" dirty="0">
                          <a:solidFill>
                            <a:srgbClr val="000000"/>
                          </a:solidFill>
                          <a:effectLst/>
                          <a:latin typeface="Arial"/>
                          <a:cs typeface="Arial"/>
                        </a:rPr>
                        <a:t>11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7209612"/>
                  </a:ext>
                </a:extLst>
              </a:tr>
              <a:tr h="200438">
                <a:tc>
                  <a:txBody>
                    <a:bodyPr/>
                    <a:lstStyle/>
                    <a:p>
                      <a:pPr algn="r" fontAlgn="b"/>
                      <a:r>
                        <a:rPr lang="en-GB" sz="1400" b="0" i="0" u="none" strike="noStrike" dirty="0">
                          <a:solidFill>
                            <a:srgbClr val="000000"/>
                          </a:solidFill>
                          <a:effectLst/>
                          <a:latin typeface="Arial"/>
                          <a:cs typeface="Arial"/>
                        </a:rPr>
                        <a:t>12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9030580"/>
                  </a:ext>
                </a:extLst>
              </a:tr>
              <a:tr h="200438">
                <a:tc>
                  <a:txBody>
                    <a:bodyPr/>
                    <a:lstStyle/>
                    <a:p>
                      <a:pPr algn="r" fontAlgn="b"/>
                      <a:r>
                        <a:rPr lang="en-GB" sz="1400" b="0" i="0" u="none" strike="noStrike" dirty="0">
                          <a:solidFill>
                            <a:srgbClr val="000000"/>
                          </a:solidFill>
                          <a:effectLst/>
                          <a:latin typeface="Arial"/>
                          <a:cs typeface="Arial"/>
                        </a:rPr>
                        <a:t>13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5698292"/>
                  </a:ext>
                </a:extLst>
              </a:tr>
              <a:tr h="200438">
                <a:tc>
                  <a:txBody>
                    <a:bodyPr/>
                    <a:lstStyle/>
                    <a:p>
                      <a:pPr algn="r" fontAlgn="b"/>
                      <a:r>
                        <a:rPr lang="en-GB" sz="1400" b="0" i="0" u="none" strike="noStrike" dirty="0">
                          <a:solidFill>
                            <a:srgbClr val="000000"/>
                          </a:solidFill>
                          <a:effectLst/>
                          <a:latin typeface="Arial"/>
                          <a:cs typeface="Arial"/>
                        </a:rPr>
                        <a:t>14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6628995"/>
                  </a:ext>
                </a:extLst>
              </a:tr>
              <a:tr h="200438">
                <a:tc>
                  <a:txBody>
                    <a:bodyPr/>
                    <a:lstStyle/>
                    <a:p>
                      <a:pPr algn="r" fontAlgn="b"/>
                      <a:r>
                        <a:rPr lang="en-GB" sz="1400" b="0" i="0" u="none" strike="noStrike" dirty="0">
                          <a:solidFill>
                            <a:srgbClr val="000000"/>
                          </a:solidFill>
                          <a:effectLst/>
                          <a:latin typeface="Arial"/>
                          <a:cs typeface="Arial"/>
                        </a:rPr>
                        <a:t>15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3860246"/>
                  </a:ext>
                </a:extLst>
              </a:tr>
              <a:tr h="200438">
                <a:tc>
                  <a:txBody>
                    <a:bodyPr/>
                    <a:lstStyle/>
                    <a:p>
                      <a:pPr algn="r" fontAlgn="b"/>
                      <a:r>
                        <a:rPr lang="en-GB" sz="1400" b="0" i="0" u="none" strike="noStrike" dirty="0">
                          <a:solidFill>
                            <a:srgbClr val="000000"/>
                          </a:solidFill>
                          <a:effectLst/>
                          <a:latin typeface="Arial"/>
                          <a:cs typeface="Arial"/>
                        </a:rPr>
                        <a:t>16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6869880"/>
                  </a:ext>
                </a:extLst>
              </a:tr>
              <a:tr h="200438">
                <a:tc>
                  <a:txBody>
                    <a:bodyPr/>
                    <a:lstStyle/>
                    <a:p>
                      <a:pPr algn="r" fontAlgn="b"/>
                      <a:r>
                        <a:rPr lang="en-GB" sz="1400" b="0" i="0" u="none" strike="noStrike" dirty="0">
                          <a:solidFill>
                            <a:srgbClr val="000000"/>
                          </a:solidFill>
                          <a:effectLst/>
                          <a:latin typeface="Arial"/>
                          <a:cs typeface="Arial"/>
                        </a:rPr>
                        <a:t>17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884914"/>
                  </a:ext>
                </a:extLst>
              </a:tr>
              <a:tr h="200438">
                <a:tc>
                  <a:txBody>
                    <a:bodyPr/>
                    <a:lstStyle/>
                    <a:p>
                      <a:pPr algn="r" fontAlgn="b"/>
                      <a:r>
                        <a:rPr lang="en-GB" sz="1400" b="0" i="0" u="none" strike="noStrike" dirty="0">
                          <a:solidFill>
                            <a:srgbClr val="000000"/>
                          </a:solidFill>
                          <a:effectLst/>
                          <a:latin typeface="Arial"/>
                          <a:cs typeface="Arial"/>
                        </a:rPr>
                        <a:t>18</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7566355"/>
                  </a:ext>
                </a:extLst>
              </a:tr>
              <a:tr h="200438">
                <a:tc>
                  <a:txBody>
                    <a:bodyPr/>
                    <a:lstStyle/>
                    <a:p>
                      <a:pPr algn="r" fontAlgn="b"/>
                      <a:r>
                        <a:rPr lang="en-GB" sz="1400" b="0" i="0" u="none" strike="noStrike" dirty="0">
                          <a:solidFill>
                            <a:srgbClr val="000000"/>
                          </a:solidFill>
                          <a:effectLst/>
                          <a:latin typeface="Arial"/>
                          <a:cs typeface="Arial"/>
                        </a:rPr>
                        <a:t>19</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3392817"/>
                  </a:ext>
                </a:extLst>
              </a:tr>
            </a:tbl>
          </a:graphicData>
        </a:graphic>
      </p:graphicFrame>
      <p:sp>
        <p:nvSpPr>
          <p:cNvPr id="2" name="Title 1">
            <a:extLst>
              <a:ext uri="{FF2B5EF4-FFF2-40B4-BE49-F238E27FC236}">
                <a16:creationId xmlns:a16="http://schemas.microsoft.com/office/drawing/2014/main" id="{F7441CB9-4509-2E64-0693-A70036A146FF}"/>
              </a:ext>
            </a:extLst>
          </p:cNvPr>
          <p:cNvSpPr>
            <a:spLocks noGrp="1"/>
          </p:cNvSpPr>
          <p:nvPr>
            <p:ph type="title"/>
          </p:nvPr>
        </p:nvSpPr>
        <p:spPr/>
        <p:txBody>
          <a:bodyPr/>
          <a:lstStyle/>
          <a:p>
            <a:r>
              <a:rPr lang="en-GB" sz="4000">
                <a:latin typeface="Aleo"/>
              </a:rPr>
              <a:t>Exercise 2: What information is needed to understand and use this data?</a:t>
            </a:r>
          </a:p>
        </p:txBody>
      </p:sp>
      <p:sp>
        <p:nvSpPr>
          <p:cNvPr id="3" name="Footer Placeholder 2">
            <a:extLst>
              <a:ext uri="{FF2B5EF4-FFF2-40B4-BE49-F238E27FC236}">
                <a16:creationId xmlns:a16="http://schemas.microsoft.com/office/drawing/2014/main" id="{C0C4C8D6-1B41-1796-2F98-CC5032CDB6F2}"/>
              </a:ext>
            </a:extLst>
          </p:cNvPr>
          <p:cNvSpPr>
            <a:spLocks noGrp="1"/>
          </p:cNvSpPr>
          <p:nvPr>
            <p:ph type="ftr" sz="quarter" idx="10"/>
          </p:nvPr>
        </p:nvSpPr>
        <p:spPr/>
        <p:txBody>
          <a:bodyPr/>
          <a:lstStyle/>
          <a:p>
            <a:r>
              <a:rPr lang="en-GB">
                <a:solidFill>
                  <a:srgbClr val="000000"/>
                </a:solidFill>
              </a:rPr>
              <a:t>Copyright © GESIS Leibniz Institute for the Social Sciences, 2016</a:t>
            </a:r>
          </a:p>
        </p:txBody>
      </p:sp>
    </p:spTree>
    <p:extLst>
      <p:ext uri="{BB962C8B-B14F-4D97-AF65-F5344CB8AC3E}">
        <p14:creationId xmlns:p14="http://schemas.microsoft.com/office/powerpoint/2010/main" val="1618170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9862C4A-8200-B483-2FC1-0628D542728D}"/>
              </a:ext>
            </a:extLst>
          </p:cNvPr>
          <p:cNvSpPr>
            <a:spLocks noGrp="1"/>
          </p:cNvSpPr>
          <p:nvPr>
            <p:ph type="title"/>
          </p:nvPr>
        </p:nvSpPr>
        <p:spPr/>
        <p:txBody>
          <a:bodyPr/>
          <a:lstStyle/>
          <a:p>
            <a:r>
              <a:rPr lang="en-GB" sz="3200" dirty="0">
                <a:latin typeface="Aleo"/>
              </a:rPr>
              <a:t>Example questions to understand and use the data</a:t>
            </a:r>
          </a:p>
        </p:txBody>
      </p:sp>
      <p:sp>
        <p:nvSpPr>
          <p:cNvPr id="18" name="Text Placeholder 17">
            <a:extLst>
              <a:ext uri="{FF2B5EF4-FFF2-40B4-BE49-F238E27FC236}">
                <a16:creationId xmlns:a16="http://schemas.microsoft.com/office/drawing/2014/main" id="{BE054C6E-720D-B848-4059-188E640F3881}"/>
              </a:ext>
            </a:extLst>
          </p:cNvPr>
          <p:cNvSpPr>
            <a:spLocks noGrp="1"/>
          </p:cNvSpPr>
          <p:nvPr>
            <p:ph type="body" sz="quarter" idx="11"/>
          </p:nvPr>
        </p:nvSpPr>
        <p:spPr/>
        <p:txBody>
          <a:bodyPr/>
          <a:lstStyle/>
          <a:p>
            <a:endParaRPr lang="en-GB"/>
          </a:p>
        </p:txBody>
      </p:sp>
      <p:graphicFrame>
        <p:nvGraphicFramePr>
          <p:cNvPr id="5" name="Content Placeholder 7">
            <a:extLst>
              <a:ext uri="{FF2B5EF4-FFF2-40B4-BE49-F238E27FC236}">
                <a16:creationId xmlns:a16="http://schemas.microsoft.com/office/drawing/2014/main" id="{729091B1-D0D3-65A2-9BC4-B29A232C3B41}"/>
              </a:ext>
            </a:extLst>
          </p:cNvPr>
          <p:cNvGraphicFramePr>
            <a:graphicFrameLocks noGrp="1"/>
          </p:cNvGraphicFramePr>
          <p:nvPr>
            <p:ph idx="4294967295"/>
          </p:nvPr>
        </p:nvGraphicFramePr>
        <p:xfrm>
          <a:off x="577645" y="1316857"/>
          <a:ext cx="11039469" cy="4631600"/>
        </p:xfrm>
        <a:graphic>
          <a:graphicData uri="http://schemas.openxmlformats.org/drawingml/2006/table">
            <a:tbl>
              <a:tblPr firstRow="1"/>
              <a:tblGrid>
                <a:gridCol w="1577067">
                  <a:extLst>
                    <a:ext uri="{9D8B030D-6E8A-4147-A177-3AD203B41FA5}">
                      <a16:colId xmlns:a16="http://schemas.microsoft.com/office/drawing/2014/main" val="2519858284"/>
                    </a:ext>
                  </a:extLst>
                </a:gridCol>
                <a:gridCol w="1577067">
                  <a:extLst>
                    <a:ext uri="{9D8B030D-6E8A-4147-A177-3AD203B41FA5}">
                      <a16:colId xmlns:a16="http://schemas.microsoft.com/office/drawing/2014/main" val="1491148282"/>
                    </a:ext>
                  </a:extLst>
                </a:gridCol>
                <a:gridCol w="1577067">
                  <a:extLst>
                    <a:ext uri="{9D8B030D-6E8A-4147-A177-3AD203B41FA5}">
                      <a16:colId xmlns:a16="http://schemas.microsoft.com/office/drawing/2014/main" val="2909994685"/>
                    </a:ext>
                  </a:extLst>
                </a:gridCol>
                <a:gridCol w="1577067">
                  <a:extLst>
                    <a:ext uri="{9D8B030D-6E8A-4147-A177-3AD203B41FA5}">
                      <a16:colId xmlns:a16="http://schemas.microsoft.com/office/drawing/2014/main" val="2660930389"/>
                    </a:ext>
                  </a:extLst>
                </a:gridCol>
                <a:gridCol w="1577067">
                  <a:extLst>
                    <a:ext uri="{9D8B030D-6E8A-4147-A177-3AD203B41FA5}">
                      <a16:colId xmlns:a16="http://schemas.microsoft.com/office/drawing/2014/main" val="2026207444"/>
                    </a:ext>
                  </a:extLst>
                </a:gridCol>
                <a:gridCol w="1577067">
                  <a:extLst>
                    <a:ext uri="{9D8B030D-6E8A-4147-A177-3AD203B41FA5}">
                      <a16:colId xmlns:a16="http://schemas.microsoft.com/office/drawing/2014/main" val="1117452354"/>
                    </a:ext>
                  </a:extLst>
                </a:gridCol>
                <a:gridCol w="1577067">
                  <a:extLst>
                    <a:ext uri="{9D8B030D-6E8A-4147-A177-3AD203B41FA5}">
                      <a16:colId xmlns:a16="http://schemas.microsoft.com/office/drawing/2014/main" val="779093072"/>
                    </a:ext>
                  </a:extLst>
                </a:gridCol>
              </a:tblGrid>
              <a:tr h="413578">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 </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n622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n545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n1171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GB" sz="1400">
                          <a:latin typeface="Arial" panose="020B0604020202020204" pitchFamily="34" charset="0"/>
                          <a:cs typeface="Arial" panose="020B0604020202020204" pitchFamily="34" charset="0"/>
                        </a:rPr>
                        <a:t>N2REGION</a:t>
                      </a:r>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N1112 </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N1261 </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25475565"/>
                  </a:ext>
                </a:extLst>
              </a:tr>
              <a:tr h="210385">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736577"/>
                  </a:ext>
                </a:extLst>
              </a:tr>
              <a:tr h="210385">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293497"/>
                  </a:ext>
                </a:extLst>
              </a:tr>
              <a:tr h="210385">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426502"/>
                  </a:ext>
                </a:extLst>
              </a:tr>
              <a:tr h="210385">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937469"/>
                  </a:ext>
                </a:extLst>
              </a:tr>
              <a:tr h="210385">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844545"/>
                  </a:ext>
                </a:extLst>
              </a:tr>
              <a:tr h="210385">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708989"/>
                  </a:ext>
                </a:extLst>
              </a:tr>
              <a:tr h="210385">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430557"/>
                  </a:ext>
                </a:extLst>
              </a:tr>
              <a:tr h="210385">
                <a:tc>
                  <a:txBody>
                    <a:bodyPr/>
                    <a:lstStyle/>
                    <a:p>
                      <a:pPr algn="r" fontAlgn="b"/>
                      <a:r>
                        <a:rPr lang="en-GB" sz="1400" b="0" i="0" u="none" strike="noStrike" dirty="0">
                          <a:solidFill>
                            <a:srgbClr val="000000"/>
                          </a:solidFill>
                          <a:effectLst/>
                          <a:latin typeface="Arial"/>
                          <a:cs typeface="Arial"/>
                        </a:rPr>
                        <a:t>8</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6862438"/>
                  </a:ext>
                </a:extLst>
              </a:tr>
              <a:tr h="210385">
                <a:tc>
                  <a:txBody>
                    <a:bodyPr/>
                    <a:lstStyle/>
                    <a:p>
                      <a:pPr algn="r" fontAlgn="b"/>
                      <a:r>
                        <a:rPr lang="en-GB" sz="1400" b="0" i="0" u="none" strike="noStrike" dirty="0">
                          <a:solidFill>
                            <a:srgbClr val="000000"/>
                          </a:solidFill>
                          <a:effectLst/>
                          <a:latin typeface="Arial"/>
                          <a:cs typeface="Arial"/>
                        </a:rPr>
                        <a:t>9</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219858"/>
                  </a:ext>
                </a:extLst>
              </a:tr>
              <a:tr h="210385">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91164"/>
                  </a:ext>
                </a:extLst>
              </a:tr>
              <a:tr h="210385">
                <a:tc>
                  <a:txBody>
                    <a:bodyPr/>
                    <a:lstStyle/>
                    <a:p>
                      <a:pPr algn="r" fontAlgn="b"/>
                      <a:r>
                        <a:rPr lang="en-GB" sz="1400" b="0" i="0" u="none" strike="noStrike" dirty="0">
                          <a:solidFill>
                            <a:srgbClr val="000000"/>
                          </a:solidFill>
                          <a:effectLst/>
                          <a:latin typeface="Arial"/>
                          <a:cs typeface="Arial"/>
                        </a:rPr>
                        <a:t>11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209612"/>
                  </a:ext>
                </a:extLst>
              </a:tr>
              <a:tr h="210385">
                <a:tc>
                  <a:txBody>
                    <a:bodyPr/>
                    <a:lstStyle/>
                    <a:p>
                      <a:pPr algn="r" fontAlgn="b"/>
                      <a:r>
                        <a:rPr lang="en-GB" sz="1400" b="0" i="0" u="none" strike="noStrike" dirty="0">
                          <a:solidFill>
                            <a:srgbClr val="000000"/>
                          </a:solidFill>
                          <a:effectLst/>
                          <a:latin typeface="Arial"/>
                          <a:cs typeface="Arial"/>
                        </a:rPr>
                        <a:t>12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030580"/>
                  </a:ext>
                </a:extLst>
              </a:tr>
              <a:tr h="210385">
                <a:tc>
                  <a:txBody>
                    <a:bodyPr/>
                    <a:lstStyle/>
                    <a:p>
                      <a:pPr algn="r" fontAlgn="b"/>
                      <a:r>
                        <a:rPr lang="en-GB" sz="1400" b="0" i="0" u="none" strike="noStrike" dirty="0">
                          <a:solidFill>
                            <a:srgbClr val="000000"/>
                          </a:solidFill>
                          <a:effectLst/>
                          <a:latin typeface="Arial"/>
                          <a:cs typeface="Arial"/>
                        </a:rPr>
                        <a:t>13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698292"/>
                  </a:ext>
                </a:extLst>
              </a:tr>
              <a:tr h="210385">
                <a:tc>
                  <a:txBody>
                    <a:bodyPr/>
                    <a:lstStyle/>
                    <a:p>
                      <a:pPr algn="r" fontAlgn="b"/>
                      <a:r>
                        <a:rPr lang="en-GB" sz="1400" b="0" i="0" u="none" strike="noStrike" dirty="0">
                          <a:solidFill>
                            <a:srgbClr val="000000"/>
                          </a:solidFill>
                          <a:effectLst/>
                          <a:latin typeface="Arial"/>
                          <a:cs typeface="Arial"/>
                        </a:rPr>
                        <a:t>14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628995"/>
                  </a:ext>
                </a:extLst>
              </a:tr>
              <a:tr h="210385">
                <a:tc>
                  <a:txBody>
                    <a:bodyPr/>
                    <a:lstStyle/>
                    <a:p>
                      <a:pPr algn="r" fontAlgn="b"/>
                      <a:r>
                        <a:rPr lang="en-GB" sz="1400" b="0" i="0" u="none" strike="noStrike" dirty="0">
                          <a:solidFill>
                            <a:srgbClr val="000000"/>
                          </a:solidFill>
                          <a:effectLst/>
                          <a:latin typeface="Arial"/>
                          <a:cs typeface="Arial"/>
                        </a:rPr>
                        <a:t>15</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860246"/>
                  </a:ext>
                </a:extLst>
              </a:tr>
              <a:tr h="210385">
                <a:tc>
                  <a:txBody>
                    <a:bodyPr/>
                    <a:lstStyle/>
                    <a:p>
                      <a:pPr algn="r" fontAlgn="b"/>
                      <a:r>
                        <a:rPr lang="en-GB" sz="1400" b="0" i="0" u="none" strike="noStrike" dirty="0">
                          <a:solidFill>
                            <a:srgbClr val="000000"/>
                          </a:solidFill>
                          <a:effectLst/>
                          <a:latin typeface="Arial"/>
                          <a:cs typeface="Arial"/>
                        </a:rPr>
                        <a:t>16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869880"/>
                  </a:ext>
                </a:extLst>
              </a:tr>
              <a:tr h="210385">
                <a:tc>
                  <a:txBody>
                    <a:bodyPr/>
                    <a:lstStyle/>
                    <a:p>
                      <a:pPr algn="r" fontAlgn="b"/>
                      <a:r>
                        <a:rPr lang="en-GB" sz="1400" b="0" i="0" u="none" strike="noStrike" dirty="0">
                          <a:solidFill>
                            <a:srgbClr val="000000"/>
                          </a:solidFill>
                          <a:effectLst/>
                          <a:latin typeface="Arial"/>
                          <a:cs typeface="Arial"/>
                        </a:rPr>
                        <a:t>17</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3</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84914"/>
                  </a:ext>
                </a:extLst>
              </a:tr>
              <a:tr h="210385">
                <a:tc>
                  <a:txBody>
                    <a:bodyPr/>
                    <a:lstStyle/>
                    <a:p>
                      <a:pPr algn="r" fontAlgn="b"/>
                      <a:r>
                        <a:rPr lang="en-GB" sz="1400" b="0" i="0" u="none" strike="noStrike" dirty="0">
                          <a:solidFill>
                            <a:srgbClr val="000000"/>
                          </a:solidFill>
                          <a:effectLst/>
                          <a:latin typeface="Arial"/>
                          <a:cs typeface="Arial"/>
                        </a:rPr>
                        <a:t>18</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566355"/>
                  </a:ext>
                </a:extLst>
              </a:tr>
              <a:tr h="210385">
                <a:tc>
                  <a:txBody>
                    <a:bodyPr/>
                    <a:lstStyle/>
                    <a:p>
                      <a:pPr algn="r" fontAlgn="b"/>
                      <a:r>
                        <a:rPr lang="en-GB" sz="1400" b="0" i="0" u="none" strike="noStrike" dirty="0">
                          <a:solidFill>
                            <a:srgbClr val="000000"/>
                          </a:solidFill>
                          <a:effectLst/>
                          <a:latin typeface="Arial"/>
                          <a:cs typeface="Arial"/>
                        </a:rPr>
                        <a:t>19</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0" i="0" u="none" strike="noStrike" dirty="0">
                          <a:solidFill>
                            <a:srgbClr val="000000"/>
                          </a:solidFill>
                          <a:effectLst/>
                          <a:latin typeface="Arial"/>
                          <a:cs typeface="Arial"/>
                        </a:rPr>
                        <a:t>2</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4</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6</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10</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Arial"/>
                          <a:cs typeface="Arial"/>
                        </a:rPr>
                        <a:t>1</a:t>
                      </a:r>
                    </a:p>
                  </a:txBody>
                  <a:tcPr marL="7552" marR="7552" marT="75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392817"/>
                  </a:ext>
                </a:extLst>
              </a:tr>
            </a:tbl>
          </a:graphicData>
        </a:graphic>
      </p:graphicFrame>
      <p:sp>
        <p:nvSpPr>
          <p:cNvPr id="2" name="Cloud 1">
            <a:extLst>
              <a:ext uri="{FF2B5EF4-FFF2-40B4-BE49-F238E27FC236}">
                <a16:creationId xmlns:a16="http://schemas.microsoft.com/office/drawing/2014/main" id="{5D15EB7A-8B5B-EBA4-421B-D0BC817453C1}"/>
              </a:ext>
            </a:extLst>
          </p:cNvPr>
          <p:cNvSpPr/>
          <p:nvPr/>
        </p:nvSpPr>
        <p:spPr>
          <a:xfrm>
            <a:off x="7179" y="1079910"/>
            <a:ext cx="2155719" cy="1405533"/>
          </a:xfrm>
          <a:prstGeom prst="cloud">
            <a:avLst/>
          </a:prstGeom>
          <a:solidFill>
            <a:schemeClr val="accent1"/>
          </a:solidFill>
          <a:ln>
            <a:solidFill>
              <a:schemeClr val="accent1">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What is the study about? </a:t>
            </a:r>
          </a:p>
        </p:txBody>
      </p:sp>
      <p:sp>
        <p:nvSpPr>
          <p:cNvPr id="3" name="Cloud 2">
            <a:extLst>
              <a:ext uri="{FF2B5EF4-FFF2-40B4-BE49-F238E27FC236}">
                <a16:creationId xmlns:a16="http://schemas.microsoft.com/office/drawing/2014/main" id="{500DDA4C-187E-8483-2560-EC4533D43CD7}"/>
              </a:ext>
            </a:extLst>
          </p:cNvPr>
          <p:cNvSpPr/>
          <p:nvPr/>
        </p:nvSpPr>
        <p:spPr>
          <a:xfrm>
            <a:off x="1576260" y="5701082"/>
            <a:ext cx="2155719" cy="983873"/>
          </a:xfrm>
          <a:prstGeom prst="cloud">
            <a:avLst/>
          </a:prstGeom>
          <a:solidFill>
            <a:schemeClr val="accent2">
              <a:lumMod val="60000"/>
              <a:lumOff val="40000"/>
            </a:schemeClr>
          </a:solidFill>
          <a:ln>
            <a:solidFill>
              <a:schemeClr val="accent2">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Who created it?</a:t>
            </a:r>
          </a:p>
        </p:txBody>
      </p:sp>
      <p:sp>
        <p:nvSpPr>
          <p:cNvPr id="6" name="Cloud 5">
            <a:extLst>
              <a:ext uri="{FF2B5EF4-FFF2-40B4-BE49-F238E27FC236}">
                <a16:creationId xmlns:a16="http://schemas.microsoft.com/office/drawing/2014/main" id="{E7E5035B-2039-F03E-98D6-515D48BEF8BC}"/>
              </a:ext>
            </a:extLst>
          </p:cNvPr>
          <p:cNvSpPr/>
          <p:nvPr/>
        </p:nvSpPr>
        <p:spPr>
          <a:xfrm>
            <a:off x="10220403" y="1272320"/>
            <a:ext cx="2155719" cy="1827193"/>
          </a:xfrm>
          <a:prstGeom prst="cloud">
            <a:avLst/>
          </a:prstGeom>
          <a:solidFill>
            <a:schemeClr val="accent1"/>
          </a:solidFill>
          <a:ln>
            <a:solidFill>
              <a:schemeClr val="accent1">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What were the response options?</a:t>
            </a:r>
          </a:p>
        </p:txBody>
      </p:sp>
      <p:sp>
        <p:nvSpPr>
          <p:cNvPr id="7" name="Cloud 6">
            <a:extLst>
              <a:ext uri="{FF2B5EF4-FFF2-40B4-BE49-F238E27FC236}">
                <a16:creationId xmlns:a16="http://schemas.microsoft.com/office/drawing/2014/main" id="{51A86875-13E9-3787-027D-E60EFE3EB871}"/>
              </a:ext>
            </a:extLst>
          </p:cNvPr>
          <p:cNvSpPr/>
          <p:nvPr/>
        </p:nvSpPr>
        <p:spPr>
          <a:xfrm>
            <a:off x="8496096" y="3204118"/>
            <a:ext cx="2257969" cy="1827193"/>
          </a:xfrm>
          <a:prstGeom prst="cloud">
            <a:avLst/>
          </a:prstGeom>
          <a:solidFill>
            <a:schemeClr val="accent5">
              <a:lumMod val="60000"/>
              <a:lumOff val="40000"/>
            </a:schemeClr>
          </a:solidFill>
          <a:ln>
            <a:solidFill>
              <a:schemeClr val="accent5">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What was the data capture (i.e. the question)?</a:t>
            </a:r>
          </a:p>
        </p:txBody>
      </p:sp>
      <p:sp>
        <p:nvSpPr>
          <p:cNvPr id="8" name="Cloud 7">
            <a:extLst>
              <a:ext uri="{FF2B5EF4-FFF2-40B4-BE49-F238E27FC236}">
                <a16:creationId xmlns:a16="http://schemas.microsoft.com/office/drawing/2014/main" id="{767C1D91-8597-6044-61B1-4268B5EA39E2}"/>
              </a:ext>
            </a:extLst>
          </p:cNvPr>
          <p:cNvSpPr/>
          <p:nvPr/>
        </p:nvSpPr>
        <p:spPr>
          <a:xfrm>
            <a:off x="1040196" y="2697432"/>
            <a:ext cx="2155719" cy="1405533"/>
          </a:xfrm>
          <a:prstGeom prst="cloud">
            <a:avLst/>
          </a:prstGeom>
          <a:solidFill>
            <a:schemeClr val="accent2">
              <a:lumMod val="60000"/>
              <a:lumOff val="40000"/>
            </a:schemeClr>
          </a:solidFill>
          <a:ln>
            <a:solidFill>
              <a:schemeClr val="accent2">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How was the data collected?</a:t>
            </a:r>
          </a:p>
        </p:txBody>
      </p:sp>
      <p:sp>
        <p:nvSpPr>
          <p:cNvPr id="9" name="Cloud 8">
            <a:extLst>
              <a:ext uri="{FF2B5EF4-FFF2-40B4-BE49-F238E27FC236}">
                <a16:creationId xmlns:a16="http://schemas.microsoft.com/office/drawing/2014/main" id="{5D3D3A2A-F0AA-93BA-54BB-41666B2FDB8E}"/>
              </a:ext>
            </a:extLst>
          </p:cNvPr>
          <p:cNvSpPr/>
          <p:nvPr/>
        </p:nvSpPr>
        <p:spPr>
          <a:xfrm>
            <a:off x="9985802" y="5031311"/>
            <a:ext cx="2155719" cy="1405533"/>
          </a:xfrm>
          <a:prstGeom prst="cloud">
            <a:avLst/>
          </a:prstGeom>
          <a:solidFill>
            <a:schemeClr val="accent2">
              <a:lumMod val="60000"/>
              <a:lumOff val="40000"/>
            </a:schemeClr>
          </a:solidFill>
          <a:ln>
            <a:solidFill>
              <a:schemeClr val="accent2">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What are the missing values?</a:t>
            </a:r>
          </a:p>
        </p:txBody>
      </p:sp>
      <p:sp>
        <p:nvSpPr>
          <p:cNvPr id="10" name="Cloud 9">
            <a:extLst>
              <a:ext uri="{FF2B5EF4-FFF2-40B4-BE49-F238E27FC236}">
                <a16:creationId xmlns:a16="http://schemas.microsoft.com/office/drawing/2014/main" id="{6BFFFF56-F07B-D0EA-08CD-4E0C3F4391CB}"/>
              </a:ext>
            </a:extLst>
          </p:cNvPr>
          <p:cNvSpPr/>
          <p:nvPr/>
        </p:nvSpPr>
        <p:spPr>
          <a:xfrm>
            <a:off x="4498463" y="2253496"/>
            <a:ext cx="2155719" cy="983873"/>
          </a:xfrm>
          <a:prstGeom prst="cloud">
            <a:avLst/>
          </a:prstGeom>
          <a:solidFill>
            <a:schemeClr val="accent5">
              <a:lumMod val="60000"/>
              <a:lumOff val="40000"/>
            </a:schemeClr>
          </a:solidFill>
          <a:ln>
            <a:solidFill>
              <a:schemeClr val="accent5">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What are the categories?</a:t>
            </a:r>
          </a:p>
        </p:txBody>
      </p:sp>
      <p:sp>
        <p:nvSpPr>
          <p:cNvPr id="11" name="Cloud 10">
            <a:extLst>
              <a:ext uri="{FF2B5EF4-FFF2-40B4-BE49-F238E27FC236}">
                <a16:creationId xmlns:a16="http://schemas.microsoft.com/office/drawing/2014/main" id="{B5854D72-C4A9-9825-DD57-FE2888450309}"/>
              </a:ext>
            </a:extLst>
          </p:cNvPr>
          <p:cNvSpPr/>
          <p:nvPr/>
        </p:nvSpPr>
        <p:spPr>
          <a:xfrm>
            <a:off x="7179" y="4303264"/>
            <a:ext cx="2155719" cy="1405533"/>
          </a:xfrm>
          <a:prstGeom prst="cloud">
            <a:avLst/>
          </a:prstGeom>
          <a:solidFill>
            <a:schemeClr val="accent3">
              <a:lumMod val="60000"/>
              <a:lumOff val="40000"/>
            </a:schemeClr>
          </a:solidFill>
          <a:ln>
            <a:solidFill>
              <a:schemeClr val="accent3">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What type are the data?</a:t>
            </a:r>
          </a:p>
        </p:txBody>
      </p:sp>
      <p:sp>
        <p:nvSpPr>
          <p:cNvPr id="12" name="Cloud 11">
            <a:extLst>
              <a:ext uri="{FF2B5EF4-FFF2-40B4-BE49-F238E27FC236}">
                <a16:creationId xmlns:a16="http://schemas.microsoft.com/office/drawing/2014/main" id="{6E99F49E-3EC6-2A97-3C6B-05AED98445F5}"/>
              </a:ext>
            </a:extLst>
          </p:cNvPr>
          <p:cNvSpPr/>
          <p:nvPr/>
        </p:nvSpPr>
        <p:spPr>
          <a:xfrm>
            <a:off x="2477008" y="3997810"/>
            <a:ext cx="2630428" cy="983873"/>
          </a:xfrm>
          <a:prstGeom prst="cloud">
            <a:avLst/>
          </a:prstGeom>
          <a:solidFill>
            <a:schemeClr val="accent1"/>
          </a:solidFill>
          <a:ln>
            <a:solidFill>
              <a:schemeClr val="accent1">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What are the variables?</a:t>
            </a:r>
          </a:p>
        </p:txBody>
      </p:sp>
      <p:sp>
        <p:nvSpPr>
          <p:cNvPr id="13" name="Cloud 12">
            <a:extLst>
              <a:ext uri="{FF2B5EF4-FFF2-40B4-BE49-F238E27FC236}">
                <a16:creationId xmlns:a16="http://schemas.microsoft.com/office/drawing/2014/main" id="{7193CF7D-F3DA-ED03-4F4B-17378871C271}"/>
              </a:ext>
            </a:extLst>
          </p:cNvPr>
          <p:cNvSpPr/>
          <p:nvPr/>
        </p:nvSpPr>
        <p:spPr>
          <a:xfrm>
            <a:off x="5750928" y="3896397"/>
            <a:ext cx="2436048" cy="983873"/>
          </a:xfrm>
          <a:prstGeom prst="cloud">
            <a:avLst/>
          </a:prstGeom>
          <a:solidFill>
            <a:schemeClr val="accent3">
              <a:lumMod val="60000"/>
              <a:lumOff val="40000"/>
            </a:schemeClr>
          </a:solidFill>
          <a:ln>
            <a:solidFill>
              <a:schemeClr val="accent3">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Who is the data about?</a:t>
            </a:r>
          </a:p>
        </p:txBody>
      </p:sp>
      <p:sp>
        <p:nvSpPr>
          <p:cNvPr id="14" name="Cloud 13">
            <a:extLst>
              <a:ext uri="{FF2B5EF4-FFF2-40B4-BE49-F238E27FC236}">
                <a16:creationId xmlns:a16="http://schemas.microsoft.com/office/drawing/2014/main" id="{CC2EB044-DD5A-21A9-6911-9262263FA620}"/>
              </a:ext>
            </a:extLst>
          </p:cNvPr>
          <p:cNvSpPr/>
          <p:nvPr/>
        </p:nvSpPr>
        <p:spPr>
          <a:xfrm>
            <a:off x="4063881" y="5164193"/>
            <a:ext cx="2697551" cy="1405533"/>
          </a:xfrm>
          <a:prstGeom prst="cloud">
            <a:avLst/>
          </a:prstGeom>
          <a:solidFill>
            <a:schemeClr val="accent1"/>
          </a:solidFill>
          <a:ln>
            <a:solidFill>
              <a:schemeClr val="accent1">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What was the previous question? </a:t>
            </a:r>
          </a:p>
        </p:txBody>
      </p:sp>
      <p:sp>
        <p:nvSpPr>
          <p:cNvPr id="15" name="Cloud 14">
            <a:extLst>
              <a:ext uri="{FF2B5EF4-FFF2-40B4-BE49-F238E27FC236}">
                <a16:creationId xmlns:a16="http://schemas.microsoft.com/office/drawing/2014/main" id="{D62A050F-8A79-586E-98E7-C9F002D7681F}"/>
              </a:ext>
            </a:extLst>
          </p:cNvPr>
          <p:cNvSpPr/>
          <p:nvPr/>
        </p:nvSpPr>
        <p:spPr>
          <a:xfrm>
            <a:off x="7028681" y="1694494"/>
            <a:ext cx="2817223" cy="1405533"/>
          </a:xfrm>
          <a:prstGeom prst="cloud">
            <a:avLst/>
          </a:prstGeom>
          <a:solidFill>
            <a:schemeClr val="accent2">
              <a:lumMod val="60000"/>
              <a:lumOff val="40000"/>
            </a:schemeClr>
          </a:solidFill>
          <a:ln>
            <a:solidFill>
              <a:schemeClr val="accent2">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What was the intent/concept of the question?</a:t>
            </a:r>
          </a:p>
        </p:txBody>
      </p:sp>
      <p:sp>
        <p:nvSpPr>
          <p:cNvPr id="16" name="Cloud 15">
            <a:extLst>
              <a:ext uri="{FF2B5EF4-FFF2-40B4-BE49-F238E27FC236}">
                <a16:creationId xmlns:a16="http://schemas.microsoft.com/office/drawing/2014/main" id="{56427D3B-6005-BE37-CACB-DF3958CC6614}"/>
              </a:ext>
            </a:extLst>
          </p:cNvPr>
          <p:cNvSpPr/>
          <p:nvPr/>
        </p:nvSpPr>
        <p:spPr>
          <a:xfrm>
            <a:off x="2497905" y="1594468"/>
            <a:ext cx="2665415" cy="983873"/>
          </a:xfrm>
          <a:prstGeom prst="cloud">
            <a:avLst/>
          </a:prstGeom>
          <a:solidFill>
            <a:schemeClr val="accent3">
              <a:lumMod val="60000"/>
              <a:lumOff val="40000"/>
            </a:schemeClr>
          </a:solidFill>
          <a:ln>
            <a:solidFill>
              <a:schemeClr val="accent3">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When was the data collected?</a:t>
            </a:r>
          </a:p>
        </p:txBody>
      </p:sp>
      <p:sp>
        <p:nvSpPr>
          <p:cNvPr id="17" name="Cloud 16">
            <a:extLst>
              <a:ext uri="{FF2B5EF4-FFF2-40B4-BE49-F238E27FC236}">
                <a16:creationId xmlns:a16="http://schemas.microsoft.com/office/drawing/2014/main" id="{73F9E636-6808-B72C-3AB8-57EBBE133E2D}"/>
              </a:ext>
            </a:extLst>
          </p:cNvPr>
          <p:cNvSpPr/>
          <p:nvPr/>
        </p:nvSpPr>
        <p:spPr>
          <a:xfrm>
            <a:off x="6975721" y="5458857"/>
            <a:ext cx="2630428" cy="983873"/>
          </a:xfrm>
          <a:prstGeom prst="cloud">
            <a:avLst/>
          </a:prstGeom>
          <a:solidFill>
            <a:schemeClr val="accent5">
              <a:lumMod val="60000"/>
              <a:lumOff val="40000"/>
            </a:schemeClr>
          </a:solidFill>
          <a:ln>
            <a:solidFill>
              <a:schemeClr val="accent5">
                <a:lumMod val="60000"/>
                <a:lumOff val="40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Where was the data collected?</a:t>
            </a:r>
          </a:p>
        </p:txBody>
      </p:sp>
    </p:spTree>
    <p:extLst>
      <p:ext uri="{BB962C8B-B14F-4D97-AF65-F5344CB8AC3E}">
        <p14:creationId xmlns:p14="http://schemas.microsoft.com/office/powerpoint/2010/main" val="55723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leo"/>
              </a:rPr>
              <a:t>Intended Learning Outcomes</a:t>
            </a:r>
            <a:endParaRPr lang="en-US">
              <a:latin typeface="Aleo"/>
            </a:endParaRPr>
          </a:p>
        </p:txBody>
      </p:sp>
      <p:sp>
        <p:nvSpPr>
          <p:cNvPr id="3" name="Content Placeholder 2"/>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GB">
                <a:latin typeface="Source Sans Pro"/>
                <a:ea typeface="Source Sans Pro"/>
              </a:rPr>
              <a:t>Demonstrate</a:t>
            </a:r>
            <a:r>
              <a:rPr lang="en-GB">
                <a:solidFill>
                  <a:srgbClr val="FF0000"/>
                </a:solidFill>
                <a:latin typeface="Source Sans Pro"/>
                <a:ea typeface="Source Sans Pro"/>
              </a:rPr>
              <a:t> </a:t>
            </a:r>
            <a:r>
              <a:rPr lang="en-GB">
                <a:latin typeface="Source Sans Pro"/>
                <a:ea typeface="Source Sans Pro"/>
              </a:rPr>
              <a:t>a firm understanding of what data is and its purpose in research</a:t>
            </a:r>
            <a:endParaRPr lang="en-US"/>
          </a:p>
          <a:p>
            <a:pPr marL="457200" indent="-457200" fontAlgn="base">
              <a:buFont typeface="Arial" panose="020B0604020202020204" pitchFamily="34" charset="0"/>
              <a:buChar char="•"/>
            </a:pPr>
            <a:r>
              <a:rPr lang="en-GB">
                <a:latin typeface="Source Sans Pro"/>
                <a:ea typeface="Source Sans Pro"/>
              </a:rPr>
              <a:t>Define metadata </a:t>
            </a:r>
            <a:r>
              <a:rPr lang="en-US">
                <a:latin typeface="Source Sans Pro"/>
                <a:ea typeface="Source Sans Pro"/>
              </a:rPr>
              <a:t>​</a:t>
            </a:r>
          </a:p>
          <a:p>
            <a:pPr marL="457200" indent="-457200" fontAlgn="base">
              <a:buFont typeface="Arial" panose="020B0604020202020204" pitchFamily="34" charset="0"/>
              <a:buChar char="•"/>
            </a:pPr>
            <a:r>
              <a:rPr lang="en-GB">
                <a:latin typeface="Source Sans Pro"/>
                <a:ea typeface="Source Sans Pro"/>
              </a:rPr>
              <a:t>Explain why metadata is important</a:t>
            </a:r>
            <a:r>
              <a:rPr lang="en-US">
                <a:latin typeface="Source Sans Pro"/>
                <a:ea typeface="Source Sans Pro"/>
              </a:rPr>
              <a:t>​</a:t>
            </a:r>
          </a:p>
          <a:p>
            <a:pPr marL="457200" indent="-457200" fontAlgn="base">
              <a:buFont typeface="Arial" panose="020B0604020202020204" pitchFamily="34" charset="0"/>
              <a:buChar char="•"/>
            </a:pPr>
            <a:r>
              <a:rPr lang="en-GB">
                <a:latin typeface="Source Sans Pro"/>
                <a:ea typeface="Source Sans Pro"/>
              </a:rPr>
              <a:t>Describe the benefits of creating and using metadata</a:t>
            </a:r>
            <a:r>
              <a:rPr lang="en-US">
                <a:latin typeface="Source Sans Pro"/>
                <a:ea typeface="Source Sans Pro"/>
              </a:rPr>
              <a:t>​</a:t>
            </a:r>
            <a:endParaRPr lang="en-GB">
              <a:solidFill>
                <a:srgbClr val="000000"/>
              </a:solidFill>
              <a:latin typeface="Source Sans Pro"/>
              <a:ea typeface="Source Sans Pro"/>
            </a:endParaRPr>
          </a:p>
          <a:p>
            <a:pPr marL="457200" indent="-457200">
              <a:buFont typeface="Arial" panose="020B0604020202020204" pitchFamily="34" charset="0"/>
              <a:buChar char="•"/>
            </a:pPr>
            <a:r>
              <a:rPr lang="en-GB">
                <a:solidFill>
                  <a:srgbClr val="000000"/>
                </a:solidFill>
                <a:latin typeface="Source Sans Pro"/>
                <a:ea typeface="Source Sans Pro"/>
              </a:rPr>
              <a:t>Define the FAIR principles</a:t>
            </a:r>
            <a:endParaRPr lang="en-GB" b="0" i="0">
              <a:solidFill>
                <a:srgbClr val="172B4D"/>
              </a:solidFill>
              <a:effectLst/>
              <a:latin typeface="Source Sans Pro"/>
              <a:ea typeface="Source Sans Pro"/>
            </a:endParaRPr>
          </a:p>
          <a:p>
            <a:pPr marL="457200" indent="-457200">
              <a:buFont typeface="Arial" panose="020B0604020202020204" pitchFamily="34" charset="0"/>
              <a:buChar char="•"/>
            </a:pPr>
            <a:r>
              <a:rPr lang="en-GB" b="0" i="0">
                <a:solidFill>
                  <a:srgbClr val="000000"/>
                </a:solidFill>
                <a:effectLst/>
                <a:latin typeface="Source Sans Pro"/>
                <a:ea typeface="Source Sans Pro"/>
              </a:rPr>
              <a:t>Explain why the FAIR principles are important</a:t>
            </a:r>
          </a:p>
          <a:p>
            <a:pPr marL="457200" indent="-457200">
              <a:buFont typeface="Arial" panose="020B0604020202020204" pitchFamily="34" charset="0"/>
              <a:buChar char="•"/>
            </a:pPr>
            <a:r>
              <a:rPr lang="en-GB" b="0" i="0">
                <a:solidFill>
                  <a:srgbClr val="000000"/>
                </a:solidFill>
                <a:effectLst/>
                <a:latin typeface="Source Sans Pro"/>
                <a:ea typeface="Source Sans Pro"/>
              </a:rPr>
              <a:t>Illustrate how you can help implement the FAIR principles </a:t>
            </a:r>
          </a:p>
        </p:txBody>
      </p:sp>
    </p:spTree>
    <p:extLst>
      <p:ext uri="{BB962C8B-B14F-4D97-AF65-F5344CB8AC3E}">
        <p14:creationId xmlns:p14="http://schemas.microsoft.com/office/powerpoint/2010/main" val="9532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6CBB-5EA0-8B46-BF8E-A35A9ACE4674}"/>
              </a:ext>
            </a:extLst>
          </p:cNvPr>
          <p:cNvSpPr>
            <a:spLocks noGrp="1"/>
          </p:cNvSpPr>
          <p:nvPr>
            <p:ph type="title"/>
          </p:nvPr>
        </p:nvSpPr>
        <p:spPr/>
        <p:txBody>
          <a:bodyPr/>
          <a:lstStyle/>
          <a:p>
            <a:r>
              <a:rPr lang="en-GB"/>
              <a:t>Roles of metadata</a:t>
            </a:r>
          </a:p>
        </p:txBody>
      </p:sp>
      <p:sp>
        <p:nvSpPr>
          <p:cNvPr id="3" name="Text Placeholder 2">
            <a:extLst>
              <a:ext uri="{FF2B5EF4-FFF2-40B4-BE49-F238E27FC236}">
                <a16:creationId xmlns:a16="http://schemas.microsoft.com/office/drawing/2014/main" id="{C36D5E4F-8D31-A4B9-FC97-941253D325DA}"/>
              </a:ext>
            </a:extLst>
          </p:cNvPr>
          <p:cNvSpPr>
            <a:spLocks noGrp="1"/>
          </p:cNvSpPr>
          <p:nvPr>
            <p:ph type="body" sz="quarter" idx="11"/>
          </p:nvPr>
        </p:nvSpPr>
        <p:spPr/>
        <p:txBody>
          <a:bodyPr>
            <a:normAutofit/>
          </a:bodyPr>
          <a:lstStyle/>
          <a:p>
            <a:pPr marL="457200" indent="-457200">
              <a:buFont typeface="Arial" panose="020B0604020202020204" pitchFamily="34" charset="0"/>
              <a:buChar char="•"/>
            </a:pPr>
            <a:r>
              <a:rPr lang="en-US"/>
              <a:t>Metadata supports three main uses:</a:t>
            </a:r>
          </a:p>
          <a:p>
            <a:pPr marL="914400" lvl="1" indent="-457200"/>
            <a:r>
              <a:rPr lang="en-GB"/>
              <a:t>Understandability and context - it helps to convey the meaning of resources</a:t>
            </a:r>
          </a:p>
          <a:p>
            <a:pPr marL="914400" lvl="1" indent="-457200"/>
            <a:r>
              <a:rPr lang="en-GB"/>
              <a:t>Use and action - it describes the limits of reasonable use or what actions can be taken</a:t>
            </a:r>
          </a:p>
          <a:p>
            <a:pPr marL="914400" lvl="1" indent="-457200"/>
            <a:r>
              <a:rPr lang="en-GB"/>
              <a:t>Discovery - it helps people to find relevant resources</a:t>
            </a:r>
          </a:p>
          <a:p>
            <a:pPr marL="457200" lvl="1" indent="0">
              <a:buNone/>
            </a:pPr>
            <a:endParaRPr lang="en-GB"/>
          </a:p>
        </p:txBody>
      </p:sp>
    </p:spTree>
    <p:extLst>
      <p:ext uri="{BB962C8B-B14F-4D97-AF65-F5344CB8AC3E}">
        <p14:creationId xmlns:p14="http://schemas.microsoft.com/office/powerpoint/2010/main" val="3476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96FE31-E97C-4ECE-9F38-E68C32862441}"/>
              </a:ext>
            </a:extLst>
          </p:cNvPr>
          <p:cNvSpPr>
            <a:spLocks noGrp="1"/>
          </p:cNvSpPr>
          <p:nvPr>
            <p:ph type="title"/>
          </p:nvPr>
        </p:nvSpPr>
        <p:spPr/>
        <p:txBody>
          <a:bodyPr/>
          <a:lstStyle/>
          <a:p>
            <a:r>
              <a:rPr lang="en-US">
                <a:latin typeface="Aleo" panose="00000500000000000000" pitchFamily="2" charset="0"/>
              </a:rPr>
              <a:t>Why is metadata important? </a:t>
            </a:r>
            <a:endParaRPr lang="en-GB">
              <a:latin typeface="Aleo" panose="00000500000000000000" pitchFamily="2" charset="0"/>
            </a:endParaRPr>
          </a:p>
        </p:txBody>
      </p:sp>
      <p:sp>
        <p:nvSpPr>
          <p:cNvPr id="3" name="Content Placeholder 2">
            <a:extLst>
              <a:ext uri="{FF2B5EF4-FFF2-40B4-BE49-F238E27FC236}">
                <a16:creationId xmlns:a16="http://schemas.microsoft.com/office/drawing/2014/main" id="{DAF5A323-B45B-7646-BD37-6B9BF7E47FA3}"/>
              </a:ext>
            </a:extLst>
          </p:cNvPr>
          <p:cNvSpPr>
            <a:spLocks noGrp="1"/>
          </p:cNvSpPr>
          <p:nvPr>
            <p:ph type="body" sz="quarter" idx="11"/>
          </p:nvPr>
        </p:nvSpPr>
        <p:spPr>
          <a:xfrm>
            <a:off x="575734" y="1411819"/>
            <a:ext cx="11040533" cy="5031844"/>
          </a:xfrm>
        </p:spPr>
        <p:txBody>
          <a:bodyPr vert="horz" lIns="0" tIns="0" rIns="0" bIns="0" rtlCol="0" anchor="t">
            <a:noAutofit/>
          </a:bodyPr>
          <a:lstStyle/>
          <a:p>
            <a:pPr marL="342900" indent="-342900">
              <a:buFont typeface="Arial" panose="020B0604020202020204" pitchFamily="34" charset="0"/>
              <a:buChar char="•"/>
            </a:pPr>
            <a:r>
              <a:rPr lang="en-US" sz="2700"/>
              <a:t>Metadata is the core component of Research Data Management (RDM)</a:t>
            </a:r>
          </a:p>
          <a:p>
            <a:pPr marL="914400" lvl="1" indent="-342900"/>
            <a:r>
              <a:rPr lang="en-GB" sz="2700">
                <a:latin typeface="Source Sans Pro"/>
                <a:ea typeface="Source Sans Pro"/>
              </a:rPr>
              <a:t>RDM is the “storage, access and preservation of data created or collected in the course of research” [6]</a:t>
            </a:r>
          </a:p>
          <a:p>
            <a:pPr marL="342900" indent="-342900">
              <a:buFont typeface="Arial" panose="020B0604020202020204" pitchFamily="34" charset="0"/>
              <a:buChar char="•"/>
            </a:pPr>
            <a:r>
              <a:rPr lang="en-GB" sz="2700"/>
              <a:t>It may be required by...</a:t>
            </a:r>
          </a:p>
          <a:p>
            <a:pPr marL="914400" lvl="1" indent="-342900"/>
            <a:r>
              <a:rPr lang="en-GB" sz="2700" b="1"/>
              <a:t>Institutes</a:t>
            </a:r>
            <a:r>
              <a:rPr lang="en-GB" sz="2700"/>
              <a:t> (in your working contract or project agreements)</a:t>
            </a:r>
          </a:p>
          <a:p>
            <a:pPr marL="914400" lvl="1" indent="-342900"/>
            <a:r>
              <a:rPr lang="en-GB" sz="2700" b="1"/>
              <a:t>Funding agencies </a:t>
            </a:r>
            <a:r>
              <a:rPr lang="en-GB" sz="2700"/>
              <a:t>(ensure reusability and meet FAIR requirements)</a:t>
            </a:r>
          </a:p>
          <a:p>
            <a:pPr marL="914400" lvl="1" indent="-342900"/>
            <a:r>
              <a:rPr lang="en-GB" sz="2700" b="1"/>
              <a:t>Journals</a:t>
            </a:r>
            <a:r>
              <a:rPr lang="en-GB" sz="2700"/>
              <a:t> (as a condition for publishing)</a:t>
            </a:r>
          </a:p>
          <a:p>
            <a:pPr marL="914400" lvl="1" indent="-342900"/>
            <a:r>
              <a:rPr lang="en-GB" sz="2700" b="1"/>
              <a:t>Supervisors</a:t>
            </a:r>
            <a:r>
              <a:rPr lang="en-GB" sz="2700"/>
              <a:t> (data citation to enhance researcher reputation)</a:t>
            </a:r>
          </a:p>
          <a:p>
            <a:pPr marL="914400" lvl="1" indent="-342900"/>
            <a:r>
              <a:rPr lang="en-GB" sz="2700" b="1"/>
              <a:t>Projects</a:t>
            </a:r>
            <a:r>
              <a:rPr lang="en-GB" sz="2700"/>
              <a:t> (collaboration across agencies/organisations)</a:t>
            </a:r>
            <a:endParaRPr lang="en-GB" sz="2700">
              <a:solidFill>
                <a:srgbClr val="363645"/>
              </a:solidFill>
            </a:endParaRPr>
          </a:p>
          <a:p>
            <a:pPr marL="342900" indent="-342900">
              <a:buFont typeface="Arial" panose="020B0604020202020204" pitchFamily="34" charset="0"/>
              <a:buChar char="•"/>
            </a:pPr>
            <a:endParaRPr lang="en-GB" sz="2700"/>
          </a:p>
        </p:txBody>
      </p:sp>
    </p:spTree>
    <p:extLst>
      <p:ext uri="{BB962C8B-B14F-4D97-AF65-F5344CB8AC3E}">
        <p14:creationId xmlns:p14="http://schemas.microsoft.com/office/powerpoint/2010/main" val="38149528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674B7D-7D7D-8D24-10D7-0E43B8F15358}"/>
              </a:ext>
            </a:extLst>
          </p:cNvPr>
          <p:cNvSpPr>
            <a:spLocks noGrp="1"/>
          </p:cNvSpPr>
          <p:nvPr>
            <p:ph type="title"/>
          </p:nvPr>
        </p:nvSpPr>
        <p:spPr/>
        <p:txBody>
          <a:bodyPr/>
          <a:lstStyle/>
          <a:p>
            <a:r>
              <a:rPr lang="en-GB"/>
              <a:t>Benefits of metadata for you</a:t>
            </a:r>
          </a:p>
        </p:txBody>
      </p:sp>
      <p:sp>
        <p:nvSpPr>
          <p:cNvPr id="7" name="Content Placeholder 6">
            <a:extLst>
              <a:ext uri="{FF2B5EF4-FFF2-40B4-BE49-F238E27FC236}">
                <a16:creationId xmlns:a16="http://schemas.microsoft.com/office/drawing/2014/main" id="{A6DB14A3-A52B-E2FB-6584-B4B2B2BF0060}"/>
              </a:ext>
            </a:extLst>
          </p:cNvPr>
          <p:cNvSpPr>
            <a:spLocks noGrp="1"/>
          </p:cNvSpPr>
          <p:nvPr>
            <p:ph type="body" sz="quarter" idx="11"/>
          </p:nvPr>
        </p:nvSpPr>
        <p:spPr/>
        <p:txBody>
          <a:bodyPr/>
          <a:lstStyle/>
          <a:p>
            <a:pPr marL="457200" indent="-457200">
              <a:buFont typeface="Arial" panose="020B0604020202020204" pitchFamily="34" charset="0"/>
              <a:buChar char="•"/>
            </a:pPr>
            <a:r>
              <a:rPr lang="en-GB"/>
              <a:t>Preserves resources</a:t>
            </a:r>
          </a:p>
          <a:p>
            <a:pPr marL="457200" indent="-457200">
              <a:buFont typeface="Arial" panose="020B0604020202020204" pitchFamily="34" charset="0"/>
              <a:buChar char="•"/>
            </a:pPr>
            <a:r>
              <a:rPr lang="en-GB"/>
              <a:t>Helps your future self understand and reuse the data</a:t>
            </a:r>
          </a:p>
          <a:p>
            <a:pPr marL="457200" indent="-457200">
              <a:buFont typeface="Arial" panose="020B0604020202020204" pitchFamily="34" charset="0"/>
              <a:buChar char="•"/>
            </a:pPr>
            <a:r>
              <a:rPr lang="en-GB"/>
              <a:t>Helps others find, understand, compare, and use your data</a:t>
            </a:r>
          </a:p>
          <a:p>
            <a:pPr marL="457200" indent="-457200">
              <a:buFont typeface="Arial" panose="020B0604020202020204" pitchFamily="34" charset="0"/>
              <a:buChar char="•"/>
            </a:pPr>
            <a:r>
              <a:rPr lang="en-GB"/>
              <a:t>More accurate, higher-quality research results</a:t>
            </a:r>
          </a:p>
          <a:p>
            <a:pPr marL="457200" indent="-457200">
              <a:buFont typeface="Arial" panose="020B0604020202020204" pitchFamily="34" charset="0"/>
              <a:buChar char="•"/>
            </a:pPr>
            <a:r>
              <a:rPr lang="en-GB"/>
              <a:t>Open science - proof of transparent and valid conduct</a:t>
            </a:r>
          </a:p>
        </p:txBody>
      </p:sp>
    </p:spTree>
    <p:extLst>
      <p:ext uri="{BB962C8B-B14F-4D97-AF65-F5344CB8AC3E}">
        <p14:creationId xmlns:p14="http://schemas.microsoft.com/office/powerpoint/2010/main" val="136817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D4FA-67A2-8887-F014-32517FB82B6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107F45FA-2FC3-1156-F63C-5669E65F5B1F}"/>
              </a:ext>
            </a:extLst>
          </p:cNvPr>
          <p:cNvSpPr>
            <a:spLocks noGrp="1"/>
          </p:cNvSpPr>
          <p:nvPr>
            <p:ph type="body" sz="quarter" idx="11"/>
          </p:nvPr>
        </p:nvSpPr>
        <p:spPr/>
        <p:txBody>
          <a:bodyPr/>
          <a:lstStyle/>
          <a:p>
            <a:pPr marL="457200" indent="-457200">
              <a:buFont typeface="Arial" panose="020B0604020202020204" pitchFamily="34" charset="0"/>
              <a:buChar char="•"/>
            </a:pPr>
            <a:r>
              <a:rPr lang="en-GB" dirty="0"/>
              <a:t>Metadata is information that describes data</a:t>
            </a:r>
          </a:p>
          <a:p>
            <a:pPr marL="457200" indent="-457200">
              <a:buFont typeface="Arial" panose="020B0604020202020204" pitchFamily="34" charset="0"/>
              <a:buChar char="•"/>
            </a:pPr>
            <a:r>
              <a:rPr lang="en-GB" dirty="0"/>
              <a:t>Metadata is based on a structure that can be processed by a computer </a:t>
            </a:r>
          </a:p>
          <a:p>
            <a:pPr marL="457200" indent="-457200">
              <a:buFont typeface="Arial" panose="020B0604020202020204" pitchFamily="34" charset="0"/>
              <a:buChar char="•"/>
            </a:pPr>
            <a:r>
              <a:rPr lang="en-GB" dirty="0"/>
              <a:t>Metadata is important for your future self and others to discover, understand and use data</a:t>
            </a:r>
          </a:p>
          <a:p>
            <a:pPr marL="457200" indent="-457200">
              <a:buFont typeface="Arial" panose="020B0604020202020204" pitchFamily="34" charset="0"/>
              <a:buChar char="•"/>
            </a:pPr>
            <a:r>
              <a:rPr lang="en-GB" dirty="0"/>
              <a:t>Metadata allows researchers to use data effectively because it includes the important information needed to exploit the full potential of data</a:t>
            </a:r>
            <a:endParaRPr lang="en-GB" b="0" i="0" u="none" strike="noStrike" dirty="0">
              <a:effectLst/>
            </a:endParaRPr>
          </a:p>
          <a:p>
            <a:pPr marL="457200" indent="-457200">
              <a:buFont typeface="Arial" panose="020B0604020202020204" pitchFamily="34" charset="0"/>
              <a:buChar char="•"/>
            </a:pPr>
            <a:endParaRPr lang="en-GB" sz="3000" b="0" i="0">
              <a:solidFill>
                <a:srgbClr val="363645"/>
              </a:solidFill>
              <a:effectLst/>
            </a:endParaRPr>
          </a:p>
          <a:p>
            <a:pPr lvl="1"/>
            <a:endParaRPr lang="en-GB" sz="3000"/>
          </a:p>
          <a:p>
            <a:pPr marL="457200" indent="-457200">
              <a:buFont typeface="Arial" panose="020B0604020202020204" pitchFamily="34" charset="0"/>
              <a:buChar char="•"/>
            </a:pPr>
            <a:endParaRPr lang="en-GB" sz="3000"/>
          </a:p>
        </p:txBody>
      </p:sp>
    </p:spTree>
    <p:extLst>
      <p:ext uri="{BB962C8B-B14F-4D97-AF65-F5344CB8AC3E}">
        <p14:creationId xmlns:p14="http://schemas.microsoft.com/office/powerpoint/2010/main" val="181947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737B-F7CD-1B17-8546-31831345775A}"/>
              </a:ext>
            </a:extLst>
          </p:cNvPr>
          <p:cNvSpPr>
            <a:spLocks noGrp="1"/>
          </p:cNvSpPr>
          <p:nvPr>
            <p:ph type="title"/>
          </p:nvPr>
        </p:nvSpPr>
        <p:spPr/>
        <p:txBody>
          <a:bodyPr/>
          <a:lstStyle/>
          <a:p>
            <a:r>
              <a:rPr lang="en-US">
                <a:latin typeface="Aleo"/>
              </a:rPr>
              <a:t>Questions?</a:t>
            </a:r>
            <a:endParaRPr lang="en-US"/>
          </a:p>
        </p:txBody>
      </p:sp>
      <p:sp>
        <p:nvSpPr>
          <p:cNvPr id="3" name="Content Placeholder 2">
            <a:extLst>
              <a:ext uri="{FF2B5EF4-FFF2-40B4-BE49-F238E27FC236}">
                <a16:creationId xmlns:a16="http://schemas.microsoft.com/office/drawing/2014/main" id="{0888F94E-C9B5-45D3-FD91-ACEE44C982B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8D16947-D18B-D6DD-DCC9-1370214C76E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6535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4C147-27C5-DC01-988E-355BE2F3C0EB}"/>
              </a:ext>
            </a:extLst>
          </p:cNvPr>
          <p:cNvSpPr>
            <a:spLocks noGrp="1"/>
          </p:cNvSpPr>
          <p:nvPr>
            <p:ph type="title"/>
          </p:nvPr>
        </p:nvSpPr>
        <p:spPr/>
        <p:txBody>
          <a:bodyPr/>
          <a:lstStyle/>
          <a:p>
            <a:r>
              <a:rPr lang="en-GB"/>
              <a:t>What is FAIR?</a:t>
            </a:r>
          </a:p>
        </p:txBody>
      </p:sp>
      <p:sp>
        <p:nvSpPr>
          <p:cNvPr id="6" name="Subtitle 5">
            <a:extLst>
              <a:ext uri="{FF2B5EF4-FFF2-40B4-BE49-F238E27FC236}">
                <a16:creationId xmlns:a16="http://schemas.microsoft.com/office/drawing/2014/main" id="{3D15D107-2221-079A-5AEE-EF6A7EB084B5}"/>
              </a:ext>
            </a:extLst>
          </p:cNvPr>
          <p:cNvSpPr>
            <a:spLocks noGrp="1"/>
          </p:cNvSpPr>
          <p:nvPr>
            <p:ph type="body" sz="quarter" idx="10"/>
          </p:nvPr>
        </p:nvSpPr>
        <p:spPr/>
        <p:txBody>
          <a:bodyPr vert="horz" lIns="0" tIns="0" rIns="0" bIns="0" rtlCol="0" anchor="t">
            <a:noAutofit/>
          </a:bodyPr>
          <a:lstStyle/>
          <a:p>
            <a:r>
              <a:rPr lang="en-GB">
                <a:latin typeface="Source Sans Pro"/>
                <a:ea typeface="Source Sans Pro"/>
              </a:rPr>
              <a:t>Hayley Mills</a:t>
            </a:r>
            <a:endParaRPr lang="en-GB"/>
          </a:p>
        </p:txBody>
      </p:sp>
    </p:spTree>
    <p:extLst>
      <p:ext uri="{BB962C8B-B14F-4D97-AF65-F5344CB8AC3E}">
        <p14:creationId xmlns:p14="http://schemas.microsoft.com/office/powerpoint/2010/main" val="31939298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FC97-F79E-00F9-70F6-3D509DBE9C5C}"/>
              </a:ext>
            </a:extLst>
          </p:cNvPr>
          <p:cNvSpPr>
            <a:spLocks noGrp="1"/>
          </p:cNvSpPr>
          <p:nvPr>
            <p:ph type="title"/>
          </p:nvPr>
        </p:nvSpPr>
        <p:spPr/>
        <p:txBody>
          <a:bodyPr/>
          <a:lstStyle/>
          <a:p>
            <a:r>
              <a:rPr lang="en-GB"/>
              <a:t>Intended Learning Outcomes</a:t>
            </a:r>
          </a:p>
        </p:txBody>
      </p:sp>
      <p:sp>
        <p:nvSpPr>
          <p:cNvPr id="3" name="Content Placeholder 2">
            <a:extLst>
              <a:ext uri="{FF2B5EF4-FFF2-40B4-BE49-F238E27FC236}">
                <a16:creationId xmlns:a16="http://schemas.microsoft.com/office/drawing/2014/main" id="{840FB922-F12C-A816-C7CD-0040927767E5}"/>
              </a:ext>
            </a:extLst>
          </p:cNvPr>
          <p:cNvSpPr>
            <a:spLocks noGrp="1"/>
          </p:cNvSpPr>
          <p:nvPr>
            <p:ph idx="1"/>
          </p:nvPr>
        </p:nvSpPr>
        <p:spPr/>
        <p:txBody>
          <a:bodyPr/>
          <a:lstStyle/>
          <a:p>
            <a:pPr marL="457200" indent="-457200" algn="l">
              <a:buFont typeface="Arial" panose="020B0604020202020204" pitchFamily="34" charset="0"/>
              <a:buChar char="•"/>
            </a:pPr>
            <a:r>
              <a:rPr lang="en-GB">
                <a:solidFill>
                  <a:srgbClr val="000000"/>
                </a:solidFill>
              </a:rPr>
              <a:t>Define the FAIR principles</a:t>
            </a:r>
            <a:endParaRPr lang="en-GB" b="0" i="0">
              <a:solidFill>
                <a:srgbClr val="172B4D"/>
              </a:solidFill>
              <a:effectLst/>
            </a:endParaRPr>
          </a:p>
          <a:p>
            <a:pPr marL="457200" indent="-457200" algn="l">
              <a:buFont typeface="Arial" panose="020B0604020202020204" pitchFamily="34" charset="0"/>
              <a:buChar char="•"/>
            </a:pPr>
            <a:r>
              <a:rPr lang="en-GB" b="0" i="0">
                <a:solidFill>
                  <a:srgbClr val="000000"/>
                </a:solidFill>
                <a:effectLst/>
              </a:rPr>
              <a:t>Explain why the FAIR principles are important</a:t>
            </a:r>
          </a:p>
          <a:p>
            <a:pPr marL="457200" indent="-457200" algn="l">
              <a:buFont typeface="Arial" panose="020B0604020202020204" pitchFamily="34" charset="0"/>
              <a:buChar char="•"/>
            </a:pPr>
            <a:r>
              <a:rPr lang="en-GB" b="0" i="0">
                <a:solidFill>
                  <a:srgbClr val="000000"/>
                </a:solidFill>
                <a:effectLst/>
              </a:rPr>
              <a:t>Illustrate how you can help implement the FAIR principles </a:t>
            </a:r>
          </a:p>
        </p:txBody>
      </p:sp>
    </p:spTree>
    <p:extLst>
      <p:ext uri="{BB962C8B-B14F-4D97-AF65-F5344CB8AC3E}">
        <p14:creationId xmlns:p14="http://schemas.microsoft.com/office/powerpoint/2010/main" val="54140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66A5-3514-B457-86D0-F90946E31458}"/>
              </a:ext>
            </a:extLst>
          </p:cNvPr>
          <p:cNvSpPr>
            <a:spLocks noGrp="1"/>
          </p:cNvSpPr>
          <p:nvPr>
            <p:ph type="title"/>
          </p:nvPr>
        </p:nvSpPr>
        <p:spPr/>
        <p:txBody>
          <a:bodyPr/>
          <a:lstStyle/>
          <a:p>
            <a:r>
              <a:rPr lang="en-GB"/>
              <a:t>Outline</a:t>
            </a:r>
          </a:p>
        </p:txBody>
      </p:sp>
      <p:sp>
        <p:nvSpPr>
          <p:cNvPr id="3" name="Content Placeholder 2">
            <a:extLst>
              <a:ext uri="{FF2B5EF4-FFF2-40B4-BE49-F238E27FC236}">
                <a16:creationId xmlns:a16="http://schemas.microsoft.com/office/drawing/2014/main" id="{305B5C3F-15BD-D7E2-FC7C-B3A15978DBBD}"/>
              </a:ext>
            </a:extLst>
          </p:cNvPr>
          <p:cNvSpPr>
            <a:spLocks noGrp="1"/>
          </p:cNvSpPr>
          <p:nvPr>
            <p:ph idx="1"/>
          </p:nvPr>
        </p:nvSpPr>
        <p:spPr>
          <a:xfrm>
            <a:off x="575734" y="1455089"/>
            <a:ext cx="10515600" cy="4351338"/>
          </a:xfrm>
        </p:spPr>
        <p:txBody>
          <a:bodyPr vert="horz" lIns="0" tIns="0" rIns="0" bIns="0" rtlCol="0" anchor="t">
            <a:noAutofit/>
          </a:bodyPr>
          <a:lstStyle/>
          <a:p>
            <a:pPr marL="457200" indent="-457200">
              <a:buFont typeface="Arial" panose="020B0604020202020204" pitchFamily="34" charset="0"/>
              <a:buChar char="•"/>
            </a:pPr>
            <a:r>
              <a:rPr lang="en-GB" dirty="0"/>
              <a:t>Exercise 3: Challenges with re-using data </a:t>
            </a:r>
          </a:p>
          <a:p>
            <a:pPr marL="457200" indent="-457200">
              <a:buFont typeface="Arial" panose="020B0604020202020204" pitchFamily="34" charset="0"/>
              <a:buChar char="•"/>
            </a:pPr>
            <a:r>
              <a:rPr lang="en-GB" dirty="0"/>
              <a:t>What is FAIR?</a:t>
            </a:r>
          </a:p>
          <a:p>
            <a:pPr marL="457200" indent="-457200">
              <a:buFont typeface="Arial" panose="020B0604020202020204" pitchFamily="34" charset="0"/>
              <a:buChar char="•"/>
            </a:pPr>
            <a:r>
              <a:rPr lang="en-US" dirty="0">
                <a:latin typeface="Source Sans Pro"/>
                <a:ea typeface="Source Sans Pro"/>
              </a:rPr>
              <a:t>The role of metadata in FAIR</a:t>
            </a:r>
            <a:endParaRPr lang="en-GB" dirty="0">
              <a:latin typeface="Source Sans Pro"/>
              <a:ea typeface="Source Sans Pro"/>
            </a:endParaRPr>
          </a:p>
          <a:p>
            <a:pPr marL="457200" indent="-457200">
              <a:buFont typeface="Arial" panose="020B0604020202020204" pitchFamily="34" charset="0"/>
              <a:buChar char="•"/>
            </a:pPr>
            <a:r>
              <a:rPr lang="en-GB" dirty="0">
                <a:latin typeface="Source Sans Pro"/>
                <a:ea typeface="Source Sans Pro"/>
              </a:rPr>
              <a:t>Why is FAIR important?</a:t>
            </a:r>
          </a:p>
          <a:p>
            <a:pPr marL="457200" indent="-457200">
              <a:buFont typeface="Arial" panose="020B0604020202020204" pitchFamily="34" charset="0"/>
              <a:buChar char="•"/>
            </a:pPr>
            <a:r>
              <a:rPr lang="en-GB" dirty="0"/>
              <a:t>Why is FAIR important for you?</a:t>
            </a:r>
          </a:p>
          <a:p>
            <a:pPr marL="457200" indent="-457200">
              <a:buFont typeface="Arial" panose="020B0604020202020204" pitchFamily="34" charset="0"/>
              <a:buChar char="•"/>
            </a:pPr>
            <a:r>
              <a:rPr lang="en-GB" dirty="0"/>
              <a:t>Your potential responsibilities</a:t>
            </a:r>
          </a:p>
          <a:p>
            <a:pPr marL="457200" indent="-457200">
              <a:buFont typeface="Arial" panose="020B0604020202020204" pitchFamily="34" charset="0"/>
              <a:buChar char="•"/>
            </a:pPr>
            <a:r>
              <a:rPr lang="en-GB" dirty="0"/>
              <a:t>Summary</a:t>
            </a:r>
          </a:p>
        </p:txBody>
      </p:sp>
    </p:spTree>
    <p:extLst>
      <p:ext uri="{BB962C8B-B14F-4D97-AF65-F5344CB8AC3E}">
        <p14:creationId xmlns:p14="http://schemas.microsoft.com/office/powerpoint/2010/main" val="2583167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D4C8-3BAC-4470-1422-00CD51E79F9B}"/>
              </a:ext>
            </a:extLst>
          </p:cNvPr>
          <p:cNvSpPr>
            <a:spLocks noGrp="1"/>
          </p:cNvSpPr>
          <p:nvPr>
            <p:ph type="title"/>
          </p:nvPr>
        </p:nvSpPr>
        <p:spPr/>
        <p:txBody>
          <a:bodyPr/>
          <a:lstStyle/>
          <a:p>
            <a:r>
              <a:rPr lang="en-GB" sz="4400"/>
              <a:t>Exercise 3: Challenges with re-using data </a:t>
            </a:r>
          </a:p>
        </p:txBody>
      </p:sp>
      <p:sp>
        <p:nvSpPr>
          <p:cNvPr id="3" name="Content Placeholder 2">
            <a:extLst>
              <a:ext uri="{FF2B5EF4-FFF2-40B4-BE49-F238E27FC236}">
                <a16:creationId xmlns:a16="http://schemas.microsoft.com/office/drawing/2014/main" id="{966DE7D1-4ABE-B98B-BC28-DCE01FAFF338}"/>
              </a:ext>
            </a:extLst>
          </p:cNvPr>
          <p:cNvSpPr>
            <a:spLocks noGrp="1"/>
          </p:cNvSpPr>
          <p:nvPr>
            <p:ph type="body" sz="quarter" idx="11"/>
          </p:nvPr>
        </p:nvSpPr>
        <p:spPr/>
        <p:txBody>
          <a:bodyPr vert="horz" lIns="91440" tIns="45720" rIns="91440" bIns="45720" rtlCol="0" anchor="t">
            <a:normAutofit/>
          </a:bodyPr>
          <a:lstStyle/>
          <a:p>
            <a:pPr marL="457200" indent="-457200">
              <a:buFont typeface="Arial" panose="020B0604020202020204" pitchFamily="34" charset="0"/>
              <a:buChar char="•"/>
            </a:pPr>
            <a:r>
              <a:rPr lang="en-GB" dirty="0">
                <a:latin typeface="Source Sans Pro"/>
                <a:ea typeface="Source Sans Pro"/>
              </a:rPr>
              <a:t>Think back to your own experiences and/or the Sam1 video</a:t>
            </a:r>
            <a:endParaRPr lang="en-US" dirty="0"/>
          </a:p>
          <a:p>
            <a:endParaRPr lang="en-GB" dirty="0"/>
          </a:p>
          <a:p>
            <a:pPr marL="457200" indent="-457200">
              <a:buFont typeface="Arial" panose="020B0604020202020204" pitchFamily="34" charset="0"/>
              <a:buChar char="•"/>
            </a:pPr>
            <a:r>
              <a:rPr lang="en-GB" dirty="0">
                <a:latin typeface="Source Sans Pro"/>
                <a:ea typeface="Source Sans Pro"/>
              </a:rPr>
              <a:t>When trying to find, access and re-use existing data, what</a:t>
            </a:r>
            <a:r>
              <a:rPr lang="en-GB" dirty="0">
                <a:latin typeface="Source Sans Pro"/>
                <a:ea typeface="+mn-lt"/>
                <a:cs typeface="+mn-lt"/>
              </a:rPr>
              <a:t> made the process difficult or what could have made it easier?</a:t>
            </a:r>
            <a:endParaRPr lang="en-GB" dirty="0"/>
          </a:p>
        </p:txBody>
      </p:sp>
    </p:spTree>
    <p:extLst>
      <p:ext uri="{BB962C8B-B14F-4D97-AF65-F5344CB8AC3E}">
        <p14:creationId xmlns:p14="http://schemas.microsoft.com/office/powerpoint/2010/main" val="2460972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95B6F9-0976-1CB5-11F3-8D1512858C1C}"/>
              </a:ext>
            </a:extLst>
          </p:cNvPr>
          <p:cNvSpPr>
            <a:spLocks noGrp="1"/>
          </p:cNvSpPr>
          <p:nvPr>
            <p:ph type="title"/>
          </p:nvPr>
        </p:nvSpPr>
        <p:spPr/>
        <p:txBody>
          <a:bodyPr/>
          <a:lstStyle/>
          <a:p>
            <a:r>
              <a:rPr lang="en-GB" sz="4400" dirty="0">
                <a:latin typeface="Aleo"/>
              </a:rPr>
              <a:t>Exercise 3: Research Discussion</a:t>
            </a:r>
            <a:endParaRPr lang="en-GB" sz="4400" b="0" dirty="0">
              <a:latin typeface="Aleo"/>
            </a:endParaRPr>
          </a:p>
        </p:txBody>
      </p:sp>
      <p:sp>
        <p:nvSpPr>
          <p:cNvPr id="14" name="Cloud 13">
            <a:extLst>
              <a:ext uri="{FF2B5EF4-FFF2-40B4-BE49-F238E27FC236}">
                <a16:creationId xmlns:a16="http://schemas.microsoft.com/office/drawing/2014/main" id="{3D98D871-E827-0FAD-F33D-FB382DDD411D}"/>
              </a:ext>
            </a:extLst>
          </p:cNvPr>
          <p:cNvSpPr/>
          <p:nvPr/>
        </p:nvSpPr>
        <p:spPr>
          <a:xfrm>
            <a:off x="313959" y="4474273"/>
            <a:ext cx="3026576" cy="2014597"/>
          </a:xfrm>
          <a:prstGeom prst="cloud">
            <a:avLst/>
          </a:prstGeom>
          <a:solidFill>
            <a:schemeClr val="accent1">
              <a:lumMod val="60000"/>
              <a:lumOff val="40000"/>
            </a:schemeClr>
          </a:solidFill>
          <a:ln>
            <a:solidFill>
              <a:schemeClr val="accent1">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Unclear data access process, how long it takes, cost etc.</a:t>
            </a:r>
            <a:endParaRPr lang="en-US" dirty="0"/>
          </a:p>
        </p:txBody>
      </p:sp>
      <p:sp>
        <p:nvSpPr>
          <p:cNvPr id="21" name="Cloud 20">
            <a:extLst>
              <a:ext uri="{FF2B5EF4-FFF2-40B4-BE49-F238E27FC236}">
                <a16:creationId xmlns:a16="http://schemas.microsoft.com/office/drawing/2014/main" id="{5760E593-6325-84D3-B999-48F128A01EB5}"/>
              </a:ext>
            </a:extLst>
          </p:cNvPr>
          <p:cNvSpPr/>
          <p:nvPr/>
        </p:nvSpPr>
        <p:spPr>
          <a:xfrm>
            <a:off x="208923" y="1430731"/>
            <a:ext cx="2294264" cy="2014597"/>
          </a:xfrm>
          <a:prstGeom prst="cloud">
            <a:avLst/>
          </a:prstGeom>
          <a:solidFill>
            <a:schemeClr val="accent2">
              <a:lumMod val="60000"/>
              <a:lumOff val="40000"/>
            </a:schemeClr>
          </a:solidFill>
          <a:ln>
            <a:solidFill>
              <a:schemeClr val="accent2">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Cannot find the data from a publication</a:t>
            </a:r>
            <a:endParaRPr lang="en-US" dirty="0"/>
          </a:p>
        </p:txBody>
      </p:sp>
      <p:sp>
        <p:nvSpPr>
          <p:cNvPr id="24" name="Cloud 23">
            <a:extLst>
              <a:ext uri="{FF2B5EF4-FFF2-40B4-BE49-F238E27FC236}">
                <a16:creationId xmlns:a16="http://schemas.microsoft.com/office/drawing/2014/main" id="{8B8C3A81-21B9-6356-920A-4F9FD126EFEC}"/>
              </a:ext>
            </a:extLst>
          </p:cNvPr>
          <p:cNvSpPr/>
          <p:nvPr/>
        </p:nvSpPr>
        <p:spPr>
          <a:xfrm>
            <a:off x="2748400" y="1710484"/>
            <a:ext cx="1809356" cy="1077575"/>
          </a:xfrm>
          <a:prstGeom prst="cloud">
            <a:avLst/>
          </a:prstGeom>
          <a:solidFill>
            <a:schemeClr val="accent3">
              <a:lumMod val="60000"/>
              <a:lumOff val="40000"/>
            </a:schemeClr>
          </a:solidFill>
          <a:ln>
            <a:solidFill>
              <a:schemeClr val="accent3">
                <a:lumMod val="60000"/>
                <a:lumOff val="40000"/>
              </a:schemeClr>
            </a:solidFill>
          </a:ln>
        </p:spPr>
        <p:txBody>
          <a:bodyPr wrap="square" lIns="91440" tIns="45720" rIns="91440" bIns="45720" anchor="t">
            <a:spAutoFit/>
          </a:bodyPr>
          <a:lstStyle/>
          <a:p>
            <a:pPr algn="ctr"/>
            <a:r>
              <a:rPr lang="en-GB" sz="2000" dirty="0">
                <a:latin typeface="Source Sans Pro"/>
                <a:ea typeface="Source Sans Pro"/>
              </a:rPr>
              <a:t>Broken links</a:t>
            </a:r>
            <a:endParaRPr lang="en-US" sz="2000" dirty="0">
              <a:latin typeface="Source Sans Pro"/>
              <a:ea typeface="Source Sans Pro"/>
            </a:endParaRPr>
          </a:p>
        </p:txBody>
      </p:sp>
      <p:sp>
        <p:nvSpPr>
          <p:cNvPr id="25" name="Cloud 24">
            <a:extLst>
              <a:ext uri="{FF2B5EF4-FFF2-40B4-BE49-F238E27FC236}">
                <a16:creationId xmlns:a16="http://schemas.microsoft.com/office/drawing/2014/main" id="{80DE4383-E17F-8B51-4494-E48C9A590ECC}"/>
              </a:ext>
            </a:extLst>
          </p:cNvPr>
          <p:cNvSpPr/>
          <p:nvPr/>
        </p:nvSpPr>
        <p:spPr>
          <a:xfrm>
            <a:off x="3736000" y="3212992"/>
            <a:ext cx="1641122" cy="1546086"/>
          </a:xfrm>
          <a:prstGeom prst="cloud">
            <a:avLst/>
          </a:prstGeom>
          <a:solidFill>
            <a:schemeClr val="accent3">
              <a:lumMod val="60000"/>
              <a:lumOff val="40000"/>
            </a:schemeClr>
          </a:solidFill>
          <a:ln>
            <a:solidFill>
              <a:schemeClr val="accent3">
                <a:lumMod val="60000"/>
                <a:lumOff val="40000"/>
              </a:schemeClr>
            </a:solidFill>
          </a:ln>
        </p:spPr>
        <p:txBody>
          <a:bodyPr wrap="square" lIns="91440" tIns="45720" rIns="91440" bIns="45720" anchor="t">
            <a:spAutoFit/>
          </a:bodyPr>
          <a:lstStyle/>
          <a:p>
            <a:pPr algn="ctr"/>
            <a:r>
              <a:rPr lang="en-GB" sz="2000" dirty="0">
                <a:latin typeface="Source Sans Pro"/>
                <a:ea typeface="Source Sans Pro"/>
              </a:rPr>
              <a:t>Multiple places to look </a:t>
            </a:r>
            <a:endParaRPr lang="en-US" dirty="0"/>
          </a:p>
        </p:txBody>
      </p:sp>
      <p:sp>
        <p:nvSpPr>
          <p:cNvPr id="26" name="Cloud 25">
            <a:extLst>
              <a:ext uri="{FF2B5EF4-FFF2-40B4-BE49-F238E27FC236}">
                <a16:creationId xmlns:a16="http://schemas.microsoft.com/office/drawing/2014/main" id="{96D48181-4337-D7CD-88B4-2C8546E75F2D}"/>
              </a:ext>
            </a:extLst>
          </p:cNvPr>
          <p:cNvSpPr/>
          <p:nvPr/>
        </p:nvSpPr>
        <p:spPr>
          <a:xfrm>
            <a:off x="5276346" y="1708131"/>
            <a:ext cx="2927614" cy="1615358"/>
          </a:xfrm>
          <a:prstGeom prst="cloud">
            <a:avLst/>
          </a:prstGeom>
          <a:solidFill>
            <a:schemeClr val="accent2">
              <a:lumMod val="60000"/>
              <a:lumOff val="40000"/>
            </a:schemeClr>
          </a:solidFill>
          <a:ln>
            <a:solidFill>
              <a:schemeClr val="accent2">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Limited information about the data</a:t>
            </a:r>
            <a:endParaRPr lang="en-US" sz="2000" dirty="0">
              <a:solidFill>
                <a:srgbClr val="000000"/>
              </a:solidFill>
              <a:latin typeface="Source Sans Pro"/>
              <a:ea typeface="Source Sans Pro"/>
            </a:endParaRPr>
          </a:p>
        </p:txBody>
      </p:sp>
      <p:sp>
        <p:nvSpPr>
          <p:cNvPr id="28" name="Cloud 27">
            <a:extLst>
              <a:ext uri="{FF2B5EF4-FFF2-40B4-BE49-F238E27FC236}">
                <a16:creationId xmlns:a16="http://schemas.microsoft.com/office/drawing/2014/main" id="{7776BBA5-A748-582A-7F6C-2C0FECD9DBD0}"/>
              </a:ext>
            </a:extLst>
          </p:cNvPr>
          <p:cNvSpPr/>
          <p:nvPr/>
        </p:nvSpPr>
        <p:spPr>
          <a:xfrm>
            <a:off x="9438166" y="849522"/>
            <a:ext cx="2462498" cy="2014597"/>
          </a:xfrm>
          <a:prstGeom prst="cloud">
            <a:avLst/>
          </a:prstGeom>
          <a:solidFill>
            <a:schemeClr val="accent3">
              <a:lumMod val="60000"/>
              <a:lumOff val="40000"/>
            </a:schemeClr>
          </a:solidFill>
          <a:ln>
            <a:solidFill>
              <a:schemeClr val="accent3">
                <a:lumMod val="60000"/>
                <a:lumOff val="40000"/>
              </a:schemeClr>
            </a:solidFill>
          </a:ln>
        </p:spPr>
        <p:txBody>
          <a:bodyPr wrap="square" lIns="91440" tIns="45720" rIns="91440" bIns="45720" anchor="t">
            <a:spAutoFit/>
          </a:bodyPr>
          <a:lstStyle/>
          <a:p>
            <a:pPr algn="ctr"/>
            <a:r>
              <a:rPr lang="en-GB" sz="2000" dirty="0">
                <a:latin typeface="Source Sans Pro"/>
                <a:ea typeface="Source Sans Pro"/>
              </a:rPr>
              <a:t>Data in unusable or </a:t>
            </a:r>
            <a:r>
              <a:rPr lang="en-GB" sz="2000" dirty="0">
                <a:latin typeface="Source Sans Pro"/>
                <a:ea typeface="Source Sans Pro"/>
                <a:cs typeface="Arial"/>
              </a:rPr>
              <a:t>proprietary </a:t>
            </a:r>
            <a:r>
              <a:rPr lang="en-GB" sz="2000" dirty="0">
                <a:latin typeface="Source Sans Pro"/>
                <a:ea typeface="Source Sans Pro"/>
              </a:rPr>
              <a:t>software</a:t>
            </a:r>
            <a:endParaRPr lang="en-US" dirty="0"/>
          </a:p>
        </p:txBody>
      </p:sp>
      <p:sp>
        <p:nvSpPr>
          <p:cNvPr id="29" name="Cloud 28">
            <a:extLst>
              <a:ext uri="{FF2B5EF4-FFF2-40B4-BE49-F238E27FC236}">
                <a16:creationId xmlns:a16="http://schemas.microsoft.com/office/drawing/2014/main" id="{A82E5F33-CA6A-AA37-52E3-5323B1677CAC}"/>
              </a:ext>
            </a:extLst>
          </p:cNvPr>
          <p:cNvSpPr/>
          <p:nvPr/>
        </p:nvSpPr>
        <p:spPr>
          <a:xfrm>
            <a:off x="7271185" y="3323514"/>
            <a:ext cx="4362548" cy="1077575"/>
          </a:xfrm>
          <a:prstGeom prst="cloud">
            <a:avLst/>
          </a:prstGeom>
          <a:solidFill>
            <a:schemeClr val="accent2">
              <a:lumMod val="60000"/>
              <a:lumOff val="40000"/>
            </a:schemeClr>
          </a:solidFill>
          <a:ln>
            <a:solidFill>
              <a:schemeClr val="accent2">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Need to request access before can view the data</a:t>
            </a:r>
            <a:endParaRPr lang="en-US" sz="2000" dirty="0">
              <a:solidFill>
                <a:srgbClr val="000000"/>
              </a:solidFill>
              <a:latin typeface="Source Sans Pro"/>
              <a:ea typeface="Source Sans Pro"/>
            </a:endParaRPr>
          </a:p>
        </p:txBody>
      </p:sp>
      <p:sp>
        <p:nvSpPr>
          <p:cNvPr id="30" name="Cloud 29">
            <a:extLst>
              <a:ext uri="{FF2B5EF4-FFF2-40B4-BE49-F238E27FC236}">
                <a16:creationId xmlns:a16="http://schemas.microsoft.com/office/drawing/2014/main" id="{F534A72D-FC31-7513-F8E1-EBBBAC45D314}"/>
              </a:ext>
            </a:extLst>
          </p:cNvPr>
          <p:cNvSpPr/>
          <p:nvPr/>
        </p:nvSpPr>
        <p:spPr>
          <a:xfrm>
            <a:off x="5382309" y="4941555"/>
            <a:ext cx="3808368" cy="1077575"/>
          </a:xfrm>
          <a:prstGeom prst="cloud">
            <a:avLst/>
          </a:prstGeom>
          <a:solidFill>
            <a:schemeClr val="accent1">
              <a:lumMod val="60000"/>
              <a:lumOff val="40000"/>
            </a:schemeClr>
          </a:solidFill>
          <a:ln>
            <a:solidFill>
              <a:schemeClr val="accent1">
                <a:lumMod val="60000"/>
                <a:lumOff val="40000"/>
              </a:schemeClr>
            </a:solidFill>
          </a:ln>
        </p:spPr>
        <p:txBody>
          <a:bodyPr wrap="square" lIns="91440" tIns="45720" rIns="91440" bIns="45720" anchor="t">
            <a:spAutoFit/>
          </a:bodyPr>
          <a:lstStyle/>
          <a:p>
            <a:pPr algn="ctr"/>
            <a:r>
              <a:rPr lang="en-GB" sz="2000" dirty="0">
                <a:latin typeface="Source Sans Pro"/>
                <a:ea typeface="Source Sans Pro"/>
                <a:cs typeface="Arial"/>
              </a:rPr>
              <a:t>Limited context to understand the data </a:t>
            </a:r>
          </a:p>
        </p:txBody>
      </p:sp>
    </p:spTree>
    <p:extLst>
      <p:ext uri="{BB962C8B-B14F-4D97-AF65-F5344CB8AC3E}">
        <p14:creationId xmlns:p14="http://schemas.microsoft.com/office/powerpoint/2010/main" val="377005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a:t>
            </a:r>
          </a:p>
        </p:txBody>
      </p:sp>
      <p:sp>
        <p:nvSpPr>
          <p:cNvPr id="3" name="Content Placeholder 2"/>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GB">
                <a:latin typeface="Source Sans Pro"/>
                <a:ea typeface="Source Sans Pro"/>
              </a:rPr>
              <a:t>What is data?</a:t>
            </a:r>
          </a:p>
          <a:p>
            <a:pPr marL="457200" indent="-457200">
              <a:buFont typeface="Arial" panose="020B0604020202020204" pitchFamily="34" charset="0"/>
              <a:buChar char="•"/>
            </a:pPr>
            <a:r>
              <a:rPr lang="en-GB">
                <a:latin typeface="Source Sans Pro"/>
                <a:ea typeface="Source Sans Pro"/>
              </a:rPr>
              <a:t>What is metadata?</a:t>
            </a:r>
          </a:p>
          <a:p>
            <a:pPr marL="457200" indent="-457200">
              <a:buFont typeface="Arial" panose="020B0604020202020204" pitchFamily="34" charset="0"/>
              <a:buChar char="•"/>
            </a:pPr>
            <a:r>
              <a:rPr lang="en-GB">
                <a:latin typeface="Source Sans Pro"/>
                <a:ea typeface="Source Sans Pro"/>
              </a:rPr>
              <a:t>What is FAIR?</a:t>
            </a:r>
          </a:p>
          <a:p>
            <a:pPr marL="457200" indent="-457200">
              <a:buFont typeface="Arial" panose="020B0604020202020204" pitchFamily="34" charset="0"/>
              <a:buChar char="•"/>
            </a:pPr>
            <a:r>
              <a:rPr lang="en-GB">
                <a:latin typeface="Source Sans Pro"/>
                <a:ea typeface="Source Sans Pro"/>
              </a:rPr>
              <a:t>Summary</a:t>
            </a:r>
          </a:p>
          <a:p>
            <a:endParaRPr lang="en-GB"/>
          </a:p>
        </p:txBody>
      </p:sp>
    </p:spTree>
    <p:extLst>
      <p:ext uri="{BB962C8B-B14F-4D97-AF65-F5344CB8AC3E}">
        <p14:creationId xmlns:p14="http://schemas.microsoft.com/office/powerpoint/2010/main" val="188193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7B9C-EF42-7D72-CE2B-7A7766263E14}"/>
              </a:ext>
            </a:extLst>
          </p:cNvPr>
          <p:cNvSpPr>
            <a:spLocks noGrp="1"/>
          </p:cNvSpPr>
          <p:nvPr>
            <p:ph type="title"/>
          </p:nvPr>
        </p:nvSpPr>
        <p:spPr/>
        <p:txBody>
          <a:bodyPr/>
          <a:lstStyle/>
          <a:p>
            <a:r>
              <a:rPr lang="en-GB"/>
              <a:t>What is FAIR?</a:t>
            </a:r>
          </a:p>
        </p:txBody>
      </p:sp>
      <p:sp>
        <p:nvSpPr>
          <p:cNvPr id="6" name="Footer Placeholder 5">
            <a:extLst>
              <a:ext uri="{FF2B5EF4-FFF2-40B4-BE49-F238E27FC236}">
                <a16:creationId xmlns:a16="http://schemas.microsoft.com/office/drawing/2014/main" id="{99587047-2B6E-DAD2-E04D-F5B41D9B7E06}"/>
              </a:ext>
            </a:extLst>
          </p:cNvPr>
          <p:cNvSpPr>
            <a:spLocks noGrp="1"/>
          </p:cNvSpPr>
          <p:nvPr>
            <p:ph type="ftr" sz="quarter" idx="10"/>
          </p:nvPr>
        </p:nvSpPr>
        <p:spPr/>
        <p:txBody>
          <a:bodyPr/>
          <a:lstStyle/>
          <a:p>
            <a:r>
              <a:rPr lang="en-US">
                <a:latin typeface="Source Sans Pro"/>
                <a:ea typeface="Source Sans Pro"/>
              </a:rPr>
              <a:t>[7]</a:t>
            </a:r>
            <a:endParaRPr lang="en-US"/>
          </a:p>
        </p:txBody>
      </p:sp>
      <p:sp>
        <p:nvSpPr>
          <p:cNvPr id="3" name="Content Placeholder 2">
            <a:extLst>
              <a:ext uri="{FF2B5EF4-FFF2-40B4-BE49-F238E27FC236}">
                <a16:creationId xmlns:a16="http://schemas.microsoft.com/office/drawing/2014/main" id="{A1BC6EAF-A72C-8000-635B-E9DE8C7E142C}"/>
              </a:ext>
            </a:extLst>
          </p:cNvPr>
          <p:cNvSpPr>
            <a:spLocks noGrp="1"/>
          </p:cNvSpPr>
          <p:nvPr>
            <p:ph type="body" sz="quarter" idx="11"/>
          </p:nvPr>
        </p:nvSpPr>
        <p:spPr/>
        <p:txBody>
          <a:bodyPr vert="horz" lIns="91440" tIns="45720" rIns="91440" bIns="45720" rtlCol="0" anchor="t">
            <a:noAutofit/>
          </a:bodyPr>
          <a:lstStyle/>
          <a:p>
            <a:pPr marL="457200" indent="-457200">
              <a:buFont typeface="Arial" panose="020B0604020202020204" pitchFamily="34" charset="0"/>
              <a:buChar char="•"/>
            </a:pPr>
            <a:r>
              <a:rPr lang="en-US" sz="3000" dirty="0">
                <a:latin typeface="Source Sans Pro"/>
                <a:ea typeface="Source Sans Pro"/>
              </a:rPr>
              <a:t>Aims to </a:t>
            </a:r>
            <a:r>
              <a:rPr lang="en-US" sz="3000" dirty="0" err="1">
                <a:latin typeface="Source Sans Pro"/>
                <a:ea typeface="Source Sans Pro"/>
              </a:rPr>
              <a:t>optimise</a:t>
            </a:r>
            <a:r>
              <a:rPr lang="en-US" sz="3000" dirty="0">
                <a:latin typeface="Source Sans Pro"/>
                <a:ea typeface="Source Sans Pro"/>
              </a:rPr>
              <a:t> the reuse of data</a:t>
            </a:r>
          </a:p>
          <a:p>
            <a:pPr marL="457200" indent="-457200">
              <a:buFont typeface="Arial" panose="020B0604020202020204" pitchFamily="34" charset="0"/>
              <a:buChar char="•"/>
            </a:pPr>
            <a:r>
              <a:rPr lang="en-US" sz="3000" b="1" dirty="0">
                <a:latin typeface="Source Sans Pro"/>
                <a:ea typeface="Source Sans Pro"/>
              </a:rPr>
              <a:t>F</a:t>
            </a:r>
            <a:r>
              <a:rPr lang="en-US" sz="3000" dirty="0">
                <a:latin typeface="Source Sans Pro"/>
                <a:ea typeface="Source Sans Pro"/>
              </a:rPr>
              <a:t>indable</a:t>
            </a:r>
          </a:p>
          <a:p>
            <a:pPr marL="457200" indent="-457200">
              <a:buFont typeface="Arial" panose="020B0604020202020204" pitchFamily="34" charset="0"/>
              <a:buChar char="•"/>
            </a:pPr>
            <a:r>
              <a:rPr lang="en-US" sz="3000" b="1" dirty="0">
                <a:latin typeface="Source Sans Pro"/>
                <a:ea typeface="Source Sans Pro"/>
              </a:rPr>
              <a:t>A</a:t>
            </a:r>
            <a:r>
              <a:rPr lang="en-US" sz="3000" dirty="0">
                <a:latin typeface="Source Sans Pro"/>
                <a:ea typeface="Source Sans Pro"/>
              </a:rPr>
              <a:t>ccessible</a:t>
            </a:r>
          </a:p>
          <a:p>
            <a:pPr marL="457200" indent="-457200">
              <a:buFont typeface="Arial" panose="020B0604020202020204" pitchFamily="34" charset="0"/>
              <a:buChar char="•"/>
            </a:pPr>
            <a:r>
              <a:rPr lang="en-US" sz="3000" b="1" dirty="0">
                <a:latin typeface="Source Sans Pro"/>
                <a:ea typeface="Source Sans Pro"/>
              </a:rPr>
              <a:t>I</a:t>
            </a:r>
            <a:r>
              <a:rPr lang="en-US" sz="3000" dirty="0">
                <a:latin typeface="Source Sans Pro"/>
                <a:ea typeface="Source Sans Pro"/>
              </a:rPr>
              <a:t>nteroperable</a:t>
            </a:r>
            <a:endParaRPr lang="en-GB" sz="3000" dirty="0">
              <a:solidFill>
                <a:srgbClr val="333333"/>
              </a:solidFill>
              <a:highlight>
                <a:srgbClr val="FFFFFF"/>
              </a:highlight>
              <a:latin typeface="Source Sans Pro"/>
              <a:ea typeface="Source Sans Pro"/>
              <a:cs typeface="Lato"/>
            </a:endParaRPr>
          </a:p>
          <a:p>
            <a:pPr marL="457200" indent="-457200">
              <a:buFont typeface="Arial" panose="020B0604020202020204" pitchFamily="34" charset="0"/>
              <a:buChar char="•"/>
            </a:pPr>
            <a:r>
              <a:rPr lang="en-US" sz="3000" b="1" dirty="0">
                <a:latin typeface="Source Sans Pro"/>
                <a:ea typeface="Source Sans Pro"/>
              </a:rPr>
              <a:t>R</a:t>
            </a:r>
            <a:r>
              <a:rPr lang="en-US" sz="3000" dirty="0">
                <a:latin typeface="Source Sans Pro"/>
                <a:ea typeface="Source Sans Pro"/>
              </a:rPr>
              <a:t>e-usable</a:t>
            </a:r>
            <a:endParaRPr lang="en-GB" sz="3000" dirty="0">
              <a:highlight>
                <a:srgbClr val="FFFFFF"/>
              </a:highlight>
            </a:endParaRPr>
          </a:p>
          <a:p>
            <a:pPr marL="457200" indent="-457200">
              <a:buFont typeface="Arial" panose="020B0604020202020204" pitchFamily="34" charset="0"/>
              <a:buChar char="•"/>
            </a:pPr>
            <a:endParaRPr lang="en-GB" sz="3000" dirty="0"/>
          </a:p>
        </p:txBody>
      </p:sp>
    </p:spTree>
    <p:extLst>
      <p:ext uri="{BB962C8B-B14F-4D97-AF65-F5344CB8AC3E}">
        <p14:creationId xmlns:p14="http://schemas.microsoft.com/office/powerpoint/2010/main" val="177222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7B9C-EF42-7D72-CE2B-7A7766263E14}"/>
              </a:ext>
            </a:extLst>
          </p:cNvPr>
          <p:cNvSpPr>
            <a:spLocks noGrp="1"/>
          </p:cNvSpPr>
          <p:nvPr>
            <p:ph type="title"/>
          </p:nvPr>
        </p:nvSpPr>
        <p:spPr/>
        <p:txBody>
          <a:bodyPr/>
          <a:lstStyle/>
          <a:p>
            <a:r>
              <a:rPr lang="en-GB" dirty="0">
                <a:latin typeface="Aleo"/>
              </a:rPr>
              <a:t>What is FAIR? F &amp; A</a:t>
            </a:r>
            <a:endParaRPr lang="en-US" dirty="0"/>
          </a:p>
        </p:txBody>
      </p:sp>
      <p:sp>
        <p:nvSpPr>
          <p:cNvPr id="6" name="Footer Placeholder 5">
            <a:extLst>
              <a:ext uri="{FF2B5EF4-FFF2-40B4-BE49-F238E27FC236}">
                <a16:creationId xmlns:a16="http://schemas.microsoft.com/office/drawing/2014/main" id="{99587047-2B6E-DAD2-E04D-F5B41D9B7E06}"/>
              </a:ext>
            </a:extLst>
          </p:cNvPr>
          <p:cNvSpPr>
            <a:spLocks noGrp="1"/>
          </p:cNvSpPr>
          <p:nvPr>
            <p:ph type="ftr" sz="quarter" idx="10"/>
          </p:nvPr>
        </p:nvSpPr>
        <p:spPr/>
        <p:txBody>
          <a:bodyPr/>
          <a:lstStyle/>
          <a:p>
            <a:r>
              <a:rPr lang="en-US">
                <a:latin typeface="Source Sans Pro"/>
                <a:ea typeface="Source Sans Pro"/>
              </a:rPr>
              <a:t>[7]</a:t>
            </a:r>
            <a:endParaRPr lang="en-US"/>
          </a:p>
        </p:txBody>
      </p:sp>
      <p:sp>
        <p:nvSpPr>
          <p:cNvPr id="3" name="Content Placeholder 2">
            <a:extLst>
              <a:ext uri="{FF2B5EF4-FFF2-40B4-BE49-F238E27FC236}">
                <a16:creationId xmlns:a16="http://schemas.microsoft.com/office/drawing/2014/main" id="{A1BC6EAF-A72C-8000-635B-E9DE8C7E142C}"/>
              </a:ext>
            </a:extLst>
          </p:cNvPr>
          <p:cNvSpPr>
            <a:spLocks noGrp="1"/>
          </p:cNvSpPr>
          <p:nvPr>
            <p:ph type="body" sz="quarter" idx="11"/>
          </p:nvPr>
        </p:nvSpPr>
        <p:spPr/>
        <p:txBody>
          <a:bodyPr vert="horz" lIns="91440" tIns="45720" rIns="91440" bIns="45720" rtlCol="0" anchor="t">
            <a:noAutofit/>
          </a:bodyPr>
          <a:lstStyle/>
          <a:p>
            <a:pPr marL="457200" indent="-457200">
              <a:buFont typeface="Arial" panose="020B0604020202020204" pitchFamily="34" charset="0"/>
              <a:buChar char="•"/>
            </a:pPr>
            <a:r>
              <a:rPr lang="en-US" sz="3000" b="1" dirty="0">
                <a:latin typeface="Source Sans Pro"/>
                <a:ea typeface="Source Sans Pro"/>
              </a:rPr>
              <a:t>Findable</a:t>
            </a:r>
            <a:r>
              <a:rPr lang="en-US" sz="3000" dirty="0">
                <a:latin typeface="Source Sans Pro"/>
                <a:ea typeface="Source Sans Pro"/>
              </a:rPr>
              <a:t>: Meta(data) </a:t>
            </a:r>
            <a:r>
              <a:rPr lang="en-GB" sz="3000" dirty="0">
                <a:latin typeface="Source Sans Pro"/>
                <a:ea typeface="Source Sans Pro"/>
              </a:rPr>
              <a:t>should be easy to find for both humans and computers </a:t>
            </a:r>
          </a:p>
          <a:p>
            <a:pPr marL="989965" lvl="1" indent="-380365"/>
            <a:r>
              <a:rPr lang="en-GB" sz="3000" dirty="0">
                <a:latin typeface="Source Sans Pro"/>
                <a:ea typeface="Source Sans Pro"/>
              </a:rPr>
              <a:t>e.g. meta(data) platforms for easier discovery</a:t>
            </a:r>
          </a:p>
          <a:p>
            <a:pPr marL="989965" lvl="1" indent="-380365">
              <a:buClr>
                <a:srgbClr val="389996"/>
              </a:buClr>
            </a:pPr>
            <a:r>
              <a:rPr lang="en-GB" sz="3000" dirty="0">
                <a:latin typeface="Source Sans Pro"/>
                <a:ea typeface="Source Sans Pro"/>
              </a:rPr>
              <a:t>e.g. use of DOIs</a:t>
            </a:r>
          </a:p>
          <a:p>
            <a:pPr marL="457200" indent="-457200">
              <a:buFont typeface="Arial" panose="020B0604020202020204" pitchFamily="34" charset="0"/>
              <a:buChar char="•"/>
            </a:pPr>
            <a:r>
              <a:rPr lang="en-US" sz="3000" b="1" dirty="0">
                <a:latin typeface="Source Sans Pro"/>
                <a:ea typeface="Source Sans Pro"/>
              </a:rPr>
              <a:t>Accessible</a:t>
            </a:r>
            <a:r>
              <a:rPr lang="en-US" sz="3000" dirty="0">
                <a:latin typeface="Source Sans Pro"/>
                <a:ea typeface="Source Sans Pro"/>
              </a:rPr>
              <a:t>: Users need to </a:t>
            </a:r>
            <a:r>
              <a:rPr lang="en-GB" sz="3000" b="0" i="0" dirty="0">
                <a:solidFill>
                  <a:srgbClr val="333333"/>
                </a:solidFill>
                <a:effectLst/>
                <a:highlight>
                  <a:srgbClr val="FFFFFF"/>
                </a:highlight>
                <a:latin typeface="Source Sans Pro"/>
                <a:ea typeface="Source Sans Pro"/>
              </a:rPr>
              <a:t>know how the data can be accessed</a:t>
            </a:r>
            <a:endParaRPr lang="en-US" sz="3000" b="1" dirty="0">
              <a:latin typeface="Source Sans Pro"/>
              <a:ea typeface="Source Sans Pro"/>
            </a:endParaRPr>
          </a:p>
          <a:p>
            <a:pPr marL="989965" lvl="1" indent="-380365"/>
            <a:r>
              <a:rPr lang="en-GB" sz="3000" dirty="0">
                <a:solidFill>
                  <a:srgbClr val="333333"/>
                </a:solidFill>
                <a:highlight>
                  <a:srgbClr val="FFFFFF"/>
                </a:highlight>
                <a:latin typeface="Source Sans Pro"/>
                <a:ea typeface="Source Sans Pro"/>
              </a:rPr>
              <a:t>e.g. what the access process is</a:t>
            </a:r>
          </a:p>
          <a:p>
            <a:pPr marL="457200" indent="-457200">
              <a:buFont typeface="Arial" panose="020B0604020202020204" pitchFamily="34" charset="0"/>
              <a:buChar char="•"/>
            </a:pPr>
            <a:endParaRPr lang="en-GB" sz="3000">
              <a:solidFill>
                <a:srgbClr val="000000"/>
              </a:solidFill>
            </a:endParaRPr>
          </a:p>
        </p:txBody>
      </p:sp>
    </p:spTree>
    <p:extLst>
      <p:ext uri="{BB962C8B-B14F-4D97-AF65-F5344CB8AC3E}">
        <p14:creationId xmlns:p14="http://schemas.microsoft.com/office/powerpoint/2010/main" val="18262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7B9C-EF42-7D72-CE2B-7A7766263E14}"/>
              </a:ext>
            </a:extLst>
          </p:cNvPr>
          <p:cNvSpPr>
            <a:spLocks noGrp="1"/>
          </p:cNvSpPr>
          <p:nvPr>
            <p:ph type="title"/>
          </p:nvPr>
        </p:nvSpPr>
        <p:spPr/>
        <p:txBody>
          <a:bodyPr/>
          <a:lstStyle/>
          <a:p>
            <a:r>
              <a:rPr lang="en-GB" dirty="0">
                <a:latin typeface="Aleo"/>
              </a:rPr>
              <a:t>What is FAIR? I &amp; R</a:t>
            </a:r>
            <a:endParaRPr lang="en-GB" dirty="0"/>
          </a:p>
        </p:txBody>
      </p:sp>
      <p:sp>
        <p:nvSpPr>
          <p:cNvPr id="6" name="Footer Placeholder 5">
            <a:extLst>
              <a:ext uri="{FF2B5EF4-FFF2-40B4-BE49-F238E27FC236}">
                <a16:creationId xmlns:a16="http://schemas.microsoft.com/office/drawing/2014/main" id="{99587047-2B6E-DAD2-E04D-F5B41D9B7E06}"/>
              </a:ext>
            </a:extLst>
          </p:cNvPr>
          <p:cNvSpPr>
            <a:spLocks noGrp="1"/>
          </p:cNvSpPr>
          <p:nvPr>
            <p:ph type="ftr" sz="quarter" idx="10"/>
          </p:nvPr>
        </p:nvSpPr>
        <p:spPr/>
        <p:txBody>
          <a:bodyPr/>
          <a:lstStyle/>
          <a:p>
            <a:r>
              <a:rPr lang="en-US">
                <a:latin typeface="Source Sans Pro"/>
                <a:ea typeface="Source Sans Pro"/>
              </a:rPr>
              <a:t>[7]</a:t>
            </a:r>
            <a:endParaRPr lang="en-US"/>
          </a:p>
        </p:txBody>
      </p:sp>
      <p:sp>
        <p:nvSpPr>
          <p:cNvPr id="3" name="Content Placeholder 2">
            <a:extLst>
              <a:ext uri="{FF2B5EF4-FFF2-40B4-BE49-F238E27FC236}">
                <a16:creationId xmlns:a16="http://schemas.microsoft.com/office/drawing/2014/main" id="{A1BC6EAF-A72C-8000-635B-E9DE8C7E142C}"/>
              </a:ext>
            </a:extLst>
          </p:cNvPr>
          <p:cNvSpPr>
            <a:spLocks noGrp="1"/>
          </p:cNvSpPr>
          <p:nvPr>
            <p:ph type="body" sz="quarter" idx="11"/>
          </p:nvPr>
        </p:nvSpPr>
        <p:spPr/>
        <p:txBody>
          <a:bodyPr vert="horz" lIns="91440" tIns="45720" rIns="91440" bIns="45720" rtlCol="0" anchor="t">
            <a:noAutofit/>
          </a:bodyPr>
          <a:lstStyle/>
          <a:p>
            <a:pPr marL="457200" indent="-457200">
              <a:buFont typeface="Arial" panose="020B0604020202020204" pitchFamily="34" charset="0"/>
              <a:buChar char="•"/>
            </a:pPr>
            <a:r>
              <a:rPr lang="en-US" sz="3000" b="1" dirty="0">
                <a:latin typeface="Source Sans Pro"/>
                <a:ea typeface="Source Sans Pro"/>
              </a:rPr>
              <a:t>Interoperable</a:t>
            </a:r>
            <a:r>
              <a:rPr lang="en-US" sz="3000" dirty="0">
                <a:latin typeface="Source Sans Pro"/>
                <a:ea typeface="Source Sans Pro"/>
              </a:rPr>
              <a:t>: Data can be </a:t>
            </a:r>
            <a:r>
              <a:rPr lang="en-GB" sz="3000" b="0" i="0" dirty="0">
                <a:solidFill>
                  <a:srgbClr val="333333"/>
                </a:solidFill>
                <a:effectLst/>
                <a:highlight>
                  <a:srgbClr val="FFFFFF"/>
                </a:highlight>
                <a:latin typeface="Source Sans Pro"/>
                <a:ea typeface="Source Sans Pro"/>
              </a:rPr>
              <a:t>integrated with other data and work with applications or workflows for analysis, storage, and processing</a:t>
            </a:r>
            <a:endParaRPr lang="en-US" sz="3000" dirty="0">
              <a:latin typeface="Source Sans Pro"/>
              <a:ea typeface="Source Sans Pro"/>
            </a:endParaRPr>
          </a:p>
          <a:p>
            <a:pPr marL="989965" lvl="1" indent="-380365"/>
            <a:r>
              <a:rPr lang="en-GB" sz="3000" dirty="0">
                <a:solidFill>
                  <a:srgbClr val="333333"/>
                </a:solidFill>
                <a:highlight>
                  <a:srgbClr val="FFFFFF"/>
                </a:highlight>
                <a:latin typeface="Source Sans Pro"/>
                <a:ea typeface="Source Sans Pro"/>
              </a:rPr>
              <a:t>e.g. standardised technology and available software</a:t>
            </a:r>
          </a:p>
          <a:p>
            <a:pPr marL="989965" lvl="1" indent="-380365">
              <a:buClr>
                <a:srgbClr val="389996"/>
              </a:buClr>
            </a:pPr>
            <a:r>
              <a:rPr lang="en-GB" sz="3000" dirty="0">
                <a:solidFill>
                  <a:srgbClr val="333333"/>
                </a:solidFill>
                <a:highlight>
                  <a:srgbClr val="FFFFFF"/>
                </a:highlight>
                <a:latin typeface="Source Sans Pro"/>
                <a:ea typeface="Source Sans Pro"/>
              </a:rPr>
              <a:t>e.g. computers can understand what the data is</a:t>
            </a:r>
          </a:p>
          <a:p>
            <a:pPr marL="457200" indent="-457200">
              <a:buFont typeface="Arial" panose="020B0604020202020204" pitchFamily="34" charset="0"/>
              <a:buChar char="•"/>
            </a:pPr>
            <a:r>
              <a:rPr lang="en-US" sz="3000" b="1" dirty="0">
                <a:latin typeface="Source Sans Pro"/>
                <a:ea typeface="Source Sans Pro"/>
              </a:rPr>
              <a:t>Re-usable</a:t>
            </a:r>
            <a:r>
              <a:rPr lang="en-US" sz="3000" dirty="0">
                <a:latin typeface="Source Sans Pro"/>
                <a:ea typeface="Source Sans Pro"/>
              </a:rPr>
              <a:t>: </a:t>
            </a:r>
            <a:r>
              <a:rPr lang="en-GB" sz="3000" dirty="0">
                <a:solidFill>
                  <a:srgbClr val="333333"/>
                </a:solidFill>
                <a:highlight>
                  <a:srgbClr val="FFFFFF"/>
                </a:highlight>
                <a:latin typeface="Source Sans Pro"/>
                <a:ea typeface="Source Sans Pro"/>
              </a:rPr>
              <a:t>M</a:t>
            </a:r>
            <a:r>
              <a:rPr lang="en-GB" sz="3000" b="0" i="0" dirty="0">
                <a:solidFill>
                  <a:srgbClr val="333333"/>
                </a:solidFill>
                <a:effectLst/>
                <a:highlight>
                  <a:srgbClr val="FFFFFF"/>
                </a:highlight>
                <a:latin typeface="Source Sans Pro"/>
                <a:ea typeface="Source Sans Pro"/>
              </a:rPr>
              <a:t>eta(data) should be well-described so that they can be replicated and/or combined</a:t>
            </a:r>
            <a:endParaRPr lang="en-GB" sz="3000" b="0" i="0" dirty="0">
              <a:solidFill>
                <a:srgbClr val="333333"/>
              </a:solidFill>
              <a:effectLst/>
              <a:highlight>
                <a:srgbClr val="FFFFFF"/>
              </a:highlight>
              <a:latin typeface="Source Sans Pro"/>
              <a:ea typeface="Source Sans Pro"/>
              <a:cs typeface="Lato"/>
            </a:endParaRPr>
          </a:p>
          <a:p>
            <a:pPr marL="989965" lvl="1" indent="-380365"/>
            <a:r>
              <a:rPr lang="en-GB" sz="3000" dirty="0">
                <a:solidFill>
                  <a:srgbClr val="333333"/>
                </a:solidFill>
                <a:highlight>
                  <a:srgbClr val="FFFFFF"/>
                </a:highlight>
                <a:latin typeface="Source Sans Pro"/>
                <a:ea typeface="Source Sans Pro"/>
              </a:rPr>
              <a:t>e.g. metadata to provide context </a:t>
            </a:r>
          </a:p>
          <a:p>
            <a:pPr marL="989965" lvl="1" indent="-380365">
              <a:buClr>
                <a:srgbClr val="389996"/>
              </a:buClr>
            </a:pPr>
            <a:r>
              <a:rPr lang="en-GB" sz="3000" dirty="0">
                <a:solidFill>
                  <a:srgbClr val="333333"/>
                </a:solidFill>
                <a:highlight>
                  <a:srgbClr val="FFFFFF"/>
                </a:highlight>
                <a:latin typeface="Source Sans Pro"/>
                <a:ea typeface="Source Sans Pro"/>
              </a:rPr>
              <a:t>e.g. use of standardised terms</a:t>
            </a:r>
            <a:endParaRPr lang="en-GB" sz="3000" dirty="0">
              <a:solidFill>
                <a:srgbClr val="333333"/>
              </a:solidFill>
              <a:highlight>
                <a:srgbClr val="FFFFFF"/>
              </a:highlight>
            </a:endParaRPr>
          </a:p>
          <a:p>
            <a:pPr marL="457200" indent="-457200">
              <a:buFont typeface="Arial" panose="020B0604020202020204" pitchFamily="34" charset="0"/>
              <a:buChar char="•"/>
            </a:pPr>
            <a:endParaRPr lang="en-US" sz="3000"/>
          </a:p>
          <a:p>
            <a:pPr marL="457200" indent="-457200">
              <a:buFont typeface="Arial" panose="020B0604020202020204" pitchFamily="34" charset="0"/>
              <a:buChar char="•"/>
            </a:pPr>
            <a:endParaRPr lang="en-GB" sz="3000"/>
          </a:p>
        </p:txBody>
      </p:sp>
    </p:spTree>
    <p:extLst>
      <p:ext uri="{BB962C8B-B14F-4D97-AF65-F5344CB8AC3E}">
        <p14:creationId xmlns:p14="http://schemas.microsoft.com/office/powerpoint/2010/main" val="19905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C722-4FBA-AF5A-25A3-CE7A28398641}"/>
              </a:ext>
            </a:extLst>
          </p:cNvPr>
          <p:cNvSpPr>
            <a:spLocks noGrp="1"/>
          </p:cNvSpPr>
          <p:nvPr>
            <p:ph type="title"/>
          </p:nvPr>
        </p:nvSpPr>
        <p:spPr/>
        <p:txBody>
          <a:bodyPr/>
          <a:lstStyle/>
          <a:p>
            <a:r>
              <a:rPr lang="en-US"/>
              <a:t>T</a:t>
            </a:r>
            <a:r>
              <a:rPr lang="en-US" sz="4400" cap="none"/>
              <a:t>he role of metadata in FAIR</a:t>
            </a:r>
            <a:endParaRPr lang="en-GB"/>
          </a:p>
        </p:txBody>
      </p:sp>
      <p:sp>
        <p:nvSpPr>
          <p:cNvPr id="3" name="Content Placeholder 2">
            <a:extLst>
              <a:ext uri="{FF2B5EF4-FFF2-40B4-BE49-F238E27FC236}">
                <a16:creationId xmlns:a16="http://schemas.microsoft.com/office/drawing/2014/main" id="{CC7A01A6-11F0-BD9A-C4A9-0EB762F6068E}"/>
              </a:ext>
            </a:extLst>
          </p:cNvPr>
          <p:cNvSpPr>
            <a:spLocks noGrp="1"/>
          </p:cNvSpPr>
          <p:nvPr>
            <p:ph idx="1"/>
          </p:nvPr>
        </p:nvSpPr>
        <p:spPr>
          <a:xfrm>
            <a:off x="575734" y="1411819"/>
            <a:ext cx="11040533" cy="4224867"/>
          </a:xfrm>
        </p:spPr>
        <p:txBody>
          <a:bodyPr vert="horz" lIns="91440" tIns="45720" rIns="91440" bIns="45720" rtlCol="0" anchor="t">
            <a:normAutofit/>
          </a:bodyPr>
          <a:lstStyle/>
          <a:p>
            <a:pPr marL="457200" indent="-457200">
              <a:buFont typeface="Arial" panose="020B0604020202020204" pitchFamily="34" charset="0"/>
              <a:buChar char="•"/>
            </a:pPr>
            <a:r>
              <a:rPr lang="en-US" dirty="0"/>
              <a:t>The key to FAIR data is metadata</a:t>
            </a:r>
          </a:p>
          <a:p>
            <a:pPr marL="457200" indent="-457200">
              <a:buFont typeface="Arial" panose="020B0604020202020204" pitchFamily="34" charset="0"/>
              <a:buChar char="•"/>
            </a:pPr>
            <a:r>
              <a:rPr lang="en-US" dirty="0"/>
              <a:t>FAIR principles rely on metadata for their implementation</a:t>
            </a:r>
          </a:p>
          <a:p>
            <a:pPr marL="457200" indent="-457200">
              <a:buFont typeface="Arial" panose="020B0604020202020204" pitchFamily="34" charset="0"/>
              <a:buChar char="•"/>
            </a:pPr>
            <a:r>
              <a:rPr lang="en-US" dirty="0"/>
              <a:t>FAIR data does not equal open data, and so FAIR data do not have to be open</a:t>
            </a:r>
          </a:p>
          <a:p>
            <a:pPr marL="457200" indent="-457200">
              <a:buFont typeface="Arial" panose="020B0604020202020204" pitchFamily="34" charset="0"/>
              <a:buChar char="•"/>
            </a:pPr>
            <a:r>
              <a:rPr lang="en-US" dirty="0"/>
              <a:t>For much of the data relating to humans, due to disclosure and sensitivity issues, data cannot be open, so FAIR metadata is even more important</a:t>
            </a:r>
          </a:p>
          <a:p>
            <a:pPr marL="457200" indent="-4572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36396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9740-66BA-DBB6-BD0E-C79BEDD1E4CF}"/>
              </a:ext>
            </a:extLst>
          </p:cNvPr>
          <p:cNvSpPr>
            <a:spLocks noGrp="1"/>
          </p:cNvSpPr>
          <p:nvPr>
            <p:ph type="title"/>
          </p:nvPr>
        </p:nvSpPr>
        <p:spPr/>
        <p:txBody>
          <a:bodyPr/>
          <a:lstStyle/>
          <a:p>
            <a:r>
              <a:rPr lang="en-GB"/>
              <a:t>Why is FAIR important?</a:t>
            </a:r>
          </a:p>
        </p:txBody>
      </p:sp>
      <p:sp>
        <p:nvSpPr>
          <p:cNvPr id="3" name="Content Placeholder 2">
            <a:extLst>
              <a:ext uri="{FF2B5EF4-FFF2-40B4-BE49-F238E27FC236}">
                <a16:creationId xmlns:a16="http://schemas.microsoft.com/office/drawing/2014/main" id="{B42863D6-767B-C054-1AF3-A6ECA4183AAF}"/>
              </a:ext>
            </a:extLst>
          </p:cNvPr>
          <p:cNvSpPr>
            <a:spLocks noGrp="1"/>
          </p:cNvSpPr>
          <p:nvPr>
            <p:ph idx="1"/>
          </p:nvPr>
        </p:nvSpPr>
        <p:spPr/>
        <p:txBody>
          <a:bodyPr vert="horz" lIns="0" tIns="0" rIns="0" bIns="0" rtlCol="0" anchor="t">
            <a:normAutofit/>
          </a:bodyPr>
          <a:lstStyle/>
          <a:p>
            <a:pPr marL="457200" indent="-457200">
              <a:buFont typeface="Arial" panose="020B0604020202020204" pitchFamily="34" charset="0"/>
              <a:buChar char="•"/>
            </a:pPr>
            <a:r>
              <a:rPr lang="en-GB" dirty="0">
                <a:latin typeface="Source Sans Pro"/>
                <a:ea typeface="Source Sans Pro"/>
              </a:rPr>
              <a:t>To m</a:t>
            </a:r>
            <a:r>
              <a:rPr lang="en-GB" b="0" dirty="0">
                <a:effectLst/>
                <a:latin typeface="Source Sans Pro"/>
                <a:ea typeface="Source Sans Pro"/>
              </a:rPr>
              <a:t>eet the expectations of researchers in the 21st </a:t>
            </a:r>
            <a:r>
              <a:rPr lang="en-GB" dirty="0">
                <a:latin typeface="Source Sans Pro"/>
                <a:ea typeface="Source Sans Pro"/>
              </a:rPr>
              <a:t>century</a:t>
            </a:r>
            <a:endParaRPr lang="en-US" dirty="0"/>
          </a:p>
          <a:p>
            <a:pPr marL="457200" indent="-457200">
              <a:buFont typeface="Arial" panose="020B0604020202020204" pitchFamily="34" charset="0"/>
              <a:buChar char="•"/>
            </a:pPr>
            <a:r>
              <a:rPr lang="en-GB" dirty="0">
                <a:latin typeface="Source Sans Pro"/>
                <a:ea typeface="Source Sans Pro"/>
              </a:rPr>
              <a:t>Speeds</a:t>
            </a:r>
            <a:r>
              <a:rPr lang="en-GB" b="0" dirty="0">
                <a:effectLst/>
                <a:latin typeface="Source Sans Pro"/>
                <a:ea typeface="Source Sans Pro"/>
              </a:rPr>
              <a:t> up the progress of research</a:t>
            </a:r>
            <a:endParaRPr lang="en-US" dirty="0"/>
          </a:p>
          <a:p>
            <a:pPr marL="457200" indent="-457200">
              <a:buFont typeface="Arial" panose="020B0604020202020204" pitchFamily="34" charset="0"/>
              <a:buChar char="•"/>
            </a:pPr>
            <a:r>
              <a:rPr lang="en-GB" dirty="0">
                <a:latin typeface="Source Sans Pro"/>
                <a:ea typeface="Source Sans Pro"/>
              </a:rPr>
              <a:t>I</a:t>
            </a:r>
            <a:r>
              <a:rPr lang="en-GB" b="0" dirty="0">
                <a:effectLst/>
                <a:latin typeface="Source Sans Pro"/>
                <a:ea typeface="Source Sans Pro"/>
              </a:rPr>
              <a:t>mproves our confidence in data and research</a:t>
            </a:r>
          </a:p>
          <a:p>
            <a:pPr marL="457200" indent="-457200">
              <a:buFont typeface="Arial" panose="020B0604020202020204" pitchFamily="34" charset="0"/>
              <a:buChar char="•"/>
            </a:pPr>
            <a:r>
              <a:rPr lang="en-GB" b="0" dirty="0">
                <a:effectLst/>
                <a:latin typeface="Source Sans Pro"/>
                <a:ea typeface="Source Sans Pro"/>
              </a:rPr>
              <a:t>Maximises the value and usefulness of data</a:t>
            </a:r>
          </a:p>
          <a:p>
            <a:pPr marL="457200" indent="-457200">
              <a:buFont typeface="Arial" panose="020B0604020202020204" pitchFamily="34" charset="0"/>
              <a:buChar char="•"/>
            </a:pPr>
            <a:r>
              <a:rPr lang="en-GB" dirty="0">
                <a:solidFill>
                  <a:srgbClr val="000000"/>
                </a:solidFill>
                <a:latin typeface="Source Sans Pro"/>
                <a:ea typeface="Source Sans Pro"/>
              </a:rPr>
              <a:t>E</a:t>
            </a:r>
            <a:r>
              <a:rPr lang="en-GB" b="0" i="0" dirty="0">
                <a:solidFill>
                  <a:srgbClr val="000000"/>
                </a:solidFill>
                <a:effectLst/>
                <a:latin typeface="Source Sans Pro"/>
                <a:ea typeface="Source Sans Pro"/>
              </a:rPr>
              <a:t>nsures long-term preservation</a:t>
            </a:r>
            <a:endParaRPr lang="en-GB" dirty="0">
              <a:latin typeface="Source Sans Pro"/>
              <a:ea typeface="Source Sans Pro"/>
            </a:endParaRPr>
          </a:p>
          <a:p>
            <a:pPr marL="457200" indent="-457200">
              <a:buFont typeface="Arial" panose="020B0604020202020204" pitchFamily="34" charset="0"/>
              <a:buChar char="•"/>
            </a:pPr>
            <a:endParaRPr lang="en-GB" b="0" i="0">
              <a:effectLst/>
            </a:endParaRPr>
          </a:p>
          <a:p>
            <a:pPr marL="457200" indent="-457200">
              <a:buFont typeface="Arial" panose="020B0604020202020204" pitchFamily="34" charset="0"/>
              <a:buChar char="•"/>
            </a:pPr>
            <a:endParaRPr lang="en-GB"/>
          </a:p>
        </p:txBody>
      </p:sp>
    </p:spTree>
    <p:extLst>
      <p:ext uri="{BB962C8B-B14F-4D97-AF65-F5344CB8AC3E}">
        <p14:creationId xmlns:p14="http://schemas.microsoft.com/office/powerpoint/2010/main" val="1748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2D87-C83C-A590-CE91-BBF685E1F6EA}"/>
              </a:ext>
            </a:extLst>
          </p:cNvPr>
          <p:cNvSpPr>
            <a:spLocks noGrp="1"/>
          </p:cNvSpPr>
          <p:nvPr>
            <p:ph type="title"/>
          </p:nvPr>
        </p:nvSpPr>
        <p:spPr/>
        <p:txBody>
          <a:bodyPr/>
          <a:lstStyle/>
          <a:p>
            <a:r>
              <a:rPr lang="en-GB"/>
              <a:t>Why is FAIR important for you?</a:t>
            </a:r>
          </a:p>
        </p:txBody>
      </p:sp>
      <p:sp>
        <p:nvSpPr>
          <p:cNvPr id="3" name="Content Placeholder 2">
            <a:extLst>
              <a:ext uri="{FF2B5EF4-FFF2-40B4-BE49-F238E27FC236}">
                <a16:creationId xmlns:a16="http://schemas.microsoft.com/office/drawing/2014/main" id="{DACEBEE9-DD5E-DC37-82AD-E9BE15904B4F}"/>
              </a:ext>
            </a:extLst>
          </p:cNvPr>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GB" sz="2900" dirty="0">
                <a:solidFill>
                  <a:srgbClr val="231F20"/>
                </a:solidFill>
                <a:latin typeface="Source Sans Pro"/>
                <a:ea typeface="Source Sans Pro"/>
              </a:rPr>
              <a:t>H</a:t>
            </a:r>
            <a:r>
              <a:rPr lang="en-GB" sz="2900" b="0" i="0" dirty="0">
                <a:solidFill>
                  <a:srgbClr val="231F20"/>
                </a:solidFill>
                <a:effectLst/>
                <a:latin typeface="Source Sans Pro"/>
                <a:ea typeface="Source Sans Pro"/>
              </a:rPr>
              <a:t>elps demonstrate the impact of research when people re-use and cite your dataset</a:t>
            </a:r>
            <a:r>
              <a:rPr lang="en-GB" sz="2900" dirty="0">
                <a:solidFill>
                  <a:srgbClr val="231F20"/>
                </a:solidFill>
                <a:latin typeface="Source Sans Pro"/>
                <a:ea typeface="Source Sans Pro"/>
              </a:rPr>
              <a:t>, so</a:t>
            </a:r>
            <a:r>
              <a:rPr lang="en-GB" sz="2900" b="0" i="0" dirty="0">
                <a:solidFill>
                  <a:srgbClr val="231F20"/>
                </a:solidFill>
                <a:effectLst/>
                <a:latin typeface="Source Sans Pro"/>
                <a:ea typeface="Source Sans Pro"/>
              </a:rPr>
              <a:t> you get credit for all your outputs</a:t>
            </a:r>
            <a:endParaRPr lang="en-GB" sz="2900" dirty="0">
              <a:solidFill>
                <a:srgbClr val="231F20"/>
              </a:solidFill>
              <a:latin typeface="Source Sans Pro"/>
              <a:ea typeface="Source Sans Pro"/>
            </a:endParaRPr>
          </a:p>
          <a:p>
            <a:pPr marL="457200" indent="-457200">
              <a:buFont typeface="Arial" panose="020B0604020202020204" pitchFamily="34" charset="0"/>
              <a:buChar char="•"/>
            </a:pPr>
            <a:r>
              <a:rPr lang="en-GB" sz="2900" dirty="0">
                <a:solidFill>
                  <a:srgbClr val="231F20"/>
                </a:solidFill>
                <a:latin typeface="Source Sans Pro"/>
                <a:ea typeface="Source Sans Pro"/>
              </a:rPr>
              <a:t>Easier for others to find your data and increases your visibility</a:t>
            </a:r>
          </a:p>
          <a:p>
            <a:pPr marL="457200" indent="-457200">
              <a:buFont typeface="Arial" panose="020B0604020202020204" pitchFamily="34" charset="0"/>
              <a:buChar char="•"/>
              <a:defRPr/>
            </a:pPr>
            <a:r>
              <a:rPr lang="en-GB" sz="2900" dirty="0">
                <a:solidFill>
                  <a:srgbClr val="231F20"/>
                </a:solidFill>
                <a:latin typeface="Source Sans Pro"/>
                <a:ea typeface="Source Sans Pro"/>
              </a:rPr>
              <a:t>Scientific</a:t>
            </a:r>
            <a:r>
              <a:rPr lang="en-GB" sz="2900" b="0" i="0" dirty="0">
                <a:solidFill>
                  <a:srgbClr val="231F20"/>
                </a:solidFill>
                <a:effectLst/>
                <a:latin typeface="Source Sans Pro"/>
                <a:ea typeface="Source Sans Pro"/>
              </a:rPr>
              <a:t> journals and funders now require scientists to share data </a:t>
            </a:r>
            <a:endParaRPr lang="en-GB" sz="2900" dirty="0">
              <a:latin typeface="Source Sans Pro"/>
              <a:ea typeface="Source Sans Pro"/>
            </a:endParaRPr>
          </a:p>
          <a:p>
            <a:pPr marL="457200" indent="-457200">
              <a:buFont typeface="Arial" panose="020B0604020202020204" pitchFamily="34" charset="0"/>
              <a:buChar char="•"/>
              <a:defRPr/>
            </a:pPr>
            <a:r>
              <a:rPr lang="en-GB" sz="2900" dirty="0">
                <a:latin typeface="Source Sans Pro"/>
                <a:ea typeface="Source Sans Pro"/>
              </a:rPr>
              <a:t>Produces quality data and accurate research results</a:t>
            </a:r>
          </a:p>
          <a:p>
            <a:pPr marL="457200" indent="-457200">
              <a:buFont typeface="Arial" panose="020B0604020202020204" pitchFamily="34" charset="0"/>
              <a:buChar char="•"/>
              <a:defRPr/>
            </a:pPr>
            <a:r>
              <a:rPr lang="en-GB" sz="2900" dirty="0">
                <a:latin typeface="Source Sans Pro"/>
                <a:ea typeface="Source Sans Pro"/>
              </a:rPr>
              <a:t>Provides proof of transparent and valid conduct</a:t>
            </a:r>
            <a:endParaRPr lang="en-US" sz="2900" dirty="0">
              <a:latin typeface="Source Sans Pro"/>
              <a:ea typeface="Source Sans Pro"/>
            </a:endParaRPr>
          </a:p>
          <a:p>
            <a:pPr marL="457200" indent="-457200">
              <a:buFont typeface="Arial" panose="020B0604020202020204" pitchFamily="34" charset="0"/>
              <a:buChar char="•"/>
              <a:defRPr/>
            </a:pPr>
            <a:r>
              <a:rPr lang="en-GB" sz="2900" dirty="0">
                <a:latin typeface="Source Sans Pro"/>
                <a:ea typeface="Source Sans Pro"/>
              </a:rPr>
              <a:t>Easier to search, find, assess and access useable, clear, understandable data in a straightforward and timely way</a:t>
            </a:r>
            <a:endParaRPr lang="en-US" sz="2900" dirty="0"/>
          </a:p>
        </p:txBody>
      </p:sp>
      <p:sp>
        <p:nvSpPr>
          <p:cNvPr id="6" name="Footer Placeholder 8">
            <a:extLst>
              <a:ext uri="{FF2B5EF4-FFF2-40B4-BE49-F238E27FC236}">
                <a16:creationId xmlns:a16="http://schemas.microsoft.com/office/drawing/2014/main" id="{E5D80467-CADD-6E6E-FB7C-9B5AE1D9D002}"/>
              </a:ext>
            </a:extLst>
          </p:cNvPr>
          <p:cNvSpPr>
            <a:spLocks noGrp="1"/>
          </p:cNvSpPr>
          <p:nvPr>
            <p:ph type="ftr" sz="quarter" idx="10"/>
          </p:nvPr>
        </p:nvSpPr>
        <p:spPr>
          <a:xfrm>
            <a:off x="561355" y="6125037"/>
            <a:ext cx="6249509" cy="278611"/>
          </a:xfrm>
        </p:spPr>
        <p:txBody>
          <a:bodyPr/>
          <a:lstStyle/>
          <a:p>
            <a:r>
              <a:rPr lang="en-GB">
                <a:latin typeface="Source Sans Pro"/>
                <a:ea typeface="Source Sans Pro"/>
              </a:rPr>
              <a:t>[8], [9]</a:t>
            </a:r>
            <a:endParaRPr lang="en-GB"/>
          </a:p>
        </p:txBody>
      </p:sp>
    </p:spTree>
    <p:extLst>
      <p:ext uri="{BB962C8B-B14F-4D97-AF65-F5344CB8AC3E}">
        <p14:creationId xmlns:p14="http://schemas.microsoft.com/office/powerpoint/2010/main" val="23198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57E6-539D-46DD-79F4-325D0EEEFF7E}"/>
              </a:ext>
            </a:extLst>
          </p:cNvPr>
          <p:cNvSpPr>
            <a:spLocks noGrp="1"/>
          </p:cNvSpPr>
          <p:nvPr>
            <p:ph type="title"/>
          </p:nvPr>
        </p:nvSpPr>
        <p:spPr/>
        <p:txBody>
          <a:bodyPr/>
          <a:lstStyle/>
          <a:p>
            <a:r>
              <a:rPr lang="en-GB"/>
              <a:t>Implementing FAIR</a:t>
            </a:r>
            <a:endParaRPr lang="en-GB" strike="sngStrike"/>
          </a:p>
        </p:txBody>
      </p:sp>
      <p:sp>
        <p:nvSpPr>
          <p:cNvPr id="3" name="Content Placeholder 2">
            <a:extLst>
              <a:ext uri="{FF2B5EF4-FFF2-40B4-BE49-F238E27FC236}">
                <a16:creationId xmlns:a16="http://schemas.microsoft.com/office/drawing/2014/main" id="{9BE6B5D2-E63B-7804-C966-B1485755A663}"/>
              </a:ext>
            </a:extLst>
          </p:cNvPr>
          <p:cNvSpPr>
            <a:spLocks noGrp="1"/>
          </p:cNvSpPr>
          <p:nvPr>
            <p:ph idx="1"/>
          </p:nvPr>
        </p:nvSpPr>
        <p:spPr>
          <a:xfrm>
            <a:off x="575734" y="1503993"/>
            <a:ext cx="10515600" cy="4351338"/>
          </a:xfrm>
        </p:spPr>
        <p:txBody>
          <a:bodyPr vert="horz" lIns="91440" tIns="45720" rIns="91440" bIns="45720" rtlCol="0" anchor="t">
            <a:noAutofit/>
          </a:bodyPr>
          <a:lstStyle/>
          <a:p>
            <a:pPr marL="457200" indent="-457200">
              <a:buFont typeface="Arial" panose="020B0604020202020204" pitchFamily="34" charset="0"/>
              <a:buChar char="•"/>
            </a:pPr>
            <a:r>
              <a:rPr lang="en-GB" sz="2800" dirty="0">
                <a:latin typeface="Source Sans Pro"/>
                <a:ea typeface="Source Sans Pro"/>
              </a:rPr>
              <a:t>Infrastructures such as archives and metadata platforms are in the ideal position and have the most responsibility in implementing FAIR </a:t>
            </a:r>
            <a:endParaRPr lang="en-US" sz="2800" dirty="0">
              <a:latin typeface="Source Sans Pro"/>
              <a:ea typeface="Source Sans Pro"/>
            </a:endParaRPr>
          </a:p>
          <a:p>
            <a:pPr marL="457200" indent="-457200">
              <a:buFont typeface="Arial" panose="020B0604020202020204" pitchFamily="34" charset="0"/>
              <a:buChar char="•"/>
            </a:pPr>
            <a:r>
              <a:rPr lang="en-GB" sz="2800" dirty="0">
                <a:latin typeface="Source Sans Pro"/>
                <a:ea typeface="Source Sans Pro"/>
              </a:rPr>
              <a:t>Provide:</a:t>
            </a:r>
            <a:endParaRPr lang="en-US" sz="2800" dirty="0">
              <a:latin typeface="Source Sans Pro"/>
              <a:ea typeface="Source Sans Pro"/>
            </a:endParaRPr>
          </a:p>
          <a:p>
            <a:pPr marL="914400" lvl="1" indent="-457200"/>
            <a:r>
              <a:rPr lang="en-GB" sz="2800" dirty="0">
                <a:latin typeface="Source Sans Pro"/>
                <a:ea typeface="Source Sans Pro"/>
              </a:rPr>
              <a:t>Persistent identifiers e.g. DOIs</a:t>
            </a:r>
            <a:endParaRPr lang="en-GB" sz="2800" dirty="0"/>
          </a:p>
          <a:p>
            <a:pPr marL="914400" lvl="1" indent="-457200"/>
            <a:r>
              <a:rPr lang="en-GB" sz="2800" dirty="0">
                <a:latin typeface="Source Sans Pro"/>
                <a:ea typeface="Source Sans Pro"/>
              </a:rPr>
              <a:t>Managing and providing vocabularies</a:t>
            </a:r>
          </a:p>
          <a:p>
            <a:pPr marL="914400" lvl="1" indent="-457200"/>
            <a:r>
              <a:rPr lang="en-GB" sz="2800" dirty="0">
                <a:latin typeface="Source Sans Pro"/>
                <a:ea typeface="Source Sans Pro"/>
              </a:rPr>
              <a:t>Platforms to hold discoverable, consistent metadata</a:t>
            </a:r>
          </a:p>
          <a:p>
            <a:pPr marL="914400" lvl="1" indent="-457200"/>
            <a:r>
              <a:rPr lang="en-GB" sz="2800" dirty="0">
                <a:latin typeface="Source Sans Pro"/>
                <a:ea typeface="Source Sans Pro"/>
              </a:rPr>
              <a:t>Governance arrangements to access data</a:t>
            </a:r>
          </a:p>
        </p:txBody>
      </p:sp>
    </p:spTree>
    <p:extLst>
      <p:ext uri="{BB962C8B-B14F-4D97-AF65-F5344CB8AC3E}">
        <p14:creationId xmlns:p14="http://schemas.microsoft.com/office/powerpoint/2010/main" val="35648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57E6-539D-46DD-79F4-325D0EEEFF7E}"/>
              </a:ext>
            </a:extLst>
          </p:cNvPr>
          <p:cNvSpPr>
            <a:spLocks noGrp="1"/>
          </p:cNvSpPr>
          <p:nvPr>
            <p:ph type="title"/>
          </p:nvPr>
        </p:nvSpPr>
        <p:spPr/>
        <p:txBody>
          <a:bodyPr/>
          <a:lstStyle/>
          <a:p>
            <a:r>
              <a:rPr lang="en-GB" dirty="0">
                <a:latin typeface="Aleo"/>
              </a:rPr>
              <a:t>Implementing FAIR - Examples</a:t>
            </a:r>
            <a:endParaRPr lang="en-GB" strike="sngStrike" dirty="0"/>
          </a:p>
        </p:txBody>
      </p:sp>
      <p:sp>
        <p:nvSpPr>
          <p:cNvPr id="3" name="Content Placeholder 2">
            <a:extLst>
              <a:ext uri="{FF2B5EF4-FFF2-40B4-BE49-F238E27FC236}">
                <a16:creationId xmlns:a16="http://schemas.microsoft.com/office/drawing/2014/main" id="{9BE6B5D2-E63B-7804-C966-B1485755A663}"/>
              </a:ext>
            </a:extLst>
          </p:cNvPr>
          <p:cNvSpPr>
            <a:spLocks noGrp="1"/>
          </p:cNvSpPr>
          <p:nvPr>
            <p:ph idx="1"/>
          </p:nvPr>
        </p:nvSpPr>
        <p:spPr>
          <a:xfrm>
            <a:off x="575734" y="1503993"/>
            <a:ext cx="10515600" cy="4351338"/>
          </a:xfrm>
        </p:spPr>
        <p:txBody>
          <a:bodyPr vert="horz" lIns="91440" tIns="45720" rIns="91440" bIns="45720" rtlCol="0" anchor="t">
            <a:noAutofit/>
          </a:bodyPr>
          <a:lstStyle/>
          <a:p>
            <a:pPr marL="457200" indent="-457200">
              <a:buChar char="•"/>
            </a:pPr>
            <a:r>
              <a:rPr lang="en-GB" sz="2800" dirty="0">
                <a:latin typeface="Source Sans Pro"/>
                <a:ea typeface="Source Sans Pro"/>
              </a:rPr>
              <a:t>Archives and catalogues which help researchers discover data (e.g. </a:t>
            </a:r>
            <a:r>
              <a:rPr lang="en-GB" sz="2800" dirty="0">
                <a:latin typeface="Source Sans Pro"/>
                <a:ea typeface="Source Sans Pro"/>
                <a:hlinkClick r:id="rId3"/>
              </a:rPr>
              <a:t>UKDS Data catalogue</a:t>
            </a:r>
            <a:r>
              <a:rPr lang="en-GB" sz="2800" dirty="0">
                <a:latin typeface="Source Sans Pro"/>
                <a:ea typeface="Source Sans Pro"/>
              </a:rPr>
              <a:t>)</a:t>
            </a:r>
            <a:endParaRPr lang="en-GB"/>
          </a:p>
          <a:p>
            <a:pPr marL="457200" indent="-457200">
              <a:buChar char="•"/>
            </a:pPr>
            <a:r>
              <a:rPr lang="en-GB" sz="2800" dirty="0">
                <a:latin typeface="Source Sans Pro"/>
                <a:ea typeface="Source Sans Pro"/>
              </a:rPr>
              <a:t>Rich, comprehensive metadata repositories which help researchers discover, assess and understand data (e.g. </a:t>
            </a:r>
            <a:r>
              <a:rPr lang="en-GB" sz="2800" dirty="0">
                <a:latin typeface="Source Sans Pro"/>
                <a:ea typeface="Source Sans Pro"/>
                <a:hlinkClick r:id="rId4"/>
              </a:rPr>
              <a:t>CLOSER Discovery</a:t>
            </a:r>
            <a:r>
              <a:rPr lang="en-GB" sz="2800" dirty="0">
                <a:latin typeface="Source Sans Pro"/>
                <a:ea typeface="Source Sans Pro"/>
              </a:rPr>
              <a:t>)</a:t>
            </a:r>
          </a:p>
          <a:p>
            <a:pPr marL="457200" indent="-457200">
              <a:buChar char="•"/>
            </a:pPr>
            <a:r>
              <a:rPr lang="en-GB" sz="2800" dirty="0">
                <a:latin typeface="Source Sans Pro"/>
                <a:ea typeface="Source Sans Pro"/>
              </a:rPr>
              <a:t>You can help infrastructures provide these services by supplying quality metadata </a:t>
            </a:r>
          </a:p>
        </p:txBody>
      </p:sp>
    </p:spTree>
    <p:extLst>
      <p:ext uri="{BB962C8B-B14F-4D97-AF65-F5344CB8AC3E}">
        <p14:creationId xmlns:p14="http://schemas.microsoft.com/office/powerpoint/2010/main" val="6656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3822-6844-600A-54E9-BA30CF7C5D45}"/>
              </a:ext>
            </a:extLst>
          </p:cNvPr>
          <p:cNvSpPr>
            <a:spLocks noGrp="1"/>
          </p:cNvSpPr>
          <p:nvPr>
            <p:ph type="title"/>
          </p:nvPr>
        </p:nvSpPr>
        <p:spPr/>
        <p:txBody>
          <a:bodyPr/>
          <a:lstStyle/>
          <a:p>
            <a:r>
              <a:rPr lang="en-GB"/>
              <a:t>Your potential responsibilities (1)</a:t>
            </a:r>
          </a:p>
        </p:txBody>
      </p:sp>
      <p:sp>
        <p:nvSpPr>
          <p:cNvPr id="3" name="Content Placeholder 2">
            <a:extLst>
              <a:ext uri="{FF2B5EF4-FFF2-40B4-BE49-F238E27FC236}">
                <a16:creationId xmlns:a16="http://schemas.microsoft.com/office/drawing/2014/main" id="{E43C92F5-F224-3510-BBD3-F5C3BE54FC1A}"/>
              </a:ext>
            </a:extLst>
          </p:cNvPr>
          <p:cNvSpPr>
            <a:spLocks noGrp="1"/>
          </p:cNvSpPr>
          <p:nvPr>
            <p:ph idx="1"/>
          </p:nvPr>
        </p:nvSpPr>
        <p:spPr>
          <a:xfrm>
            <a:off x="575734" y="1610041"/>
            <a:ext cx="10515600" cy="4681538"/>
          </a:xfrm>
        </p:spPr>
        <p:txBody>
          <a:bodyPr vert="horz" lIns="91440" tIns="45720" rIns="91440" bIns="45720" rtlCol="0" anchor="t">
            <a:normAutofit/>
          </a:bodyPr>
          <a:lstStyle/>
          <a:p>
            <a:pPr marL="457200" indent="-457200">
              <a:buFont typeface="Arial" panose="020B0604020202020204" pitchFamily="34" charset="0"/>
              <a:buChar char="•"/>
            </a:pPr>
            <a:r>
              <a:rPr lang="en-GB" sz="2800" dirty="0"/>
              <a:t>Understand the value of sharing and reusing data and FAIR principles</a:t>
            </a:r>
          </a:p>
          <a:p>
            <a:pPr marL="457200" indent="-457200">
              <a:buFont typeface="Arial" panose="020B0604020202020204" pitchFamily="34" charset="0"/>
              <a:buChar char="•"/>
            </a:pPr>
            <a:r>
              <a:rPr lang="en-GB" sz="2800" dirty="0">
                <a:latin typeface="Source Sans Pro"/>
                <a:ea typeface="Source Sans Pro"/>
              </a:rPr>
              <a:t>Plan your data management and create a Data Management Plan (DMP) [10]</a:t>
            </a:r>
          </a:p>
          <a:p>
            <a:pPr marL="989965" lvl="1" indent="-380365"/>
            <a:r>
              <a:rPr lang="en-GB" sz="2800" dirty="0">
                <a:latin typeface="Source Sans Pro"/>
                <a:ea typeface="Source Sans Pro"/>
              </a:rPr>
              <a:t>Think about and document your plans to prevent future data issues e.g. documentation, storage and preservation</a:t>
            </a:r>
          </a:p>
        </p:txBody>
      </p:sp>
    </p:spTree>
    <p:extLst>
      <p:ext uri="{BB962C8B-B14F-4D97-AF65-F5344CB8AC3E}">
        <p14:creationId xmlns:p14="http://schemas.microsoft.com/office/powerpoint/2010/main" val="28096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B7-2494-E95B-A622-B3C5082F8F19}"/>
              </a:ext>
            </a:extLst>
          </p:cNvPr>
          <p:cNvSpPr>
            <a:spLocks noGrp="1"/>
          </p:cNvSpPr>
          <p:nvPr>
            <p:ph type="title"/>
          </p:nvPr>
        </p:nvSpPr>
        <p:spPr/>
        <p:txBody>
          <a:bodyPr/>
          <a:lstStyle/>
          <a:p>
            <a:r>
              <a:rPr lang="en-GB"/>
              <a:t>Your potential responsibilities (2)</a:t>
            </a:r>
          </a:p>
        </p:txBody>
      </p:sp>
      <p:sp>
        <p:nvSpPr>
          <p:cNvPr id="3" name="Content Placeholder 2">
            <a:extLst>
              <a:ext uri="{FF2B5EF4-FFF2-40B4-BE49-F238E27FC236}">
                <a16:creationId xmlns:a16="http://schemas.microsoft.com/office/drawing/2014/main" id="{BE38C064-D3C9-0848-59F0-252E319B7B05}"/>
              </a:ext>
            </a:extLst>
          </p:cNvPr>
          <p:cNvSpPr>
            <a:spLocks noGrp="1"/>
          </p:cNvSpPr>
          <p:nvPr>
            <p:ph type="body" sz="quarter" idx="11"/>
          </p:nvPr>
        </p:nvSpPr>
        <p:spPr>
          <a:xfrm>
            <a:off x="575734" y="1411819"/>
            <a:ext cx="11040533" cy="4684942"/>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GB" dirty="0">
                <a:latin typeface="Source Sans Pro"/>
                <a:ea typeface="Source Sans Pro"/>
              </a:rPr>
              <a:t>Document your data using metadata</a:t>
            </a:r>
          </a:p>
          <a:p>
            <a:pPr marL="989965" lvl="1" indent="-380365"/>
            <a:r>
              <a:rPr lang="en-GB" dirty="0">
                <a:latin typeface="Source Sans Pro"/>
                <a:ea typeface="Source Sans Pro"/>
              </a:rPr>
              <a:t>What metadata is most important to create for own use and use by others </a:t>
            </a:r>
          </a:p>
          <a:p>
            <a:pPr marL="989965" lvl="1" indent="-380365"/>
            <a:r>
              <a:rPr lang="en-GB" dirty="0">
                <a:latin typeface="Source Sans Pro"/>
                <a:ea typeface="Source Sans Pro"/>
              </a:rPr>
              <a:t>Create and store your metadata from the start, use and update this throughout the process so it’s ready when needed</a:t>
            </a:r>
          </a:p>
          <a:p>
            <a:pPr marL="457200" indent="-457200">
              <a:buFont typeface="Arial" panose="020B0604020202020204" pitchFamily="34" charset="0"/>
              <a:buChar char="•"/>
            </a:pPr>
            <a:r>
              <a:rPr lang="en-GB" dirty="0">
                <a:latin typeface="Source Sans Pro"/>
                <a:ea typeface="Source Sans Pro"/>
              </a:rPr>
              <a:t>Use existing vocabularies, classifications, ontologies etc. when possible  </a:t>
            </a:r>
          </a:p>
          <a:p>
            <a:pPr marL="989965" lvl="1" indent="-380365"/>
            <a:r>
              <a:rPr lang="en-GB" dirty="0">
                <a:latin typeface="Source Sans Pro"/>
                <a:ea typeface="Source Sans Pro"/>
              </a:rPr>
              <a:t>e.g. Controlled Vocabularies for mode of collection [11]</a:t>
            </a:r>
          </a:p>
          <a:p>
            <a:pPr marL="989965" lvl="1" indent="-380365"/>
            <a:r>
              <a:rPr lang="en-GB" dirty="0">
                <a:latin typeface="Source Sans Pro"/>
                <a:ea typeface="Source Sans Pro"/>
              </a:rPr>
              <a:t>e.g. Survey responses Office for National statistics ethnic group classification [12]</a:t>
            </a:r>
            <a:endParaRPr lang="en-GB" dirty="0"/>
          </a:p>
          <a:p>
            <a:pPr marL="989965" lvl="1" indent="-380365"/>
            <a:endParaRPr lang="en-GB" dirty="0">
              <a:latin typeface="Source Sans Pro"/>
              <a:ea typeface="Source Sans Pro"/>
            </a:endParaRPr>
          </a:p>
          <a:p>
            <a:pPr marL="989965" lvl="1" indent="-380365"/>
            <a:endParaRPr lang="en-GB">
              <a:latin typeface="Source Sans Pro"/>
              <a:ea typeface="Source Sans Pro"/>
            </a:endParaRPr>
          </a:p>
          <a:p>
            <a:pPr marL="457200" indent="-457200">
              <a:buFont typeface="Arial" panose="020B0604020202020204" pitchFamily="34" charset="0"/>
              <a:buChar char="•"/>
            </a:pPr>
            <a:endParaRPr lang="en-GB">
              <a:latin typeface="Source Sans Pro"/>
              <a:ea typeface="Source Sans Pro"/>
            </a:endParaRPr>
          </a:p>
        </p:txBody>
      </p:sp>
    </p:spTree>
    <p:extLst>
      <p:ext uri="{BB962C8B-B14F-4D97-AF65-F5344CB8AC3E}">
        <p14:creationId xmlns:p14="http://schemas.microsoft.com/office/powerpoint/2010/main" val="28795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2DB65-A61F-6DB6-B58E-F474E407AD30}"/>
              </a:ext>
            </a:extLst>
          </p:cNvPr>
          <p:cNvSpPr>
            <a:spLocks noGrp="1"/>
          </p:cNvSpPr>
          <p:nvPr>
            <p:ph type="title"/>
          </p:nvPr>
        </p:nvSpPr>
        <p:spPr/>
        <p:txBody>
          <a:bodyPr>
            <a:normAutofit/>
          </a:bodyPr>
          <a:lstStyle/>
          <a:p>
            <a:r>
              <a:rPr lang="en-GB" sz="5850" dirty="0">
                <a:latin typeface="Aleo"/>
              </a:rPr>
              <a:t>What is data?</a:t>
            </a:r>
          </a:p>
        </p:txBody>
      </p:sp>
      <p:sp>
        <p:nvSpPr>
          <p:cNvPr id="5" name="Subtitle 4">
            <a:extLst>
              <a:ext uri="{FF2B5EF4-FFF2-40B4-BE49-F238E27FC236}">
                <a16:creationId xmlns:a16="http://schemas.microsoft.com/office/drawing/2014/main" id="{6323A558-7E3B-6A7E-0986-3E00A8AD2DAD}"/>
              </a:ext>
            </a:extLst>
          </p:cNvPr>
          <p:cNvSpPr>
            <a:spLocks noGrp="1"/>
          </p:cNvSpPr>
          <p:nvPr>
            <p:ph type="body" sz="quarter" idx="10"/>
          </p:nvPr>
        </p:nvSpPr>
        <p:spPr/>
        <p:txBody>
          <a:bodyPr vert="horz" lIns="0" tIns="0" rIns="0" bIns="0" rtlCol="0" anchor="t">
            <a:noAutofit/>
          </a:bodyPr>
          <a:lstStyle/>
          <a:p>
            <a:r>
              <a:rPr lang="en-GB">
                <a:latin typeface="Source Sans Pro"/>
                <a:ea typeface="Source Sans Pro"/>
              </a:rPr>
              <a:t>Jon Johnson</a:t>
            </a:r>
            <a:endParaRPr lang="en-GB"/>
          </a:p>
        </p:txBody>
      </p:sp>
    </p:spTree>
    <p:extLst>
      <p:ext uri="{BB962C8B-B14F-4D97-AF65-F5344CB8AC3E}">
        <p14:creationId xmlns:p14="http://schemas.microsoft.com/office/powerpoint/2010/main" val="3240578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3822-6844-600A-54E9-BA30CF7C5D45}"/>
              </a:ext>
            </a:extLst>
          </p:cNvPr>
          <p:cNvSpPr>
            <a:spLocks noGrp="1"/>
          </p:cNvSpPr>
          <p:nvPr>
            <p:ph type="title"/>
          </p:nvPr>
        </p:nvSpPr>
        <p:spPr/>
        <p:txBody>
          <a:bodyPr/>
          <a:lstStyle/>
          <a:p>
            <a:r>
              <a:rPr lang="en-GB"/>
              <a:t>Your potential responsibilities (3)</a:t>
            </a:r>
          </a:p>
        </p:txBody>
      </p:sp>
      <p:sp>
        <p:nvSpPr>
          <p:cNvPr id="3" name="Content Placeholder 2">
            <a:extLst>
              <a:ext uri="{FF2B5EF4-FFF2-40B4-BE49-F238E27FC236}">
                <a16:creationId xmlns:a16="http://schemas.microsoft.com/office/drawing/2014/main" id="{E43C92F5-F224-3510-BBD3-F5C3BE54FC1A}"/>
              </a:ext>
            </a:extLst>
          </p:cNvPr>
          <p:cNvSpPr>
            <a:spLocks noGrp="1"/>
          </p:cNvSpPr>
          <p:nvPr>
            <p:ph idx="1"/>
          </p:nvPr>
        </p:nvSpPr>
        <p:spPr>
          <a:xfrm>
            <a:off x="575734" y="1594801"/>
            <a:ext cx="10515600" cy="4869563"/>
          </a:xfrm>
        </p:spPr>
        <p:txBody>
          <a:bodyPr vert="horz" lIns="91440" tIns="45720" rIns="91440" bIns="45720" rtlCol="0" anchor="t">
            <a:noAutofit/>
          </a:bodyPr>
          <a:lstStyle/>
          <a:p>
            <a:pPr marL="457200" indent="-457200">
              <a:buFont typeface="Arial" panose="020B0604020202020204" pitchFamily="34" charset="0"/>
              <a:buChar char="•"/>
            </a:pPr>
            <a:r>
              <a:rPr lang="en-GB" sz="3000" dirty="0">
                <a:latin typeface="Source Sans Pro"/>
                <a:ea typeface="Source Sans Pro"/>
              </a:rPr>
              <a:t>Deposit your data in an archive</a:t>
            </a:r>
          </a:p>
          <a:p>
            <a:pPr marL="989965" lvl="1" indent="-380365"/>
            <a:r>
              <a:rPr lang="en-GB" sz="3000" dirty="0">
                <a:latin typeface="Source Sans Pro"/>
                <a:ea typeface="Source Sans Pro"/>
              </a:rPr>
              <a:t>If you need to deposit your data, find an appropriate archive e.g. UKDS or your university</a:t>
            </a:r>
          </a:p>
          <a:p>
            <a:pPr marL="989965" lvl="1" indent="-380365"/>
            <a:r>
              <a:rPr lang="en-GB" sz="3000" dirty="0">
                <a:latin typeface="Source Sans Pro"/>
                <a:ea typeface="Source Sans Pro"/>
              </a:rPr>
              <a:t>Provide the data in their preferred format </a:t>
            </a:r>
          </a:p>
          <a:p>
            <a:pPr marL="989965" lvl="1" indent="-380365">
              <a:buClr>
                <a:srgbClr val="389996"/>
              </a:buClr>
            </a:pPr>
            <a:r>
              <a:rPr lang="en-GB" sz="3000" dirty="0">
                <a:latin typeface="Source Sans Pro"/>
                <a:ea typeface="Source Sans Pro"/>
              </a:rPr>
              <a:t>Seek advice to anticipate what metadata to provide</a:t>
            </a:r>
          </a:p>
          <a:p>
            <a:pPr marL="457200" indent="-457200">
              <a:buFont typeface="Arial" panose="020B0604020202020204" pitchFamily="34" charset="0"/>
              <a:buChar char="•"/>
            </a:pPr>
            <a:r>
              <a:rPr lang="en-GB" sz="3000" dirty="0">
                <a:latin typeface="Source Sans Pro"/>
                <a:ea typeface="Source Sans Pro"/>
              </a:rPr>
              <a:t>Link and cite</a:t>
            </a:r>
          </a:p>
          <a:p>
            <a:pPr marL="989965" lvl="1" indent="-380365"/>
            <a:r>
              <a:rPr lang="en-GB" sz="3000" dirty="0">
                <a:latin typeface="Source Sans Pro"/>
                <a:ea typeface="Source Sans Pro"/>
              </a:rPr>
              <a:t>Link your publications/data to your ORCID ID [13]</a:t>
            </a:r>
          </a:p>
          <a:p>
            <a:pPr marL="989965" lvl="1" indent="-380365"/>
            <a:r>
              <a:rPr lang="en-GB" sz="3000" dirty="0">
                <a:latin typeface="Source Sans Pro"/>
                <a:ea typeface="Source Sans Pro"/>
              </a:rPr>
              <a:t>Cite the data that you have used using a DOI</a:t>
            </a:r>
          </a:p>
        </p:txBody>
      </p:sp>
    </p:spTree>
    <p:extLst>
      <p:ext uri="{BB962C8B-B14F-4D97-AF65-F5344CB8AC3E}">
        <p14:creationId xmlns:p14="http://schemas.microsoft.com/office/powerpoint/2010/main" val="287884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3CB7-9D18-D0D9-D78D-832C24340A49}"/>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DE41D1BD-5B26-C2EB-B6E2-2EB2275B8366}"/>
              </a:ext>
            </a:extLst>
          </p:cNvPr>
          <p:cNvSpPr>
            <a:spLocks noGrp="1"/>
          </p:cNvSpPr>
          <p:nvPr>
            <p:ph idx="1"/>
          </p:nvPr>
        </p:nvSpPr>
        <p:spPr>
          <a:xfrm>
            <a:off x="575734" y="1593460"/>
            <a:ext cx="10515600" cy="4667639"/>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b="1" dirty="0">
                <a:latin typeface="Source Sans Pro"/>
                <a:ea typeface="Source Sans Pro"/>
              </a:rPr>
              <a:t>F</a:t>
            </a:r>
            <a:r>
              <a:rPr lang="en-US" dirty="0">
                <a:latin typeface="Source Sans Pro"/>
                <a:ea typeface="Source Sans Pro"/>
              </a:rPr>
              <a:t>indable, </a:t>
            </a:r>
            <a:r>
              <a:rPr lang="en-US" b="1" dirty="0">
                <a:latin typeface="Source Sans Pro"/>
                <a:ea typeface="Source Sans Pro"/>
              </a:rPr>
              <a:t>A</a:t>
            </a:r>
            <a:r>
              <a:rPr lang="en-US" dirty="0">
                <a:latin typeface="Source Sans Pro"/>
                <a:ea typeface="Source Sans Pro"/>
              </a:rPr>
              <a:t>ccessible, </a:t>
            </a:r>
            <a:r>
              <a:rPr lang="en-US" b="1" dirty="0">
                <a:latin typeface="Source Sans Pro"/>
                <a:ea typeface="Source Sans Pro"/>
              </a:rPr>
              <a:t>I</a:t>
            </a:r>
            <a:r>
              <a:rPr lang="en-US" dirty="0">
                <a:latin typeface="Source Sans Pro"/>
                <a:ea typeface="Source Sans Pro"/>
              </a:rPr>
              <a:t>nteroperable, </a:t>
            </a:r>
            <a:r>
              <a:rPr lang="en-US" b="1" dirty="0">
                <a:latin typeface="Source Sans Pro"/>
                <a:ea typeface="Source Sans Pro"/>
              </a:rPr>
              <a:t>R</a:t>
            </a:r>
            <a:r>
              <a:rPr lang="en-US" dirty="0">
                <a:latin typeface="Source Sans Pro"/>
                <a:ea typeface="Source Sans Pro"/>
              </a:rPr>
              <a:t>e-usable</a:t>
            </a:r>
          </a:p>
          <a:p>
            <a:pPr marL="457200" indent="-457200">
              <a:buFont typeface="Arial" panose="020B0604020202020204" pitchFamily="34" charset="0"/>
              <a:buChar char="•"/>
            </a:pPr>
            <a:r>
              <a:rPr lang="en-US" dirty="0">
                <a:latin typeface="Source Sans Pro"/>
                <a:ea typeface="Source Sans Pro"/>
              </a:rPr>
              <a:t>Aims to </a:t>
            </a:r>
            <a:r>
              <a:rPr lang="en-US" dirty="0" err="1">
                <a:latin typeface="Source Sans Pro"/>
                <a:ea typeface="Source Sans Pro"/>
              </a:rPr>
              <a:t>optimise</a:t>
            </a:r>
            <a:r>
              <a:rPr lang="en-US" dirty="0">
                <a:latin typeface="Source Sans Pro"/>
                <a:ea typeface="Source Sans Pro"/>
              </a:rPr>
              <a:t> and make reuse of data easier</a:t>
            </a:r>
          </a:p>
          <a:p>
            <a:pPr marL="457200" indent="-457200">
              <a:buFont typeface="Arial" panose="020B0604020202020204" pitchFamily="34" charset="0"/>
              <a:buChar char="•"/>
            </a:pPr>
            <a:r>
              <a:rPr lang="en-GB" dirty="0">
                <a:latin typeface="Source Sans Pro"/>
                <a:ea typeface="Source Sans Pro"/>
              </a:rPr>
              <a:t>M</a:t>
            </a:r>
            <a:r>
              <a:rPr lang="en-GB" b="0" i="0" dirty="0">
                <a:effectLst/>
                <a:latin typeface="Source Sans Pro"/>
                <a:ea typeface="Source Sans Pro"/>
              </a:rPr>
              <a:t>etadata is key to FAIR</a:t>
            </a:r>
          </a:p>
          <a:p>
            <a:pPr marL="457200" indent="-457200">
              <a:buFont typeface="Arial" panose="020B0604020202020204" pitchFamily="34" charset="0"/>
              <a:buChar char="•"/>
            </a:pPr>
            <a:r>
              <a:rPr lang="en-GB" dirty="0">
                <a:latin typeface="Source Sans Pro"/>
                <a:ea typeface="Source Sans Pro"/>
              </a:rPr>
              <a:t>Metadata </a:t>
            </a:r>
            <a:r>
              <a:rPr lang="en-GB" b="0" i="0" dirty="0">
                <a:effectLst/>
                <a:latin typeface="Source Sans Pro"/>
                <a:ea typeface="Source Sans Pro"/>
              </a:rPr>
              <a:t>should ideally be </a:t>
            </a:r>
            <a:r>
              <a:rPr lang="en-GB" dirty="0">
                <a:latin typeface="Source Sans Pro"/>
                <a:ea typeface="Source Sans Pro"/>
              </a:rPr>
              <a:t>documented from </a:t>
            </a:r>
            <a:r>
              <a:rPr lang="en-GB" b="0" i="0" dirty="0">
                <a:effectLst/>
                <a:latin typeface="Source Sans Pro"/>
                <a:ea typeface="Source Sans Pro"/>
              </a:rPr>
              <a:t>the start and updated throughout to feed into FAIR processes</a:t>
            </a:r>
          </a:p>
          <a:p>
            <a:pPr marL="457200" indent="-457200">
              <a:buFont typeface="Arial" panose="020B0604020202020204" pitchFamily="34" charset="0"/>
              <a:buChar char="•"/>
            </a:pPr>
            <a:r>
              <a:rPr lang="en-GB" dirty="0">
                <a:latin typeface="Source Sans Pro"/>
                <a:ea typeface="Source Sans Pro"/>
              </a:rPr>
              <a:t>Infrastructures are best placed to implement FAIR for the benefit of users</a:t>
            </a:r>
          </a:p>
          <a:p>
            <a:pPr marL="457200" indent="-457200">
              <a:buFont typeface="Arial" panose="020B0604020202020204" pitchFamily="34" charset="0"/>
              <a:buChar char="•"/>
            </a:pPr>
            <a:r>
              <a:rPr lang="en-GB" dirty="0">
                <a:latin typeface="Source Sans Pro"/>
                <a:ea typeface="Source Sans Pro"/>
              </a:rPr>
              <a:t>Data producers and users need to contribute to create FAIR data</a:t>
            </a:r>
            <a:endParaRPr lang="en-GB" dirty="0">
              <a:solidFill>
                <a:srgbClr val="FF0000"/>
              </a:solidFill>
              <a:latin typeface="Source Sans Pro"/>
              <a:ea typeface="Source Sans Pro"/>
            </a:endParaRPr>
          </a:p>
          <a:p>
            <a:pPr marL="457200" indent="-457200">
              <a:buFont typeface="Arial" panose="020B0604020202020204" pitchFamily="34" charset="0"/>
              <a:buChar char="•"/>
            </a:pPr>
            <a:endParaRPr lang="en-GB" dirty="0">
              <a:latin typeface="-apple-system"/>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9350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737B-F7CD-1B17-8546-31831345775A}"/>
              </a:ext>
            </a:extLst>
          </p:cNvPr>
          <p:cNvSpPr>
            <a:spLocks noGrp="1"/>
          </p:cNvSpPr>
          <p:nvPr>
            <p:ph type="title"/>
          </p:nvPr>
        </p:nvSpPr>
        <p:spPr/>
        <p:txBody>
          <a:bodyPr/>
          <a:lstStyle/>
          <a:p>
            <a:r>
              <a:rPr lang="en-US">
                <a:latin typeface="Aleo"/>
              </a:rPr>
              <a:t>Questions?</a:t>
            </a:r>
            <a:endParaRPr lang="en-US"/>
          </a:p>
        </p:txBody>
      </p:sp>
      <p:sp>
        <p:nvSpPr>
          <p:cNvPr id="3" name="Content Placeholder 2">
            <a:extLst>
              <a:ext uri="{FF2B5EF4-FFF2-40B4-BE49-F238E27FC236}">
                <a16:creationId xmlns:a16="http://schemas.microsoft.com/office/drawing/2014/main" id="{0888F94E-C9B5-45D3-FD91-ACEE44C982B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8D16947-D18B-D6DD-DCC9-1370214C76E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28962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F5F4-C0D0-3D85-368D-B6ED10095824}"/>
              </a:ext>
            </a:extLst>
          </p:cNvPr>
          <p:cNvSpPr>
            <a:spLocks noGrp="1"/>
          </p:cNvSpPr>
          <p:nvPr>
            <p:ph type="title"/>
          </p:nvPr>
        </p:nvSpPr>
        <p:spPr/>
        <p:txBody>
          <a:bodyPr/>
          <a:lstStyle/>
          <a:p>
            <a:r>
              <a:rPr lang="en-GB"/>
              <a:t>Workshop summary</a:t>
            </a:r>
          </a:p>
        </p:txBody>
      </p:sp>
      <p:sp>
        <p:nvSpPr>
          <p:cNvPr id="6" name="Subtitle 5">
            <a:extLst>
              <a:ext uri="{FF2B5EF4-FFF2-40B4-BE49-F238E27FC236}">
                <a16:creationId xmlns:a16="http://schemas.microsoft.com/office/drawing/2014/main" id="{A2EC77C3-1DBB-4BFD-DF3D-E06DE08D7066}"/>
              </a:ext>
            </a:extLst>
          </p:cNvPr>
          <p:cNvSpPr>
            <a:spLocks noGrp="1"/>
          </p:cNvSpPr>
          <p:nvPr>
            <p:ph type="body" sz="quarter" idx="10"/>
          </p:nvPr>
        </p:nvSpPr>
        <p:spPr/>
        <p:txBody>
          <a:bodyPr vert="horz" lIns="0" tIns="0" rIns="0" bIns="0" rtlCol="0" anchor="t">
            <a:noAutofit/>
          </a:bodyPr>
          <a:lstStyle/>
          <a:p>
            <a:r>
              <a:rPr lang="en-GB"/>
              <a:t>Hayley Mills</a:t>
            </a:r>
          </a:p>
        </p:txBody>
      </p:sp>
    </p:spTree>
    <p:extLst>
      <p:ext uri="{BB962C8B-B14F-4D97-AF65-F5344CB8AC3E}">
        <p14:creationId xmlns:p14="http://schemas.microsoft.com/office/powerpoint/2010/main" val="3072020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leo"/>
              </a:rPr>
              <a:t>Recap of Intended Learning Outcomes</a:t>
            </a:r>
            <a:endParaRPr lang="en-US">
              <a:latin typeface="Aleo"/>
            </a:endParaRPr>
          </a:p>
        </p:txBody>
      </p:sp>
      <p:sp>
        <p:nvSpPr>
          <p:cNvPr id="3" name="Content Placeholder 2"/>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GB">
                <a:latin typeface="Source Sans Pro"/>
                <a:ea typeface="Source Sans Pro"/>
              </a:rPr>
              <a:t>Demonstrate</a:t>
            </a:r>
            <a:r>
              <a:rPr lang="en-GB">
                <a:solidFill>
                  <a:srgbClr val="FF0000"/>
                </a:solidFill>
                <a:latin typeface="Source Sans Pro"/>
                <a:ea typeface="Source Sans Pro"/>
              </a:rPr>
              <a:t> </a:t>
            </a:r>
            <a:r>
              <a:rPr lang="en-GB">
                <a:latin typeface="Source Sans Pro"/>
                <a:ea typeface="Source Sans Pro"/>
              </a:rPr>
              <a:t>a firm understanding of what data is and its purpose in research</a:t>
            </a:r>
            <a:endParaRPr lang="en-US"/>
          </a:p>
          <a:p>
            <a:pPr marL="457200" indent="-457200" fontAlgn="base">
              <a:buFont typeface="Arial" panose="020B0604020202020204" pitchFamily="34" charset="0"/>
              <a:buChar char="•"/>
            </a:pPr>
            <a:r>
              <a:rPr lang="en-GB">
                <a:latin typeface="Source Sans Pro"/>
                <a:ea typeface="Source Sans Pro"/>
              </a:rPr>
              <a:t>Define metadata </a:t>
            </a:r>
            <a:r>
              <a:rPr lang="en-US">
                <a:latin typeface="Source Sans Pro"/>
                <a:ea typeface="Source Sans Pro"/>
              </a:rPr>
              <a:t>​</a:t>
            </a:r>
          </a:p>
          <a:p>
            <a:pPr marL="457200" indent="-457200" fontAlgn="base">
              <a:buFont typeface="Arial" panose="020B0604020202020204" pitchFamily="34" charset="0"/>
              <a:buChar char="•"/>
            </a:pPr>
            <a:r>
              <a:rPr lang="en-GB">
                <a:latin typeface="Source Sans Pro"/>
                <a:ea typeface="Source Sans Pro"/>
              </a:rPr>
              <a:t>Explain why metadata is important</a:t>
            </a:r>
            <a:r>
              <a:rPr lang="en-US">
                <a:latin typeface="Source Sans Pro"/>
                <a:ea typeface="Source Sans Pro"/>
              </a:rPr>
              <a:t>​</a:t>
            </a:r>
          </a:p>
          <a:p>
            <a:pPr marL="457200" indent="-457200" fontAlgn="base">
              <a:buFont typeface="Arial" panose="020B0604020202020204" pitchFamily="34" charset="0"/>
              <a:buChar char="•"/>
            </a:pPr>
            <a:r>
              <a:rPr lang="en-GB">
                <a:latin typeface="Source Sans Pro"/>
                <a:ea typeface="Source Sans Pro"/>
              </a:rPr>
              <a:t>Describe the benefits of creating and using metadata</a:t>
            </a:r>
            <a:r>
              <a:rPr lang="en-US">
                <a:latin typeface="Source Sans Pro"/>
                <a:ea typeface="Source Sans Pro"/>
              </a:rPr>
              <a:t>​</a:t>
            </a:r>
            <a:endParaRPr lang="en-GB">
              <a:solidFill>
                <a:srgbClr val="000000"/>
              </a:solidFill>
              <a:latin typeface="Source Sans Pro"/>
              <a:ea typeface="Source Sans Pro"/>
            </a:endParaRPr>
          </a:p>
          <a:p>
            <a:pPr marL="457200" indent="-457200">
              <a:buFont typeface="Arial" panose="020B0604020202020204" pitchFamily="34" charset="0"/>
              <a:buChar char="•"/>
            </a:pPr>
            <a:r>
              <a:rPr lang="en-GB">
                <a:solidFill>
                  <a:srgbClr val="000000"/>
                </a:solidFill>
                <a:latin typeface="Source Sans Pro"/>
                <a:ea typeface="Source Sans Pro"/>
              </a:rPr>
              <a:t>Define the FAIR principles</a:t>
            </a:r>
            <a:endParaRPr lang="en-GB" b="0" i="0">
              <a:solidFill>
                <a:srgbClr val="172B4D"/>
              </a:solidFill>
              <a:effectLst/>
              <a:latin typeface="Source Sans Pro"/>
              <a:ea typeface="Source Sans Pro"/>
            </a:endParaRPr>
          </a:p>
          <a:p>
            <a:pPr marL="457200" indent="-457200">
              <a:buFont typeface="Arial" panose="020B0604020202020204" pitchFamily="34" charset="0"/>
              <a:buChar char="•"/>
            </a:pPr>
            <a:r>
              <a:rPr lang="en-GB" b="0" i="0">
                <a:solidFill>
                  <a:srgbClr val="000000"/>
                </a:solidFill>
                <a:effectLst/>
                <a:latin typeface="Source Sans Pro"/>
                <a:ea typeface="Source Sans Pro"/>
              </a:rPr>
              <a:t>Explain why the FAIR principles are important</a:t>
            </a:r>
          </a:p>
          <a:p>
            <a:pPr marL="457200" indent="-457200">
              <a:buFont typeface="Arial" panose="020B0604020202020204" pitchFamily="34" charset="0"/>
              <a:buChar char="•"/>
            </a:pPr>
            <a:r>
              <a:rPr lang="en-GB" b="0" i="0">
                <a:solidFill>
                  <a:srgbClr val="000000"/>
                </a:solidFill>
                <a:effectLst/>
                <a:latin typeface="Source Sans Pro"/>
                <a:ea typeface="Source Sans Pro"/>
              </a:rPr>
              <a:t>Illustrate how you can help implement the FAIR principles </a:t>
            </a:r>
          </a:p>
        </p:txBody>
      </p:sp>
    </p:spTree>
    <p:extLst>
      <p:ext uri="{BB962C8B-B14F-4D97-AF65-F5344CB8AC3E}">
        <p14:creationId xmlns:p14="http://schemas.microsoft.com/office/powerpoint/2010/main" val="1885648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032F-CDAD-C0AB-DFCC-232E47639E85}"/>
              </a:ext>
            </a:extLst>
          </p:cNvPr>
          <p:cNvSpPr>
            <a:spLocks noGrp="1"/>
          </p:cNvSpPr>
          <p:nvPr>
            <p:ph type="title"/>
          </p:nvPr>
        </p:nvSpPr>
        <p:spPr/>
        <p:txBody>
          <a:bodyPr/>
          <a:lstStyle/>
          <a:p>
            <a:r>
              <a:rPr lang="en-GB" dirty="0"/>
              <a:t>Key takeaways (1)</a:t>
            </a:r>
            <a:endParaRPr lang="en-US" dirty="0"/>
          </a:p>
        </p:txBody>
      </p:sp>
      <p:sp>
        <p:nvSpPr>
          <p:cNvPr id="3" name="Content Placeholder 2">
            <a:extLst>
              <a:ext uri="{FF2B5EF4-FFF2-40B4-BE49-F238E27FC236}">
                <a16:creationId xmlns:a16="http://schemas.microsoft.com/office/drawing/2014/main" id="{7BCE70C8-BD66-8BC8-AB78-B1DB96190FF6}"/>
              </a:ext>
            </a:extLst>
          </p:cNvPr>
          <p:cNvSpPr>
            <a:spLocks noGrp="1"/>
          </p:cNvSpPr>
          <p:nvPr>
            <p:ph idx="1"/>
          </p:nvPr>
        </p:nvSpPr>
        <p:spPr/>
        <p:txBody>
          <a:bodyPr vert="horz" lIns="0" tIns="0" rIns="0" bIns="0" rtlCol="0" anchor="t">
            <a:noAutofit/>
          </a:bodyPr>
          <a:lstStyle/>
          <a:p>
            <a:pPr marL="457200" indent="-457200">
              <a:buFont typeface="Arial,Sans-Serif"/>
              <a:buChar char="•"/>
            </a:pPr>
            <a:r>
              <a:rPr lang="en-GB" sz="2900" dirty="0">
                <a:latin typeface="Calibri"/>
                <a:ea typeface="Source Sans Pro"/>
              </a:rPr>
              <a:t>Data is a collection of values that convey information, describing units of meaning that may be interpreted formally</a:t>
            </a:r>
            <a:endParaRPr lang="en-US" sz="2900" dirty="0">
              <a:latin typeface="Calibri"/>
              <a:ea typeface="Source Sans Pro"/>
            </a:endParaRPr>
          </a:p>
          <a:p>
            <a:pPr marL="457200" indent="-457200">
              <a:buFont typeface="Arial,Sans-Serif"/>
              <a:buChar char="•"/>
            </a:pPr>
            <a:r>
              <a:rPr lang="en-GB" sz="2900" dirty="0">
                <a:latin typeface="Calibri"/>
                <a:ea typeface="Source Sans Pro"/>
              </a:rPr>
              <a:t>Data captures a measurement of a concept which relates to something in the real world</a:t>
            </a:r>
            <a:endParaRPr lang="en-US" sz="2900" dirty="0">
              <a:latin typeface="Calibri"/>
              <a:ea typeface="Source Sans Pro"/>
            </a:endParaRPr>
          </a:p>
          <a:p>
            <a:pPr marL="457200" indent="-457200">
              <a:buFont typeface="Arial,Sans-Serif"/>
              <a:buChar char="•"/>
            </a:pPr>
            <a:r>
              <a:rPr lang="en-GB" sz="2900" dirty="0">
                <a:latin typeface="Calibri"/>
                <a:ea typeface="Source Sans Pro"/>
              </a:rPr>
              <a:t>Metadata provides </a:t>
            </a:r>
            <a:r>
              <a:rPr lang="en-US" sz="2900" dirty="0">
                <a:latin typeface="Calibri"/>
                <a:ea typeface="Source Sans Pro"/>
              </a:rPr>
              <a:t>a framework to describe and understand data, so it can be used in an intelligent and meaningful way</a:t>
            </a:r>
          </a:p>
          <a:p>
            <a:pPr marL="457200" indent="-457200">
              <a:buFont typeface="Arial,Sans-Serif"/>
              <a:buChar char="•"/>
            </a:pPr>
            <a:r>
              <a:rPr lang="en-GB" sz="2900" dirty="0">
                <a:latin typeface="Calibri"/>
                <a:ea typeface="Source Sans Pro"/>
              </a:rPr>
              <a:t>Metadata is key to FAIR</a:t>
            </a:r>
            <a:endParaRPr lang="en-US" sz="2900" dirty="0">
              <a:latin typeface="Calibri"/>
              <a:ea typeface="Source Sans Pro"/>
            </a:endParaRPr>
          </a:p>
          <a:p>
            <a:pPr marL="457200" indent="-457200">
              <a:buFont typeface="Arial,Sans-Serif"/>
              <a:buChar char="•"/>
            </a:pPr>
            <a:r>
              <a:rPr lang="en-GB" sz="2900" dirty="0">
                <a:latin typeface="Calibri"/>
                <a:ea typeface="Source Sans Pro"/>
              </a:rPr>
              <a:t>FAIR are a </a:t>
            </a:r>
            <a:r>
              <a:rPr lang="en-US" sz="2900" dirty="0">
                <a:latin typeface="Calibri"/>
                <a:ea typeface="Source Sans Pro"/>
              </a:rPr>
              <a:t>set of ‘Guiding Principles’ for scientific data management and stewardship which </a:t>
            </a:r>
            <a:r>
              <a:rPr lang="en-US" sz="2900" dirty="0" err="1">
                <a:latin typeface="Calibri"/>
                <a:ea typeface="Source Sans Pro"/>
              </a:rPr>
              <a:t>optimises</a:t>
            </a:r>
            <a:r>
              <a:rPr lang="en-US" sz="2900" dirty="0">
                <a:latin typeface="Calibri"/>
                <a:ea typeface="Source Sans Pro"/>
              </a:rPr>
              <a:t> the reuse of data</a:t>
            </a:r>
            <a:endParaRPr lang="en-GB" sz="2800" dirty="0">
              <a:latin typeface="Calibri"/>
              <a:ea typeface="Source Sans Pro"/>
            </a:endParaRPr>
          </a:p>
          <a:p>
            <a:pPr marL="457200" indent="-457200">
              <a:buFont typeface="Arial,Sans-Serif"/>
              <a:buChar char="•"/>
            </a:pPr>
            <a:endParaRPr lang="en-US" sz="2800" dirty="0">
              <a:latin typeface="Source Sans Pro"/>
              <a:ea typeface="Source Sans Pro"/>
            </a:endParaRPr>
          </a:p>
          <a:p>
            <a:pPr marL="457200" indent="-457200">
              <a:buFont typeface="Arial,Sans-Serif"/>
              <a:buChar char="•"/>
            </a:pPr>
            <a:endParaRPr lang="en-GB" sz="2800" dirty="0">
              <a:latin typeface="Source Sans Pro"/>
              <a:ea typeface="Source Sans Pro"/>
            </a:endParaRPr>
          </a:p>
        </p:txBody>
      </p:sp>
      <p:sp>
        <p:nvSpPr>
          <p:cNvPr id="4" name="Footer Placeholder 3">
            <a:extLst>
              <a:ext uri="{FF2B5EF4-FFF2-40B4-BE49-F238E27FC236}">
                <a16:creationId xmlns:a16="http://schemas.microsoft.com/office/drawing/2014/main" id="{D0249CBF-FD62-6B1F-AC72-2E31E781D6A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52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C9663-8546-59A7-D51A-D3433FB74DCE}"/>
              </a:ext>
            </a:extLst>
          </p:cNvPr>
          <p:cNvSpPr>
            <a:spLocks noGrp="1"/>
          </p:cNvSpPr>
          <p:nvPr>
            <p:ph idx="1"/>
          </p:nvPr>
        </p:nvSpPr>
        <p:spPr/>
        <p:txBody>
          <a:bodyPr vert="horz" lIns="0" tIns="0" rIns="0" bIns="0" rtlCol="0" anchor="t">
            <a:noAutofit/>
          </a:bodyPr>
          <a:lstStyle/>
          <a:p>
            <a:pPr marL="457200" indent="-457200">
              <a:buFont typeface="Arial,Sans-Serif"/>
              <a:buChar char="•"/>
            </a:pPr>
            <a:r>
              <a:rPr lang="en-GB" sz="2700" dirty="0">
                <a:latin typeface="Source Sans Pro"/>
                <a:ea typeface="Source Sans Pro"/>
              </a:rPr>
              <a:t>Creating metadata; </a:t>
            </a:r>
            <a:endParaRPr lang="en-US" sz="2700" dirty="0">
              <a:latin typeface="Source Sans Pro"/>
              <a:ea typeface="Source Sans Pro"/>
            </a:endParaRPr>
          </a:p>
          <a:p>
            <a:pPr marL="989965" lvl="1" indent="-380365">
              <a:buClr>
                <a:srgbClr val="389996"/>
              </a:buClr>
              <a:buFont typeface="Arial,Sans-Serif"/>
              <a:buChar char="•"/>
            </a:pPr>
            <a:r>
              <a:rPr lang="en-GB" sz="2700" dirty="0">
                <a:latin typeface="Source Sans Pro"/>
                <a:ea typeface="Source Sans Pro"/>
              </a:rPr>
              <a:t>is important for your future self and others to discover, understand and use data</a:t>
            </a:r>
            <a:endParaRPr lang="en-US" sz="2700" dirty="0">
              <a:latin typeface="Source Sans Pro"/>
              <a:ea typeface="Source Sans Pro"/>
            </a:endParaRPr>
          </a:p>
          <a:p>
            <a:pPr marL="989965" lvl="1" indent="-380365">
              <a:buClr>
                <a:srgbClr val="389996"/>
              </a:buClr>
              <a:buFont typeface="Arial,Sans-Serif"/>
              <a:buChar char="•"/>
            </a:pPr>
            <a:r>
              <a:rPr lang="en-GB" sz="2700" dirty="0">
                <a:latin typeface="Source Sans Pro"/>
                <a:ea typeface="Source Sans Pro"/>
              </a:rPr>
              <a:t>may be required by external organisations to support FAIR principles</a:t>
            </a:r>
            <a:endParaRPr lang="en-US" sz="2700" dirty="0">
              <a:latin typeface="Source Sans Pro"/>
              <a:ea typeface="Source Sans Pro"/>
            </a:endParaRPr>
          </a:p>
          <a:p>
            <a:pPr marL="457200" indent="-457200">
              <a:buClr>
                <a:srgbClr val="652C90"/>
              </a:buClr>
              <a:buFont typeface="Arial,Sans-Serif"/>
              <a:buChar char="•"/>
            </a:pPr>
            <a:r>
              <a:rPr lang="en-GB" sz="2700" dirty="0">
                <a:latin typeface="Source Sans Pro"/>
                <a:ea typeface="Source Sans Pro"/>
              </a:rPr>
              <a:t>Infrastructures are best placed to implement FAIR for the benefit of users</a:t>
            </a:r>
            <a:endParaRPr lang="en-US" sz="2700" dirty="0">
              <a:latin typeface="Source Sans Pro"/>
              <a:ea typeface="Source Sans Pro"/>
            </a:endParaRPr>
          </a:p>
          <a:p>
            <a:pPr marL="457200" indent="-457200">
              <a:buClr>
                <a:srgbClr val="652C90"/>
              </a:buClr>
              <a:buFont typeface="Arial,Sans-Serif"/>
              <a:buChar char="•"/>
            </a:pPr>
            <a:r>
              <a:rPr lang="en-GB" sz="2700" dirty="0">
                <a:latin typeface="Source Sans Pro"/>
                <a:ea typeface="Source Sans Pro"/>
              </a:rPr>
              <a:t>Data producers and users can contribute to creating FAIR data</a:t>
            </a:r>
          </a:p>
          <a:p>
            <a:pPr marL="457200" indent="-457200">
              <a:buClr>
                <a:srgbClr val="652C90"/>
              </a:buClr>
              <a:buFont typeface="Arial,Sans-Serif"/>
              <a:buChar char="•"/>
            </a:pPr>
            <a:r>
              <a:rPr lang="en-GB" sz="2700" dirty="0">
                <a:latin typeface="Source Sans Pro"/>
                <a:ea typeface="Source Sans Pro"/>
              </a:rPr>
              <a:t>Make a plan early in the research process for your data management</a:t>
            </a:r>
            <a:endParaRPr lang="en-US" sz="2700" dirty="0">
              <a:latin typeface="Source Sans Pro"/>
              <a:ea typeface="Source Sans Pro"/>
            </a:endParaRPr>
          </a:p>
          <a:p>
            <a:pPr marL="457200" indent="-457200">
              <a:buClr>
                <a:srgbClr val="652C90"/>
              </a:buClr>
              <a:buFont typeface="Arial,Sans-Serif"/>
              <a:buChar char="•"/>
            </a:pPr>
            <a:r>
              <a:rPr lang="en-GB" sz="2700" dirty="0">
                <a:latin typeface="Source Sans Pro"/>
                <a:ea typeface="Source Sans Pro"/>
              </a:rPr>
              <a:t>Create and store your metadata from the start which can be used and updated throughout the process, and ready when needed</a:t>
            </a:r>
            <a:endParaRPr lang="en-US" sz="2700" dirty="0">
              <a:latin typeface="Source Sans Pro"/>
              <a:ea typeface="Source Sans Pro"/>
            </a:endParaRPr>
          </a:p>
          <a:p>
            <a:pPr marL="457200" indent="-457200">
              <a:buClr>
                <a:srgbClr val="652C90"/>
              </a:buClr>
              <a:buFont typeface="Arial,Sans-Serif"/>
              <a:buChar char="•"/>
            </a:pPr>
            <a:endParaRPr lang="en-GB" sz="3000" dirty="0"/>
          </a:p>
          <a:p>
            <a:pPr marL="457200" indent="-457200">
              <a:buClr>
                <a:srgbClr val="652C90"/>
              </a:buClr>
              <a:buFont typeface="Arial,Sans-Serif"/>
              <a:buChar char="•"/>
            </a:pPr>
            <a:endParaRPr lang="en-GB" sz="3000" dirty="0"/>
          </a:p>
          <a:p>
            <a:pPr indent="-380365">
              <a:buClr>
                <a:srgbClr val="652C90"/>
              </a:buClr>
              <a:buFont typeface="Arial,Sans-Serif"/>
              <a:buChar char="•"/>
            </a:pPr>
            <a:endParaRPr lang="en-GB" sz="2800" dirty="0"/>
          </a:p>
          <a:p>
            <a:endParaRPr lang="en-US" dirty="0"/>
          </a:p>
        </p:txBody>
      </p:sp>
      <p:sp>
        <p:nvSpPr>
          <p:cNvPr id="4" name="Footer Placeholder 3">
            <a:extLst>
              <a:ext uri="{FF2B5EF4-FFF2-40B4-BE49-F238E27FC236}">
                <a16:creationId xmlns:a16="http://schemas.microsoft.com/office/drawing/2014/main" id="{455860C4-C100-8840-AE5A-9E0678AE93C4}"/>
              </a:ext>
            </a:extLst>
          </p:cNvPr>
          <p:cNvSpPr>
            <a:spLocks noGrp="1"/>
          </p:cNvSpPr>
          <p:nvPr>
            <p:ph type="ftr" sz="quarter" idx="11"/>
          </p:nvPr>
        </p:nvSpPr>
        <p:spPr/>
        <p:txBody>
          <a:bodyPr/>
          <a:lstStyle/>
          <a:p>
            <a:endParaRPr lang="en-GB"/>
          </a:p>
        </p:txBody>
      </p:sp>
      <p:sp>
        <p:nvSpPr>
          <p:cNvPr id="7" name="Title 6">
            <a:extLst>
              <a:ext uri="{FF2B5EF4-FFF2-40B4-BE49-F238E27FC236}">
                <a16:creationId xmlns:a16="http://schemas.microsoft.com/office/drawing/2014/main" id="{0D8D6570-AC39-F77B-33BE-BB77713A1DD3}"/>
              </a:ext>
            </a:extLst>
          </p:cNvPr>
          <p:cNvSpPr>
            <a:spLocks noGrp="1"/>
          </p:cNvSpPr>
          <p:nvPr>
            <p:ph type="title"/>
          </p:nvPr>
        </p:nvSpPr>
        <p:spPr/>
        <p:txBody>
          <a:bodyPr/>
          <a:lstStyle/>
          <a:p>
            <a:r>
              <a:rPr lang="en-GB" dirty="0"/>
              <a:t>Key takeaways (2)</a:t>
            </a:r>
          </a:p>
        </p:txBody>
      </p:sp>
    </p:spTree>
    <p:extLst>
      <p:ext uri="{BB962C8B-B14F-4D97-AF65-F5344CB8AC3E}">
        <p14:creationId xmlns:p14="http://schemas.microsoft.com/office/powerpoint/2010/main" val="17757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FA07-9C7E-8D4F-56C8-B3EE1FA6BA72}"/>
              </a:ext>
            </a:extLst>
          </p:cNvPr>
          <p:cNvSpPr>
            <a:spLocks noGrp="1"/>
          </p:cNvSpPr>
          <p:nvPr>
            <p:ph type="title"/>
          </p:nvPr>
        </p:nvSpPr>
        <p:spPr/>
        <p:txBody>
          <a:bodyPr/>
          <a:lstStyle/>
          <a:p>
            <a:r>
              <a:rPr lang="en-GB"/>
              <a:t>Exercise 4: Your action </a:t>
            </a:r>
          </a:p>
        </p:txBody>
      </p:sp>
      <p:sp>
        <p:nvSpPr>
          <p:cNvPr id="3" name="Content Placeholder 2">
            <a:extLst>
              <a:ext uri="{FF2B5EF4-FFF2-40B4-BE49-F238E27FC236}">
                <a16:creationId xmlns:a16="http://schemas.microsoft.com/office/drawing/2014/main" id="{F7413ABA-1B8F-AE86-A15F-E23F6EB6A1F7}"/>
              </a:ext>
            </a:extLst>
          </p:cNvPr>
          <p:cNvSpPr>
            <a:spLocks noGrp="1"/>
          </p:cNvSpPr>
          <p:nvPr>
            <p:ph idx="1"/>
          </p:nvPr>
        </p:nvSpPr>
        <p:spPr>
          <a:xfrm>
            <a:off x="575734" y="1553318"/>
            <a:ext cx="10515600" cy="4351338"/>
          </a:xfrm>
        </p:spPr>
        <p:txBody>
          <a:bodyPr vert="horz" lIns="0" tIns="0" rIns="0" bIns="0" rtlCol="0" anchor="t">
            <a:noAutofit/>
          </a:bodyPr>
          <a:lstStyle/>
          <a:p>
            <a:pPr marL="457200" indent="-457200">
              <a:buFont typeface="Arial" panose="020B0604020202020204" pitchFamily="34" charset="0"/>
              <a:buChar char="•"/>
            </a:pPr>
            <a:r>
              <a:rPr lang="en-GB" dirty="0">
                <a:latin typeface="Source Sans Pro"/>
                <a:ea typeface="Source Sans Pro"/>
              </a:rPr>
              <a:t>Write down</a:t>
            </a:r>
            <a:r>
              <a:rPr lang="en-GB" b="0" i="0" dirty="0">
                <a:effectLst/>
                <a:latin typeface="Source Sans Pro"/>
                <a:ea typeface="Source Sans Pro"/>
              </a:rPr>
              <a:t> one practical action you can do to make your data more FAIR</a:t>
            </a:r>
            <a:endParaRPr lang="en-GB" dirty="0">
              <a:latin typeface="Source Sans Pro"/>
              <a:ea typeface="Source Sans Pro"/>
            </a:endParaRPr>
          </a:p>
          <a:p>
            <a:r>
              <a:rPr lang="en-GB" dirty="0">
                <a:latin typeface="Source Sans Pro"/>
                <a:ea typeface="Source Sans Pro"/>
              </a:rPr>
              <a:t>or</a:t>
            </a:r>
            <a:endParaRPr lang="en-GB" b="0" i="0" dirty="0">
              <a:effectLst/>
              <a:latin typeface="Source Sans Pro"/>
              <a:ea typeface="Source Sans Pro"/>
            </a:endParaRPr>
          </a:p>
          <a:p>
            <a:pPr marL="457200" indent="-457200">
              <a:buFont typeface="Arial" panose="020B0604020202020204" pitchFamily="34" charset="0"/>
              <a:buChar char="•"/>
            </a:pPr>
            <a:r>
              <a:rPr lang="en-GB" dirty="0">
                <a:latin typeface="Source Sans Pro"/>
                <a:ea typeface="Source Sans Pro"/>
              </a:rPr>
              <a:t>Write down</a:t>
            </a:r>
            <a:r>
              <a:rPr lang="en-GB" b="0" i="0" dirty="0">
                <a:effectLst/>
                <a:latin typeface="Source Sans Pro"/>
                <a:ea typeface="Source Sans Pro"/>
              </a:rPr>
              <a:t> one practical action you can do to incorporate metadata </a:t>
            </a:r>
            <a:r>
              <a:rPr lang="en-GB" dirty="0">
                <a:latin typeface="Source Sans Pro"/>
                <a:ea typeface="Source Sans Pro"/>
              </a:rPr>
              <a:t>documentation into</a:t>
            </a:r>
            <a:r>
              <a:rPr lang="en-GB" b="0" i="0" dirty="0">
                <a:effectLst/>
                <a:latin typeface="Source Sans Pro"/>
                <a:ea typeface="Source Sans Pro"/>
              </a:rPr>
              <a:t> your </a:t>
            </a:r>
            <a:r>
              <a:rPr lang="en-GB" dirty="0">
                <a:latin typeface="Source Sans Pro"/>
                <a:ea typeface="Source Sans Pro"/>
              </a:rPr>
              <a:t>research project</a:t>
            </a:r>
          </a:p>
        </p:txBody>
      </p:sp>
    </p:spTree>
    <p:extLst>
      <p:ext uri="{BB962C8B-B14F-4D97-AF65-F5344CB8AC3E}">
        <p14:creationId xmlns:p14="http://schemas.microsoft.com/office/powerpoint/2010/main" val="36235919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E84FD-0B7C-9178-2CFA-D76C4BB3C94E}"/>
              </a:ext>
            </a:extLst>
          </p:cNvPr>
          <p:cNvSpPr>
            <a:spLocks noGrp="1"/>
          </p:cNvSpPr>
          <p:nvPr>
            <p:ph type="title"/>
          </p:nvPr>
        </p:nvSpPr>
        <p:spPr/>
        <p:txBody>
          <a:bodyPr/>
          <a:lstStyle/>
          <a:p>
            <a:r>
              <a:rPr lang="en-GB">
                <a:latin typeface="Aleo"/>
              </a:rPr>
              <a:t>Questions?</a:t>
            </a:r>
            <a:endParaRPr lang="en-GB">
              <a:latin typeface="Aleo"/>
              <a:sym typeface="Wingdings" panose="05000000000000000000" pitchFamily="2" charset="2"/>
            </a:endParaRPr>
          </a:p>
        </p:txBody>
      </p:sp>
      <p:sp>
        <p:nvSpPr>
          <p:cNvPr id="4" name="Footer Placeholder 3">
            <a:extLst>
              <a:ext uri="{FF2B5EF4-FFF2-40B4-BE49-F238E27FC236}">
                <a16:creationId xmlns:a16="http://schemas.microsoft.com/office/drawing/2014/main" id="{DFC0725E-FBB6-D152-4837-FBFCEF1152F6}"/>
              </a:ext>
            </a:extLst>
          </p:cNvPr>
          <p:cNvSpPr>
            <a:spLocks noGrp="1"/>
          </p:cNvSpPr>
          <p:nvPr>
            <p:ph type="ftr" sz="quarter" idx="10"/>
          </p:nvPr>
        </p:nvSpPr>
        <p:spPr/>
        <p:txBody>
          <a:bodyPr/>
          <a:lstStyle/>
          <a:p>
            <a:endParaRPr lang="en-GB"/>
          </a:p>
        </p:txBody>
      </p:sp>
      <p:sp>
        <p:nvSpPr>
          <p:cNvPr id="6" name="Text Placeholder 5">
            <a:extLst>
              <a:ext uri="{FF2B5EF4-FFF2-40B4-BE49-F238E27FC236}">
                <a16:creationId xmlns:a16="http://schemas.microsoft.com/office/drawing/2014/main" id="{5DDA9C19-1514-179B-8ADE-878FC2FBA09E}"/>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91071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702DE2-9012-B37A-AEC9-E4354DAF9B64}"/>
              </a:ext>
            </a:extLst>
          </p:cNvPr>
          <p:cNvSpPr>
            <a:spLocks noGrp="1"/>
          </p:cNvSpPr>
          <p:nvPr>
            <p:ph idx="11"/>
          </p:nvPr>
        </p:nvSpPr>
        <p:spPr>
          <a:xfrm>
            <a:off x="1070539" y="1451403"/>
            <a:ext cx="4133963" cy="4185283"/>
          </a:xfrm>
        </p:spPr>
        <p:txBody>
          <a:bodyPr vert="horz" lIns="0" tIns="0" rIns="0" bIns="0" rtlCol="0" anchor="t">
            <a:noAutofit/>
          </a:bodyPr>
          <a:lstStyle/>
          <a:p>
            <a:endParaRPr lang="en-US" sz="2800">
              <a:solidFill>
                <a:srgbClr val="000000"/>
              </a:solidFill>
              <a:latin typeface="Source Sans Pro"/>
              <a:ea typeface="Source Sans Pro"/>
            </a:endParaRPr>
          </a:p>
          <a:p>
            <a:endParaRPr lang="en-US" sz="2800">
              <a:solidFill>
                <a:srgbClr val="000000"/>
              </a:solidFill>
              <a:latin typeface="Source Sans Pro"/>
              <a:ea typeface="Source Sans Pro"/>
            </a:endParaRPr>
          </a:p>
        </p:txBody>
      </p:sp>
      <p:sp>
        <p:nvSpPr>
          <p:cNvPr id="3" name="Title 2">
            <a:extLst>
              <a:ext uri="{FF2B5EF4-FFF2-40B4-BE49-F238E27FC236}">
                <a16:creationId xmlns:a16="http://schemas.microsoft.com/office/drawing/2014/main" id="{AAE46467-9F47-692B-05BA-6C2693FD56CC}"/>
              </a:ext>
            </a:extLst>
          </p:cNvPr>
          <p:cNvSpPr>
            <a:spLocks noGrp="1"/>
          </p:cNvSpPr>
          <p:nvPr>
            <p:ph type="title"/>
          </p:nvPr>
        </p:nvSpPr>
        <p:spPr/>
        <p:txBody>
          <a:bodyPr/>
          <a:lstStyle/>
          <a:p>
            <a:r>
              <a:rPr lang="en-US" dirty="0">
                <a:latin typeface="Aleo"/>
              </a:rPr>
              <a:t>Please provide us with feedback</a:t>
            </a:r>
            <a:endParaRPr lang="en-US" dirty="0"/>
          </a:p>
        </p:txBody>
      </p:sp>
      <p:sp>
        <p:nvSpPr>
          <p:cNvPr id="4" name="Footer Placeholder 3">
            <a:extLst>
              <a:ext uri="{FF2B5EF4-FFF2-40B4-BE49-F238E27FC236}">
                <a16:creationId xmlns:a16="http://schemas.microsoft.com/office/drawing/2014/main" id="{8B045C87-95BD-4169-E48F-8AB98E5C01A9}"/>
              </a:ext>
            </a:extLst>
          </p:cNvPr>
          <p:cNvSpPr>
            <a:spLocks noGrp="1"/>
          </p:cNvSpPr>
          <p:nvPr>
            <p:ph type="ftr" sz="quarter" idx="15"/>
          </p:nvPr>
        </p:nvSpPr>
        <p:spPr/>
        <p:txBody>
          <a:bodyPr/>
          <a:lstStyle/>
          <a:p>
            <a:endParaRPr lang="en-GB"/>
          </a:p>
        </p:txBody>
      </p:sp>
      <p:sp>
        <p:nvSpPr>
          <p:cNvPr id="6" name="Text Placeholder 5">
            <a:extLst>
              <a:ext uri="{FF2B5EF4-FFF2-40B4-BE49-F238E27FC236}">
                <a16:creationId xmlns:a16="http://schemas.microsoft.com/office/drawing/2014/main" id="{99BAC737-E35F-ECDD-E160-8343104AA8E4}"/>
              </a:ext>
            </a:extLst>
          </p:cNvPr>
          <p:cNvSpPr>
            <a:spLocks noGrp="1"/>
          </p:cNvSpPr>
          <p:nvPr>
            <p:ph type="body" sz="quarter" idx="4294967295"/>
          </p:nvPr>
        </p:nvSpPr>
        <p:spPr>
          <a:xfrm>
            <a:off x="5963666" y="5319259"/>
            <a:ext cx="5302250" cy="644525"/>
          </a:xfrm>
        </p:spPr>
        <p:txBody>
          <a:bodyPr vert="horz" lIns="0" tIns="0" rIns="0" bIns="0" rtlCol="0" anchor="t">
            <a:noAutofit/>
          </a:bodyPr>
          <a:lstStyle/>
          <a:p>
            <a:r>
              <a:rPr lang="en-US" sz="2800" b="1" dirty="0">
                <a:latin typeface="Source Sans Pro"/>
                <a:ea typeface="Source Sans Pro"/>
              </a:rPr>
              <a:t>https://</a:t>
            </a:r>
            <a:r>
              <a:rPr lang="en-US" sz="2800" b="1" dirty="0" err="1">
                <a:latin typeface="Source Sans Pro"/>
                <a:ea typeface="Source Sans Pro"/>
              </a:rPr>
              <a:t>qrco.de</a:t>
            </a:r>
            <a:r>
              <a:rPr lang="en-US" sz="2800" b="1" dirty="0">
                <a:latin typeface="Source Sans Pro"/>
                <a:ea typeface="Source Sans Pro"/>
              </a:rPr>
              <a:t>/</a:t>
            </a:r>
            <a:r>
              <a:rPr lang="en-US" sz="2800" b="1" dirty="0" err="1">
                <a:latin typeface="Source Sans Pro"/>
                <a:ea typeface="Source Sans Pro"/>
              </a:rPr>
              <a:t>methodscon</a:t>
            </a:r>
            <a:endParaRPr lang="en-US" sz="4000" b="1" dirty="0">
              <a:latin typeface="Source Sans Pro"/>
              <a:ea typeface="Source Sans Pro"/>
            </a:endParaRPr>
          </a:p>
        </p:txBody>
      </p:sp>
      <p:sp>
        <p:nvSpPr>
          <p:cNvPr id="10" name="TextBox 9">
            <a:extLst>
              <a:ext uri="{FF2B5EF4-FFF2-40B4-BE49-F238E27FC236}">
                <a16:creationId xmlns:a16="http://schemas.microsoft.com/office/drawing/2014/main" id="{07668103-4553-2ACD-257C-BD42EC481A04}"/>
              </a:ext>
            </a:extLst>
          </p:cNvPr>
          <p:cNvSpPr txBox="1"/>
          <p:nvPr/>
        </p:nvSpPr>
        <p:spPr>
          <a:xfrm>
            <a:off x="5842659" y="1656608"/>
            <a:ext cx="529560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latin typeface="Source Sans Pro"/>
              </a:rPr>
              <a:t>We would really appreciate it if you could let us know your thoughts on the session. Your comments will help us plan and improve our future events.</a:t>
            </a:r>
            <a:endParaRPr lang="en-US" sz="2800" dirty="0">
              <a:latin typeface="Source Sans Pro"/>
              <a:ea typeface="Source Sans Pro"/>
            </a:endParaRPr>
          </a:p>
          <a:p>
            <a:r>
              <a:rPr lang="en-GB" sz="2800" dirty="0">
                <a:latin typeface="Source Sans Pro"/>
              </a:rPr>
              <a:t>​</a:t>
            </a:r>
          </a:p>
          <a:p>
            <a:r>
              <a:rPr lang="en-GB" sz="2800" dirty="0">
                <a:latin typeface="Source Sans Pro"/>
              </a:rPr>
              <a:t>It should take roughly 2 minutes to complete.</a:t>
            </a:r>
            <a:endParaRPr lang="en-GB" dirty="0"/>
          </a:p>
        </p:txBody>
      </p:sp>
      <p:pic>
        <p:nvPicPr>
          <p:cNvPr id="1026" name="Picture 2" descr="A qr code on a white background&#10;&#10;Description automatically generated">
            <a:extLst>
              <a:ext uri="{FF2B5EF4-FFF2-40B4-BE49-F238E27FC236}">
                <a16:creationId xmlns:a16="http://schemas.microsoft.com/office/drawing/2014/main" id="{67188408-0506-76A1-88C6-46E7C01B3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886" y="1639023"/>
            <a:ext cx="3844437" cy="38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44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B05-DB23-1327-7EFD-973014587F6B}"/>
              </a:ext>
            </a:extLst>
          </p:cNvPr>
          <p:cNvSpPr>
            <a:spLocks noGrp="1"/>
          </p:cNvSpPr>
          <p:nvPr>
            <p:ph type="title"/>
          </p:nvPr>
        </p:nvSpPr>
        <p:spPr/>
        <p:txBody>
          <a:bodyPr>
            <a:noAutofit/>
          </a:bodyPr>
          <a:lstStyle/>
          <a:p>
            <a:r>
              <a:rPr lang="en-US"/>
              <a:t>Intended Learning Outcome</a:t>
            </a:r>
          </a:p>
        </p:txBody>
      </p:sp>
      <p:sp>
        <p:nvSpPr>
          <p:cNvPr id="3" name="Content Placeholder 2">
            <a:extLst>
              <a:ext uri="{FF2B5EF4-FFF2-40B4-BE49-F238E27FC236}">
                <a16:creationId xmlns:a16="http://schemas.microsoft.com/office/drawing/2014/main" id="{1258A17D-B870-3881-0DD4-2A5E3E12D8BE}"/>
              </a:ext>
            </a:extLst>
          </p:cNvPr>
          <p:cNvSpPr>
            <a:spLocks noGrp="1"/>
          </p:cNvSpPr>
          <p:nvPr>
            <p:ph type="body" sz="quarter" idx="11"/>
          </p:nvPr>
        </p:nvSpPr>
        <p:spPr>
          <a:xfrm>
            <a:off x="575734" y="1411819"/>
            <a:ext cx="11040533" cy="4224867"/>
          </a:xfrm>
        </p:spPr>
        <p:txBody>
          <a:bodyPr vert="horz" lIns="0" tIns="0" rIns="0" bIns="0" rtlCol="0" anchor="t">
            <a:noAutofit/>
          </a:bodyPr>
          <a:lstStyle/>
          <a:p>
            <a:pPr marL="342900" indent="-342900">
              <a:buFont typeface="Arial" panose="020B0604020202020204" pitchFamily="34" charset="0"/>
              <a:buChar char="•"/>
            </a:pPr>
            <a:r>
              <a:rPr lang="en-US">
                <a:latin typeface="Source Sans Pro"/>
                <a:ea typeface="Source Sans Pro"/>
              </a:rPr>
              <a:t>Demonstrate</a:t>
            </a:r>
            <a:r>
              <a:rPr lang="en-US">
                <a:solidFill>
                  <a:srgbClr val="FF0000"/>
                </a:solidFill>
                <a:latin typeface="Source Sans Pro"/>
                <a:ea typeface="Source Sans Pro"/>
              </a:rPr>
              <a:t> </a:t>
            </a:r>
            <a:r>
              <a:rPr lang="en-US">
                <a:latin typeface="Source Sans Pro"/>
                <a:ea typeface="Source Sans Pro"/>
              </a:rPr>
              <a:t>a firm understanding of what data is and its purpose in research</a:t>
            </a:r>
          </a:p>
        </p:txBody>
      </p:sp>
    </p:spTree>
    <p:extLst>
      <p:ext uri="{BB962C8B-B14F-4D97-AF65-F5344CB8AC3E}">
        <p14:creationId xmlns:p14="http://schemas.microsoft.com/office/powerpoint/2010/main" val="2071405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6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0DFB-C5AE-22F0-90F6-D2E369DE65E5}"/>
              </a:ext>
            </a:extLst>
          </p:cNvPr>
          <p:cNvSpPr>
            <a:spLocks noGrp="1"/>
          </p:cNvSpPr>
          <p:nvPr>
            <p:ph type="title"/>
          </p:nvPr>
        </p:nvSpPr>
        <p:spPr/>
        <p:txBody>
          <a:bodyPr/>
          <a:lstStyle/>
          <a:p>
            <a:r>
              <a:rPr lang="en-GB" dirty="0"/>
              <a:t>References and Resources: Data</a:t>
            </a:r>
          </a:p>
        </p:txBody>
      </p:sp>
      <p:sp>
        <p:nvSpPr>
          <p:cNvPr id="3" name="Content Placeholder 2">
            <a:extLst>
              <a:ext uri="{FF2B5EF4-FFF2-40B4-BE49-F238E27FC236}">
                <a16:creationId xmlns:a16="http://schemas.microsoft.com/office/drawing/2014/main" id="{939CBB2D-C5B8-E429-3154-31DADA9F62DC}"/>
              </a:ext>
            </a:extLst>
          </p:cNvPr>
          <p:cNvSpPr>
            <a:spLocks noGrp="1"/>
          </p:cNvSpPr>
          <p:nvPr>
            <p:ph idx="1"/>
          </p:nvPr>
        </p:nvSpPr>
        <p:spPr>
          <a:xfrm>
            <a:off x="575734" y="1579459"/>
            <a:ext cx="11040533" cy="4224867"/>
          </a:xfrm>
        </p:spPr>
        <p:txBody>
          <a:bodyPr vert="horz" lIns="0" tIns="0" rIns="0" bIns="0" rtlCol="0" anchor="t">
            <a:noAutofit/>
          </a:bodyPr>
          <a:lstStyle/>
          <a:p>
            <a:pPr marL="457200" indent="-457200">
              <a:buFont typeface="Arial" panose="020B0604020202020204" pitchFamily="34" charset="0"/>
              <a:buChar char="•"/>
            </a:pPr>
            <a:r>
              <a:rPr lang="en-GB" sz="3000" dirty="0">
                <a:solidFill>
                  <a:schemeClr val="accent1"/>
                </a:solidFill>
                <a:latin typeface="Source Sans Pro"/>
                <a:ea typeface="Source Sans Pro"/>
                <a:hlinkClick r:id="rId2">
                  <a:extLst>
                    <a:ext uri="{A12FA001-AC4F-418D-AE19-62706E023703}">
                      <ahyp:hlinkClr xmlns:ahyp="http://schemas.microsoft.com/office/drawing/2018/hyperlinkcolor" val="tx"/>
                    </a:ext>
                  </a:extLst>
                </a:hlinkClick>
              </a:rPr>
              <a:t>[1] Wikipedia data definition</a:t>
            </a:r>
            <a:endParaRPr lang="en-GB" sz="3000" dirty="0">
              <a:solidFill>
                <a:schemeClr val="accent1"/>
              </a:solidFill>
            </a:endParaRPr>
          </a:p>
          <a:p>
            <a:endParaRPr lang="en-GB"/>
          </a:p>
        </p:txBody>
      </p:sp>
    </p:spTree>
    <p:extLst>
      <p:ext uri="{BB962C8B-B14F-4D97-AF65-F5344CB8AC3E}">
        <p14:creationId xmlns:p14="http://schemas.microsoft.com/office/powerpoint/2010/main" val="291637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0BC5-4209-56AD-90BC-3018C8952D80}"/>
              </a:ext>
            </a:extLst>
          </p:cNvPr>
          <p:cNvSpPr>
            <a:spLocks noGrp="1"/>
          </p:cNvSpPr>
          <p:nvPr>
            <p:ph type="title"/>
          </p:nvPr>
        </p:nvSpPr>
        <p:spPr/>
        <p:txBody>
          <a:bodyPr/>
          <a:lstStyle/>
          <a:p>
            <a:r>
              <a:rPr lang="en-GB">
                <a:latin typeface="Aleo"/>
              </a:rPr>
              <a:t>References: Metadata</a:t>
            </a:r>
          </a:p>
        </p:txBody>
      </p:sp>
      <p:sp>
        <p:nvSpPr>
          <p:cNvPr id="3" name="Content Placeholder 2">
            <a:extLst>
              <a:ext uri="{FF2B5EF4-FFF2-40B4-BE49-F238E27FC236}">
                <a16:creationId xmlns:a16="http://schemas.microsoft.com/office/drawing/2014/main" id="{6878A7F9-FA43-CC8D-CB03-F600C14C49DC}"/>
              </a:ext>
            </a:extLst>
          </p:cNvPr>
          <p:cNvSpPr>
            <a:spLocks noGrp="1"/>
          </p:cNvSpPr>
          <p:nvPr>
            <p:ph idx="1"/>
          </p:nvPr>
        </p:nvSpPr>
        <p:spPr/>
        <p:txBody>
          <a:bodyPr vert="horz" lIns="0" tIns="0" rIns="0" bIns="0" rtlCol="0" anchor="t">
            <a:noAutofit/>
          </a:bodyPr>
          <a:lstStyle/>
          <a:p>
            <a:pPr marL="342900" indent="-342900">
              <a:buFont typeface="Arial,Sans-Serif" panose="020B0604020202020204" pitchFamily="34" charset="0"/>
              <a:buChar char="•"/>
            </a:pPr>
            <a:r>
              <a:rPr lang="en-GB" sz="3000" dirty="0">
                <a:latin typeface="Source Sans Pro"/>
                <a:ea typeface="Source Sans Pro"/>
                <a:hlinkClick r:id="rId3"/>
              </a:rPr>
              <a:t>[2] https://dataedo.com/kb/data-glossary/what-is-metadata</a:t>
            </a:r>
            <a:endParaRPr lang="en-GB" sz="3000" dirty="0">
              <a:latin typeface="Source Sans Pro"/>
              <a:ea typeface="Source Sans Pro"/>
            </a:endParaRPr>
          </a:p>
          <a:p>
            <a:pPr marL="342900" indent="-342900">
              <a:buFont typeface="Arial,Sans-Serif" panose="020B0604020202020204" pitchFamily="34" charset="0"/>
              <a:buChar char="•"/>
            </a:pPr>
            <a:r>
              <a:rPr lang="en-GB" sz="3000" dirty="0">
                <a:latin typeface="Source Sans Pro"/>
                <a:ea typeface="Source Sans Pro"/>
                <a:hlinkClick r:id="" action="ppaction://noaction"/>
              </a:rPr>
              <a:t>[3] https://www.britannica.com/technology/metadata</a:t>
            </a:r>
            <a:endParaRPr lang="en-GB" sz="3000" dirty="0">
              <a:latin typeface="Source Sans Pro"/>
              <a:ea typeface="Source Sans Pro"/>
            </a:endParaRPr>
          </a:p>
          <a:p>
            <a:pPr marL="342900" indent="-342900">
              <a:buFont typeface="Arial,Sans-Serif" panose="020B0604020202020204" pitchFamily="34" charset="0"/>
              <a:buChar char="•"/>
            </a:pPr>
            <a:r>
              <a:rPr lang="en-GB" sz="3000" dirty="0">
                <a:latin typeface="Source Sans Pro"/>
                <a:ea typeface="Source Sans Pro"/>
              </a:rPr>
              <a:t>[4] Parry, K. (2023). Metadata Is Not Data About Data. Decolonizing Data, 15-33</a:t>
            </a:r>
          </a:p>
          <a:p>
            <a:pPr marL="342900" indent="-342900">
              <a:buFont typeface="Arial" panose="020B0604020202020204" pitchFamily="34" charset="0"/>
              <a:buChar char="•"/>
            </a:pPr>
            <a:r>
              <a:rPr lang="en-GB" sz="3000" dirty="0">
                <a:latin typeface="Source Sans Pro"/>
                <a:ea typeface="Source Sans Pro"/>
                <a:hlinkClick r:id="rId4">
                  <a:extLst>
                    <a:ext uri="{A12FA001-AC4F-418D-AE19-62706E023703}">
                      <ahyp:hlinkClr xmlns:ahyp="http://schemas.microsoft.com/office/drawing/2018/hyperlinkcolor" val="tx"/>
                    </a:ext>
                  </a:extLst>
                </a:hlinkClick>
              </a:rPr>
              <a:t>[5] </a:t>
            </a:r>
            <a:r>
              <a:rPr lang="en-GB" sz="3000" dirty="0">
                <a:effectLst/>
                <a:latin typeface="Source Sans Pro"/>
                <a:ea typeface="Source Sans Pro"/>
                <a:hlinkClick r:id="rId4">
                  <a:extLst>
                    <a:ext uri="{A12FA001-AC4F-418D-AE19-62706E023703}">
                      <ahyp:hlinkClr xmlns:ahyp="http://schemas.microsoft.com/office/drawing/2018/hyperlinkcolor" val="tx"/>
                    </a:ext>
                  </a:extLst>
                </a:hlinkClick>
              </a:rPr>
              <a:t>Sam1 YouTube </a:t>
            </a:r>
            <a:r>
              <a:rPr lang="en-GB" sz="3000" dirty="0">
                <a:latin typeface="Source Sans Pro"/>
                <a:ea typeface="Source Sans Pro"/>
                <a:hlinkClick r:id="rId4">
                  <a:extLst>
                    <a:ext uri="{A12FA001-AC4F-418D-AE19-62706E023703}">
                      <ahyp:hlinkClr xmlns:ahyp="http://schemas.microsoft.com/office/drawing/2018/hyperlinkcolor" val="tx"/>
                    </a:ext>
                  </a:extLst>
                </a:hlinkClick>
              </a:rPr>
              <a:t>video</a:t>
            </a:r>
            <a:endParaRPr lang="en-GB" sz="3000" dirty="0">
              <a:latin typeface="Source Sans Pro"/>
              <a:ea typeface="Source Sans Pro"/>
            </a:endParaRPr>
          </a:p>
          <a:p>
            <a:pPr marL="342900" indent="-342900">
              <a:buFont typeface="Arial" panose="020B0604020202020204" pitchFamily="34" charset="0"/>
              <a:buChar char="•"/>
            </a:pPr>
            <a:r>
              <a:rPr lang="en-GB" sz="3000" dirty="0">
                <a:latin typeface="Source Sans Pro"/>
                <a:ea typeface="Source Sans Pro"/>
              </a:rPr>
              <a:t>[6] CODATA</a:t>
            </a:r>
            <a:r>
              <a:rPr lang="en-GB" sz="3000" dirty="0">
                <a:effectLst/>
                <a:latin typeface="Source Sans Pro"/>
                <a:ea typeface="Source Sans Pro"/>
              </a:rPr>
              <a:t> RDM Terminology Working Group. (2024). CODATA RDM Terminology (2023 version</a:t>
            </a:r>
            <a:r>
              <a:rPr lang="en-GB" sz="3000" dirty="0">
                <a:latin typeface="Source Sans Pro"/>
                <a:ea typeface="Source Sans Pro"/>
              </a:rPr>
              <a:t>)</a:t>
            </a:r>
            <a:r>
              <a:rPr lang="en-GB" sz="3000" dirty="0">
                <a:effectLst/>
                <a:latin typeface="Source Sans Pro"/>
                <a:ea typeface="Source Sans Pro"/>
              </a:rPr>
              <a:t> https://doi.org/10.5281</a:t>
            </a:r>
            <a:endParaRPr lang="en-GB" sz="3000" dirty="0">
              <a:effectLst/>
              <a:latin typeface="Source Sans Pro"/>
              <a:ea typeface="Source Sans Pro"/>
              <a:hlinkClick r:id="" action="ppaction://noaction">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endParaRPr lang="en-GB" sz="2800">
              <a:latin typeface="Source Sans Pro"/>
              <a:ea typeface="Source Sans Pro"/>
            </a:endParaRPr>
          </a:p>
          <a:p>
            <a:pPr marL="342900" indent="-342900">
              <a:buFont typeface="Arial" panose="020B0604020202020204" pitchFamily="34" charset="0"/>
              <a:buChar char="•"/>
            </a:pPr>
            <a:endParaRPr lang="en-GB" sz="2800">
              <a:latin typeface="Source Sans Pro"/>
              <a:ea typeface="Source Sans Pro"/>
            </a:endParaRPr>
          </a:p>
        </p:txBody>
      </p:sp>
    </p:spTree>
    <p:extLst>
      <p:ext uri="{BB962C8B-B14F-4D97-AF65-F5344CB8AC3E}">
        <p14:creationId xmlns:p14="http://schemas.microsoft.com/office/powerpoint/2010/main" val="1824484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1814-6258-9935-55E5-DF6845FA11A0}"/>
              </a:ext>
            </a:extLst>
          </p:cNvPr>
          <p:cNvSpPr>
            <a:spLocks noGrp="1"/>
          </p:cNvSpPr>
          <p:nvPr>
            <p:ph type="title"/>
          </p:nvPr>
        </p:nvSpPr>
        <p:spPr/>
        <p:txBody>
          <a:bodyPr/>
          <a:lstStyle/>
          <a:p>
            <a:r>
              <a:rPr lang="en-GB">
                <a:latin typeface="Aleo"/>
              </a:rPr>
              <a:t>References: FAIR</a:t>
            </a:r>
            <a:endParaRPr lang="en-US">
              <a:latin typeface="Aleo"/>
            </a:endParaRPr>
          </a:p>
        </p:txBody>
      </p:sp>
      <p:sp>
        <p:nvSpPr>
          <p:cNvPr id="3" name="Content Placeholder 2">
            <a:extLst>
              <a:ext uri="{FF2B5EF4-FFF2-40B4-BE49-F238E27FC236}">
                <a16:creationId xmlns:a16="http://schemas.microsoft.com/office/drawing/2014/main" id="{CB32E844-576E-1489-1A4F-2954FAE43D0B}"/>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en-US" sz="3000" dirty="0">
                <a:latin typeface="Source Sans Pro"/>
                <a:ea typeface="Source Sans Pro"/>
              </a:rPr>
              <a:t>[7] </a:t>
            </a:r>
            <a:r>
              <a:rPr lang="en-US" sz="3000" dirty="0">
                <a:effectLst/>
                <a:latin typeface="Source Sans Pro"/>
                <a:ea typeface="Source Sans Pro"/>
              </a:rPr>
              <a:t>Wilkinson MD, Dumontier M, </a:t>
            </a:r>
            <a:r>
              <a:rPr lang="en-US" sz="3000" dirty="0" err="1">
                <a:effectLst/>
                <a:latin typeface="Source Sans Pro"/>
                <a:ea typeface="Source Sans Pro"/>
              </a:rPr>
              <a:t>Aalbersberg</a:t>
            </a:r>
            <a:r>
              <a:rPr lang="en-US" sz="3000" dirty="0">
                <a:effectLst/>
                <a:latin typeface="Source Sans Pro"/>
                <a:ea typeface="Source Sans Pro"/>
              </a:rPr>
              <a:t> IJJ, Appleton G, Axton M, Baak A et al. The FAIR Guiding Principles for scientific data management and stewardship. Scientific Data. 2016;3. 160018 </a:t>
            </a:r>
            <a:r>
              <a:rPr lang="en-GB" sz="3000" dirty="0">
                <a:effectLst/>
                <a:latin typeface="Source Sans Pro"/>
                <a:ea typeface="Source Sans Pro"/>
                <a:hlinkClick r:id="rId3">
                  <a:extLst>
                    <a:ext uri="{A12FA001-AC4F-418D-AE19-62706E023703}">
                      <ahyp:hlinkClr xmlns:ahyp="http://schemas.microsoft.com/office/drawing/2018/hyperlinkcolor" val="tx"/>
                    </a:ext>
                  </a:extLst>
                </a:hlinkClick>
              </a:rPr>
              <a:t>https://doi.org/10.1038/sdata.2016.18</a:t>
            </a:r>
            <a:r>
              <a:rPr lang="en-GB" sz="3000" dirty="0">
                <a:latin typeface="Source Sans Pro"/>
                <a:ea typeface="Source Sans Pro"/>
                <a:hlinkClick r:id="" action="ppaction://noaction">
                  <a:extLst>
                    <a:ext uri="{A12FA001-AC4F-418D-AE19-62706E023703}">
                      <ahyp:hlinkClr xmlns:ahyp="http://schemas.microsoft.com/office/drawing/2018/hyperlinkcolor" val="tx"/>
                    </a:ext>
                  </a:extLst>
                </a:hlinkClick>
              </a:rPr>
              <a:t> </a:t>
            </a:r>
            <a:r>
              <a:rPr lang="en-GB" sz="3000" dirty="0">
                <a:effectLst/>
                <a:latin typeface="Source Sans Pro"/>
                <a:ea typeface="Source Sans Pro"/>
                <a:hlinkClick r:id="" action="ppaction://noaction">
                  <a:extLst>
                    <a:ext uri="{A12FA001-AC4F-418D-AE19-62706E023703}">
                      <ahyp:hlinkClr xmlns:ahyp="http://schemas.microsoft.com/office/drawing/2018/hyperlinkcolor" val="tx"/>
                    </a:ext>
                  </a:extLst>
                </a:hlinkClick>
              </a:rPr>
              <a:t> </a:t>
            </a:r>
          </a:p>
          <a:p>
            <a:pPr marL="457200" indent="-457200">
              <a:buFont typeface="Arial" panose="020B0604020202020204" pitchFamily="34" charset="0"/>
              <a:buChar char="•"/>
            </a:pPr>
            <a:r>
              <a:rPr lang="en-GB" sz="3000" dirty="0">
                <a:latin typeface="Source Sans Pro"/>
                <a:ea typeface="Source Sans Pro"/>
                <a:hlinkClick r:id="rId4"/>
              </a:rPr>
              <a:t>[8] SciNote blog - FAIR Principles</a:t>
            </a:r>
            <a:r>
              <a:rPr lang="en-GB" sz="3000" dirty="0">
                <a:latin typeface="Source Sans Pro"/>
                <a:ea typeface="Source Sans Pro"/>
              </a:rPr>
              <a:t> </a:t>
            </a:r>
          </a:p>
          <a:p>
            <a:pPr marL="457200" indent="-457200">
              <a:buFont typeface="Arial" panose="020B0604020202020204" pitchFamily="34" charset="0"/>
              <a:buChar char="•"/>
            </a:pPr>
            <a:r>
              <a:rPr lang="en-GB" sz="3000" dirty="0">
                <a:latin typeface="Source Sans Pro"/>
                <a:ea typeface="Source Sans Pro"/>
                <a:hlinkClick r:id="rId5"/>
              </a:rPr>
              <a:t>[9] University of Sheffield - Making research FAIR</a:t>
            </a:r>
            <a:r>
              <a:rPr lang="en-GB" sz="3000" dirty="0">
                <a:latin typeface="Source Sans Pro"/>
                <a:ea typeface="Source Sans Pro"/>
              </a:rPr>
              <a:t> </a:t>
            </a:r>
          </a:p>
          <a:p>
            <a:pPr marL="457200" indent="-457200">
              <a:buFont typeface="Arial" panose="020B0604020202020204" pitchFamily="34" charset="0"/>
              <a:buChar char="•"/>
            </a:pPr>
            <a:r>
              <a:rPr lang="en-GB" sz="3000" dirty="0">
                <a:latin typeface="Source Sans Pro"/>
                <a:ea typeface="Source Sans Pro"/>
                <a:hlinkClick r:id="rId6"/>
              </a:rPr>
              <a:t>[10] UKDS DMP</a:t>
            </a:r>
            <a:endParaRPr lang="en-GB" sz="3000" dirty="0">
              <a:latin typeface="Source Sans Pro"/>
              <a:ea typeface="Source Sans Pro"/>
            </a:endParaRPr>
          </a:p>
          <a:p>
            <a:pPr marL="457200" indent="-457200">
              <a:buFont typeface="Arial" panose="020B0604020202020204" pitchFamily="34" charset="0"/>
              <a:buChar char="•"/>
            </a:pPr>
            <a:r>
              <a:rPr lang="en-GB" sz="3000" dirty="0">
                <a:latin typeface="Source Sans Pro"/>
                <a:ea typeface="Source Sans Pro"/>
                <a:hlinkClick r:id="rId7"/>
              </a:rPr>
              <a:t>[11] CESSDA Vocabularies</a:t>
            </a:r>
            <a:endParaRPr lang="en-GB" sz="3000" dirty="0">
              <a:latin typeface="Source Sans Pro"/>
              <a:ea typeface="Source Sans Pro"/>
            </a:endParaRPr>
          </a:p>
          <a:p>
            <a:pPr marL="457200" indent="-457200">
              <a:buFont typeface="Arial" panose="020B0604020202020204" pitchFamily="34" charset="0"/>
              <a:buChar char="•"/>
            </a:pPr>
            <a:r>
              <a:rPr lang="en-GB" sz="3000" dirty="0">
                <a:latin typeface="Source Sans Pro"/>
                <a:ea typeface="Source Sans Pro"/>
                <a:hlinkClick r:id="rId8"/>
              </a:rPr>
              <a:t>[12] ONS classificactions</a:t>
            </a:r>
            <a:endParaRPr lang="en-GB" sz="3000" dirty="0">
              <a:latin typeface="Source Sans Pro"/>
              <a:ea typeface="Source Sans Pro"/>
            </a:endParaRPr>
          </a:p>
          <a:p>
            <a:pPr marL="457200" indent="-457200">
              <a:buFont typeface="Arial" panose="020B0604020202020204" pitchFamily="34" charset="0"/>
              <a:buChar char="•"/>
            </a:pPr>
            <a:r>
              <a:rPr lang="en-US" sz="3000" dirty="0">
                <a:latin typeface="Source Sans Pro"/>
                <a:ea typeface="Source Sans Pro"/>
                <a:hlinkClick r:id="rId9"/>
              </a:rPr>
              <a:t>[13] ORCID</a:t>
            </a:r>
            <a:endParaRPr lang="en-GB" sz="3000" dirty="0">
              <a:latin typeface="Source Sans Pro"/>
              <a:ea typeface="Source Sans Pro"/>
            </a:endParaRPr>
          </a:p>
          <a:p>
            <a:pPr marL="457200" indent="-457200">
              <a:buFont typeface="Arial" panose="020B0604020202020204" pitchFamily="34" charset="0"/>
              <a:buChar char="•"/>
            </a:pPr>
            <a:endParaRPr lang="en-GB" sz="3000">
              <a:effectLst/>
              <a:latin typeface="Source Sans Pro"/>
              <a:ea typeface="Source Sans Pro"/>
            </a:endParaRPr>
          </a:p>
          <a:p>
            <a:pPr marL="457200" indent="-457200">
              <a:buFont typeface="Arial" panose="020B0604020202020204" pitchFamily="34" charset="0"/>
              <a:buChar char="•"/>
            </a:pPr>
            <a:endParaRPr lang="en-GB" sz="3000">
              <a:effectLst/>
              <a:latin typeface="Source Sans Pro"/>
              <a:ea typeface="Source Sans Pro"/>
              <a:hlinkClick r:id="" action="ppaction://noaction"/>
            </a:endParaRPr>
          </a:p>
        </p:txBody>
      </p:sp>
    </p:spTree>
    <p:extLst>
      <p:ext uri="{BB962C8B-B14F-4D97-AF65-F5344CB8AC3E}">
        <p14:creationId xmlns:p14="http://schemas.microsoft.com/office/powerpoint/2010/main" val="533746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1814-6258-9935-55E5-DF6845FA11A0}"/>
              </a:ext>
            </a:extLst>
          </p:cNvPr>
          <p:cNvSpPr>
            <a:spLocks noGrp="1"/>
          </p:cNvSpPr>
          <p:nvPr>
            <p:ph type="title"/>
          </p:nvPr>
        </p:nvSpPr>
        <p:spPr/>
        <p:txBody>
          <a:bodyPr/>
          <a:lstStyle/>
          <a:p>
            <a:r>
              <a:rPr lang="en-GB">
                <a:latin typeface="Aleo"/>
              </a:rPr>
              <a:t>Resources: FAIR</a:t>
            </a:r>
          </a:p>
        </p:txBody>
      </p:sp>
      <p:sp>
        <p:nvSpPr>
          <p:cNvPr id="3" name="Content Placeholder 2">
            <a:extLst>
              <a:ext uri="{FF2B5EF4-FFF2-40B4-BE49-F238E27FC236}">
                <a16:creationId xmlns:a16="http://schemas.microsoft.com/office/drawing/2014/main" id="{CB32E844-576E-1489-1A4F-2954FAE43D0B}"/>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en-GB" sz="3000">
                <a:latin typeface="Source Sans Pro"/>
                <a:ea typeface="Source Sans Pro"/>
                <a:hlinkClick r:id="rId3"/>
              </a:rPr>
              <a:t>GoFAIR - FAIR principles</a:t>
            </a:r>
            <a:r>
              <a:rPr lang="en-GB" sz="3000">
                <a:latin typeface="Source Sans Pro"/>
                <a:ea typeface="Source Sans Pro"/>
              </a:rPr>
              <a:t> </a:t>
            </a:r>
            <a:endParaRPr lang="en-GB" sz="3000">
              <a:effectLst/>
              <a:latin typeface="Source Sans Pro"/>
              <a:ea typeface="Source Sans Pro"/>
              <a:hlinkClick r:id="" action="ppaction://noaction"/>
            </a:endParaRPr>
          </a:p>
          <a:p>
            <a:pPr marL="457200" indent="-457200">
              <a:buFont typeface="Arial" panose="020B0604020202020204" pitchFamily="34" charset="0"/>
              <a:buChar char="•"/>
            </a:pPr>
            <a:r>
              <a:rPr lang="en-GB" sz="3000">
                <a:hlinkClick r:id="rId4"/>
              </a:rPr>
              <a:t>University of Sheffield - FAIR case studies</a:t>
            </a:r>
            <a:r>
              <a:rPr lang="en-GB" sz="3000"/>
              <a:t> </a:t>
            </a:r>
          </a:p>
          <a:p>
            <a:pPr marL="457200" indent="-457200">
              <a:buFont typeface="Arial" panose="020B0604020202020204" pitchFamily="34" charset="0"/>
              <a:buChar char="•"/>
            </a:pPr>
            <a:r>
              <a:rPr lang="en-GB" sz="3000">
                <a:latin typeface="Source Sans Pro"/>
                <a:ea typeface="Source Sans Pro"/>
                <a:hlinkClick r:id="rId5"/>
              </a:rPr>
              <a:t>FAIRy Tale</a:t>
            </a:r>
            <a:endParaRPr lang="en-US" sz="3000">
              <a:effectLst/>
              <a:latin typeface="Source Sans Pro"/>
              <a:ea typeface="Source Sans Pro"/>
            </a:endParaRPr>
          </a:p>
          <a:p>
            <a:pPr marL="457200" indent="-457200">
              <a:buFont typeface="Arial" panose="020B0604020202020204" pitchFamily="34" charset="0"/>
              <a:buChar char="•"/>
            </a:pPr>
            <a:endParaRPr lang="en-GB" sz="3000">
              <a:effectLst/>
              <a:hlinkClick r:id="" action="ppaction://noaction"/>
            </a:endParaRPr>
          </a:p>
          <a:p>
            <a:pPr marL="457200" indent="-457200">
              <a:buFont typeface="Arial" panose="020B0604020202020204" pitchFamily="34" charset="0"/>
              <a:buChar char="•"/>
            </a:pPr>
            <a:endParaRPr lang="en-GB" sz="3000">
              <a:effectLst/>
              <a:hlinkClick r:id="" action="ppaction://noaction"/>
            </a:endParaRPr>
          </a:p>
        </p:txBody>
      </p:sp>
    </p:spTree>
    <p:extLst>
      <p:ext uri="{BB962C8B-B14F-4D97-AF65-F5344CB8AC3E}">
        <p14:creationId xmlns:p14="http://schemas.microsoft.com/office/powerpoint/2010/main" val="112107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B05-DB23-1327-7EFD-973014587F6B}"/>
              </a:ext>
            </a:extLst>
          </p:cNvPr>
          <p:cNvSpPr>
            <a:spLocks noGrp="1"/>
          </p:cNvSpPr>
          <p:nvPr>
            <p:ph type="title"/>
          </p:nvPr>
        </p:nvSpPr>
        <p:spPr/>
        <p:txBody>
          <a:bodyPr>
            <a:noAutofit/>
          </a:bodyPr>
          <a:lstStyle/>
          <a:p>
            <a:pPr marL="0" indent="0" algn="l">
              <a:lnSpc>
                <a:spcPct val="140000"/>
              </a:lnSpc>
              <a:buNone/>
            </a:pPr>
            <a:r>
              <a:rPr lang="en-US"/>
              <a:t>Outline</a:t>
            </a:r>
          </a:p>
        </p:txBody>
      </p:sp>
      <p:sp>
        <p:nvSpPr>
          <p:cNvPr id="3" name="Content Placeholder 2">
            <a:extLst>
              <a:ext uri="{FF2B5EF4-FFF2-40B4-BE49-F238E27FC236}">
                <a16:creationId xmlns:a16="http://schemas.microsoft.com/office/drawing/2014/main" id="{1258A17D-B870-3881-0DD4-2A5E3E12D8BE}"/>
              </a:ext>
            </a:extLst>
          </p:cNvPr>
          <p:cNvSpPr>
            <a:spLocks noGrp="1"/>
          </p:cNvSpPr>
          <p:nvPr>
            <p:ph type="body" sz="quarter" idx="11"/>
          </p:nvPr>
        </p:nvSpPr>
        <p:spPr/>
        <p:txBody>
          <a:bodyPr vert="horz" lIns="91440" tIns="45720" rIns="91440" bIns="45720" rtlCol="0" anchor="t">
            <a:noAutofit/>
          </a:bodyPr>
          <a:lstStyle/>
          <a:p>
            <a:pPr marL="342900" indent="-342900">
              <a:buFont typeface="Arial" panose="020B0604020202020204" pitchFamily="34" charset="0"/>
              <a:buChar char="•"/>
            </a:pPr>
            <a:r>
              <a:rPr lang="en-US">
                <a:latin typeface="Source Sans Pro"/>
                <a:ea typeface="Source Sans Pro"/>
              </a:rPr>
              <a:t>Exercise 1: Characteristics of data</a:t>
            </a:r>
          </a:p>
          <a:p>
            <a:pPr marL="342900" indent="-342900">
              <a:buFont typeface="Arial" panose="020B0604020202020204" pitchFamily="34" charset="0"/>
              <a:buChar char="•"/>
            </a:pPr>
            <a:r>
              <a:rPr lang="en-US">
                <a:latin typeface="Source Sans Pro"/>
                <a:ea typeface="Source Sans Pro"/>
              </a:rPr>
              <a:t>What is data?</a:t>
            </a:r>
            <a:endParaRPr lang="en-US">
              <a:latin typeface="Source Sans Pro"/>
              <a:ea typeface="Source Sans Pro"/>
              <a:cs typeface="Calibri"/>
            </a:endParaRPr>
          </a:p>
          <a:p>
            <a:pPr marL="342900" indent="-342900">
              <a:buFont typeface="Arial" panose="020B0604020202020204" pitchFamily="34" charset="0"/>
              <a:buChar char="•"/>
            </a:pPr>
            <a:r>
              <a:rPr lang="en-US">
                <a:latin typeface="Source Sans Pro"/>
                <a:ea typeface="Source Sans Pro"/>
              </a:rPr>
              <a:t>What is data? Examples</a:t>
            </a:r>
            <a:endParaRPr lang="en-US">
              <a:latin typeface="Source Sans Pro"/>
              <a:ea typeface="Source Sans Pro"/>
              <a:cs typeface="Calibri"/>
            </a:endParaRPr>
          </a:p>
          <a:p>
            <a:pPr marL="342900" indent="-342900">
              <a:buFont typeface="Arial" panose="020B0604020202020204" pitchFamily="34" charset="0"/>
              <a:buChar char="•"/>
            </a:pPr>
            <a:r>
              <a:rPr lang="en-US">
                <a:latin typeface="Source Sans Pro"/>
                <a:ea typeface="Source Sans Pro"/>
              </a:rPr>
              <a:t>Data covered in this course</a:t>
            </a:r>
          </a:p>
          <a:p>
            <a:pPr marL="342900" indent="-342900">
              <a:buFont typeface="Arial" panose="020B0604020202020204" pitchFamily="34" charset="0"/>
              <a:buChar char="•"/>
            </a:pPr>
            <a:r>
              <a:rPr lang="en-US">
                <a:latin typeface="Source Sans Pro"/>
                <a:ea typeface="Source Sans Pro"/>
              </a:rPr>
              <a:t>Data as a research object</a:t>
            </a:r>
          </a:p>
          <a:p>
            <a:pPr marL="342900" indent="-342900">
              <a:buFont typeface="Arial" panose="020B0604020202020204" pitchFamily="34" charset="0"/>
              <a:buChar char="•"/>
            </a:pPr>
            <a:r>
              <a:rPr lang="en-US">
                <a:latin typeface="Source Sans Pro"/>
                <a:ea typeface="Source Sans Pro"/>
              </a:rPr>
              <a:t>Terminology</a:t>
            </a:r>
          </a:p>
          <a:p>
            <a:pPr marL="342900" indent="-342900">
              <a:buFont typeface="Arial" panose="020B0604020202020204" pitchFamily="34" charset="0"/>
              <a:buChar char="•"/>
            </a:pPr>
            <a:r>
              <a:rPr lang="en-US">
                <a:latin typeface="Source Sans Pro"/>
                <a:ea typeface="Source Sans Pro"/>
              </a:rPr>
              <a:t>Summary</a:t>
            </a:r>
          </a:p>
        </p:txBody>
      </p:sp>
    </p:spTree>
    <p:extLst>
      <p:ext uri="{BB962C8B-B14F-4D97-AF65-F5344CB8AC3E}">
        <p14:creationId xmlns:p14="http://schemas.microsoft.com/office/powerpoint/2010/main" val="221825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D3B05-DB23-1327-7EFD-973014587F6B}"/>
              </a:ext>
            </a:extLst>
          </p:cNvPr>
          <p:cNvSpPr>
            <a:spLocks noGrp="1"/>
          </p:cNvSpPr>
          <p:nvPr>
            <p:ph type="title"/>
          </p:nvPr>
        </p:nvSpPr>
        <p:spPr/>
        <p:txBody>
          <a:bodyPr>
            <a:noAutofit/>
          </a:bodyPr>
          <a:lstStyle/>
          <a:p>
            <a:r>
              <a:rPr lang="en-GB" i="0" u="none" strike="noStrike">
                <a:effectLst/>
                <a:highlight>
                  <a:srgbClr val="FFFFFF"/>
                </a:highlight>
                <a:latin typeface="Aleo"/>
              </a:rPr>
              <a:t>Exercise</a:t>
            </a:r>
            <a:r>
              <a:rPr lang="en-GB">
                <a:highlight>
                  <a:srgbClr val="FFFFFF"/>
                </a:highlight>
                <a:latin typeface="Aleo"/>
              </a:rPr>
              <a:t> 1</a:t>
            </a:r>
            <a:r>
              <a:rPr lang="en-GB" i="0" u="none" strike="noStrike">
                <a:effectLst/>
                <a:highlight>
                  <a:srgbClr val="FFFFFF"/>
                </a:highlight>
                <a:latin typeface="Aleo"/>
              </a:rPr>
              <a:t>: Characteristics of </a:t>
            </a:r>
            <a:r>
              <a:rPr lang="en-GB">
                <a:highlight>
                  <a:srgbClr val="FFFFFF"/>
                </a:highlight>
                <a:latin typeface="Aleo"/>
              </a:rPr>
              <a:t>d</a:t>
            </a:r>
            <a:r>
              <a:rPr lang="en-GB" i="0" u="none" strike="noStrike">
                <a:effectLst/>
                <a:highlight>
                  <a:srgbClr val="FFFFFF"/>
                </a:highlight>
                <a:latin typeface="Aleo"/>
              </a:rPr>
              <a:t>ata</a:t>
            </a:r>
            <a:endParaRPr lang="en-US">
              <a:latin typeface="Aleo"/>
            </a:endParaRPr>
          </a:p>
        </p:txBody>
      </p:sp>
      <p:sp>
        <p:nvSpPr>
          <p:cNvPr id="3" name="Content Placeholder 2">
            <a:extLst>
              <a:ext uri="{FF2B5EF4-FFF2-40B4-BE49-F238E27FC236}">
                <a16:creationId xmlns:a16="http://schemas.microsoft.com/office/drawing/2014/main" id="{1258A17D-B870-3881-0DD4-2A5E3E12D8BE}"/>
              </a:ext>
            </a:extLst>
          </p:cNvPr>
          <p:cNvSpPr>
            <a:spLocks noGrp="1"/>
          </p:cNvSpPr>
          <p:nvPr>
            <p:ph type="body" sz="quarter" idx="11"/>
          </p:nvPr>
        </p:nvSpPr>
        <p:spPr>
          <a:xfrm>
            <a:off x="575733" y="1457539"/>
            <a:ext cx="11040533" cy="4224867"/>
          </a:xfrm>
        </p:spPr>
        <p:txBody>
          <a:bodyPr vert="horz" lIns="0" tIns="0" rIns="0" bIns="0" rtlCol="0" anchor="t">
            <a:noAutofit/>
          </a:bodyPr>
          <a:lstStyle/>
          <a:p>
            <a:pPr marL="457200" indent="-457200" algn="l">
              <a:buFont typeface="Arial" panose="020B0604020202020204" pitchFamily="34" charset="0"/>
              <a:buChar char="•"/>
            </a:pPr>
            <a:r>
              <a:rPr lang="en-US">
                <a:latin typeface="Source Sans Pro"/>
                <a:ea typeface="Source Sans Pro"/>
              </a:rPr>
              <a:t>What are the characteristics of data that differentiates it from just being numbers?</a:t>
            </a:r>
          </a:p>
        </p:txBody>
      </p:sp>
    </p:spTree>
    <p:extLst>
      <p:ext uri="{BB962C8B-B14F-4D97-AF65-F5344CB8AC3E}">
        <p14:creationId xmlns:p14="http://schemas.microsoft.com/office/powerpoint/2010/main" val="265063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95B6F9-0976-1CB5-11F3-8D1512858C1C}"/>
              </a:ext>
            </a:extLst>
          </p:cNvPr>
          <p:cNvSpPr>
            <a:spLocks noGrp="1"/>
          </p:cNvSpPr>
          <p:nvPr>
            <p:ph type="title"/>
          </p:nvPr>
        </p:nvSpPr>
        <p:spPr/>
        <p:txBody>
          <a:bodyPr/>
          <a:lstStyle/>
          <a:p>
            <a:r>
              <a:rPr lang="en-GB" sz="4400" dirty="0">
                <a:latin typeface="Aleo"/>
              </a:rPr>
              <a:t>Exercise 1: Data Discussion</a:t>
            </a:r>
            <a:endParaRPr lang="en-GB" sz="4400" b="0" dirty="0">
              <a:latin typeface="Aleo"/>
            </a:endParaRPr>
          </a:p>
        </p:txBody>
      </p:sp>
      <p:sp>
        <p:nvSpPr>
          <p:cNvPr id="14" name="Cloud 13">
            <a:extLst>
              <a:ext uri="{FF2B5EF4-FFF2-40B4-BE49-F238E27FC236}">
                <a16:creationId xmlns:a16="http://schemas.microsoft.com/office/drawing/2014/main" id="{3D98D871-E827-0FAD-F33D-FB382DDD411D}"/>
              </a:ext>
            </a:extLst>
          </p:cNvPr>
          <p:cNvSpPr/>
          <p:nvPr/>
        </p:nvSpPr>
        <p:spPr>
          <a:xfrm>
            <a:off x="413294" y="1708131"/>
            <a:ext cx="3026576" cy="1077575"/>
          </a:xfrm>
          <a:prstGeom prst="cloud">
            <a:avLst/>
          </a:prstGeom>
          <a:solidFill>
            <a:schemeClr val="accent1">
              <a:lumMod val="60000"/>
              <a:lumOff val="40000"/>
            </a:schemeClr>
          </a:solidFill>
          <a:ln>
            <a:solidFill>
              <a:schemeClr val="accent1">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Has a label e.g. column name</a:t>
            </a:r>
            <a:endParaRPr lang="en-US" dirty="0"/>
          </a:p>
        </p:txBody>
      </p:sp>
      <p:sp>
        <p:nvSpPr>
          <p:cNvPr id="21" name="Cloud 20">
            <a:extLst>
              <a:ext uri="{FF2B5EF4-FFF2-40B4-BE49-F238E27FC236}">
                <a16:creationId xmlns:a16="http://schemas.microsoft.com/office/drawing/2014/main" id="{5760E593-6325-84D3-B999-48F128A01EB5}"/>
              </a:ext>
            </a:extLst>
          </p:cNvPr>
          <p:cNvSpPr/>
          <p:nvPr/>
        </p:nvSpPr>
        <p:spPr>
          <a:xfrm>
            <a:off x="902306" y="4277591"/>
            <a:ext cx="3026576" cy="1405533"/>
          </a:xfrm>
          <a:prstGeom prst="cloud">
            <a:avLst/>
          </a:prstGeom>
          <a:solidFill>
            <a:schemeClr val="accent2">
              <a:lumMod val="60000"/>
              <a:lumOff val="40000"/>
            </a:schemeClr>
          </a:solidFill>
          <a:ln>
            <a:solidFill>
              <a:schemeClr val="accent2">
                <a:lumMod val="60000"/>
                <a:lumOff val="40000"/>
              </a:schemeClr>
            </a:solidFill>
          </a:ln>
        </p:spPr>
        <p:txBody>
          <a:bodyPr wrap="square" lIns="91440" tIns="45720" rIns="91440" bIns="45720" anchor="t">
            <a:spAutoFit/>
          </a:bodyPr>
          <a:lstStyle/>
          <a:p>
            <a:pPr algn="ctr"/>
            <a:r>
              <a:rPr lang="en-US" dirty="0"/>
              <a:t>Can defy mathematics e.g. recode {2=1,3=2}</a:t>
            </a:r>
          </a:p>
        </p:txBody>
      </p:sp>
      <p:sp>
        <p:nvSpPr>
          <p:cNvPr id="24" name="Cloud 23">
            <a:extLst>
              <a:ext uri="{FF2B5EF4-FFF2-40B4-BE49-F238E27FC236}">
                <a16:creationId xmlns:a16="http://schemas.microsoft.com/office/drawing/2014/main" id="{8B8C3A81-21B9-6356-920A-4F9FD126EFEC}"/>
              </a:ext>
            </a:extLst>
          </p:cNvPr>
          <p:cNvSpPr/>
          <p:nvPr/>
        </p:nvSpPr>
        <p:spPr>
          <a:xfrm>
            <a:off x="3439870" y="2994720"/>
            <a:ext cx="2019543" cy="1077575"/>
          </a:xfrm>
          <a:prstGeom prst="cloud">
            <a:avLst/>
          </a:prstGeom>
          <a:solidFill>
            <a:schemeClr val="accent3">
              <a:lumMod val="60000"/>
              <a:lumOff val="40000"/>
            </a:schemeClr>
          </a:solidFill>
          <a:ln>
            <a:solidFill>
              <a:schemeClr val="accent3">
                <a:lumMod val="60000"/>
                <a:lumOff val="40000"/>
              </a:schemeClr>
            </a:solidFill>
          </a:ln>
        </p:spPr>
        <p:txBody>
          <a:bodyPr wrap="square" lIns="91440" tIns="45720" rIns="91440" bIns="45720" anchor="t">
            <a:spAutoFit/>
          </a:bodyPr>
          <a:lstStyle/>
          <a:p>
            <a:pPr algn="ctr"/>
            <a:r>
              <a:rPr lang="en-US" sz="2000" dirty="0">
                <a:latin typeface="Source Sans Pro"/>
                <a:ea typeface="Source Sans Pro"/>
              </a:rPr>
              <a:t>Has a dimension</a:t>
            </a:r>
          </a:p>
        </p:txBody>
      </p:sp>
      <p:sp>
        <p:nvSpPr>
          <p:cNvPr id="26" name="Cloud 25">
            <a:extLst>
              <a:ext uri="{FF2B5EF4-FFF2-40B4-BE49-F238E27FC236}">
                <a16:creationId xmlns:a16="http://schemas.microsoft.com/office/drawing/2014/main" id="{96D48181-4337-D7CD-88B4-2C8546E75F2D}"/>
              </a:ext>
            </a:extLst>
          </p:cNvPr>
          <p:cNvSpPr/>
          <p:nvPr/>
        </p:nvSpPr>
        <p:spPr>
          <a:xfrm>
            <a:off x="5276346" y="1708131"/>
            <a:ext cx="2927614" cy="1077575"/>
          </a:xfrm>
          <a:prstGeom prst="cloud">
            <a:avLst/>
          </a:prstGeom>
          <a:solidFill>
            <a:schemeClr val="accent2">
              <a:lumMod val="60000"/>
              <a:lumOff val="40000"/>
            </a:schemeClr>
          </a:solidFill>
          <a:ln>
            <a:solidFill>
              <a:schemeClr val="accent2">
                <a:lumMod val="60000"/>
                <a:lumOff val="40000"/>
              </a:schemeClr>
            </a:solidFill>
          </a:ln>
        </p:spPr>
        <p:txBody>
          <a:bodyPr wrap="square" lIns="91440" tIns="45720" rIns="91440" bIns="45720" anchor="t">
            <a:spAutoFit/>
          </a:bodyPr>
          <a:lstStyle/>
          <a:p>
            <a:pPr algn="ctr"/>
            <a:r>
              <a:rPr lang="en-GB" sz="2000" dirty="0">
                <a:solidFill>
                  <a:srgbClr val="000000"/>
                </a:solidFill>
                <a:latin typeface="Source Sans Pro"/>
                <a:ea typeface="Source Sans Pro"/>
              </a:rPr>
              <a:t>Has an </a:t>
            </a:r>
          </a:p>
          <a:p>
            <a:pPr algn="ctr"/>
            <a:r>
              <a:rPr lang="en-GB" sz="2000" dirty="0">
                <a:solidFill>
                  <a:srgbClr val="000000"/>
                </a:solidFill>
                <a:latin typeface="Source Sans Pro"/>
                <a:ea typeface="Source Sans Pro"/>
              </a:rPr>
              <a:t>identifier</a:t>
            </a:r>
            <a:endParaRPr lang="en-US" sz="2000" dirty="0">
              <a:solidFill>
                <a:srgbClr val="000000"/>
              </a:solidFill>
              <a:latin typeface="Source Sans Pro"/>
              <a:ea typeface="Source Sans Pro"/>
            </a:endParaRPr>
          </a:p>
        </p:txBody>
      </p:sp>
      <p:sp>
        <p:nvSpPr>
          <p:cNvPr id="28" name="Cloud 27">
            <a:extLst>
              <a:ext uri="{FF2B5EF4-FFF2-40B4-BE49-F238E27FC236}">
                <a16:creationId xmlns:a16="http://schemas.microsoft.com/office/drawing/2014/main" id="{7776BBA5-A748-582A-7F6C-2C0FECD9DBD0}"/>
              </a:ext>
            </a:extLst>
          </p:cNvPr>
          <p:cNvSpPr/>
          <p:nvPr/>
        </p:nvSpPr>
        <p:spPr>
          <a:xfrm>
            <a:off x="8850337" y="1578801"/>
            <a:ext cx="2462498" cy="1405533"/>
          </a:xfrm>
          <a:prstGeom prst="cloud">
            <a:avLst/>
          </a:prstGeom>
          <a:solidFill>
            <a:schemeClr val="accent3">
              <a:lumMod val="60000"/>
              <a:lumOff val="40000"/>
            </a:schemeClr>
          </a:solidFill>
          <a:ln>
            <a:solidFill>
              <a:schemeClr val="accent3">
                <a:lumMod val="60000"/>
                <a:lumOff val="40000"/>
              </a:schemeClr>
            </a:solidFill>
          </a:ln>
        </p:spPr>
        <p:txBody>
          <a:bodyPr wrap="square" lIns="91440" tIns="45720" rIns="91440" bIns="45720" anchor="t">
            <a:spAutoFit/>
          </a:bodyPr>
          <a:lstStyle/>
          <a:p>
            <a:pPr algn="ctr"/>
            <a:r>
              <a:rPr lang="en-US" dirty="0"/>
              <a:t>Can be other things e.g. text</a:t>
            </a:r>
          </a:p>
        </p:txBody>
      </p:sp>
      <p:sp>
        <p:nvSpPr>
          <p:cNvPr id="30" name="Cloud 29">
            <a:extLst>
              <a:ext uri="{FF2B5EF4-FFF2-40B4-BE49-F238E27FC236}">
                <a16:creationId xmlns:a16="http://schemas.microsoft.com/office/drawing/2014/main" id="{F534A72D-FC31-7513-F8E1-EBBBAC45D314}"/>
              </a:ext>
            </a:extLst>
          </p:cNvPr>
          <p:cNvSpPr/>
          <p:nvPr/>
        </p:nvSpPr>
        <p:spPr>
          <a:xfrm>
            <a:off x="6358936" y="4072295"/>
            <a:ext cx="3808368" cy="1077575"/>
          </a:xfrm>
          <a:prstGeom prst="cloud">
            <a:avLst/>
          </a:prstGeom>
          <a:solidFill>
            <a:schemeClr val="accent1">
              <a:lumMod val="60000"/>
              <a:lumOff val="40000"/>
            </a:schemeClr>
          </a:solidFill>
          <a:ln>
            <a:solidFill>
              <a:schemeClr val="accent1">
                <a:lumMod val="60000"/>
                <a:lumOff val="40000"/>
              </a:schemeClr>
            </a:solidFill>
          </a:ln>
        </p:spPr>
        <p:txBody>
          <a:bodyPr wrap="square" lIns="91440" tIns="45720" rIns="91440" bIns="45720" anchor="t">
            <a:spAutoFit/>
          </a:bodyPr>
          <a:lstStyle/>
          <a:p>
            <a:pPr algn="ctr"/>
            <a:r>
              <a:rPr lang="en-GB" sz="2000" dirty="0">
                <a:latin typeface="Source Sans Pro"/>
                <a:ea typeface="Source Sans Pro"/>
                <a:cs typeface="Arial"/>
              </a:rPr>
              <a:t>Consistent type in a column</a:t>
            </a:r>
          </a:p>
        </p:txBody>
      </p:sp>
    </p:spTree>
    <p:extLst>
      <p:ext uri="{BB962C8B-B14F-4D97-AF65-F5344CB8AC3E}">
        <p14:creationId xmlns:p14="http://schemas.microsoft.com/office/powerpoint/2010/main" val="211130096"/>
      </p:ext>
    </p:extLst>
  </p:cSld>
  <p:clrMapOvr>
    <a:masterClrMapping/>
  </p:clrMapOvr>
</p:sld>
</file>

<file path=ppt/theme/theme1.xml><?xml version="1.0" encoding="utf-8"?>
<a:theme xmlns:a="http://schemas.openxmlformats.org/drawingml/2006/main" name="Title slide">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F6AEFF4F-8F58-7F40-A1C1-75ACAB344ED4}"/>
    </a:ext>
  </a:extLst>
</a:theme>
</file>

<file path=ppt/theme/theme10.xml><?xml version="1.0" encoding="utf-8"?>
<a:theme xmlns:a="http://schemas.openxmlformats.org/drawingml/2006/main" name="1_Content slides A">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PT_template.pptx" id="{6382089B-A662-4224-A0C5-E264152AB4A8}" vid="{BB31BFEF-A0A0-4878-A06A-88DD345AE663}"/>
    </a:ext>
  </a:extLst>
</a:theme>
</file>

<file path=ppt/theme/theme11.xml><?xml version="1.0" encoding="utf-8"?>
<a:theme xmlns:a="http://schemas.openxmlformats.org/drawingml/2006/main" name="1_Content slides B">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PT_template.pptx" id="{6382089B-A662-4224-A0C5-E264152AB4A8}" vid="{0A69E681-9CB9-4AC0-A017-DC64FF16E9FB}"/>
    </a:ext>
  </a:extLst>
</a:theme>
</file>

<file path=ppt/theme/theme12.xml><?xml version="1.0" encoding="utf-8"?>
<a:theme xmlns:a="http://schemas.openxmlformats.org/drawingml/2006/main" name="2_Divider slides">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PT_template.pptx" id="{6382089B-A662-4224-A0C5-E264152AB4A8}" vid="{6B300209-3615-486E-9782-E8C03BB93A6E}"/>
    </a:ext>
  </a:extLst>
</a:theme>
</file>

<file path=ppt/theme/theme13.xml><?xml version="1.0" encoding="utf-8"?>
<a:theme xmlns:a="http://schemas.openxmlformats.org/drawingml/2006/main" name="1_Thank you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PT_template.pptx" id="{6382089B-A662-4224-A0C5-E264152AB4A8}" vid="{4B36E3F4-3B57-4DB2-BFCA-FCBE5DEEC4D9}"/>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D99BC209-18E1-A449-9E14-0FAACC34074A}"/>
    </a:ext>
  </a:extLst>
</a:theme>
</file>

<file path=ppt/theme/theme3.xml><?xml version="1.0" encoding="utf-8"?>
<a:theme xmlns:a="http://schemas.openxmlformats.org/drawingml/2006/main" name="Divider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3BF3BE4C-CD5F-6041-979A-90F795170E77}"/>
    </a:ext>
  </a:extLst>
</a:theme>
</file>

<file path=ppt/theme/theme4.xml><?xml version="1.0" encoding="utf-8"?>
<a:theme xmlns:a="http://schemas.openxmlformats.org/drawingml/2006/main" name="1_Title slide">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E10B40FD-57A7-A44C-B09A-D59642D091C8}"/>
    </a:ext>
  </a:extLst>
</a:theme>
</file>

<file path=ppt/theme/theme5.xml><?xml version="1.0" encoding="utf-8"?>
<a:theme xmlns:a="http://schemas.openxmlformats.org/drawingml/2006/main" name="Content slides A">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2552EF94-703F-B24E-ACE0-58CA2A4EB4F3}"/>
    </a:ext>
  </a:extLst>
</a:theme>
</file>

<file path=ppt/theme/theme6.xml><?xml version="1.0" encoding="utf-8"?>
<a:theme xmlns:a="http://schemas.openxmlformats.org/drawingml/2006/main" name="Content slides B">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C7419021-95CA-184B-AAAC-B53C903F2BDE}"/>
    </a:ext>
  </a:extLst>
</a:theme>
</file>

<file path=ppt/theme/theme7.xml><?xml version="1.0" encoding="utf-8"?>
<a:theme xmlns:a="http://schemas.openxmlformats.org/drawingml/2006/main" name="1_Divider slides">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7" id="{27EA2EDB-8576-9148-9D31-DE9B153CAFFD}" vid="{95C8EFEB-B30F-BA4E-B1B8-9F07D38A8436}"/>
    </a:ext>
  </a:extLst>
</a:theme>
</file>

<file path=ppt/theme/theme8.xml><?xml version="1.0" encoding="utf-8"?>
<a:theme xmlns:a="http://schemas.openxmlformats.org/drawingml/2006/main" name="Thank you slides">
  <a:themeElements>
    <a:clrScheme name="CLOSER">
      <a:dk1>
        <a:srgbClr val="000000"/>
      </a:dk1>
      <a:lt1>
        <a:srgbClr val="FFFFFF"/>
      </a:lt1>
      <a:dk2>
        <a:srgbClr val="838383"/>
      </a:dk2>
      <a:lt2>
        <a:srgbClr val="EBEBEB"/>
      </a:lt2>
      <a:accent1>
        <a:srgbClr val="389996"/>
      </a:accent1>
      <a:accent2>
        <a:srgbClr val="FBAF3F"/>
      </a:accent2>
      <a:accent3>
        <a:srgbClr val="EC008B"/>
      </a:accent3>
      <a:accent4>
        <a:srgbClr val="00ADEF"/>
      </a:accent4>
      <a:accent5>
        <a:srgbClr val="652C90"/>
      </a:accent5>
      <a:accent6>
        <a:srgbClr val="38B349"/>
      </a:accent6>
      <a:hlink>
        <a:srgbClr val="389996"/>
      </a:hlink>
      <a:folHlink>
        <a:srgbClr val="2769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resentationTemplate_v4" id="{D6BB12A4-1F40-6F4B-9259-082ECCB24A78}" vid="{F6AEFF4F-8F58-7F40-A1C1-75ACAB344ED4}"/>
    </a:ext>
  </a:extLst>
</a:theme>
</file>

<file path=ppt/theme/theme9.xml><?xml version="1.0" encoding="utf-8"?>
<a:theme xmlns:a="http://schemas.openxmlformats.org/drawingml/2006/main" name="2_Title slide">
  <a:themeElements>
    <a:clrScheme name="Closer 2">
      <a:dk1>
        <a:srgbClr val="000000"/>
      </a:dk1>
      <a:lt1>
        <a:srgbClr val="FFFFFF"/>
      </a:lt1>
      <a:dk2>
        <a:srgbClr val="838383"/>
      </a:dk2>
      <a:lt2>
        <a:srgbClr val="EBEBEB"/>
      </a:lt2>
      <a:accent1>
        <a:srgbClr val="652C90"/>
      </a:accent1>
      <a:accent2>
        <a:srgbClr val="FBAF3F"/>
      </a:accent2>
      <a:accent3>
        <a:srgbClr val="EC008B"/>
      </a:accent3>
      <a:accent4>
        <a:srgbClr val="00ADEF"/>
      </a:accent4>
      <a:accent5>
        <a:srgbClr val="389996"/>
      </a:accent5>
      <a:accent6>
        <a:srgbClr val="38B349"/>
      </a:accent6>
      <a:hlink>
        <a:srgbClr val="652C90"/>
      </a:hlink>
      <a:folHlink>
        <a:srgbClr val="8313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OSER_PPT_template.pptx" id="{6382089B-A662-4224-A0C5-E264152AB4A8}" vid="{2046665E-BBB9-424C-9CAA-8EA606C2AF2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C8EFA6C1EBFD4B936F0F2EBE1AA9C8" ma:contentTypeVersion="18" ma:contentTypeDescription="Create a new document." ma:contentTypeScope="" ma:versionID="62307e4d100dbc3f43e65822c29c7e98">
  <xsd:schema xmlns:xsd="http://www.w3.org/2001/XMLSchema" xmlns:xs="http://www.w3.org/2001/XMLSchema" xmlns:p="http://schemas.microsoft.com/office/2006/metadata/properties" xmlns:ns2="08ae39de-3828-4cc0-932a-325af8f56847" xmlns:ns3="b0981e6f-52f3-40ac-b3a5-7f76cc7539d2" targetNamespace="http://schemas.microsoft.com/office/2006/metadata/properties" ma:root="true" ma:fieldsID="59f282fb3d824a881aaa956c91a42585" ns2:_="" ns3:_="">
    <xsd:import namespace="08ae39de-3828-4cc0-932a-325af8f56847"/>
    <xsd:import namespace="b0981e6f-52f3-40ac-b3a5-7f76cc7539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e39de-3828-4cc0-932a-325af8f568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981e6f-52f3-40ac-b3a5-7f76cc7539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e9fef9c-b668-4da6-8590-81b5de9e0a58}" ma:internalName="TaxCatchAll" ma:showField="CatchAllData" ma:web="b0981e6f-52f3-40ac-b3a5-7f76cc7539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0981e6f-52f3-40ac-b3a5-7f76cc7539d2" xsi:nil="true"/>
    <lcf76f155ced4ddcb4097134ff3c332f xmlns="08ae39de-3828-4cc0-932a-325af8f5684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ED99FC-6BB4-4826-B19A-5B3480B02B8C}"/>
</file>

<file path=customXml/itemProps2.xml><?xml version="1.0" encoding="utf-8"?>
<ds:datastoreItem xmlns:ds="http://schemas.openxmlformats.org/officeDocument/2006/customXml" ds:itemID="{543DD16A-7A72-4DB8-94FF-A925D8CE8DC7}"/>
</file>

<file path=customXml/itemProps3.xml><?xml version="1.0" encoding="utf-8"?>
<ds:datastoreItem xmlns:ds="http://schemas.openxmlformats.org/officeDocument/2006/customXml" ds:itemID="{4F8EFDE6-1C71-469B-9D13-3F4ADF04712D}"/>
</file>

<file path=docProps/app.xml><?xml version="1.0" encoding="utf-8"?>
<Properties xmlns="http://schemas.openxmlformats.org/officeDocument/2006/extended-properties" xmlns:vt="http://schemas.openxmlformats.org/officeDocument/2006/docPropsVTypes">
  <Template>Presentation template_2023</Template>
  <TotalTime>631</TotalTime>
  <Words>4222</Words>
  <Application>Microsoft Office PowerPoint</Application>
  <PresentationFormat>Widescreen</PresentationFormat>
  <Paragraphs>743</Paragraphs>
  <Slides>64</Slides>
  <Notes>42</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64</vt:i4>
      </vt:variant>
    </vt:vector>
  </HeadingPairs>
  <TitlesOfParts>
    <vt:vector size="86" baseType="lpstr">
      <vt:lpstr>Aleo</vt:lpstr>
      <vt:lpstr>-apple-system</vt:lpstr>
      <vt:lpstr>Arial</vt:lpstr>
      <vt:lpstr>Arial,Sans-Serif</vt:lpstr>
      <vt:lpstr>Calibri</vt:lpstr>
      <vt:lpstr>Courier New</vt:lpstr>
      <vt:lpstr>Georgia</vt:lpstr>
      <vt:lpstr>Source Sans Pro</vt:lpstr>
      <vt:lpstr>System Font Regular</vt:lpstr>
      <vt:lpstr>Title slide</vt:lpstr>
      <vt:lpstr>Content slides</vt:lpstr>
      <vt:lpstr>Divider slides</vt:lpstr>
      <vt:lpstr>1_Title slide</vt:lpstr>
      <vt:lpstr>Content slides A</vt:lpstr>
      <vt:lpstr>Content slides B</vt:lpstr>
      <vt:lpstr>1_Divider slides</vt:lpstr>
      <vt:lpstr>Thank you slides</vt:lpstr>
      <vt:lpstr>2_Title slide</vt:lpstr>
      <vt:lpstr>1_Content slides A</vt:lpstr>
      <vt:lpstr>1_Content slides B</vt:lpstr>
      <vt:lpstr>2_Divider slides</vt:lpstr>
      <vt:lpstr>1_Thank you slides</vt:lpstr>
      <vt:lpstr>Maximise your research potential: a beginner's guide to FAIR metadata</vt:lpstr>
      <vt:lpstr>Introduction</vt:lpstr>
      <vt:lpstr>Intended Learning Outcomes</vt:lpstr>
      <vt:lpstr>Outline</vt:lpstr>
      <vt:lpstr>What is data?</vt:lpstr>
      <vt:lpstr>Intended Learning Outcome</vt:lpstr>
      <vt:lpstr>Outline</vt:lpstr>
      <vt:lpstr>Exercise 1: Characteristics of data</vt:lpstr>
      <vt:lpstr>Exercise 1: Data Discussion</vt:lpstr>
      <vt:lpstr>What is data?</vt:lpstr>
      <vt:lpstr>What is data? Examples</vt:lpstr>
      <vt:lpstr>Data covered in this course</vt:lpstr>
      <vt:lpstr>Data as a research object</vt:lpstr>
      <vt:lpstr>Data as a research object: Examples</vt:lpstr>
      <vt:lpstr>Terminology</vt:lpstr>
      <vt:lpstr>Summary</vt:lpstr>
      <vt:lpstr>Questions?</vt:lpstr>
      <vt:lpstr>What is metadata?</vt:lpstr>
      <vt:lpstr>Intended Learning Outcomes</vt:lpstr>
      <vt:lpstr>Outline</vt:lpstr>
      <vt:lpstr>What is metadata? (1)</vt:lpstr>
      <vt:lpstr>What is metadata? (2)</vt:lpstr>
      <vt:lpstr>Metadata in everyday life</vt:lpstr>
      <vt:lpstr>Example of a dataset</vt:lpstr>
      <vt:lpstr>Common issues in (meta)data management</vt:lpstr>
      <vt:lpstr>Sam1 video reflection</vt:lpstr>
      <vt:lpstr>Key (meta)data management issues from Sam1 video</vt:lpstr>
      <vt:lpstr>Exercise 2: What information is needed to understand and use this data?</vt:lpstr>
      <vt:lpstr>Example questions to understand and use the data</vt:lpstr>
      <vt:lpstr>Roles of metadata</vt:lpstr>
      <vt:lpstr>Why is metadata important? </vt:lpstr>
      <vt:lpstr>Benefits of metadata for you</vt:lpstr>
      <vt:lpstr>Summary</vt:lpstr>
      <vt:lpstr>Questions?</vt:lpstr>
      <vt:lpstr>What is FAIR?</vt:lpstr>
      <vt:lpstr>Intended Learning Outcomes</vt:lpstr>
      <vt:lpstr>Outline</vt:lpstr>
      <vt:lpstr>Exercise 3: Challenges with re-using data </vt:lpstr>
      <vt:lpstr>Exercise 3: Research Discussion</vt:lpstr>
      <vt:lpstr>What is FAIR?</vt:lpstr>
      <vt:lpstr>What is FAIR? F &amp; A</vt:lpstr>
      <vt:lpstr>What is FAIR? I &amp; R</vt:lpstr>
      <vt:lpstr>The role of metadata in FAIR</vt:lpstr>
      <vt:lpstr>Why is FAIR important?</vt:lpstr>
      <vt:lpstr>Why is FAIR important for you?</vt:lpstr>
      <vt:lpstr>Implementing FAIR</vt:lpstr>
      <vt:lpstr>Implementing FAIR - Examples</vt:lpstr>
      <vt:lpstr>Your potential responsibilities (1)</vt:lpstr>
      <vt:lpstr>Your potential responsibilities (2)</vt:lpstr>
      <vt:lpstr>Your potential responsibilities (3)</vt:lpstr>
      <vt:lpstr>Summary</vt:lpstr>
      <vt:lpstr>Questions?</vt:lpstr>
      <vt:lpstr>Workshop summary</vt:lpstr>
      <vt:lpstr>Recap of Intended Learning Outcomes</vt:lpstr>
      <vt:lpstr>Key takeaways (1)</vt:lpstr>
      <vt:lpstr>Key takeaways (2)</vt:lpstr>
      <vt:lpstr>Exercise 4: Your action </vt:lpstr>
      <vt:lpstr>Questions?</vt:lpstr>
      <vt:lpstr>Please provide us with feedback</vt:lpstr>
      <vt:lpstr>PowerPoint Presentation</vt:lpstr>
      <vt:lpstr>References and Resources: Data</vt:lpstr>
      <vt:lpstr>References: Metadata</vt:lpstr>
      <vt:lpstr>References: FAIR</vt:lpstr>
      <vt:lpstr>Resources: FAIR</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 O'Neill</dc:creator>
  <cp:lastModifiedBy>Mills, Hayley</cp:lastModifiedBy>
  <cp:revision>504</cp:revision>
  <cp:lastPrinted>2019-05-31T09:34:06Z</cp:lastPrinted>
  <dcterms:created xsi:type="dcterms:W3CDTF">2018-05-24T09:28:13Z</dcterms:created>
  <dcterms:modified xsi:type="dcterms:W3CDTF">2024-09-26T11:05:39Z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0x010100E2C8EFA6C1EBFD4B936F0F2EBE1AA9C8</vt:lpwstr>
  </property>
  <property fmtid="{D5CDD505-2E9C-101B-9397-08002B2CF9AE}" pid="3" name="MediaServiceImageTags">
    <vt:lpwstr/>
  </property>
</Properties>
</file>