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9"/>
  </p:notesMasterIdLst>
  <p:sldIdLst>
    <p:sldId id="256" r:id="rId3"/>
    <p:sldId id="324" r:id="rId4"/>
    <p:sldId id="325" r:id="rId5"/>
    <p:sldId id="327" r:id="rId6"/>
    <p:sldId id="329" r:id="rId7"/>
    <p:sldId id="283" r:id="rId8"/>
    <p:sldId id="289" r:id="rId9"/>
    <p:sldId id="284" r:id="rId10"/>
    <p:sldId id="293" r:id="rId11"/>
    <p:sldId id="310" r:id="rId12"/>
    <p:sldId id="312" r:id="rId13"/>
    <p:sldId id="298" r:id="rId14"/>
    <p:sldId id="281" r:id="rId15"/>
    <p:sldId id="335" r:id="rId16"/>
    <p:sldId id="336" r:id="rId17"/>
    <p:sldId id="269" r:id="rId18"/>
    <p:sldId id="273" r:id="rId19"/>
    <p:sldId id="331" r:id="rId20"/>
    <p:sldId id="328" r:id="rId21"/>
    <p:sldId id="271" r:id="rId22"/>
    <p:sldId id="301" r:id="rId23"/>
    <p:sldId id="332" r:id="rId24"/>
    <p:sldId id="333" r:id="rId25"/>
    <p:sldId id="326" r:id="rId26"/>
    <p:sldId id="334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99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08" y="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79DFC-E27D-41CD-8B1C-7322D372FA20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94507-83CE-40DC-BDCB-65A261CA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12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57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37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57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1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82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931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 of trials in each test: </a:t>
            </a:r>
          </a:p>
          <a:p>
            <a:pPr lvl="1"/>
            <a:r>
              <a:rPr lang="en-US" dirty="0"/>
              <a:t>10 baseline, </a:t>
            </a:r>
          </a:p>
          <a:p>
            <a:pPr lvl="1"/>
            <a:r>
              <a:rPr lang="en-US" dirty="0"/>
              <a:t>10 reverse baseline, </a:t>
            </a:r>
          </a:p>
          <a:p>
            <a:pPr lvl="1"/>
            <a:r>
              <a:rPr lang="en-US" dirty="0"/>
              <a:t>23 </a:t>
            </a:r>
            <a:r>
              <a:rPr lang="en-US" dirty="0" err="1"/>
              <a:t>nonswitch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6 switch trials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86A2C-71B6-7E4B-99A7-F24202149B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2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A52F5-6735-7946-B963-376932B17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57081-2A2B-CA41-905B-5D6629431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3E596-EF31-A643-89E5-30144CBFD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E2CA6-7B3D-A145-B9B5-DBACFA84B44A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6BB40-A67B-EE48-AE43-3F15FDEF6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82E6C-3FD7-F146-BAC9-0C19D6A8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4BD7-99E1-8941-9EFA-8ACEE7DC1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12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66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1-lineWordmark_GoldOnCard_NoBG.eps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97700" y="6512823"/>
            <a:ext cx="1822126" cy="154821"/>
          </a:xfrm>
          <a:prstGeom prst="rect">
            <a:avLst/>
          </a:prstGeom>
        </p:spPr>
      </p:pic>
      <p:pic>
        <p:nvPicPr>
          <p:cNvPr id="11" name="Picture 10" descr="Small Use Shield_GoldOnTrans.eps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1027" y="238127"/>
            <a:ext cx="748239" cy="74823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67" y="6000028"/>
            <a:ext cx="2052465" cy="7132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803900"/>
            <a:ext cx="9144000" cy="10527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5778500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1-lineWordmark_GoldOnCard_NoBG.eps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7700" y="6512823"/>
            <a:ext cx="1822126" cy="154821"/>
          </a:xfrm>
          <a:prstGeom prst="rect">
            <a:avLst/>
          </a:prstGeom>
        </p:spPr>
      </p:pic>
      <p:pic>
        <p:nvPicPr>
          <p:cNvPr id="11" name="Picture 10" descr="Small Use Shield_GoldOnTrans.eps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201027" y="238127"/>
            <a:ext cx="748239" cy="74823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" y="6001000"/>
            <a:ext cx="2052467" cy="7132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asdata.usc.edu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1"/>
          <p:cNvSpPr txBox="1">
            <a:spLocks/>
          </p:cNvSpPr>
          <p:nvPr/>
        </p:nvSpPr>
        <p:spPr>
          <a:xfrm>
            <a:off x="7350" y="1338793"/>
            <a:ext cx="9129299" cy="220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b="1" dirty="0">
                <a:solidFill>
                  <a:srgbClr val="FFFFFF"/>
                </a:solidFill>
              </a:rPr>
              <a:t>Developing web-based cognitive functioning measures in the Understanding America Study </a:t>
            </a:r>
            <a:endParaRPr kumimoji="0" lang="en-US" sz="400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anose="02040502050405020303" pitchFamily="18" charset="0"/>
              <a:ea typeface="+mj-ea"/>
              <a:cs typeface="Arial"/>
            </a:endParaRPr>
          </a:p>
        </p:txBody>
      </p:sp>
      <p:sp>
        <p:nvSpPr>
          <p:cNvPr id="52" name="Subtitle 2"/>
          <p:cNvSpPr txBox="1">
            <a:spLocks/>
          </p:cNvSpPr>
          <p:nvPr/>
        </p:nvSpPr>
        <p:spPr>
          <a:xfrm>
            <a:off x="14701" y="3660864"/>
            <a:ext cx="9129299" cy="1567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700" dirty="0">
                <a:solidFill>
                  <a:schemeClr val="bg1"/>
                </a:solidFill>
                <a:latin typeface="Times New Roman"/>
                <a:cs typeface="Times New Roman"/>
              </a:rPr>
              <a:t>Arie Kapteyn, Jill Darling, Margaret Gatz, Bart Orriens,</a:t>
            </a:r>
            <a:br>
              <a:rPr lang="en-US" sz="2700" dirty="0">
                <a:solidFill>
                  <a:schemeClr val="bg1"/>
                </a:solidFill>
                <a:latin typeface="Times New Roman"/>
                <a:cs typeface="Times New Roman"/>
              </a:rPr>
            </a:br>
            <a:r>
              <a:rPr lang="en-US" sz="2700" dirty="0">
                <a:solidFill>
                  <a:schemeClr val="bg1"/>
                </a:solidFill>
                <a:latin typeface="Times New Roman"/>
                <a:cs typeface="Times New Roman"/>
              </a:rPr>
              <a:t>Erik Meijer, Ying Liu, Tania Gutsche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27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sz="2700" dirty="0">
                <a:solidFill>
                  <a:schemeClr val="bg1"/>
                </a:solidFill>
                <a:latin typeface="Times New Roman"/>
                <a:cs typeface="Times New Roman"/>
              </a:rPr>
              <a:t>Presenter: Stefan Schneider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4546"/>
            <a:ext cx="7886700" cy="538775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Georgia" panose="02040502050405020303" pitchFamily="18" charset="0"/>
              </a:rPr>
              <a:t>Executive functioning: Stop and Go Switch task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01097"/>
            <a:ext cx="7886700" cy="4026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Initial tests showed pronounced mode effects</a:t>
            </a:r>
          </a:p>
          <a:p>
            <a:pPr marL="0" indent="0">
              <a:buNone/>
            </a:pPr>
            <a:r>
              <a:rPr lang="en-US" sz="2400" b="1" dirty="0">
                <a:latin typeface="Georgia" panose="02040502050405020303" pitchFamily="18" charset="0"/>
              </a:rPr>
              <a:t>Several iterations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Multiple practice trials 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Exact instructions about how to position fingers during task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Minimize number of buttons needed: only keys needed are S (left index finger), G (right index finger) and space bar (thumb).</a:t>
            </a:r>
          </a:p>
          <a:p>
            <a:pPr lvl="1"/>
            <a:r>
              <a:rPr lang="en-US" sz="2400" dirty="0">
                <a:latin typeface="Georgia" panose="02040502050405020303" pitchFamily="18" charset="0"/>
              </a:rPr>
              <a:t>Make sure that no scrolling is necessary regardless of screen size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45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4546"/>
            <a:ext cx="7886700" cy="538775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Georgia" panose="02040502050405020303" pitchFamily="18" charset="0"/>
              </a:rPr>
              <a:t>Executive functioning: Stop and Go Switch task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7068"/>
            <a:ext cx="7886700" cy="360115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Results before vs. after refinements:</a:t>
            </a:r>
          </a:p>
          <a:p>
            <a:r>
              <a:rPr lang="en-US" sz="2400" dirty="0">
                <a:latin typeface="Georgia" panose="02040502050405020303" pitchFamily="18" charset="0"/>
              </a:rPr>
              <a:t>Mode differences (Touchpad vs Keyboard)</a:t>
            </a:r>
            <a:br>
              <a:rPr lang="en-US" sz="2400" dirty="0">
                <a:latin typeface="Georgia" panose="02040502050405020303" pitchFamily="18" charset="0"/>
              </a:rPr>
            </a:br>
            <a:r>
              <a:rPr lang="en-US" sz="2400" dirty="0">
                <a:latin typeface="Georgia" panose="02040502050405020303" pitchFamily="18" charset="0"/>
              </a:rPr>
              <a:t>diminished after refinements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91FA2BC-E1BD-4398-BA7A-04EE6C6FC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11099"/>
              </p:ext>
            </p:extLst>
          </p:nvPr>
        </p:nvGraphicFramePr>
        <p:xfrm>
          <a:off x="707923" y="2883182"/>
          <a:ext cx="796412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6942">
                  <a:extLst>
                    <a:ext uri="{9D8B030D-6E8A-4147-A177-3AD203B41FA5}">
                      <a16:colId xmlns:a16="http://schemas.microsoft.com/office/drawing/2014/main" val="3291237633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954790913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3081901456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89346790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3612254406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3072548213"/>
                    </a:ext>
                  </a:extLst>
                </a:gridCol>
                <a:gridCol w="857863">
                  <a:extLst>
                    <a:ext uri="{9D8B030D-6E8A-4147-A177-3AD203B41FA5}">
                      <a16:colId xmlns:a16="http://schemas.microsoft.com/office/drawing/2014/main" val="1555591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Response latencies </a:t>
                      </a:r>
                      <a:endParaRPr lang="en-US" dirty="0"/>
                    </a:p>
                    <a:p>
                      <a:r>
                        <a:rPr lang="en-US" dirty="0"/>
                        <a:t>(in milliseconds)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/>
                        <a:t>Before refinements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After refinements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432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Keyboard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Touchpad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Diff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Keyboard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Touchpad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Diff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204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Baseline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902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Reverse baseline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Alternating - Nonswitch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  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34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Alternating – Switch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80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6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4436" y="1533288"/>
            <a:ext cx="71208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Georgia" panose="02040502050405020303" pitchFamily="18" charset="0"/>
              </a:rPr>
              <a:t>Processing speed: Figure Identification task</a:t>
            </a:r>
          </a:p>
        </p:txBody>
      </p:sp>
      <p:sp>
        <p:nvSpPr>
          <p:cNvPr id="3" name="Rectangle 2"/>
          <p:cNvSpPr/>
          <p:nvPr/>
        </p:nvSpPr>
        <p:spPr>
          <a:xfrm>
            <a:off x="669022" y="2400649"/>
            <a:ext cx="799600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Originally developed for paper &amp; pencil administration in the </a:t>
            </a:r>
            <a:r>
              <a:rPr lang="en-US" sz="2400" dirty="0" err="1">
                <a:latin typeface="Georgia" panose="02040502050405020303" pitchFamily="18" charset="0"/>
              </a:rPr>
              <a:t>Dureman</a:t>
            </a:r>
            <a:r>
              <a:rPr lang="en-US" sz="2400" dirty="0">
                <a:latin typeface="Georgia" panose="02040502050405020303" pitchFamily="18" charset="0"/>
              </a:rPr>
              <a:t> &amp; </a:t>
            </a:r>
            <a:r>
              <a:rPr lang="en-US" sz="2400" dirty="0" err="1">
                <a:latin typeface="Georgia" panose="02040502050405020303" pitchFamily="18" charset="0"/>
              </a:rPr>
              <a:t>Sälde</a:t>
            </a:r>
            <a:r>
              <a:rPr lang="en-US" sz="2400" dirty="0">
                <a:latin typeface="Georgia" panose="02040502050405020303" pitchFamily="18" charset="0"/>
              </a:rPr>
              <a:t> battery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Programmed for keyboard and touchpad administration in the UAS</a:t>
            </a:r>
          </a:p>
          <a:p>
            <a:pPr marL="342900" indent="-342900">
              <a:buAutoNum type="arabicParenR"/>
            </a:pP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672043-B8AD-429D-882E-DC58CDF4D544}"/>
              </a:ext>
            </a:extLst>
          </p:cNvPr>
          <p:cNvSpPr/>
          <p:nvPr/>
        </p:nvSpPr>
        <p:spPr>
          <a:xfrm>
            <a:off x="1990652" y="604372"/>
            <a:ext cx="5352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anose="02040502050405020303" pitchFamily="18" charset="0"/>
                <a:cs typeface="Calibri" panose="020F0502020204030204" pitchFamily="34" charset="0"/>
              </a:rPr>
              <a:t>Age-sensitive cognitive tests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5904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73" y="1357372"/>
            <a:ext cx="8924058" cy="398533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056708" y="3544389"/>
            <a:ext cx="1071155" cy="77506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36269" y="243426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Figure identification task</a:t>
            </a:r>
          </a:p>
        </p:txBody>
      </p:sp>
    </p:spTree>
    <p:extLst>
      <p:ext uri="{BB962C8B-B14F-4D97-AF65-F5344CB8AC3E}">
        <p14:creationId xmlns:p14="http://schemas.microsoft.com/office/powerpoint/2010/main" val="22246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2743"/>
            <a:ext cx="7886700" cy="4214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Major goals:</a:t>
            </a:r>
          </a:p>
          <a:p>
            <a:pPr marL="457200" indent="-457200">
              <a:buAutoNum type="arabicParenR"/>
            </a:pPr>
            <a:r>
              <a:rPr lang="en-US" sz="2400" dirty="0">
                <a:latin typeface="Georgia" panose="02040502050405020303" pitchFamily="18" charset="0"/>
              </a:rPr>
              <a:t>Compare keyboard vs. touchpad response times</a:t>
            </a:r>
          </a:p>
          <a:p>
            <a:pPr marL="457200" indent="-457200">
              <a:buAutoNum type="arabicParenR"/>
            </a:pPr>
            <a:r>
              <a:rPr lang="en-US" sz="2400" dirty="0">
                <a:latin typeface="Georgia" panose="02040502050405020303" pitchFamily="18" charset="0"/>
              </a:rPr>
              <a:t>Create norms and parallel short forms</a:t>
            </a:r>
            <a:endParaRPr lang="en-US" sz="2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Georgia" panose="02040502050405020303" pitchFamily="18" charset="0"/>
              </a:rPr>
              <a:t>Within-subject randomized experiment</a:t>
            </a:r>
          </a:p>
          <a:p>
            <a:pPr marL="0" indent="0">
              <a:buNone/>
            </a:pPr>
            <a:r>
              <a:rPr lang="en-US" sz="2000" dirty="0">
                <a:latin typeface="Georgia" panose="02040502050405020303" pitchFamily="18" charset="0"/>
              </a:rPr>
              <a:t>Participants complete all 60 items twice (keyboard vs. touchscreen), in randomized order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9C395E-4893-4B17-92FA-9CBB45DE3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21" y="496888"/>
            <a:ext cx="8244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Processing speed: Figure identification task</a:t>
            </a:r>
          </a:p>
        </p:txBody>
      </p:sp>
    </p:spTree>
    <p:extLst>
      <p:ext uri="{BB962C8B-B14F-4D97-AF65-F5344CB8AC3E}">
        <p14:creationId xmlns:p14="http://schemas.microsoft.com/office/powerpoint/2010/main" val="1334690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9C395E-4893-4B17-92FA-9CBB45DE3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21" y="496888"/>
            <a:ext cx="8244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Georgia" panose="02040502050405020303" pitchFamily="18" charset="0"/>
              </a:rPr>
              <a:t>Processing speed: Figure identification task</a:t>
            </a:r>
          </a:p>
        </p:txBody>
      </p:sp>
      <p:pic>
        <p:nvPicPr>
          <p:cNvPr id="5" name="Picture 4" descr="The SGPlot Procedure">
            <a:extLst>
              <a:ext uri="{FF2B5EF4-FFF2-40B4-BE49-F238E27FC236}">
                <a16:creationId xmlns:a16="http://schemas.microsoft.com/office/drawing/2014/main" id="{9D1CE896-029F-405B-ADCF-7F39AB350CC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48" y="1200150"/>
            <a:ext cx="7241458" cy="466970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A18F9-52D1-4E3A-A106-321087F0B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4E2427-523E-404B-8791-B493C3003408}"/>
              </a:ext>
            </a:extLst>
          </p:cNvPr>
          <p:cNvSpPr txBox="1"/>
          <p:nvPr/>
        </p:nvSpPr>
        <p:spPr>
          <a:xfrm>
            <a:off x="2344993" y="4662334"/>
            <a:ext cx="5021826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60 items, round #1                       60 items, round #2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446604-9E7A-4D5C-83A4-E41653C2626B}"/>
              </a:ext>
            </a:extLst>
          </p:cNvPr>
          <p:cNvCxnSpPr>
            <a:cxnSpLocks/>
          </p:cNvCxnSpPr>
          <p:nvPr/>
        </p:nvCxnSpPr>
        <p:spPr>
          <a:xfrm>
            <a:off x="4697363" y="1342103"/>
            <a:ext cx="0" cy="3672349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Brace 14">
            <a:extLst>
              <a:ext uri="{FF2B5EF4-FFF2-40B4-BE49-F238E27FC236}">
                <a16:creationId xmlns:a16="http://schemas.microsoft.com/office/drawing/2014/main" id="{977EA961-89C5-4812-A622-FB12375912D8}"/>
              </a:ext>
            </a:extLst>
          </p:cNvPr>
          <p:cNvSpPr/>
          <p:nvPr/>
        </p:nvSpPr>
        <p:spPr>
          <a:xfrm rot="16200000">
            <a:off x="3218837" y="2046339"/>
            <a:ext cx="283905" cy="2422422"/>
          </a:xfrm>
          <a:prstGeom prst="leftBrace">
            <a:avLst>
              <a:gd name="adj1" fmla="val 8333"/>
              <a:gd name="adj2" fmla="val 50304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4BEDB7A-3445-4B4A-B3AA-C793BF6748B7}"/>
              </a:ext>
            </a:extLst>
          </p:cNvPr>
          <p:cNvSpPr txBox="1"/>
          <p:nvPr/>
        </p:nvSpPr>
        <p:spPr>
          <a:xfrm>
            <a:off x="2713703" y="3429000"/>
            <a:ext cx="1452711" cy="37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Fatigue effect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D4AE185-D038-42C3-A6F3-7478F81AE5A3}"/>
              </a:ext>
            </a:extLst>
          </p:cNvPr>
          <p:cNvCxnSpPr>
            <a:cxnSpLocks/>
          </p:cNvCxnSpPr>
          <p:nvPr/>
        </p:nvCxnSpPr>
        <p:spPr>
          <a:xfrm flipH="1">
            <a:off x="4822726" y="2256503"/>
            <a:ext cx="560436" cy="1548581"/>
          </a:xfrm>
          <a:prstGeom prst="straightConnector1">
            <a:avLst/>
          </a:prstGeom>
          <a:ln>
            <a:solidFill>
              <a:schemeClr val="bg2">
                <a:lumMod val="10000"/>
              </a:schemeClr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41F0AE2-77A8-4359-875C-5741AEAF2062}"/>
              </a:ext>
            </a:extLst>
          </p:cNvPr>
          <p:cNvSpPr txBox="1"/>
          <p:nvPr/>
        </p:nvSpPr>
        <p:spPr>
          <a:xfrm>
            <a:off x="5176700" y="1819582"/>
            <a:ext cx="159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 effect</a:t>
            </a:r>
          </a:p>
        </p:txBody>
      </p:sp>
    </p:spTree>
    <p:extLst>
      <p:ext uri="{BB962C8B-B14F-4D97-AF65-F5344CB8AC3E}">
        <p14:creationId xmlns:p14="http://schemas.microsoft.com/office/powerpoint/2010/main" val="3544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3028" y="2236764"/>
            <a:ext cx="75889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Developing cognitive categories </a:t>
            </a:r>
          </a:p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to classify dementia status in the UAS</a:t>
            </a:r>
            <a:endParaRPr lang="en-US" sz="3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517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3173" y="318141"/>
            <a:ext cx="477246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Cognitive classification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5624" y="87213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UAS administers components of the TICS (Telephone Interview for Cognitive Status) from HRS every two years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HRS uses cutoffs to categorize respondents as: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Cognitively normal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Cognitively impaired – not demented (CIND)</a:t>
            </a:r>
          </a:p>
          <a:p>
            <a:pPr marL="1371600" lvl="2" indent="-457200">
              <a:buFont typeface="+mj-lt"/>
              <a:buAutoNum type="alphaUcPeriod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Demented</a:t>
            </a:r>
          </a:p>
          <a:p>
            <a:pPr marL="1371600" lvl="2" indent="-457200">
              <a:buFont typeface="+mj-lt"/>
              <a:buAutoNum type="alphaUcPeriod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Not a clinical diagnosis, but classification very useful for research with large samples</a:t>
            </a:r>
          </a:p>
        </p:txBody>
      </p:sp>
    </p:spTree>
    <p:extLst>
      <p:ext uri="{BB962C8B-B14F-4D97-AF65-F5344CB8AC3E}">
        <p14:creationId xmlns:p14="http://schemas.microsoft.com/office/powerpoint/2010/main" val="1216974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90381" y="516745"/>
            <a:ext cx="477246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Cognitive classification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9481" y="1956568"/>
            <a:ext cx="79335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Goal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: develop a classification system using categories and cutoffs based on those in the HRS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0000"/>
                </a:solidFill>
                <a:latin typeface="Georgia" panose="02040502050405020303" pitchFamily="18" charset="0"/>
              </a:rPr>
              <a:t>Barrier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: HRS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classification is based on telephone or </a:t>
            </a:r>
            <a:b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in person interviews</a:t>
            </a: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205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130" y="2832522"/>
            <a:ext cx="8708761" cy="23604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414226" y="318895"/>
            <a:ext cx="21242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Approach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73863" y="1476552"/>
            <a:ext cx="910047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Create a “cross-walk” between the HRS dementia categories and the UAS cognitive battery: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lvl="1"/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lvl="1" algn="ctr"/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Administer tests used for </a:t>
            </a:r>
            <a:r>
              <a:rPr lang="en-US" sz="2400" dirty="0" err="1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Langa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-Weir categorization (episodic memory, serial 7s, backward counting) via telephone</a:t>
            </a:r>
          </a:p>
          <a:p>
            <a:pPr lvl="1" algn="ctr"/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en-US" sz="2400" b="1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AND</a:t>
            </a:r>
          </a:p>
          <a:p>
            <a:pPr lvl="1" algn="ctr"/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Administer UAS cognitive battery within 1 month </a:t>
            </a:r>
          </a:p>
          <a:p>
            <a:pPr lvl="1" algn="ctr"/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Georgia" panose="02040502050405020303" pitchFamily="18" charset="0"/>
              </a:rPr>
              <a:t>(order randomized)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17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745" y="445418"/>
            <a:ext cx="831670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The Understanding America Study (UAS)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39" y="1926438"/>
            <a:ext cx="76722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Steadily growing online probability sample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Started in 2014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Currently about 9,000 panelists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Complete about 1 survey/month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Data freely available at </a:t>
            </a:r>
            <a:r>
              <a:rPr lang="en-US" sz="2400" dirty="0">
                <a:latin typeface="Georgia" panose="02040502050405020303" pitchFamily="18" charset="0"/>
                <a:hlinkClick r:id="rId2"/>
              </a:rPr>
              <a:t>https://uasdata.usc.edu/</a:t>
            </a:r>
            <a:endParaRPr lang="en-US" sz="2400" dirty="0">
              <a:latin typeface="Georgia" panose="02040502050405020303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650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4353" y="297934"/>
            <a:ext cx="265970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Deliverables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5624" y="1051043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Cognitive cutoffs in the UAS</a:t>
            </a:r>
          </a:p>
          <a:p>
            <a:pPr lvl="1"/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The resulting classification can be applied to other Internet studies using TICS items.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Better understanding of mode effects: extent to which shifts to Internet administration impacts classification schemes of cognitive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57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2718" y="2368780"/>
            <a:ext cx="72785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</a:rPr>
              <a:t>Use of </a:t>
            </a:r>
            <a:r>
              <a:rPr lang="en-US" sz="2800" b="1" dirty="0" err="1">
                <a:latin typeface="Georgia" panose="02040502050405020303" pitchFamily="18" charset="0"/>
              </a:rPr>
              <a:t>paradata</a:t>
            </a:r>
            <a:r>
              <a:rPr lang="en-US" sz="2800" b="1" dirty="0">
                <a:latin typeface="Georgia" panose="02040502050405020303" pitchFamily="18" charset="0"/>
              </a:rPr>
              <a:t> </a:t>
            </a:r>
          </a:p>
          <a:p>
            <a:pPr algn="ctr"/>
            <a:r>
              <a:rPr lang="en-US" sz="2800" b="1" dirty="0">
                <a:latin typeface="Georgia" panose="02040502050405020303" pitchFamily="18" charset="0"/>
              </a:rPr>
              <a:t>as indicators of cognitive functioning</a:t>
            </a:r>
          </a:p>
        </p:txBody>
      </p:sp>
    </p:spTree>
    <p:extLst>
      <p:ext uri="{BB962C8B-B14F-4D97-AF65-F5344CB8AC3E}">
        <p14:creationId xmlns:p14="http://schemas.microsoft.com/office/powerpoint/2010/main" val="263689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62075" y="308274"/>
            <a:ext cx="46265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Why look at </a:t>
            </a:r>
            <a:r>
              <a:rPr lang="en-US" sz="3000" b="1" dirty="0" err="1">
                <a:latin typeface="Georgia" panose="02040502050405020303" pitchFamily="18" charset="0"/>
                <a:cs typeface="Calibri" panose="020F0502020204030204" pitchFamily="34" charset="0"/>
              </a:rPr>
              <a:t>paradata</a:t>
            </a:r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?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5624" y="1051043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</a:rPr>
              <a:t>Paradata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 are stored alongside each survey response in the UAS.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Completing surveys is a cognitively demanding task: involves information processing, comprehension, searching memory for relevant information, decision making, etc.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Hope is that </a:t>
            </a: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</a:rPr>
              <a:t>paradata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 could capture cognitive inefficiencies to some extent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Could be useful to detect changes in cognitive functioning as a participant completes surveys over the years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705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7162" y="249280"/>
            <a:ext cx="197842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err="1">
                <a:latin typeface="Georgia" panose="02040502050405020303" pitchFamily="18" charset="0"/>
                <a:cs typeface="Calibri" panose="020F0502020204030204" pitchFamily="34" charset="0"/>
              </a:rPr>
              <a:t>Paradata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5624" y="1051043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5-year NIA-funded project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Major goals: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solidFill>
                  <a:srgbClr val="000000"/>
                </a:solidFill>
                <a:latin typeface="Georgia" panose="02040502050405020303" pitchFamily="18" charset="0"/>
              </a:rPr>
              <a:t>Which 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combination of </a:t>
            </a: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</a:rPr>
              <a:t>paradata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 indicators best predicts cognitive status?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Can </a:t>
            </a:r>
            <a:r>
              <a:rPr lang="en-US" sz="2400" dirty="0" err="1">
                <a:solidFill>
                  <a:srgbClr val="000000"/>
                </a:solidFill>
                <a:latin typeface="Georgia" panose="02040502050405020303" pitchFamily="18" charset="0"/>
              </a:rPr>
              <a:t>paradata</a:t>
            </a:r>
            <a:r>
              <a:rPr lang="en-US" sz="2400" dirty="0">
                <a:solidFill>
                  <a:srgbClr val="000000"/>
                </a:solidFill>
                <a:latin typeface="Georgia" panose="02040502050405020303" pitchFamily="18" charset="0"/>
              </a:rPr>
              <a:t> indicators be a useful early marker of mild cognitive impairment and dementia?</a:t>
            </a:r>
          </a:p>
        </p:txBody>
      </p:sp>
    </p:spTree>
    <p:extLst>
      <p:ext uri="{BB962C8B-B14F-4D97-AF65-F5344CB8AC3E}">
        <p14:creationId xmlns:p14="http://schemas.microsoft.com/office/powerpoint/2010/main" val="316473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101782-8FE0-414B-A44F-6E7241870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81" y="1112102"/>
            <a:ext cx="9151257" cy="407932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5A6A58C-44D7-44F4-8CF0-4FDA931CA550}"/>
              </a:ext>
            </a:extLst>
          </p:cNvPr>
          <p:cNvSpPr/>
          <p:nvPr/>
        </p:nvSpPr>
        <p:spPr>
          <a:xfrm>
            <a:off x="3823071" y="353650"/>
            <a:ext cx="1856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Georgia" panose="02040502050405020303" pitchFamily="18" charset="0"/>
                <a:cs typeface="Calibri" panose="020F0502020204030204" pitchFamily="34" charset="0"/>
              </a:rPr>
              <a:t>Paradata</a:t>
            </a:r>
            <a:endParaRPr lang="en-US" sz="28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969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0862" y="358202"/>
            <a:ext cx="34852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UAS pilot analysis</a:t>
            </a:r>
            <a:endParaRPr lang="en-US" sz="3200" b="1" dirty="0">
              <a:latin typeface="Georgia" panose="02040502050405020303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023" y="1074964"/>
            <a:ext cx="809179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Georgia" panose="02040502050405020303" pitchFamily="18" charset="0"/>
              </a:rPr>
              <a:t>Focus on response times: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average time participant spent on a screen when completing surveys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Are response times in early surveys (2014-2015) prospectively associated with:</a:t>
            </a:r>
          </a:p>
          <a:p>
            <a:r>
              <a:rPr lang="en-US" sz="2000" dirty="0">
                <a:latin typeface="Georgia" panose="02040502050405020303" pitchFamily="18" charset="0"/>
              </a:rPr>
              <a:t>			(a) cognitive functioning status in 2016</a:t>
            </a:r>
          </a:p>
          <a:p>
            <a:r>
              <a:rPr lang="en-US" sz="2000" dirty="0">
                <a:latin typeface="Georgia" panose="02040502050405020303" pitchFamily="18" charset="0"/>
              </a:rPr>
              <a:t>			(b) decline in cognitive functioning from 2016 to 2018?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432" y="3536268"/>
            <a:ext cx="4337258" cy="1948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239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7366" y="217301"/>
            <a:ext cx="6822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Results for verbal analogies test (age 50+)</a:t>
            </a:r>
            <a:endParaRPr lang="en-US" sz="2800" b="1" dirty="0">
              <a:latin typeface="Georgia" panose="02040502050405020303" pitchFamily="18" charset="0"/>
            </a:endParaRPr>
          </a:p>
        </p:txBody>
      </p:sp>
      <p:pic>
        <p:nvPicPr>
          <p:cNvPr id="4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285" y="1088571"/>
            <a:ext cx="5447211" cy="45371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231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745" y="445418"/>
            <a:ext cx="783740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Cognitive functioning tests in the UAS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C498EB-05CA-499F-A05A-829D60057426}"/>
              </a:ext>
            </a:extLst>
          </p:cNvPr>
          <p:cNvSpPr/>
          <p:nvPr/>
        </p:nvSpPr>
        <p:spPr>
          <a:xfrm>
            <a:off x="0" y="1159522"/>
            <a:ext cx="9144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Fluid abilities/reasoning, verbal skills</a:t>
            </a:r>
            <a:br>
              <a:rPr lang="en-US" sz="2300" b="1" dirty="0">
                <a:latin typeface="Georgia" panose="02040502050405020303" pitchFamily="18" charset="0"/>
              </a:rPr>
            </a:br>
            <a:r>
              <a:rPr lang="en-US" sz="2300" b="1" dirty="0">
                <a:latin typeface="Georgia" panose="02040502050405020303" pitchFamily="18" charset="0"/>
              </a:rPr>
              <a:t> </a:t>
            </a:r>
            <a:r>
              <a:rPr lang="en-US" sz="2300" dirty="0">
                <a:latin typeface="Georgia" panose="02040502050405020303" pitchFamily="18" charset="0"/>
              </a:rPr>
              <a:t>(verbal analogies, number series, picture vocabulary)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b="1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Executive function </a:t>
            </a:r>
            <a:r>
              <a:rPr lang="en-US" sz="2300" dirty="0">
                <a:latin typeface="Georgia" panose="02040502050405020303" pitchFamily="18" charset="0"/>
              </a:rPr>
              <a:t>(Stop and Go switching)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Processing speed </a:t>
            </a:r>
            <a:r>
              <a:rPr lang="en-US" sz="2300" dirty="0">
                <a:latin typeface="Georgia" panose="02040502050405020303" pitchFamily="18" charset="0"/>
              </a:rPr>
              <a:t>(Figure Identification)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lvl="1"/>
            <a:r>
              <a:rPr lang="en-US" sz="2300" u="sng" dirty="0">
                <a:latin typeface="Georgia" panose="02040502050405020303" pitchFamily="18" charset="0"/>
              </a:rPr>
              <a:t>From Telephone Interview for Cognitive Status (TICS):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Episodic memory </a:t>
            </a:r>
            <a:r>
              <a:rPr lang="en-US" sz="2300" dirty="0">
                <a:latin typeface="Georgia" panose="02040502050405020303" pitchFamily="18" charset="0"/>
              </a:rPr>
              <a:t>(Word recall)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Working memory/mental processing </a:t>
            </a:r>
            <a:r>
              <a:rPr lang="en-US" sz="2300" dirty="0">
                <a:latin typeface="Georgia" panose="02040502050405020303" pitchFamily="18" charset="0"/>
              </a:rPr>
              <a:t>(serial 7s)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Mental status </a:t>
            </a:r>
            <a:r>
              <a:rPr lang="en-US" sz="2300" dirty="0">
                <a:latin typeface="Georgia" panose="02040502050405020303" pitchFamily="18" charset="0"/>
              </a:rPr>
              <a:t>(object naming, recall of today’s date, </a:t>
            </a:r>
            <a:br>
              <a:rPr lang="en-US" sz="2300" dirty="0">
                <a:latin typeface="Georgia" panose="02040502050405020303" pitchFamily="18" charset="0"/>
              </a:rPr>
            </a:br>
            <a:r>
              <a:rPr lang="en-US" sz="2300" dirty="0">
                <a:latin typeface="Georgia" panose="02040502050405020303" pitchFamily="18" charset="0"/>
              </a:rPr>
              <a:t>                               naming president and vice president)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solidFill>
                <a:schemeClr val="bg2">
                  <a:lumMod val="10000"/>
                </a:schemeClr>
              </a:solidFill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1" dirty="0">
                <a:latin typeface="Georgia" panose="02040502050405020303" pitchFamily="18" charset="0"/>
              </a:rPr>
              <a:t>Use of </a:t>
            </a:r>
            <a:r>
              <a:rPr lang="en-US" sz="2300" b="1" dirty="0" err="1">
                <a:latin typeface="Georgia" panose="02040502050405020303" pitchFamily="18" charset="0"/>
              </a:rPr>
              <a:t>paradata</a:t>
            </a:r>
            <a:r>
              <a:rPr lang="en-US" sz="2300" b="1" dirty="0">
                <a:latin typeface="Georgia" panose="02040502050405020303" pitchFamily="18" charset="0"/>
              </a:rPr>
              <a:t> </a:t>
            </a:r>
            <a:r>
              <a:rPr lang="en-US" sz="2300" dirty="0">
                <a:latin typeface="Georgia" panose="02040502050405020303" pitchFamily="18" charset="0"/>
              </a:rPr>
              <a:t>to infer cognitive functioning</a:t>
            </a:r>
          </a:p>
        </p:txBody>
      </p:sp>
    </p:spTree>
    <p:extLst>
      <p:ext uri="{BB962C8B-B14F-4D97-AF65-F5344CB8AC3E}">
        <p14:creationId xmlns:p14="http://schemas.microsoft.com/office/powerpoint/2010/main" val="2213726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745" y="445418"/>
            <a:ext cx="52565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Early tests: added in 2016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C498EB-05CA-499F-A05A-829D60057426}"/>
              </a:ext>
            </a:extLst>
          </p:cNvPr>
          <p:cNvSpPr/>
          <p:nvPr/>
        </p:nvSpPr>
        <p:spPr>
          <a:xfrm>
            <a:off x="-103239" y="1159522"/>
            <a:ext cx="9144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From </a:t>
            </a:r>
            <a:r>
              <a:rPr lang="en-US" sz="2300" dirty="0" err="1">
                <a:latin typeface="Georgia" panose="02040502050405020303" pitchFamily="18" charset="0"/>
              </a:rPr>
              <a:t>CogUSA</a:t>
            </a: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Administered every 2 years in UAS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Verbal analogies </a:t>
            </a:r>
          </a:p>
          <a:p>
            <a:pPr lvl="1"/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Number series</a:t>
            </a:r>
          </a:p>
          <a:p>
            <a:pPr lvl="1"/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Picture vocabulary: verbal skills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3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5AF030-6A73-4449-ADE1-1DAED50CF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934293"/>
              </p:ext>
            </p:extLst>
          </p:nvPr>
        </p:nvGraphicFramePr>
        <p:xfrm>
          <a:off x="801328" y="4046627"/>
          <a:ext cx="229649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142">
                  <a:extLst>
                    <a:ext uri="{9D8B030D-6E8A-4147-A177-3AD203B41FA5}">
                      <a16:colId xmlns:a16="http://schemas.microsoft.com/office/drawing/2014/main" val="2421450552"/>
                    </a:ext>
                  </a:extLst>
                </a:gridCol>
                <a:gridCol w="494070">
                  <a:extLst>
                    <a:ext uri="{9D8B030D-6E8A-4147-A177-3AD203B41FA5}">
                      <a16:colId xmlns:a16="http://schemas.microsoft.com/office/drawing/2014/main" val="3972968770"/>
                    </a:ext>
                  </a:extLst>
                </a:gridCol>
                <a:gridCol w="582562">
                  <a:extLst>
                    <a:ext uri="{9D8B030D-6E8A-4147-A177-3AD203B41FA5}">
                      <a16:colId xmlns:a16="http://schemas.microsoft.com/office/drawing/2014/main" val="1590040522"/>
                    </a:ext>
                  </a:extLst>
                </a:gridCol>
                <a:gridCol w="612724">
                  <a:extLst>
                    <a:ext uri="{9D8B030D-6E8A-4147-A177-3AD203B41FA5}">
                      <a16:colId xmlns:a16="http://schemas.microsoft.com/office/drawing/2014/main" val="3633924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99817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6A8E1D-7598-4436-B16B-2C93C18B2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576708"/>
              </p:ext>
            </p:extLst>
          </p:nvPr>
        </p:nvGraphicFramePr>
        <p:xfrm>
          <a:off x="801328" y="3011358"/>
          <a:ext cx="4493343" cy="45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3343">
                  <a:extLst>
                    <a:ext uri="{9D8B030D-6E8A-4147-A177-3AD203B41FA5}">
                      <a16:colId xmlns:a16="http://schemas.microsoft.com/office/drawing/2014/main" val="4200167337"/>
                    </a:ext>
                  </a:extLst>
                </a:gridCol>
              </a:tblGrid>
              <a:tr h="459345">
                <a:tc>
                  <a:txBody>
                    <a:bodyPr/>
                    <a:lstStyle/>
                    <a:p>
                      <a:r>
                        <a:rPr lang="en-US" sz="2000" dirty="0"/>
                        <a:t>Summer is to Winter as Heat is to 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65602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FF35DD-9E31-4E84-9847-353A4306C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779044"/>
              </p:ext>
            </p:extLst>
          </p:nvPr>
        </p:nvGraphicFramePr>
        <p:xfrm>
          <a:off x="801328" y="5103511"/>
          <a:ext cx="415413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4130">
                  <a:extLst>
                    <a:ext uri="{9D8B030D-6E8A-4147-A177-3AD203B41FA5}">
                      <a16:colId xmlns:a16="http://schemas.microsoft.com/office/drawing/2014/main" val="10428030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(name what is shown in the pictures)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374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256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745" y="445418"/>
            <a:ext cx="22573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latin typeface="Georgia" panose="02040502050405020303" pitchFamily="18" charset="0"/>
                <a:cs typeface="Calibri" panose="020F0502020204030204" pitchFamily="34" charset="0"/>
              </a:rPr>
              <a:t>Early tests</a:t>
            </a:r>
            <a:endParaRPr lang="en-US" sz="3000" dirty="0">
              <a:latin typeface="Georgia" panose="02040502050405020303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C498EB-05CA-499F-A05A-829D60057426}"/>
              </a:ext>
            </a:extLst>
          </p:cNvPr>
          <p:cNvSpPr/>
          <p:nvPr/>
        </p:nvSpPr>
        <p:spPr>
          <a:xfrm>
            <a:off x="-103239" y="1159522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Calibrated using Item Response Theory (IRT)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normed to the general US population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2 psychometrically equivalent parallel short forms per test,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dirty="0">
                <a:latin typeface="Georgia" panose="02040502050405020303" pitchFamily="18" charset="0"/>
              </a:rPr>
              <a:t>15 items each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92ADA7-89FF-476B-BAC0-654AF556B33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777" y="2302701"/>
            <a:ext cx="6083709" cy="4194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2815E30-6C7D-45F0-89B3-42EA33ED1B58}"/>
              </a:ext>
            </a:extLst>
          </p:cNvPr>
          <p:cNvCxnSpPr/>
          <p:nvPr/>
        </p:nvCxnSpPr>
        <p:spPr>
          <a:xfrm>
            <a:off x="3111910" y="4277032"/>
            <a:ext cx="507344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458FFB-9EC6-4D13-8D52-2B1E6B49721A}"/>
              </a:ext>
            </a:extLst>
          </p:cNvPr>
          <p:cNvSpPr txBox="1"/>
          <p:nvPr/>
        </p:nvSpPr>
        <p:spPr>
          <a:xfrm>
            <a:off x="6953865" y="3864077"/>
            <a:ext cx="129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.8 reliability</a:t>
            </a:r>
          </a:p>
        </p:txBody>
      </p:sp>
    </p:spTree>
    <p:extLst>
      <p:ext uri="{BB962C8B-B14F-4D97-AF65-F5344CB8AC3E}">
        <p14:creationId xmlns:p14="http://schemas.microsoft.com/office/powerpoint/2010/main" val="143496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5984"/>
            <a:ext cx="7886700" cy="468416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Georgia" panose="02040502050405020303" pitchFamily="18" charset="0"/>
                <a:cs typeface="Calibri" panose="020F0502020204030204" pitchFamily="34" charset="0"/>
              </a:rPr>
              <a:t>Age-sensitive cognitive tests</a:t>
            </a:r>
            <a:endParaRPr lang="en-US" sz="3600" dirty="0">
              <a:latin typeface="Georgia" panose="020405020504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0554"/>
            <a:ext cx="7886700" cy="3413664"/>
          </a:xfrm>
        </p:spPr>
        <p:txBody>
          <a:bodyPr>
            <a:normAutofit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Stop and Go Switch task</a:t>
            </a:r>
          </a:p>
          <a:p>
            <a:r>
              <a:rPr lang="en-US" dirty="0">
                <a:latin typeface="Georgia" panose="02040502050405020303" pitchFamily="18" charset="0"/>
              </a:rPr>
              <a:t>Originally developed as part of the BTACT, telephone-administered</a:t>
            </a:r>
          </a:p>
          <a:p>
            <a:r>
              <a:rPr lang="en-US" dirty="0">
                <a:latin typeface="Georgia" panose="02040502050405020303" pitchFamily="18" charset="0"/>
              </a:rPr>
              <a:t>Programmed in the UAS for devices with (a) keyboards and </a:t>
            </a:r>
            <a:br>
              <a:rPr lang="en-US" dirty="0">
                <a:latin typeface="Georgia" panose="02040502050405020303" pitchFamily="18" charset="0"/>
              </a:rPr>
            </a:br>
            <a:r>
              <a:rPr lang="en-US" dirty="0">
                <a:latin typeface="Georgia" panose="02040502050405020303" pitchFamily="18" charset="0"/>
              </a:rPr>
              <a:t>(b) touchscreens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60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0191"/>
            <a:ext cx="7886700" cy="468417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Georgia" panose="02040502050405020303" pitchFamily="18" charset="0"/>
              </a:rPr>
              <a:t>Executive functioning: Stop and Go Switch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0554"/>
            <a:ext cx="7886700" cy="377724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The respondent sees the word RED or GREEN and presses </a:t>
            </a: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     [S] for “stop” </a:t>
            </a: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or [G] for “go”.</a:t>
            </a:r>
          </a:p>
          <a:p>
            <a:pPr marL="0" indent="0">
              <a:buNone/>
            </a:pPr>
            <a:endParaRPr lang="en-US" sz="2400" dirty="0">
              <a:latin typeface="Georgia" panose="02040502050405020303" pitchFamily="18" charset="0"/>
            </a:endParaRPr>
          </a:p>
        </p:txBody>
      </p:sp>
      <p:pic>
        <p:nvPicPr>
          <p:cNvPr id="10" name="Picture 9"/>
          <p:cNvPicPr/>
          <p:nvPr/>
        </p:nvPicPr>
        <p:blipFill rotWithShape="1">
          <a:blip r:embed="rId3"/>
          <a:srcRect l="19712" t="9549" r="48657" b="54642"/>
          <a:stretch/>
        </p:blipFill>
        <p:spPr bwMode="auto">
          <a:xfrm>
            <a:off x="3670944" y="2502356"/>
            <a:ext cx="4770664" cy="31591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47983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4546"/>
            <a:ext cx="7886700" cy="538775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Georgia" panose="02040502050405020303" pitchFamily="18" charset="0"/>
              </a:rPr>
              <a:t>Executive functioning: Stop and Go Switch task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07068"/>
            <a:ext cx="7886700" cy="36011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i="1" u="sng" dirty="0">
                <a:latin typeface="Georgia" panose="02040502050405020303" pitchFamily="18" charset="0"/>
              </a:rPr>
              <a:t>Baseline condition</a:t>
            </a:r>
            <a:r>
              <a:rPr lang="en-US" sz="2400" dirty="0">
                <a:latin typeface="Georgia" panose="02040502050405020303" pitchFamily="18" charset="0"/>
              </a:rPr>
              <a:t>  (10 Trials)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RED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STOP</a:t>
            </a:r>
            <a:r>
              <a:rPr lang="en-US" sz="2400" dirty="0">
                <a:latin typeface="Georgia" panose="02040502050405020303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Georgia" panose="02040502050405020303" pitchFamily="18" charset="0"/>
              </a:rPr>
              <a:t>GREEN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GO</a:t>
            </a:r>
          </a:p>
          <a:p>
            <a:pPr marL="0" indent="0">
              <a:buNone/>
            </a:pPr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r>
              <a:rPr lang="en-US" sz="2400" i="1" u="sng" dirty="0">
                <a:latin typeface="Georgia" panose="02040502050405020303" pitchFamily="18" charset="0"/>
              </a:rPr>
              <a:t>Reverse baseline condition  </a:t>
            </a:r>
            <a:r>
              <a:rPr lang="en-US" sz="2400" dirty="0">
                <a:latin typeface="Georgia" panose="02040502050405020303" pitchFamily="18" charset="0"/>
              </a:rPr>
              <a:t>(10 Trials)</a:t>
            </a:r>
            <a:endParaRPr lang="en-US" sz="24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RED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GO</a:t>
            </a:r>
            <a:r>
              <a:rPr lang="en-US" sz="2400" dirty="0">
                <a:latin typeface="Georgia" panose="02040502050405020303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Georgia" panose="02040502050405020303" pitchFamily="18" charset="0"/>
              </a:rPr>
              <a:t>GREEN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STOP</a:t>
            </a:r>
          </a:p>
          <a:p>
            <a:pPr marL="0" indent="0">
              <a:buNone/>
            </a:pPr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i="1" u="sng" dirty="0">
                <a:latin typeface="Georgia" panose="02040502050405020303" pitchFamily="18" charset="0"/>
              </a:rPr>
              <a:t>Alternating</a:t>
            </a:r>
            <a:r>
              <a:rPr lang="en-US" sz="2400" u="sng" dirty="0">
                <a:latin typeface="Georgia" panose="02040502050405020303" pitchFamily="18" charset="0"/>
              </a:rPr>
              <a:t> condition</a:t>
            </a:r>
            <a:r>
              <a:rPr lang="en-US" sz="2400" i="1" u="sng" dirty="0">
                <a:latin typeface="Georgia" panose="02040502050405020303" pitchFamily="18" charset="0"/>
              </a:rPr>
              <a:t> </a:t>
            </a:r>
            <a:r>
              <a:rPr lang="en-US" sz="2400" dirty="0">
                <a:latin typeface="Georgia" panose="02040502050405020303" pitchFamily="18" charset="0"/>
              </a:rPr>
              <a:t>(30 trials)</a:t>
            </a:r>
            <a:endParaRPr lang="en-US" sz="2400" u="sng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If “Normal” displayed:  </a:t>
            </a: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RED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STOP</a:t>
            </a:r>
            <a:r>
              <a:rPr lang="en-US" sz="2400" dirty="0">
                <a:latin typeface="Georgia" panose="02040502050405020303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Georgia" panose="02040502050405020303" pitchFamily="18" charset="0"/>
              </a:rPr>
              <a:t>GREEN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GO</a:t>
            </a:r>
            <a:endParaRPr lang="en-US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If “Reverse” displayed:  </a:t>
            </a:r>
            <a:r>
              <a:rPr lang="en-US" sz="2400" dirty="0">
                <a:solidFill>
                  <a:srgbClr val="FF0000"/>
                </a:solidFill>
                <a:latin typeface="Georgia" panose="02040502050405020303" pitchFamily="18" charset="0"/>
              </a:rPr>
              <a:t>RED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GO</a:t>
            </a:r>
            <a:r>
              <a:rPr lang="en-US" sz="2400" dirty="0">
                <a:latin typeface="Georgia" panose="02040502050405020303" pitchFamily="18" charset="0"/>
              </a:rPr>
              <a:t>, </a:t>
            </a:r>
            <a:r>
              <a:rPr lang="en-US" sz="2400" dirty="0">
                <a:solidFill>
                  <a:srgbClr val="00B050"/>
                </a:solidFill>
                <a:latin typeface="Georgia" panose="02040502050405020303" pitchFamily="18" charset="0"/>
              </a:rPr>
              <a:t>GREEN</a:t>
            </a:r>
            <a:r>
              <a:rPr lang="en-US" sz="2400" dirty="0">
                <a:latin typeface="Georgia" panose="02040502050405020303" pitchFamily="18" charset="0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Georgia" panose="02040502050405020303" pitchFamily="18" charset="0"/>
              </a:rPr>
              <a:t>STOP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450"/>
              </a:spcAft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23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D3FD4-B145-4946-B50F-0B8E8BFB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7546"/>
            <a:ext cx="7886700" cy="382020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Georgia" panose="02040502050405020303" pitchFamily="18" charset="0"/>
              </a:rPr>
              <a:t>Executive functioning: Stop and Go Switch task</a:t>
            </a:r>
            <a:endParaRPr lang="en-US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0ED70-0A3B-C647-B7E1-A261FD89F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2743"/>
            <a:ext cx="7886700" cy="4214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Are the response times different when using…</a:t>
            </a: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A) a computer with </a:t>
            </a:r>
            <a:r>
              <a:rPr lang="en-US" sz="2400" b="1" dirty="0">
                <a:latin typeface="Georgia" panose="02040502050405020303" pitchFamily="18" charset="0"/>
              </a:rPr>
              <a:t>keyboard</a:t>
            </a:r>
            <a:r>
              <a:rPr lang="en-US" sz="2400" dirty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                       versus</a:t>
            </a:r>
          </a:p>
          <a:p>
            <a:pPr marL="0" indent="0">
              <a:buNone/>
            </a:pPr>
            <a:r>
              <a:rPr lang="en-US" sz="2400" dirty="0">
                <a:latin typeface="Georgia" panose="02040502050405020303" pitchFamily="18" charset="0"/>
              </a:rPr>
              <a:t>B) a device with a </a:t>
            </a:r>
            <a:r>
              <a:rPr lang="en-US" sz="2400" b="1" dirty="0">
                <a:latin typeface="Georgia" panose="02040502050405020303" pitchFamily="18" charset="0"/>
              </a:rPr>
              <a:t>touchscreen</a:t>
            </a:r>
            <a:r>
              <a:rPr lang="en-US" sz="2400" dirty="0">
                <a:latin typeface="Georgia" panose="02040502050405020303" pitchFamily="18" charset="0"/>
              </a:rPr>
              <a:t>?</a:t>
            </a:r>
          </a:p>
          <a:p>
            <a:pPr marL="0" indent="0">
              <a:buNone/>
            </a:pPr>
            <a:endParaRPr lang="en-US" sz="2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US" sz="21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000" b="1" dirty="0">
                <a:latin typeface="Georgia" panose="02040502050405020303" pitchFamily="18" charset="0"/>
              </a:rPr>
              <a:t>Randomized experiment</a:t>
            </a:r>
          </a:p>
          <a:p>
            <a:pPr marL="0" indent="0">
              <a:buNone/>
            </a:pPr>
            <a:endParaRPr lang="en-US" sz="2000" b="1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Georgia" panose="02040502050405020303" pitchFamily="18" charset="0"/>
              </a:rPr>
              <a:t>Participants do the task twice, using a device with keyboard vs. touchscreen, in randomized order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38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rgbClr val="990000"/>
      </a:dk1>
      <a:lt1>
        <a:srgbClr val="FFCC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23">
      <a:dk1>
        <a:srgbClr val="99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DornsifeCESR-Powerpoint-Template</Template>
  <TotalTime>13031</TotalTime>
  <Words>1159</Words>
  <Application>Microsoft Office PowerPoint</Application>
  <PresentationFormat>On-screen Show (4:3)</PresentationFormat>
  <Paragraphs>252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Georgia</vt:lpstr>
      <vt:lpstr>Times New Roman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Age-sensitive cognitive tests</vt:lpstr>
      <vt:lpstr>Executive functioning: Stop and Go Switch task</vt:lpstr>
      <vt:lpstr>Executive functioning: Stop and Go Switch task</vt:lpstr>
      <vt:lpstr>Executive functioning: Stop and Go Switch task</vt:lpstr>
      <vt:lpstr>Executive functioning: Stop and Go Switch task</vt:lpstr>
      <vt:lpstr>Executive functioning: Stop and Go Switch task</vt:lpstr>
      <vt:lpstr>PowerPoint Presentation</vt:lpstr>
      <vt:lpstr>PowerPoint Presentation</vt:lpstr>
      <vt:lpstr>Processing speed: Figure identification task</vt:lpstr>
      <vt:lpstr>Processing speed: Figure identification task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 Dornsife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mmoldoff</dc:creator>
  <cp:lastModifiedBy>schneids</cp:lastModifiedBy>
  <cp:revision>296</cp:revision>
  <cp:lastPrinted>2012-02-07T18:57:58Z</cp:lastPrinted>
  <dcterms:created xsi:type="dcterms:W3CDTF">2019-03-08T22:11:32Z</dcterms:created>
  <dcterms:modified xsi:type="dcterms:W3CDTF">2021-02-22T09:33:24Z</dcterms:modified>
</cp:coreProperties>
</file>