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711" r:id="rId5"/>
    <p:sldMasterId id="2147483688" r:id="rId6"/>
    <p:sldMasterId id="2147483704" r:id="rId7"/>
  </p:sldMasterIdLst>
  <p:notesMasterIdLst>
    <p:notesMasterId r:id="rId39"/>
  </p:notesMasterIdLst>
  <p:handoutMasterIdLst>
    <p:handoutMasterId r:id="rId40"/>
  </p:handoutMasterIdLst>
  <p:sldIdLst>
    <p:sldId id="305" r:id="rId8"/>
    <p:sldId id="349" r:id="rId9"/>
    <p:sldId id="352" r:id="rId10"/>
    <p:sldId id="350" r:id="rId11"/>
    <p:sldId id="345" r:id="rId12"/>
    <p:sldId id="346" r:id="rId13"/>
    <p:sldId id="329" r:id="rId14"/>
    <p:sldId id="353" r:id="rId15"/>
    <p:sldId id="354" r:id="rId16"/>
    <p:sldId id="355" r:id="rId17"/>
    <p:sldId id="357" r:id="rId18"/>
    <p:sldId id="358" r:id="rId19"/>
    <p:sldId id="313" r:id="rId20"/>
    <p:sldId id="340" r:id="rId21"/>
    <p:sldId id="356" r:id="rId22"/>
    <p:sldId id="330" r:id="rId23"/>
    <p:sldId id="359" r:id="rId24"/>
    <p:sldId id="360" r:id="rId25"/>
    <p:sldId id="361" r:id="rId26"/>
    <p:sldId id="362" r:id="rId27"/>
    <p:sldId id="363" r:id="rId28"/>
    <p:sldId id="365" r:id="rId29"/>
    <p:sldId id="366" r:id="rId30"/>
    <p:sldId id="367" r:id="rId31"/>
    <p:sldId id="364" r:id="rId32"/>
    <p:sldId id="368" r:id="rId33"/>
    <p:sldId id="369" r:id="rId34"/>
    <p:sldId id="370" r:id="rId35"/>
    <p:sldId id="371" r:id="rId36"/>
    <p:sldId id="373" r:id="rId37"/>
    <p:sldId id="267" r:id="rId38"/>
  </p:sldIdLst>
  <p:sldSz cx="9144000" cy="6858000" type="screen4x3"/>
  <p:notesSz cx="6881813" cy="10015538"/>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Title page" id="{C2821302-2CFD-4432-9811-B12C4EAA6DE9}">
          <p14:sldIdLst>
            <p14:sldId id="305"/>
            <p14:sldId id="349"/>
            <p14:sldId id="352"/>
            <p14:sldId id="350"/>
            <p14:sldId id="345"/>
            <p14:sldId id="346"/>
            <p14:sldId id="329"/>
            <p14:sldId id="353"/>
            <p14:sldId id="354"/>
            <p14:sldId id="355"/>
            <p14:sldId id="357"/>
            <p14:sldId id="358"/>
            <p14:sldId id="313"/>
            <p14:sldId id="340"/>
            <p14:sldId id="356"/>
            <p14:sldId id="330"/>
            <p14:sldId id="359"/>
            <p14:sldId id="360"/>
            <p14:sldId id="361"/>
            <p14:sldId id="362"/>
            <p14:sldId id="363"/>
            <p14:sldId id="365"/>
            <p14:sldId id="366"/>
            <p14:sldId id="367"/>
            <p14:sldId id="364"/>
            <p14:sldId id="368"/>
            <p14:sldId id="369"/>
            <p14:sldId id="370"/>
            <p14:sldId id="371"/>
            <p14:sldId id="373"/>
          </p14:sldIdLst>
        </p14:section>
        <p14:section name="Breaker slides" id="{ED74C7E3-2EA7-4A1A-94DA-8164576D5863}">
          <p14:sldIdLst/>
        </p14:section>
        <p14:section name="Slide templates" id="{4D6A8F47-9BF7-4BFC-958B-ABE6C7A88A2D}">
          <p14:sldIdLst/>
        </p14:section>
        <p14:section name="Useful ESS slides" id="{BBF2F26E-383A-4D8F-93E2-541D014E6475}">
          <p14:sldIdLst/>
        </p14:section>
        <p14:section name="Final page templates" id="{036000DA-CB25-47E9-A9E0-EFCAE6C082AA}">
          <p14:sldIdLst>
            <p14:sldId id="267"/>
          </p14:sldIdLst>
        </p14:section>
      </p14:sectionLst>
    </p:ext>
    <p:ext uri="{EFAFB233-063F-42B5-8137-9DF3F51BA10A}">
      <p15:sldGuideLst xmlns:p15="http://schemas.microsoft.com/office/powerpoint/2012/main">
        <p15:guide id="1" orient="horz" pos="3976">
          <p15:clr>
            <a:srgbClr val="A4A3A4"/>
          </p15:clr>
        </p15:guide>
        <p15:guide id="2" orient="horz" pos="744">
          <p15:clr>
            <a:srgbClr val="A4A3A4"/>
          </p15:clr>
        </p15:guide>
        <p15:guide id="3" orient="horz" pos="4104">
          <p15:clr>
            <a:srgbClr val="A4A3A4"/>
          </p15:clr>
        </p15:guide>
        <p15:guide id="4" orient="horz" pos="1089">
          <p15:clr>
            <a:srgbClr val="A4A3A4"/>
          </p15:clr>
        </p15:guide>
        <p15:guide id="5" orient="horz" pos="3792">
          <p15:clr>
            <a:srgbClr val="A4A3A4"/>
          </p15:clr>
        </p15:guide>
        <p15:guide id="6" orient="horz" pos="117">
          <p15:clr>
            <a:srgbClr val="A4A3A4"/>
          </p15:clr>
        </p15:guide>
        <p15:guide id="7" orient="horz" pos="592">
          <p15:clr>
            <a:srgbClr val="A4A3A4"/>
          </p15:clr>
        </p15:guide>
        <p15:guide id="8" orient="horz" pos="229">
          <p15:clr>
            <a:srgbClr val="A4A3A4"/>
          </p15:clr>
        </p15:guide>
        <p15:guide id="9" pos="5302">
          <p15:clr>
            <a:srgbClr val="A4A3A4"/>
          </p15:clr>
        </p15:guide>
        <p15:guide id="10" pos="864">
          <p15:clr>
            <a:srgbClr val="A4A3A4"/>
          </p15:clr>
        </p15:guide>
        <p15:guide id="11" pos="334">
          <p15:clr>
            <a:srgbClr val="A4A3A4"/>
          </p15:clr>
        </p15:guide>
        <p15:guide id="12" pos="1189">
          <p15:clr>
            <a:srgbClr val="A4A3A4"/>
          </p15:clr>
        </p15:guide>
        <p15:guide id="13" pos="1280">
          <p15:clr>
            <a:srgbClr val="A4A3A4"/>
          </p15:clr>
        </p15:guide>
        <p15:guide id="14" pos="1592">
          <p15:clr>
            <a:srgbClr val="A4A3A4"/>
          </p15:clr>
        </p15:guide>
        <p15:guide id="15" pos="1680">
          <p15:clr>
            <a:srgbClr val="A4A3A4"/>
          </p15:clr>
        </p15:guide>
        <p15:guide id="16" pos="2008">
          <p15:clr>
            <a:srgbClr val="A4A3A4"/>
          </p15:clr>
        </p15:guide>
        <p15:guide id="17" pos="2099">
          <p15:clr>
            <a:srgbClr val="A4A3A4"/>
          </p15:clr>
        </p15:guide>
        <p15:guide id="18" pos="2424">
          <p15:clr>
            <a:srgbClr val="A4A3A4"/>
          </p15:clr>
        </p15:guide>
        <p15:guide id="19" pos="2509">
          <p15:clr>
            <a:srgbClr val="A4A3A4"/>
          </p15:clr>
        </p15:guide>
        <p15:guide id="20" pos="2834">
          <p15:clr>
            <a:srgbClr val="A4A3A4"/>
          </p15:clr>
        </p15:guide>
        <p15:guide id="21" pos="2925">
          <p15:clr>
            <a:srgbClr val="A4A3A4"/>
          </p15:clr>
        </p15:guide>
        <p15:guide id="22" pos="3240">
          <p15:clr>
            <a:srgbClr val="A4A3A4"/>
          </p15:clr>
        </p15:guide>
        <p15:guide id="23" pos="3331">
          <p15:clr>
            <a:srgbClr val="A4A3A4"/>
          </p15:clr>
        </p15:guide>
        <p15:guide id="24" pos="3651">
          <p15:clr>
            <a:srgbClr val="A4A3A4"/>
          </p15:clr>
        </p15:guide>
        <p15:guide id="25" pos="3742">
          <p15:clr>
            <a:srgbClr val="A4A3A4"/>
          </p15:clr>
        </p15:guide>
        <p15:guide id="26" pos="4062">
          <p15:clr>
            <a:srgbClr val="A4A3A4"/>
          </p15:clr>
        </p15:guide>
        <p15:guide id="27" pos="4153">
          <p15:clr>
            <a:srgbClr val="A4A3A4"/>
          </p15:clr>
        </p15:guide>
        <p15:guide id="28" pos="4479">
          <p15:clr>
            <a:srgbClr val="A4A3A4"/>
          </p15:clr>
        </p15:guide>
        <p15:guide id="29" pos="4565">
          <p15:clr>
            <a:srgbClr val="A4A3A4"/>
          </p15:clr>
        </p15:guide>
        <p15:guide id="30" pos="4891">
          <p15:clr>
            <a:srgbClr val="A4A3A4"/>
          </p15:clr>
        </p15:guide>
        <p15:guide id="31" pos="4982">
          <p15:clr>
            <a:srgbClr val="A4A3A4"/>
          </p15:clr>
        </p15:guide>
        <p15:guide id="32" pos="760">
          <p15:clr>
            <a:srgbClr val="A4A3A4"/>
          </p15:clr>
        </p15:guide>
        <p15:guide id="33" pos="45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034"/>
    <a:srgbClr val="72376B"/>
    <a:srgbClr val="39A2B9"/>
    <a:srgbClr val="39A2B8"/>
    <a:srgbClr val="717375"/>
    <a:srgbClr val="44A186"/>
    <a:srgbClr val="ABD596"/>
    <a:srgbClr val="E8313D"/>
    <a:srgbClr val="737577"/>
    <a:srgbClr val="EC3E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374" autoAdjust="0"/>
  </p:normalViewPr>
  <p:slideViewPr>
    <p:cSldViewPr snapToGrid="0" showGuides="1">
      <p:cViewPr varScale="1">
        <p:scale>
          <a:sx n="110" d="100"/>
          <a:sy n="110" d="100"/>
        </p:scale>
        <p:origin x="1644" y="90"/>
      </p:cViewPr>
      <p:guideLst>
        <p:guide orient="horz" pos="3976"/>
        <p:guide orient="horz" pos="744"/>
        <p:guide orient="horz" pos="4104"/>
        <p:guide orient="horz" pos="1089"/>
        <p:guide orient="horz" pos="3792"/>
        <p:guide orient="horz" pos="117"/>
        <p:guide orient="horz" pos="592"/>
        <p:guide orient="horz" pos="229"/>
        <p:guide pos="5302"/>
        <p:guide pos="864"/>
        <p:guide pos="334"/>
        <p:guide pos="1189"/>
        <p:guide pos="1280"/>
        <p:guide pos="1592"/>
        <p:guide pos="1680"/>
        <p:guide pos="2008"/>
        <p:guide pos="2099"/>
        <p:guide pos="2424"/>
        <p:guide pos="2509"/>
        <p:guide pos="2834"/>
        <p:guide pos="2925"/>
        <p:guide pos="3240"/>
        <p:guide pos="3331"/>
        <p:guide pos="3651"/>
        <p:guide pos="3742"/>
        <p:guide pos="4062"/>
        <p:guide pos="4153"/>
        <p:guide pos="4479"/>
        <p:guide pos="4565"/>
        <p:guide pos="4891"/>
        <p:guide pos="4982"/>
        <p:guide pos="760"/>
        <p:guide pos="451"/>
      </p:guideLst>
    </p:cSldViewPr>
  </p:slideViewPr>
  <p:notesTextViewPr>
    <p:cViewPr>
      <p:scale>
        <a:sx n="3" d="2"/>
        <a:sy n="3" d="2"/>
      </p:scale>
      <p:origin x="0" y="0"/>
    </p:cViewPr>
  </p:notesTextViewPr>
  <p:notesViewPr>
    <p:cSldViewPr snapToGrid="0">
      <p:cViewPr varScale="1">
        <p:scale>
          <a:sx n="63" d="100"/>
          <a:sy n="63" d="100"/>
        </p:scale>
        <p:origin x="263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D0C2F-74F6-416D-A85F-EE5BF65E504D}" type="doc">
      <dgm:prSet loTypeId="urn:microsoft.com/office/officeart/2005/8/layout/process4" loCatId="process" qsTypeId="urn:microsoft.com/office/officeart/2005/8/quickstyle/simple1" qsCatId="simple" csTypeId="urn:microsoft.com/office/officeart/2005/8/colors/accent1_2" csCatId="accent1" phldr="1"/>
      <dgm:spPr/>
    </dgm:pt>
    <dgm:pt modelId="{60105AB2-6F7C-4CFB-9223-B12B06777CCB}">
      <dgm:prSet phldrT="[Text]"/>
      <dgm:spPr/>
      <dgm:t>
        <a:bodyPr/>
        <a:lstStyle/>
        <a:p>
          <a:r>
            <a:rPr lang="en-GB" dirty="0">
              <a:latin typeface="Arial" panose="020B0604020202020204" pitchFamily="34" charset="0"/>
              <a:cs typeface="Arial" panose="020B0604020202020204" pitchFamily="34" charset="0"/>
            </a:rPr>
            <a:t>Development of cut-down version of ESS questionnaire for self-completion</a:t>
          </a:r>
        </a:p>
      </dgm:t>
    </dgm:pt>
    <dgm:pt modelId="{F333319B-B887-41C0-9C37-1ECBB86BAF0B}" type="parTrans" cxnId="{B4DB957B-69E9-4C5F-80A8-D33F8A3EC2CC}">
      <dgm:prSet/>
      <dgm:spPr/>
      <dgm:t>
        <a:bodyPr/>
        <a:lstStyle/>
        <a:p>
          <a:endParaRPr lang="en-GB">
            <a:latin typeface="Arial" panose="020B0604020202020204" pitchFamily="34" charset="0"/>
            <a:cs typeface="Arial" panose="020B0604020202020204" pitchFamily="34" charset="0"/>
          </a:endParaRPr>
        </a:p>
      </dgm:t>
    </dgm:pt>
    <dgm:pt modelId="{615E097D-0787-4933-AA88-B3F4BB7B332F}" type="sibTrans" cxnId="{B4DB957B-69E9-4C5F-80A8-D33F8A3EC2CC}">
      <dgm:prSet/>
      <dgm:spPr/>
      <dgm:t>
        <a:bodyPr/>
        <a:lstStyle/>
        <a:p>
          <a:endParaRPr lang="en-GB">
            <a:latin typeface="Arial" panose="020B0604020202020204" pitchFamily="34" charset="0"/>
            <a:cs typeface="Arial" panose="020B0604020202020204" pitchFamily="34" charset="0"/>
          </a:endParaRPr>
        </a:p>
      </dgm:t>
    </dgm:pt>
    <dgm:pt modelId="{204EEDC2-99BC-486B-9E47-7590FA39573F}">
      <dgm:prSet phldrT="[Text]"/>
      <dgm:spPr/>
      <dgm:t>
        <a:bodyPr/>
        <a:lstStyle/>
        <a:p>
          <a:r>
            <a:rPr lang="en-GB" dirty="0">
              <a:latin typeface="Arial" panose="020B0604020202020204" pitchFamily="34" charset="0"/>
              <a:cs typeface="Arial" panose="020B0604020202020204" pitchFamily="34" charset="0"/>
            </a:rPr>
            <a:t>Cut-down version piloted in Austria, Hungary and Serbia (experiment 1)</a:t>
          </a:r>
        </a:p>
      </dgm:t>
    </dgm:pt>
    <dgm:pt modelId="{974FFF37-65FC-4E42-B271-1A85A39D0DE8}" type="parTrans" cxnId="{449BB418-07AD-4351-8D53-1E0B1C2E0ACD}">
      <dgm:prSet/>
      <dgm:spPr/>
      <dgm:t>
        <a:bodyPr/>
        <a:lstStyle/>
        <a:p>
          <a:endParaRPr lang="en-GB">
            <a:latin typeface="Arial" panose="020B0604020202020204" pitchFamily="34" charset="0"/>
            <a:cs typeface="Arial" panose="020B0604020202020204" pitchFamily="34" charset="0"/>
          </a:endParaRPr>
        </a:p>
      </dgm:t>
    </dgm:pt>
    <dgm:pt modelId="{490D5C20-9842-47AB-B89C-D020C2FAB997}" type="sibTrans" cxnId="{449BB418-07AD-4351-8D53-1E0B1C2E0ACD}">
      <dgm:prSet/>
      <dgm:spPr/>
      <dgm:t>
        <a:bodyPr/>
        <a:lstStyle/>
        <a:p>
          <a:endParaRPr lang="en-GB">
            <a:latin typeface="Arial" panose="020B0604020202020204" pitchFamily="34" charset="0"/>
            <a:cs typeface="Arial" panose="020B0604020202020204" pitchFamily="34" charset="0"/>
          </a:endParaRPr>
        </a:p>
      </dgm:t>
    </dgm:pt>
    <dgm:pt modelId="{86C91922-9026-411E-B877-E7F7BF273279}">
      <dgm:prSet phldrT="[Text]"/>
      <dgm:spPr/>
      <dgm:t>
        <a:bodyPr/>
        <a:lstStyle/>
        <a:p>
          <a:r>
            <a:rPr lang="en-GB" dirty="0">
              <a:latin typeface="Arial" panose="020B0604020202020204" pitchFamily="34" charset="0"/>
              <a:cs typeface="Arial" panose="020B0604020202020204" pitchFamily="34" charset="0"/>
            </a:rPr>
            <a:t>Development of near full ESS self-completion instruments</a:t>
          </a:r>
        </a:p>
      </dgm:t>
    </dgm:pt>
    <dgm:pt modelId="{1B317D8C-5F5C-4E1E-B413-A5C353ED2755}" type="parTrans" cxnId="{F5CF7A47-3D59-4019-83AA-ECA5F9E0CC49}">
      <dgm:prSet/>
      <dgm:spPr/>
      <dgm:t>
        <a:bodyPr/>
        <a:lstStyle/>
        <a:p>
          <a:endParaRPr lang="en-GB">
            <a:latin typeface="Arial" panose="020B0604020202020204" pitchFamily="34" charset="0"/>
            <a:cs typeface="Arial" panose="020B0604020202020204" pitchFamily="34" charset="0"/>
          </a:endParaRPr>
        </a:p>
      </dgm:t>
    </dgm:pt>
    <dgm:pt modelId="{E8B9C898-1695-449B-BB48-D0E1C0B97229}" type="sibTrans" cxnId="{F5CF7A47-3D59-4019-83AA-ECA5F9E0CC49}">
      <dgm:prSet/>
      <dgm:spPr/>
      <dgm:t>
        <a:bodyPr/>
        <a:lstStyle/>
        <a:p>
          <a:endParaRPr lang="en-GB">
            <a:latin typeface="Arial" panose="020B0604020202020204" pitchFamily="34" charset="0"/>
            <a:cs typeface="Arial" panose="020B0604020202020204" pitchFamily="34" charset="0"/>
          </a:endParaRPr>
        </a:p>
      </dgm:t>
    </dgm:pt>
    <dgm:pt modelId="{F5D4D54C-CF0A-4867-80A1-F0B5EA75C30B}">
      <dgm:prSet/>
      <dgm:spPr/>
      <dgm:t>
        <a:bodyPr/>
        <a:lstStyle/>
        <a:p>
          <a:r>
            <a:rPr lang="en-GB" dirty="0">
              <a:latin typeface="Arial" panose="020B0604020202020204" pitchFamily="34" charset="0"/>
              <a:cs typeface="Arial" panose="020B0604020202020204" pitchFamily="34" charset="0"/>
            </a:rPr>
            <a:t>User testing of paper self-completion questionnaire in the UK</a:t>
          </a:r>
        </a:p>
      </dgm:t>
    </dgm:pt>
    <dgm:pt modelId="{50454168-8B5C-441C-9D4A-45F35FEEC4E7}" type="parTrans" cxnId="{1D56D218-73B1-4B0F-A05C-1B9DE748C605}">
      <dgm:prSet/>
      <dgm:spPr/>
      <dgm:t>
        <a:bodyPr/>
        <a:lstStyle/>
        <a:p>
          <a:endParaRPr lang="en-GB">
            <a:latin typeface="Arial" panose="020B0604020202020204" pitchFamily="34" charset="0"/>
            <a:cs typeface="Arial" panose="020B0604020202020204" pitchFamily="34" charset="0"/>
          </a:endParaRPr>
        </a:p>
      </dgm:t>
    </dgm:pt>
    <dgm:pt modelId="{897BE19E-4C19-4AA8-94AB-D1AD1E1536B3}" type="sibTrans" cxnId="{1D56D218-73B1-4B0F-A05C-1B9DE748C605}">
      <dgm:prSet/>
      <dgm:spPr/>
      <dgm:t>
        <a:bodyPr/>
        <a:lstStyle/>
        <a:p>
          <a:endParaRPr lang="en-GB">
            <a:latin typeface="Arial" panose="020B0604020202020204" pitchFamily="34" charset="0"/>
            <a:cs typeface="Arial" panose="020B0604020202020204" pitchFamily="34" charset="0"/>
          </a:endParaRPr>
        </a:p>
      </dgm:t>
    </dgm:pt>
    <dgm:pt modelId="{7B7F2724-DE96-47C6-926F-D94386BD49BB}">
      <dgm:prSet/>
      <dgm:spPr/>
      <dgm:t>
        <a:bodyPr/>
        <a:lstStyle/>
        <a:p>
          <a:r>
            <a:rPr lang="en-GB" dirty="0">
              <a:latin typeface="Arial" panose="020B0604020202020204" pitchFamily="34" charset="0"/>
              <a:cs typeface="Arial" panose="020B0604020202020204" pitchFamily="34" charset="0"/>
            </a:rPr>
            <a:t>Pilot of near full self-completion questionnaire (versus shorter versions) in Austria (experiment 2)</a:t>
          </a:r>
        </a:p>
      </dgm:t>
    </dgm:pt>
    <dgm:pt modelId="{8712D6F2-B998-4C70-8AFF-976255442290}" type="parTrans" cxnId="{CF4304E2-DBFC-43C3-9D7E-148391E16C21}">
      <dgm:prSet/>
      <dgm:spPr/>
      <dgm:t>
        <a:bodyPr/>
        <a:lstStyle/>
        <a:p>
          <a:endParaRPr lang="en-GB">
            <a:latin typeface="Arial" panose="020B0604020202020204" pitchFamily="34" charset="0"/>
            <a:cs typeface="Arial" panose="020B0604020202020204" pitchFamily="34" charset="0"/>
          </a:endParaRPr>
        </a:p>
      </dgm:t>
    </dgm:pt>
    <dgm:pt modelId="{883A1A5F-4210-4A5E-805F-4C65625A5DC6}" type="sibTrans" cxnId="{CF4304E2-DBFC-43C3-9D7E-148391E16C21}">
      <dgm:prSet/>
      <dgm:spPr/>
      <dgm:t>
        <a:bodyPr/>
        <a:lstStyle/>
        <a:p>
          <a:endParaRPr lang="en-GB">
            <a:latin typeface="Arial" panose="020B0604020202020204" pitchFamily="34" charset="0"/>
            <a:cs typeface="Arial" panose="020B0604020202020204" pitchFamily="34" charset="0"/>
          </a:endParaRPr>
        </a:p>
      </dgm:t>
    </dgm:pt>
    <dgm:pt modelId="{2BC1A1E0-66DE-452D-8DB8-8A05E90D78AB}">
      <dgm:prSet/>
      <dgm:spPr/>
      <dgm:t>
        <a:bodyPr/>
        <a:lstStyle/>
        <a:p>
          <a:r>
            <a:rPr lang="en-GB" dirty="0">
              <a:latin typeface="Arial" panose="020B0604020202020204" pitchFamily="34" charset="0"/>
              <a:cs typeface="Arial" panose="020B0604020202020204" pitchFamily="34" charset="0"/>
            </a:rPr>
            <a:t>Instruments updated following findings from user testing/piloting</a:t>
          </a:r>
        </a:p>
      </dgm:t>
    </dgm:pt>
    <dgm:pt modelId="{67C1D43E-C6F8-498D-AC0E-E4A389A32B45}" type="parTrans" cxnId="{D76CD999-07BD-4738-9B4D-080DDEBFE866}">
      <dgm:prSet/>
      <dgm:spPr/>
      <dgm:t>
        <a:bodyPr/>
        <a:lstStyle/>
        <a:p>
          <a:endParaRPr lang="en-GB"/>
        </a:p>
      </dgm:t>
    </dgm:pt>
    <dgm:pt modelId="{CB77CB7A-ABC5-4C5E-9A51-8BB4157EB898}" type="sibTrans" cxnId="{D76CD999-07BD-4738-9B4D-080DDEBFE866}">
      <dgm:prSet/>
      <dgm:spPr/>
      <dgm:t>
        <a:bodyPr/>
        <a:lstStyle/>
        <a:p>
          <a:endParaRPr lang="en-GB"/>
        </a:p>
      </dgm:t>
    </dgm:pt>
    <dgm:pt modelId="{864134B8-A3F9-4D1E-9D39-DE96FF6C2DAE}" type="pres">
      <dgm:prSet presAssocID="{B65D0C2F-74F6-416D-A85F-EE5BF65E504D}" presName="Name0" presStyleCnt="0">
        <dgm:presLayoutVars>
          <dgm:dir/>
          <dgm:animLvl val="lvl"/>
          <dgm:resizeHandles val="exact"/>
        </dgm:presLayoutVars>
      </dgm:prSet>
      <dgm:spPr/>
    </dgm:pt>
    <dgm:pt modelId="{E60614F8-EDC2-4C13-8FA5-D49EB6DC6BC5}" type="pres">
      <dgm:prSet presAssocID="{2BC1A1E0-66DE-452D-8DB8-8A05E90D78AB}" presName="boxAndChildren" presStyleCnt="0"/>
      <dgm:spPr/>
    </dgm:pt>
    <dgm:pt modelId="{2F651E7F-F7C8-4109-A46C-9AE82BC43031}" type="pres">
      <dgm:prSet presAssocID="{2BC1A1E0-66DE-452D-8DB8-8A05E90D78AB}" presName="parentTextBox" presStyleLbl="node1" presStyleIdx="0" presStyleCnt="6"/>
      <dgm:spPr/>
    </dgm:pt>
    <dgm:pt modelId="{794F588F-2398-4C85-8909-F571E2283F3F}" type="pres">
      <dgm:prSet presAssocID="{883A1A5F-4210-4A5E-805F-4C65625A5DC6}" presName="sp" presStyleCnt="0"/>
      <dgm:spPr/>
    </dgm:pt>
    <dgm:pt modelId="{0277B5BF-D9D5-43AA-9BCD-1E69AD6D0CF3}" type="pres">
      <dgm:prSet presAssocID="{7B7F2724-DE96-47C6-926F-D94386BD49BB}" presName="arrowAndChildren" presStyleCnt="0"/>
      <dgm:spPr/>
    </dgm:pt>
    <dgm:pt modelId="{D8CFB264-74CB-449D-A1BD-BAC6AB3EDE75}" type="pres">
      <dgm:prSet presAssocID="{7B7F2724-DE96-47C6-926F-D94386BD49BB}" presName="parentTextArrow" presStyleLbl="node1" presStyleIdx="1" presStyleCnt="6"/>
      <dgm:spPr/>
    </dgm:pt>
    <dgm:pt modelId="{C72F4417-0197-4DE7-9B82-A11EBB6CAF3A}" type="pres">
      <dgm:prSet presAssocID="{897BE19E-4C19-4AA8-94AB-D1AD1E1536B3}" presName="sp" presStyleCnt="0"/>
      <dgm:spPr/>
    </dgm:pt>
    <dgm:pt modelId="{8487A5C7-8FCD-4D76-9FC9-937CB3505C75}" type="pres">
      <dgm:prSet presAssocID="{F5D4D54C-CF0A-4867-80A1-F0B5EA75C30B}" presName="arrowAndChildren" presStyleCnt="0"/>
      <dgm:spPr/>
    </dgm:pt>
    <dgm:pt modelId="{A6FA03D0-EE8E-45CA-9F23-1FEE261D3BF2}" type="pres">
      <dgm:prSet presAssocID="{F5D4D54C-CF0A-4867-80A1-F0B5EA75C30B}" presName="parentTextArrow" presStyleLbl="node1" presStyleIdx="2" presStyleCnt="6"/>
      <dgm:spPr/>
    </dgm:pt>
    <dgm:pt modelId="{B2AFCDDC-0111-46C6-8868-71458D5C633F}" type="pres">
      <dgm:prSet presAssocID="{E8B9C898-1695-449B-BB48-D0E1C0B97229}" presName="sp" presStyleCnt="0"/>
      <dgm:spPr/>
    </dgm:pt>
    <dgm:pt modelId="{315D2A2B-5D56-40EC-93CD-0E3204D64C78}" type="pres">
      <dgm:prSet presAssocID="{86C91922-9026-411E-B877-E7F7BF273279}" presName="arrowAndChildren" presStyleCnt="0"/>
      <dgm:spPr/>
    </dgm:pt>
    <dgm:pt modelId="{ABE578C5-B740-403D-B2D8-11648755AC1F}" type="pres">
      <dgm:prSet presAssocID="{86C91922-9026-411E-B877-E7F7BF273279}" presName="parentTextArrow" presStyleLbl="node1" presStyleIdx="3" presStyleCnt="6"/>
      <dgm:spPr/>
    </dgm:pt>
    <dgm:pt modelId="{981D67D0-AC5B-4271-9AFC-508E1EE6FD55}" type="pres">
      <dgm:prSet presAssocID="{490D5C20-9842-47AB-B89C-D020C2FAB997}" presName="sp" presStyleCnt="0"/>
      <dgm:spPr/>
    </dgm:pt>
    <dgm:pt modelId="{23E28865-D9F3-4DBA-8C41-178673C308F7}" type="pres">
      <dgm:prSet presAssocID="{204EEDC2-99BC-486B-9E47-7590FA39573F}" presName="arrowAndChildren" presStyleCnt="0"/>
      <dgm:spPr/>
    </dgm:pt>
    <dgm:pt modelId="{BC8055F3-9E54-40A5-8C11-97ED44021DB3}" type="pres">
      <dgm:prSet presAssocID="{204EEDC2-99BC-486B-9E47-7590FA39573F}" presName="parentTextArrow" presStyleLbl="node1" presStyleIdx="4" presStyleCnt="6"/>
      <dgm:spPr/>
    </dgm:pt>
    <dgm:pt modelId="{A2D6E3D0-CC30-499B-B23B-4DD94CBFB4AB}" type="pres">
      <dgm:prSet presAssocID="{615E097D-0787-4933-AA88-B3F4BB7B332F}" presName="sp" presStyleCnt="0"/>
      <dgm:spPr/>
    </dgm:pt>
    <dgm:pt modelId="{D2414BA0-3892-4A97-A681-27C9C6D4A30D}" type="pres">
      <dgm:prSet presAssocID="{60105AB2-6F7C-4CFB-9223-B12B06777CCB}" presName="arrowAndChildren" presStyleCnt="0"/>
      <dgm:spPr/>
    </dgm:pt>
    <dgm:pt modelId="{D114FC1C-45ED-4CAA-A8EC-9AC5CE2EB600}" type="pres">
      <dgm:prSet presAssocID="{60105AB2-6F7C-4CFB-9223-B12B06777CCB}" presName="parentTextArrow" presStyleLbl="node1" presStyleIdx="5" presStyleCnt="6"/>
      <dgm:spPr/>
    </dgm:pt>
  </dgm:ptLst>
  <dgm:cxnLst>
    <dgm:cxn modelId="{449BB418-07AD-4351-8D53-1E0B1C2E0ACD}" srcId="{B65D0C2F-74F6-416D-A85F-EE5BF65E504D}" destId="{204EEDC2-99BC-486B-9E47-7590FA39573F}" srcOrd="1" destOrd="0" parTransId="{974FFF37-65FC-4E42-B271-1A85A39D0DE8}" sibTransId="{490D5C20-9842-47AB-B89C-D020C2FAB997}"/>
    <dgm:cxn modelId="{1D56D218-73B1-4B0F-A05C-1B9DE748C605}" srcId="{B65D0C2F-74F6-416D-A85F-EE5BF65E504D}" destId="{F5D4D54C-CF0A-4867-80A1-F0B5EA75C30B}" srcOrd="3" destOrd="0" parTransId="{50454168-8B5C-441C-9D4A-45F35FEEC4E7}" sibTransId="{897BE19E-4C19-4AA8-94AB-D1AD1E1536B3}"/>
    <dgm:cxn modelId="{D027D228-266A-49BB-BABD-5A434325E3CC}" type="presOf" srcId="{60105AB2-6F7C-4CFB-9223-B12B06777CCB}" destId="{D114FC1C-45ED-4CAA-A8EC-9AC5CE2EB600}" srcOrd="0" destOrd="0" presId="urn:microsoft.com/office/officeart/2005/8/layout/process4"/>
    <dgm:cxn modelId="{3777245C-709B-4555-915D-5DC209CA40C7}" type="presOf" srcId="{F5D4D54C-CF0A-4867-80A1-F0B5EA75C30B}" destId="{A6FA03D0-EE8E-45CA-9F23-1FEE261D3BF2}" srcOrd="0" destOrd="0" presId="urn:microsoft.com/office/officeart/2005/8/layout/process4"/>
    <dgm:cxn modelId="{F5CF7A47-3D59-4019-83AA-ECA5F9E0CC49}" srcId="{B65D0C2F-74F6-416D-A85F-EE5BF65E504D}" destId="{86C91922-9026-411E-B877-E7F7BF273279}" srcOrd="2" destOrd="0" parTransId="{1B317D8C-5F5C-4E1E-B413-A5C353ED2755}" sibTransId="{E8B9C898-1695-449B-BB48-D0E1C0B97229}"/>
    <dgm:cxn modelId="{B4DB957B-69E9-4C5F-80A8-D33F8A3EC2CC}" srcId="{B65D0C2F-74F6-416D-A85F-EE5BF65E504D}" destId="{60105AB2-6F7C-4CFB-9223-B12B06777CCB}" srcOrd="0" destOrd="0" parTransId="{F333319B-B887-41C0-9C37-1ECBB86BAF0B}" sibTransId="{615E097D-0787-4933-AA88-B3F4BB7B332F}"/>
    <dgm:cxn modelId="{D76CD999-07BD-4738-9B4D-080DDEBFE866}" srcId="{B65D0C2F-74F6-416D-A85F-EE5BF65E504D}" destId="{2BC1A1E0-66DE-452D-8DB8-8A05E90D78AB}" srcOrd="5" destOrd="0" parTransId="{67C1D43E-C6F8-498D-AC0E-E4A389A32B45}" sibTransId="{CB77CB7A-ABC5-4C5E-9A51-8BB4157EB898}"/>
    <dgm:cxn modelId="{190B77A9-CAD1-47B2-9FF7-DFCB4FBC960E}" type="presOf" srcId="{86C91922-9026-411E-B877-E7F7BF273279}" destId="{ABE578C5-B740-403D-B2D8-11648755AC1F}" srcOrd="0" destOrd="0" presId="urn:microsoft.com/office/officeart/2005/8/layout/process4"/>
    <dgm:cxn modelId="{89BB67B5-77BE-48A2-8744-CBED88CC9F7A}" type="presOf" srcId="{2BC1A1E0-66DE-452D-8DB8-8A05E90D78AB}" destId="{2F651E7F-F7C8-4109-A46C-9AE82BC43031}" srcOrd="0" destOrd="0" presId="urn:microsoft.com/office/officeart/2005/8/layout/process4"/>
    <dgm:cxn modelId="{47EFC2BC-766D-4182-A174-7578208DDA22}" type="presOf" srcId="{7B7F2724-DE96-47C6-926F-D94386BD49BB}" destId="{D8CFB264-74CB-449D-A1BD-BAC6AB3EDE75}" srcOrd="0" destOrd="0" presId="urn:microsoft.com/office/officeart/2005/8/layout/process4"/>
    <dgm:cxn modelId="{CF4304E2-DBFC-43C3-9D7E-148391E16C21}" srcId="{B65D0C2F-74F6-416D-A85F-EE5BF65E504D}" destId="{7B7F2724-DE96-47C6-926F-D94386BD49BB}" srcOrd="4" destOrd="0" parTransId="{8712D6F2-B998-4C70-8AFF-976255442290}" sibTransId="{883A1A5F-4210-4A5E-805F-4C65625A5DC6}"/>
    <dgm:cxn modelId="{A61882F7-72EC-48BD-BA91-DCAC5F655F67}" type="presOf" srcId="{204EEDC2-99BC-486B-9E47-7590FA39573F}" destId="{BC8055F3-9E54-40A5-8C11-97ED44021DB3}" srcOrd="0" destOrd="0" presId="urn:microsoft.com/office/officeart/2005/8/layout/process4"/>
    <dgm:cxn modelId="{640E8FF9-1791-432D-B909-2334750F8AD2}" type="presOf" srcId="{B65D0C2F-74F6-416D-A85F-EE5BF65E504D}" destId="{864134B8-A3F9-4D1E-9D39-DE96FF6C2DAE}" srcOrd="0" destOrd="0" presId="urn:microsoft.com/office/officeart/2005/8/layout/process4"/>
    <dgm:cxn modelId="{60BC891A-3A07-43F9-9BF2-854CEDFF8FA6}" type="presParOf" srcId="{864134B8-A3F9-4D1E-9D39-DE96FF6C2DAE}" destId="{E60614F8-EDC2-4C13-8FA5-D49EB6DC6BC5}" srcOrd="0" destOrd="0" presId="urn:microsoft.com/office/officeart/2005/8/layout/process4"/>
    <dgm:cxn modelId="{E340C9DF-5E54-4543-B75A-D8F6F2BF4ECF}" type="presParOf" srcId="{E60614F8-EDC2-4C13-8FA5-D49EB6DC6BC5}" destId="{2F651E7F-F7C8-4109-A46C-9AE82BC43031}" srcOrd="0" destOrd="0" presId="urn:microsoft.com/office/officeart/2005/8/layout/process4"/>
    <dgm:cxn modelId="{F060748E-15D4-47D4-8394-F52BCB181A76}" type="presParOf" srcId="{864134B8-A3F9-4D1E-9D39-DE96FF6C2DAE}" destId="{794F588F-2398-4C85-8909-F571E2283F3F}" srcOrd="1" destOrd="0" presId="urn:microsoft.com/office/officeart/2005/8/layout/process4"/>
    <dgm:cxn modelId="{37F013EF-BD7E-4F08-8F84-796E733DBD9A}" type="presParOf" srcId="{864134B8-A3F9-4D1E-9D39-DE96FF6C2DAE}" destId="{0277B5BF-D9D5-43AA-9BCD-1E69AD6D0CF3}" srcOrd="2" destOrd="0" presId="urn:microsoft.com/office/officeart/2005/8/layout/process4"/>
    <dgm:cxn modelId="{29F4B193-3621-4B25-8EBB-A15C95747BFC}" type="presParOf" srcId="{0277B5BF-D9D5-43AA-9BCD-1E69AD6D0CF3}" destId="{D8CFB264-74CB-449D-A1BD-BAC6AB3EDE75}" srcOrd="0" destOrd="0" presId="urn:microsoft.com/office/officeart/2005/8/layout/process4"/>
    <dgm:cxn modelId="{7B34864A-50A3-4220-9475-89BD026B7D33}" type="presParOf" srcId="{864134B8-A3F9-4D1E-9D39-DE96FF6C2DAE}" destId="{C72F4417-0197-4DE7-9B82-A11EBB6CAF3A}" srcOrd="3" destOrd="0" presId="urn:microsoft.com/office/officeart/2005/8/layout/process4"/>
    <dgm:cxn modelId="{EBE340F2-3C6B-4259-AFD7-DD059FC61B1E}" type="presParOf" srcId="{864134B8-A3F9-4D1E-9D39-DE96FF6C2DAE}" destId="{8487A5C7-8FCD-4D76-9FC9-937CB3505C75}" srcOrd="4" destOrd="0" presId="urn:microsoft.com/office/officeart/2005/8/layout/process4"/>
    <dgm:cxn modelId="{AB7DC2B7-CBD9-4A58-8D97-B6C17678D296}" type="presParOf" srcId="{8487A5C7-8FCD-4D76-9FC9-937CB3505C75}" destId="{A6FA03D0-EE8E-45CA-9F23-1FEE261D3BF2}" srcOrd="0" destOrd="0" presId="urn:microsoft.com/office/officeart/2005/8/layout/process4"/>
    <dgm:cxn modelId="{575279C1-98AD-4AB6-B49E-82FFB5275AEB}" type="presParOf" srcId="{864134B8-A3F9-4D1E-9D39-DE96FF6C2DAE}" destId="{B2AFCDDC-0111-46C6-8868-71458D5C633F}" srcOrd="5" destOrd="0" presId="urn:microsoft.com/office/officeart/2005/8/layout/process4"/>
    <dgm:cxn modelId="{49F8D82F-13EC-4DBF-8279-6AB56C459F80}" type="presParOf" srcId="{864134B8-A3F9-4D1E-9D39-DE96FF6C2DAE}" destId="{315D2A2B-5D56-40EC-93CD-0E3204D64C78}" srcOrd="6" destOrd="0" presId="urn:microsoft.com/office/officeart/2005/8/layout/process4"/>
    <dgm:cxn modelId="{4AD228D8-F151-40FC-9CC2-9D24CF91157A}" type="presParOf" srcId="{315D2A2B-5D56-40EC-93CD-0E3204D64C78}" destId="{ABE578C5-B740-403D-B2D8-11648755AC1F}" srcOrd="0" destOrd="0" presId="urn:microsoft.com/office/officeart/2005/8/layout/process4"/>
    <dgm:cxn modelId="{89CD3225-43A4-47DE-9D1A-E409A0768AE9}" type="presParOf" srcId="{864134B8-A3F9-4D1E-9D39-DE96FF6C2DAE}" destId="{981D67D0-AC5B-4271-9AFC-508E1EE6FD55}" srcOrd="7" destOrd="0" presId="urn:microsoft.com/office/officeart/2005/8/layout/process4"/>
    <dgm:cxn modelId="{00ABCE59-49E9-45C2-B305-F0B4366AFF84}" type="presParOf" srcId="{864134B8-A3F9-4D1E-9D39-DE96FF6C2DAE}" destId="{23E28865-D9F3-4DBA-8C41-178673C308F7}" srcOrd="8" destOrd="0" presId="urn:microsoft.com/office/officeart/2005/8/layout/process4"/>
    <dgm:cxn modelId="{40C11D33-0F91-42C8-9D9D-B548F2650031}" type="presParOf" srcId="{23E28865-D9F3-4DBA-8C41-178673C308F7}" destId="{BC8055F3-9E54-40A5-8C11-97ED44021DB3}" srcOrd="0" destOrd="0" presId="urn:microsoft.com/office/officeart/2005/8/layout/process4"/>
    <dgm:cxn modelId="{3F397E16-EBA0-4D59-B19D-04BFCAE47E2F}" type="presParOf" srcId="{864134B8-A3F9-4D1E-9D39-DE96FF6C2DAE}" destId="{A2D6E3D0-CC30-499B-B23B-4DD94CBFB4AB}" srcOrd="9" destOrd="0" presId="urn:microsoft.com/office/officeart/2005/8/layout/process4"/>
    <dgm:cxn modelId="{90181DC3-E4E6-4E00-9EFD-CA1C56954C9E}" type="presParOf" srcId="{864134B8-A3F9-4D1E-9D39-DE96FF6C2DAE}" destId="{D2414BA0-3892-4A97-A681-27C9C6D4A30D}" srcOrd="10" destOrd="0" presId="urn:microsoft.com/office/officeart/2005/8/layout/process4"/>
    <dgm:cxn modelId="{D9260EEB-3565-4291-A81A-B5953E79479C}" type="presParOf" srcId="{D2414BA0-3892-4A97-A681-27C9C6D4A30D}" destId="{D114FC1C-45ED-4CAA-A8EC-9AC5CE2EB60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51E7F-F7C8-4109-A46C-9AE82BC43031}">
      <dsp:nvSpPr>
        <dsp:cNvPr id="0" name=""/>
        <dsp:cNvSpPr/>
      </dsp:nvSpPr>
      <dsp:spPr>
        <a:xfrm>
          <a:off x="0" y="3762632"/>
          <a:ext cx="8159931" cy="493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Instruments updated following findings from user testing/piloting</a:t>
          </a:r>
        </a:p>
      </dsp:txBody>
      <dsp:txXfrm>
        <a:off x="0" y="3762632"/>
        <a:ext cx="8159931" cy="493843"/>
      </dsp:txXfrm>
    </dsp:sp>
    <dsp:sp modelId="{D8CFB264-74CB-449D-A1BD-BAC6AB3EDE75}">
      <dsp:nvSpPr>
        <dsp:cNvPr id="0" name=""/>
        <dsp:cNvSpPr/>
      </dsp:nvSpPr>
      <dsp:spPr>
        <a:xfrm rot="10800000">
          <a:off x="0" y="3010508"/>
          <a:ext cx="8159931" cy="7595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Pilot of near full self-completion questionnaire (versus shorter versions) in Austria (experiment 2)</a:t>
          </a:r>
        </a:p>
      </dsp:txBody>
      <dsp:txXfrm rot="10800000">
        <a:off x="0" y="3010508"/>
        <a:ext cx="8159931" cy="493520"/>
      </dsp:txXfrm>
    </dsp:sp>
    <dsp:sp modelId="{A6FA03D0-EE8E-45CA-9F23-1FEE261D3BF2}">
      <dsp:nvSpPr>
        <dsp:cNvPr id="0" name=""/>
        <dsp:cNvSpPr/>
      </dsp:nvSpPr>
      <dsp:spPr>
        <a:xfrm rot="10800000">
          <a:off x="0" y="2258385"/>
          <a:ext cx="8159931" cy="7595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User testing of paper self-completion questionnaire in the UK</a:t>
          </a:r>
        </a:p>
      </dsp:txBody>
      <dsp:txXfrm rot="10800000">
        <a:off x="0" y="2258385"/>
        <a:ext cx="8159931" cy="493520"/>
      </dsp:txXfrm>
    </dsp:sp>
    <dsp:sp modelId="{ABE578C5-B740-403D-B2D8-11648755AC1F}">
      <dsp:nvSpPr>
        <dsp:cNvPr id="0" name=""/>
        <dsp:cNvSpPr/>
      </dsp:nvSpPr>
      <dsp:spPr>
        <a:xfrm rot="10800000">
          <a:off x="0" y="1506261"/>
          <a:ext cx="8159931" cy="7595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Development of near full ESS self-completion instruments</a:t>
          </a:r>
        </a:p>
      </dsp:txBody>
      <dsp:txXfrm rot="10800000">
        <a:off x="0" y="1506261"/>
        <a:ext cx="8159931" cy="493520"/>
      </dsp:txXfrm>
    </dsp:sp>
    <dsp:sp modelId="{BC8055F3-9E54-40A5-8C11-97ED44021DB3}">
      <dsp:nvSpPr>
        <dsp:cNvPr id="0" name=""/>
        <dsp:cNvSpPr/>
      </dsp:nvSpPr>
      <dsp:spPr>
        <a:xfrm rot="10800000">
          <a:off x="0" y="754137"/>
          <a:ext cx="8159931" cy="7595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Cut-down version piloted in Austria, Hungary and Serbia (experiment 1)</a:t>
          </a:r>
        </a:p>
      </dsp:txBody>
      <dsp:txXfrm rot="10800000">
        <a:off x="0" y="754137"/>
        <a:ext cx="8159931" cy="493520"/>
      </dsp:txXfrm>
    </dsp:sp>
    <dsp:sp modelId="{D114FC1C-45ED-4CAA-A8EC-9AC5CE2EB600}">
      <dsp:nvSpPr>
        <dsp:cNvPr id="0" name=""/>
        <dsp:cNvSpPr/>
      </dsp:nvSpPr>
      <dsp:spPr>
        <a:xfrm rot="10800000">
          <a:off x="0" y="2014"/>
          <a:ext cx="8159931" cy="7595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Development of cut-down version of ESS questionnaire for self-completion</a:t>
          </a:r>
        </a:p>
      </dsp:txBody>
      <dsp:txXfrm rot="10800000">
        <a:off x="0" y="2014"/>
        <a:ext cx="8159931" cy="4935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256C6B-6271-463D-AA40-F32E4C10AD98}"/>
              </a:ext>
            </a:extLst>
          </p:cNvPr>
          <p:cNvSpPr>
            <a:spLocks noGrp="1"/>
          </p:cNvSpPr>
          <p:nvPr>
            <p:ph type="hdr" sz="quarter"/>
          </p:nvPr>
        </p:nvSpPr>
        <p:spPr>
          <a:xfrm>
            <a:off x="0" y="0"/>
            <a:ext cx="2982119" cy="502516"/>
          </a:xfrm>
          <a:prstGeom prst="rect">
            <a:avLst/>
          </a:prstGeom>
        </p:spPr>
        <p:txBody>
          <a:bodyPr vert="horz" lIns="96551" tIns="48276" rIns="96551" bIns="48276" rtlCol="0"/>
          <a:lstStyle>
            <a:lvl1pPr algn="l">
              <a:defRPr sz="1300"/>
            </a:lvl1pPr>
          </a:lstStyle>
          <a:p>
            <a:endParaRPr lang="en-GB"/>
          </a:p>
        </p:txBody>
      </p:sp>
      <p:sp>
        <p:nvSpPr>
          <p:cNvPr id="3" name="Date Placeholder 2">
            <a:extLst>
              <a:ext uri="{FF2B5EF4-FFF2-40B4-BE49-F238E27FC236}">
                <a16:creationId xmlns:a16="http://schemas.microsoft.com/office/drawing/2014/main" id="{2A3314B5-EDFD-471C-93A0-52137000C1A1}"/>
              </a:ext>
            </a:extLst>
          </p:cNvPr>
          <p:cNvSpPr>
            <a:spLocks noGrp="1"/>
          </p:cNvSpPr>
          <p:nvPr>
            <p:ph type="dt" sz="quarter" idx="1"/>
          </p:nvPr>
        </p:nvSpPr>
        <p:spPr>
          <a:xfrm>
            <a:off x="3898102" y="0"/>
            <a:ext cx="2982119" cy="502516"/>
          </a:xfrm>
          <a:prstGeom prst="rect">
            <a:avLst/>
          </a:prstGeom>
        </p:spPr>
        <p:txBody>
          <a:bodyPr vert="horz" lIns="96551" tIns="48276" rIns="96551" bIns="48276" rtlCol="0"/>
          <a:lstStyle>
            <a:lvl1pPr algn="r">
              <a:defRPr sz="1300"/>
            </a:lvl1pPr>
          </a:lstStyle>
          <a:p>
            <a:fld id="{13197662-BDDC-44E3-994F-E590056185AE}" type="datetimeFigureOut">
              <a:rPr lang="en-GB" smtClean="0"/>
              <a:t>13/07/2021</a:t>
            </a:fld>
            <a:endParaRPr lang="en-GB"/>
          </a:p>
        </p:txBody>
      </p:sp>
      <p:sp>
        <p:nvSpPr>
          <p:cNvPr id="4" name="Footer Placeholder 3">
            <a:extLst>
              <a:ext uri="{FF2B5EF4-FFF2-40B4-BE49-F238E27FC236}">
                <a16:creationId xmlns:a16="http://schemas.microsoft.com/office/drawing/2014/main" id="{99B21F16-03E0-4F79-95F0-3514D5ACFD49}"/>
              </a:ext>
            </a:extLst>
          </p:cNvPr>
          <p:cNvSpPr>
            <a:spLocks noGrp="1"/>
          </p:cNvSpPr>
          <p:nvPr>
            <p:ph type="ftr" sz="quarter" idx="2"/>
          </p:nvPr>
        </p:nvSpPr>
        <p:spPr>
          <a:xfrm>
            <a:off x="0" y="9513023"/>
            <a:ext cx="2982119" cy="502515"/>
          </a:xfrm>
          <a:prstGeom prst="rect">
            <a:avLst/>
          </a:prstGeom>
        </p:spPr>
        <p:txBody>
          <a:bodyPr vert="horz" lIns="96551" tIns="48276" rIns="96551" bIns="48276"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9231D97D-BE02-4427-A1BA-D6E7F9A49284}"/>
              </a:ext>
            </a:extLst>
          </p:cNvPr>
          <p:cNvSpPr>
            <a:spLocks noGrp="1"/>
          </p:cNvSpPr>
          <p:nvPr>
            <p:ph type="sldNum" sz="quarter" idx="3"/>
          </p:nvPr>
        </p:nvSpPr>
        <p:spPr>
          <a:xfrm>
            <a:off x="3898102" y="9513023"/>
            <a:ext cx="2982119" cy="502515"/>
          </a:xfrm>
          <a:prstGeom prst="rect">
            <a:avLst/>
          </a:prstGeom>
        </p:spPr>
        <p:txBody>
          <a:bodyPr vert="horz" lIns="96551" tIns="48276" rIns="96551" bIns="48276" rtlCol="0" anchor="b"/>
          <a:lstStyle>
            <a:lvl1pPr algn="r">
              <a:defRPr sz="1300"/>
            </a:lvl1pPr>
          </a:lstStyle>
          <a:p>
            <a:fld id="{AB3F10A6-8C5F-4F61-AADC-04F0FC561FF1}" type="slidenum">
              <a:rPr lang="en-GB" smtClean="0"/>
              <a:t>‹#›</a:t>
            </a:fld>
            <a:endParaRPr lang="en-GB"/>
          </a:p>
        </p:txBody>
      </p:sp>
    </p:spTree>
    <p:extLst>
      <p:ext uri="{BB962C8B-B14F-4D97-AF65-F5344CB8AC3E}">
        <p14:creationId xmlns:p14="http://schemas.microsoft.com/office/powerpoint/2010/main" val="183701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US"/>
          </a:p>
        </p:txBody>
      </p:sp>
      <p:sp>
        <p:nvSpPr>
          <p:cNvPr id="3" name="Date Placeholder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435C523B-F63C-F445-8A17-27C80C1B48F1}" type="datetimeFigureOut">
              <a:rPr lang="en-US" smtClean="0"/>
              <a:t>7/13/2021</a:t>
            </a:fld>
            <a:endParaRPr lang="en-US"/>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en-US"/>
          </a:p>
        </p:txBody>
      </p:sp>
      <p:sp>
        <p:nvSpPr>
          <p:cNvPr id="5" name="Notes Placeholder 4"/>
          <p:cNvSpPr>
            <a:spLocks noGrp="1"/>
          </p:cNvSpPr>
          <p:nvPr>
            <p:ph type="body" sz="quarter" idx="3"/>
          </p:nvPr>
        </p:nvSpPr>
        <p:spPr>
          <a:xfrm>
            <a:off x="688182" y="4757381"/>
            <a:ext cx="5505450" cy="4506992"/>
          </a:xfrm>
          <a:prstGeom prst="rect">
            <a:avLst/>
          </a:prstGeom>
        </p:spPr>
        <p:txBody>
          <a:bodyPr vert="horz" lIns="96551" tIns="48276" rIns="96551" bIns="4827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en-US"/>
          </a:p>
        </p:txBody>
      </p:sp>
      <p:sp>
        <p:nvSpPr>
          <p:cNvPr id="7" name="Slide Number Placeholder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2A4C1B32-7466-F44C-93A8-95040771CC8B}" type="slidenum">
              <a:rPr lang="en-US" smtClean="0"/>
              <a:t>‹#›</a:t>
            </a:fld>
            <a:endParaRPr lang="en-US"/>
          </a:p>
        </p:txBody>
      </p:sp>
    </p:spTree>
    <p:extLst>
      <p:ext uri="{BB962C8B-B14F-4D97-AF65-F5344CB8AC3E}">
        <p14:creationId xmlns:p14="http://schemas.microsoft.com/office/powerpoint/2010/main" val="54858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1</a:t>
            </a:fld>
            <a:endParaRPr lang="en-US"/>
          </a:p>
        </p:txBody>
      </p:sp>
    </p:spTree>
    <p:extLst>
      <p:ext uri="{BB962C8B-B14F-4D97-AF65-F5344CB8AC3E}">
        <p14:creationId xmlns:p14="http://schemas.microsoft.com/office/powerpoint/2010/main" val="59348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12</a:t>
            </a:fld>
            <a:endParaRPr lang="en-US"/>
          </a:p>
        </p:txBody>
      </p:sp>
    </p:spTree>
    <p:extLst>
      <p:ext uri="{BB962C8B-B14F-4D97-AF65-F5344CB8AC3E}">
        <p14:creationId xmlns:p14="http://schemas.microsoft.com/office/powerpoint/2010/main" val="339966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13</a:t>
            </a:fld>
            <a:endParaRPr lang="en-US"/>
          </a:p>
        </p:txBody>
      </p:sp>
    </p:spTree>
    <p:extLst>
      <p:ext uri="{BB962C8B-B14F-4D97-AF65-F5344CB8AC3E}">
        <p14:creationId xmlns:p14="http://schemas.microsoft.com/office/powerpoint/2010/main" val="82199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4C1B32-7466-F44C-93A8-95040771CC8B}" type="slidenum">
              <a:rPr lang="en-US" smtClean="0"/>
              <a:t>14</a:t>
            </a:fld>
            <a:endParaRPr lang="en-US"/>
          </a:p>
        </p:txBody>
      </p:sp>
    </p:spTree>
    <p:extLst>
      <p:ext uri="{BB962C8B-B14F-4D97-AF65-F5344CB8AC3E}">
        <p14:creationId xmlns:p14="http://schemas.microsoft.com/office/powerpoint/2010/main" val="193484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16</a:t>
            </a:fld>
            <a:endParaRPr lang="en-US"/>
          </a:p>
        </p:txBody>
      </p:sp>
    </p:spTree>
    <p:extLst>
      <p:ext uri="{BB962C8B-B14F-4D97-AF65-F5344CB8AC3E}">
        <p14:creationId xmlns:p14="http://schemas.microsoft.com/office/powerpoint/2010/main" val="167030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17</a:t>
            </a:fld>
            <a:endParaRPr lang="en-US"/>
          </a:p>
        </p:txBody>
      </p:sp>
    </p:spTree>
    <p:extLst>
      <p:ext uri="{BB962C8B-B14F-4D97-AF65-F5344CB8AC3E}">
        <p14:creationId xmlns:p14="http://schemas.microsoft.com/office/powerpoint/2010/main" val="93983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18</a:t>
            </a:fld>
            <a:endParaRPr lang="en-US"/>
          </a:p>
        </p:txBody>
      </p:sp>
    </p:spTree>
    <p:extLst>
      <p:ext uri="{BB962C8B-B14F-4D97-AF65-F5344CB8AC3E}">
        <p14:creationId xmlns:p14="http://schemas.microsoft.com/office/powerpoint/2010/main" val="39083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19</a:t>
            </a:fld>
            <a:endParaRPr lang="en-US"/>
          </a:p>
        </p:txBody>
      </p:sp>
    </p:spTree>
    <p:extLst>
      <p:ext uri="{BB962C8B-B14F-4D97-AF65-F5344CB8AC3E}">
        <p14:creationId xmlns:p14="http://schemas.microsoft.com/office/powerpoint/2010/main" val="1442959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20</a:t>
            </a:fld>
            <a:endParaRPr lang="en-US"/>
          </a:p>
        </p:txBody>
      </p:sp>
    </p:spTree>
    <p:extLst>
      <p:ext uri="{BB962C8B-B14F-4D97-AF65-F5344CB8AC3E}">
        <p14:creationId xmlns:p14="http://schemas.microsoft.com/office/powerpoint/2010/main" val="4292030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21</a:t>
            </a:fld>
            <a:endParaRPr lang="en-US"/>
          </a:p>
        </p:txBody>
      </p:sp>
    </p:spTree>
    <p:extLst>
      <p:ext uri="{BB962C8B-B14F-4D97-AF65-F5344CB8AC3E}">
        <p14:creationId xmlns:p14="http://schemas.microsoft.com/office/powerpoint/2010/main" val="66560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22</a:t>
            </a:fld>
            <a:endParaRPr lang="en-US"/>
          </a:p>
        </p:txBody>
      </p:sp>
    </p:spTree>
    <p:extLst>
      <p:ext uri="{BB962C8B-B14F-4D97-AF65-F5344CB8AC3E}">
        <p14:creationId xmlns:p14="http://schemas.microsoft.com/office/powerpoint/2010/main" val="93421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2</a:t>
            </a:fld>
            <a:endParaRPr lang="en-US"/>
          </a:p>
        </p:txBody>
      </p:sp>
    </p:spTree>
    <p:extLst>
      <p:ext uri="{BB962C8B-B14F-4D97-AF65-F5344CB8AC3E}">
        <p14:creationId xmlns:p14="http://schemas.microsoft.com/office/powerpoint/2010/main" val="2625723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questions where there were particularly issues with routing or response instructions in the self-completion questionnaire. E.g. number of employees – wasn’t clear that if you have no employees you should enter 0, so have updated the questionnaire to confirm this. Also routing issues in places in the paper questionnaire – e.g. whether ever lived with a partner – routing particularly hard to follow around here so have tried to simplify it. Also added instructions that estimates are okay and even limited information is helpful in some places. Changes should help but it’s likely we’ll still get higher levels of item non-response in self-completion, especially from paper questionnaires.</a:t>
            </a:r>
          </a:p>
          <a:p>
            <a:endParaRPr lang="en-GB" dirty="0"/>
          </a:p>
          <a:p>
            <a:r>
              <a:rPr lang="en-GB" dirty="0"/>
              <a:t>It does seem clear that the questions on education and employment may be harder to answer without an interviewer present. We also slightly adapted our approach for these for the self-completion so we now have a list of qualifications for the respondent but a write-in/open questions for their partner and parents. This was mainly to save space in the paper questionnaire. We also decided to remove the questions for the mother’s and father’s highest level of education due to the very high levels of non-response in both the web and paper.</a:t>
            </a:r>
          </a:p>
        </p:txBody>
      </p:sp>
      <p:sp>
        <p:nvSpPr>
          <p:cNvPr id="4" name="Slide Number Placeholder 3"/>
          <p:cNvSpPr>
            <a:spLocks noGrp="1"/>
          </p:cNvSpPr>
          <p:nvPr>
            <p:ph type="sldNum" sz="quarter" idx="5"/>
          </p:nvPr>
        </p:nvSpPr>
        <p:spPr/>
        <p:txBody>
          <a:bodyPr/>
          <a:lstStyle/>
          <a:p>
            <a:fld id="{2A4C1B32-7466-F44C-93A8-95040771CC8B}" type="slidenum">
              <a:rPr lang="en-US" smtClean="0"/>
              <a:t>23</a:t>
            </a:fld>
            <a:endParaRPr lang="en-US"/>
          </a:p>
        </p:txBody>
      </p:sp>
    </p:spTree>
    <p:extLst>
      <p:ext uri="{BB962C8B-B14F-4D97-AF65-F5344CB8AC3E}">
        <p14:creationId xmlns:p14="http://schemas.microsoft.com/office/powerpoint/2010/main" val="3240823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for web survey have split into 4 questions.</a:t>
            </a:r>
          </a:p>
        </p:txBody>
      </p:sp>
      <p:sp>
        <p:nvSpPr>
          <p:cNvPr id="4" name="Slide Number Placeholder 3"/>
          <p:cNvSpPr>
            <a:spLocks noGrp="1"/>
          </p:cNvSpPr>
          <p:nvPr>
            <p:ph type="sldNum" sz="quarter" idx="5"/>
          </p:nvPr>
        </p:nvSpPr>
        <p:spPr/>
        <p:txBody>
          <a:bodyPr/>
          <a:lstStyle/>
          <a:p>
            <a:fld id="{2A4C1B32-7466-F44C-93A8-95040771CC8B}" type="slidenum">
              <a:rPr lang="en-US" smtClean="0"/>
              <a:t>24</a:t>
            </a:fld>
            <a:endParaRPr lang="en-US"/>
          </a:p>
        </p:txBody>
      </p:sp>
    </p:spTree>
    <p:extLst>
      <p:ext uri="{BB962C8B-B14F-4D97-AF65-F5344CB8AC3E}">
        <p14:creationId xmlns:p14="http://schemas.microsoft.com/office/powerpoint/2010/main" val="226310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25</a:t>
            </a:fld>
            <a:endParaRPr lang="en-US"/>
          </a:p>
        </p:txBody>
      </p:sp>
    </p:spTree>
    <p:extLst>
      <p:ext uri="{BB962C8B-B14F-4D97-AF65-F5344CB8AC3E}">
        <p14:creationId xmlns:p14="http://schemas.microsoft.com/office/powerpoint/2010/main" val="2816987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26</a:t>
            </a:fld>
            <a:endParaRPr lang="en-US"/>
          </a:p>
        </p:txBody>
      </p:sp>
    </p:spTree>
    <p:extLst>
      <p:ext uri="{BB962C8B-B14F-4D97-AF65-F5344CB8AC3E}">
        <p14:creationId xmlns:p14="http://schemas.microsoft.com/office/powerpoint/2010/main" val="3191192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steps – in addition to continue with our analysis of the experiments presented today</a:t>
            </a:r>
          </a:p>
        </p:txBody>
      </p:sp>
      <p:sp>
        <p:nvSpPr>
          <p:cNvPr id="4" name="Slide Number Placeholder 3"/>
          <p:cNvSpPr>
            <a:spLocks noGrp="1"/>
          </p:cNvSpPr>
          <p:nvPr>
            <p:ph type="sldNum" sz="quarter" idx="5"/>
          </p:nvPr>
        </p:nvSpPr>
        <p:spPr/>
        <p:txBody>
          <a:bodyPr/>
          <a:lstStyle/>
          <a:p>
            <a:fld id="{2A4C1B32-7466-F44C-93A8-95040771CC8B}" type="slidenum">
              <a:rPr lang="en-US" smtClean="0"/>
              <a:t>27</a:t>
            </a:fld>
            <a:endParaRPr lang="en-US"/>
          </a:p>
        </p:txBody>
      </p:sp>
    </p:spTree>
    <p:extLst>
      <p:ext uri="{BB962C8B-B14F-4D97-AF65-F5344CB8AC3E}">
        <p14:creationId xmlns:p14="http://schemas.microsoft.com/office/powerpoint/2010/main" val="1804920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28</a:t>
            </a:fld>
            <a:endParaRPr lang="en-US"/>
          </a:p>
        </p:txBody>
      </p:sp>
    </p:spTree>
    <p:extLst>
      <p:ext uri="{BB962C8B-B14F-4D97-AF65-F5344CB8AC3E}">
        <p14:creationId xmlns:p14="http://schemas.microsoft.com/office/powerpoint/2010/main" val="4242202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29</a:t>
            </a:fld>
            <a:endParaRPr lang="en-US"/>
          </a:p>
        </p:txBody>
      </p:sp>
    </p:spTree>
    <p:extLst>
      <p:ext uri="{BB962C8B-B14F-4D97-AF65-F5344CB8AC3E}">
        <p14:creationId xmlns:p14="http://schemas.microsoft.com/office/powerpoint/2010/main" val="3349240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30</a:t>
            </a:fld>
            <a:endParaRPr lang="en-US"/>
          </a:p>
        </p:txBody>
      </p:sp>
    </p:spTree>
    <p:extLst>
      <p:ext uri="{BB962C8B-B14F-4D97-AF65-F5344CB8AC3E}">
        <p14:creationId xmlns:p14="http://schemas.microsoft.com/office/powerpoint/2010/main" val="2943071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4C1B32-7466-F44C-93A8-95040771CC8B}" type="slidenum">
              <a:rPr lang="en-US" smtClean="0"/>
              <a:t>31</a:t>
            </a:fld>
            <a:endParaRPr lang="en-US"/>
          </a:p>
        </p:txBody>
      </p:sp>
    </p:spTree>
    <p:extLst>
      <p:ext uri="{BB962C8B-B14F-4D97-AF65-F5344CB8AC3E}">
        <p14:creationId xmlns:p14="http://schemas.microsoft.com/office/powerpoint/2010/main" val="81821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3</a:t>
            </a:fld>
            <a:endParaRPr lang="en-US"/>
          </a:p>
        </p:txBody>
      </p:sp>
    </p:spTree>
    <p:extLst>
      <p:ext uri="{BB962C8B-B14F-4D97-AF65-F5344CB8AC3E}">
        <p14:creationId xmlns:p14="http://schemas.microsoft.com/office/powerpoint/2010/main" val="33845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5</a:t>
            </a:fld>
            <a:endParaRPr lang="en-US"/>
          </a:p>
        </p:txBody>
      </p:sp>
    </p:spTree>
    <p:extLst>
      <p:ext uri="{BB962C8B-B14F-4D97-AF65-F5344CB8AC3E}">
        <p14:creationId xmlns:p14="http://schemas.microsoft.com/office/powerpoint/2010/main" val="318324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6</a:t>
            </a:fld>
            <a:endParaRPr lang="en-US"/>
          </a:p>
        </p:txBody>
      </p:sp>
    </p:spTree>
    <p:extLst>
      <p:ext uri="{BB962C8B-B14F-4D97-AF65-F5344CB8AC3E}">
        <p14:creationId xmlns:p14="http://schemas.microsoft.com/office/powerpoint/2010/main" val="306602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8</a:t>
            </a:fld>
            <a:endParaRPr lang="en-US"/>
          </a:p>
        </p:txBody>
      </p:sp>
    </p:spTree>
    <p:extLst>
      <p:ext uri="{BB962C8B-B14F-4D97-AF65-F5344CB8AC3E}">
        <p14:creationId xmlns:p14="http://schemas.microsoft.com/office/powerpoint/2010/main" val="386867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9</a:t>
            </a:fld>
            <a:endParaRPr lang="en-US"/>
          </a:p>
        </p:txBody>
      </p:sp>
    </p:spTree>
    <p:extLst>
      <p:ext uri="{BB962C8B-B14F-4D97-AF65-F5344CB8AC3E}">
        <p14:creationId xmlns:p14="http://schemas.microsoft.com/office/powerpoint/2010/main" val="310928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10</a:t>
            </a:fld>
            <a:endParaRPr lang="en-US"/>
          </a:p>
        </p:txBody>
      </p:sp>
    </p:spTree>
    <p:extLst>
      <p:ext uri="{BB962C8B-B14F-4D97-AF65-F5344CB8AC3E}">
        <p14:creationId xmlns:p14="http://schemas.microsoft.com/office/powerpoint/2010/main" val="8445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4C1B32-7466-F44C-93A8-95040771CC8B}" type="slidenum">
              <a:rPr lang="en-US" smtClean="0"/>
              <a:t>11</a:t>
            </a:fld>
            <a:endParaRPr lang="en-US"/>
          </a:p>
        </p:txBody>
      </p:sp>
    </p:spTree>
    <p:extLst>
      <p:ext uri="{BB962C8B-B14F-4D97-AF65-F5344CB8AC3E}">
        <p14:creationId xmlns:p14="http://schemas.microsoft.com/office/powerpoint/2010/main" val="390083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Main copy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69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609E0-41D5-4756-957D-62638A79339F}"/>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3" name="Footer Placeholder 2">
            <a:extLst>
              <a:ext uri="{FF2B5EF4-FFF2-40B4-BE49-F238E27FC236}">
                <a16:creationId xmlns:a16="http://schemas.microsoft.com/office/drawing/2014/main" id="{8DA219ED-267C-4A54-BAEC-8194A796FD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C0FB22-D397-4493-B32C-949FB49AE0A7}"/>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318977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4428-E8D2-4B0D-AE9D-1B60957AFB9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87676C-D53A-4977-91B4-1CC6A8FBD1E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F8F157-78E7-4389-945D-F2CB52436E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AB953A-22E4-4C0F-B019-3B6615AED618}"/>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6" name="Footer Placeholder 5">
            <a:extLst>
              <a:ext uri="{FF2B5EF4-FFF2-40B4-BE49-F238E27FC236}">
                <a16:creationId xmlns:a16="http://schemas.microsoft.com/office/drawing/2014/main" id="{BD101EFB-8031-4A84-B75A-1B3AF5AD24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BBCB2-B53B-4D6D-B49C-24DD0DC34C88}"/>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2042591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D603-9FCD-4AF5-82DF-4C6028AFF8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613179-73B0-4DB3-B9DC-18B25AE6C33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DF85E-9971-45D4-ADAB-3729E86ACB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946D0A-F561-427A-A03D-316DCF4A4883}"/>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6" name="Footer Placeholder 5">
            <a:extLst>
              <a:ext uri="{FF2B5EF4-FFF2-40B4-BE49-F238E27FC236}">
                <a16:creationId xmlns:a16="http://schemas.microsoft.com/office/drawing/2014/main" id="{E9B2567A-898C-4225-8B1D-26BD018B7F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B91137-1654-4DD1-BBFD-0AA25E1F496A}"/>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1162410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FCAF-90B2-493B-B2A6-8A889EC80E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A0E20E-3B9D-485B-9D81-6F38E84FFF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EDFD8-07D9-4769-B14A-77985ADC7883}"/>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5" name="Footer Placeholder 4">
            <a:extLst>
              <a:ext uri="{FF2B5EF4-FFF2-40B4-BE49-F238E27FC236}">
                <a16:creationId xmlns:a16="http://schemas.microsoft.com/office/drawing/2014/main" id="{7274B4A5-FCD7-4C09-8E59-1837F990E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960462-EC52-4938-B914-3EC9FEAAB646}"/>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416142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139CD-DB08-4057-ADE6-F4E824E3484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880809-3514-4C05-867F-ABB889ACE25D}"/>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BD9C3-6C89-438E-8894-DF9A3072C318}"/>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5" name="Footer Placeholder 4">
            <a:extLst>
              <a:ext uri="{FF2B5EF4-FFF2-40B4-BE49-F238E27FC236}">
                <a16:creationId xmlns:a16="http://schemas.microsoft.com/office/drawing/2014/main" id="{B399C3FA-7560-4DEF-AFEE-7A87A27D98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0770D3-54FA-4877-9BB8-8F04F8DE294D}"/>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3910965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Back cover exampl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 Placeholder 6"/>
          <p:cNvSpPr>
            <a:spLocks noGrp="1"/>
          </p:cNvSpPr>
          <p:nvPr>
            <p:ph type="body" sz="quarter" idx="11" hasCustomPrompt="1"/>
          </p:nvPr>
        </p:nvSpPr>
        <p:spPr>
          <a:xfrm>
            <a:off x="1049337" y="4573765"/>
            <a:ext cx="4123795" cy="313791"/>
          </a:xfrm>
          <a:prstGeom prst="rect">
            <a:avLst/>
          </a:prstGeom>
        </p:spPr>
        <p:txBody>
          <a:bodyPr vert="horz" lIns="0" tIns="0"/>
          <a:lstStyle>
            <a:lvl1pPr marL="0" indent="0">
              <a:buNone/>
              <a:defRPr sz="1800" b="1" i="0">
                <a:solidFill>
                  <a:schemeClr val="bg1"/>
                </a:solidFill>
                <a:latin typeface="Arial"/>
                <a:cs typeface="Arial"/>
              </a:defRPr>
            </a:lvl1pPr>
          </a:lstStyle>
          <a:p>
            <a:pPr lvl="0"/>
            <a:r>
              <a:rPr lang="en-US" dirty="0"/>
              <a:t>Email address here</a:t>
            </a:r>
          </a:p>
        </p:txBody>
      </p:sp>
      <p:pic>
        <p:nvPicPr>
          <p:cNvPr id="16" name="Picture 15"/>
          <p:cNvPicPr>
            <a:picLocks noChangeAspect="1"/>
          </p:cNvPicPr>
          <p:nvPr userDrawn="1"/>
        </p:nvPicPr>
        <p:blipFill>
          <a:blip r:embed="rId3"/>
          <a:stretch>
            <a:fillRect/>
          </a:stretch>
        </p:blipFill>
        <p:spPr>
          <a:xfrm>
            <a:off x="622300" y="4519256"/>
            <a:ext cx="876300" cy="1079500"/>
          </a:xfrm>
          <a:prstGeom prst="rect">
            <a:avLst/>
          </a:prstGeom>
        </p:spPr>
      </p:pic>
      <p:sp>
        <p:nvSpPr>
          <p:cNvPr id="19" name="TextBox 18"/>
          <p:cNvSpPr txBox="1"/>
          <p:nvPr userDrawn="1"/>
        </p:nvSpPr>
        <p:spPr>
          <a:xfrm>
            <a:off x="719667" y="4104384"/>
            <a:ext cx="3513667" cy="353943"/>
          </a:xfrm>
          <a:prstGeom prst="rect">
            <a:avLst/>
          </a:prstGeom>
          <a:noFill/>
        </p:spPr>
        <p:txBody>
          <a:bodyPr wrap="square" lIns="0" tIns="0" rtlCol="0">
            <a:spAutoFit/>
          </a:bodyPr>
          <a:lstStyle/>
          <a:p>
            <a:r>
              <a:rPr lang="en-US" sz="2000" b="1" dirty="0">
                <a:solidFill>
                  <a:srgbClr val="FFFFFF"/>
                </a:solidFill>
              </a:rPr>
              <a:t>Contact</a:t>
            </a:r>
          </a:p>
        </p:txBody>
      </p:sp>
      <p:pic>
        <p:nvPicPr>
          <p:cNvPr id="9" name="Picture 8" descr="ESS_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4743" y="5584243"/>
            <a:ext cx="1824736" cy="585345"/>
          </a:xfrm>
          <a:prstGeom prst="rect">
            <a:avLst/>
          </a:prstGeom>
        </p:spPr>
      </p:pic>
      <p:sp>
        <p:nvSpPr>
          <p:cNvPr id="10" name="TextBox 9">
            <a:extLst>
              <a:ext uri="{FF2B5EF4-FFF2-40B4-BE49-F238E27FC236}">
                <a16:creationId xmlns:a16="http://schemas.microsoft.com/office/drawing/2014/main" id="{5651C6E6-791A-4271-A468-E423387228C7}"/>
              </a:ext>
            </a:extLst>
          </p:cNvPr>
          <p:cNvSpPr txBox="1"/>
          <p:nvPr userDrawn="1"/>
        </p:nvSpPr>
        <p:spPr>
          <a:xfrm>
            <a:off x="950590" y="4864604"/>
            <a:ext cx="4123795" cy="136652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europeansocialsurvey.org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@ESS_Survey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p:txBody>
      </p:sp>
      <p:pic>
        <p:nvPicPr>
          <p:cNvPr id="4" name="Picture 3">
            <a:extLst>
              <a:ext uri="{FF2B5EF4-FFF2-40B4-BE49-F238E27FC236}">
                <a16:creationId xmlns:a16="http://schemas.microsoft.com/office/drawing/2014/main" id="{430014BB-107B-4E76-ACC6-5074D8720D05}"/>
              </a:ext>
            </a:extLst>
          </p:cNvPr>
          <p:cNvPicPr>
            <a:picLocks noChangeAspect="1"/>
          </p:cNvPicPr>
          <p:nvPr userDrawn="1"/>
        </p:nvPicPr>
        <p:blipFill>
          <a:blip r:embed="rId5"/>
          <a:stretch>
            <a:fillRect/>
          </a:stretch>
        </p:blipFill>
        <p:spPr>
          <a:xfrm>
            <a:off x="691627" y="5863986"/>
            <a:ext cx="316800" cy="316800"/>
          </a:xfrm>
          <a:prstGeom prst="rect">
            <a:avLst/>
          </a:prstGeom>
        </p:spPr>
      </p:pic>
      <p:pic>
        <p:nvPicPr>
          <p:cNvPr id="25" name="Picture 24">
            <a:extLst>
              <a:ext uri="{FF2B5EF4-FFF2-40B4-BE49-F238E27FC236}">
                <a16:creationId xmlns:a16="http://schemas.microsoft.com/office/drawing/2014/main" id="{E2CF5996-B586-4AD9-A90B-B6C2CAD119CA}"/>
              </a:ext>
            </a:extLst>
          </p:cNvPr>
          <p:cNvPicPr>
            <a:picLocks noChangeAspect="1"/>
          </p:cNvPicPr>
          <p:nvPr userDrawn="1"/>
        </p:nvPicPr>
        <p:blipFill>
          <a:blip r:embed="rId6"/>
          <a:stretch>
            <a:fillRect/>
          </a:stretch>
        </p:blipFill>
        <p:spPr>
          <a:xfrm>
            <a:off x="726796" y="5591828"/>
            <a:ext cx="250425" cy="252000"/>
          </a:xfrm>
          <a:prstGeom prst="rect">
            <a:avLst/>
          </a:prstGeom>
        </p:spPr>
      </p:pic>
    </p:spTree>
    <p:extLst>
      <p:ext uri="{BB962C8B-B14F-4D97-AF65-F5344CB8AC3E}">
        <p14:creationId xmlns:p14="http://schemas.microsoft.com/office/powerpoint/2010/main" val="419732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ack cover exampl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6858000"/>
          </a:xfrm>
          <a:prstGeom prst="rect">
            <a:avLst/>
          </a:prstGeom>
        </p:spPr>
      </p:pic>
      <p:sp>
        <p:nvSpPr>
          <p:cNvPr id="10" name="Text Placeholder 6">
            <a:extLst>
              <a:ext uri="{FF2B5EF4-FFF2-40B4-BE49-F238E27FC236}">
                <a16:creationId xmlns:a16="http://schemas.microsoft.com/office/drawing/2014/main" id="{666E816C-389D-4D49-A80B-934FC571F70A}"/>
              </a:ext>
            </a:extLst>
          </p:cNvPr>
          <p:cNvSpPr>
            <a:spLocks noGrp="1"/>
          </p:cNvSpPr>
          <p:nvPr>
            <p:ph type="body" sz="quarter" idx="11" hasCustomPrompt="1"/>
          </p:nvPr>
        </p:nvSpPr>
        <p:spPr>
          <a:xfrm>
            <a:off x="1049337" y="4573765"/>
            <a:ext cx="4123795" cy="313791"/>
          </a:xfrm>
          <a:prstGeom prst="rect">
            <a:avLst/>
          </a:prstGeom>
        </p:spPr>
        <p:txBody>
          <a:bodyPr vert="horz" lIns="0" tIns="0"/>
          <a:lstStyle>
            <a:lvl1pPr marL="0" indent="0">
              <a:buNone/>
              <a:defRPr sz="1800" b="1" i="0">
                <a:solidFill>
                  <a:schemeClr val="bg1"/>
                </a:solidFill>
                <a:latin typeface="Arial"/>
                <a:cs typeface="Arial"/>
              </a:defRPr>
            </a:lvl1pPr>
          </a:lstStyle>
          <a:p>
            <a:pPr lvl="0"/>
            <a:r>
              <a:rPr lang="en-US" dirty="0"/>
              <a:t>Email address here</a:t>
            </a:r>
          </a:p>
        </p:txBody>
      </p:sp>
      <p:pic>
        <p:nvPicPr>
          <p:cNvPr id="11" name="Picture 10">
            <a:extLst>
              <a:ext uri="{FF2B5EF4-FFF2-40B4-BE49-F238E27FC236}">
                <a16:creationId xmlns:a16="http://schemas.microsoft.com/office/drawing/2014/main" id="{DD0D0273-6BE5-4075-AD7F-975B7311EDFF}"/>
              </a:ext>
            </a:extLst>
          </p:cNvPr>
          <p:cNvPicPr>
            <a:picLocks noChangeAspect="1"/>
          </p:cNvPicPr>
          <p:nvPr userDrawn="1"/>
        </p:nvPicPr>
        <p:blipFill>
          <a:blip r:embed="rId3"/>
          <a:stretch>
            <a:fillRect/>
          </a:stretch>
        </p:blipFill>
        <p:spPr>
          <a:xfrm>
            <a:off x="622300" y="4519256"/>
            <a:ext cx="876300" cy="1079500"/>
          </a:xfrm>
          <a:prstGeom prst="rect">
            <a:avLst/>
          </a:prstGeom>
        </p:spPr>
      </p:pic>
      <p:sp>
        <p:nvSpPr>
          <p:cNvPr id="12" name="TextBox 11">
            <a:extLst>
              <a:ext uri="{FF2B5EF4-FFF2-40B4-BE49-F238E27FC236}">
                <a16:creationId xmlns:a16="http://schemas.microsoft.com/office/drawing/2014/main" id="{984CC66C-4DAE-44CC-A639-F949CC67E890}"/>
              </a:ext>
            </a:extLst>
          </p:cNvPr>
          <p:cNvSpPr txBox="1"/>
          <p:nvPr userDrawn="1"/>
        </p:nvSpPr>
        <p:spPr>
          <a:xfrm>
            <a:off x="719667" y="4104384"/>
            <a:ext cx="3513667" cy="353943"/>
          </a:xfrm>
          <a:prstGeom prst="rect">
            <a:avLst/>
          </a:prstGeom>
          <a:noFill/>
        </p:spPr>
        <p:txBody>
          <a:bodyPr wrap="square" lIns="0" tIns="0" rtlCol="0">
            <a:spAutoFit/>
          </a:bodyPr>
          <a:lstStyle/>
          <a:p>
            <a:r>
              <a:rPr lang="en-US" sz="2000" b="1" dirty="0">
                <a:solidFill>
                  <a:srgbClr val="FFFFFF"/>
                </a:solidFill>
              </a:rPr>
              <a:t>Contact</a:t>
            </a:r>
          </a:p>
        </p:txBody>
      </p:sp>
      <p:pic>
        <p:nvPicPr>
          <p:cNvPr id="13" name="Picture 12" descr="ESS_logo_white.png">
            <a:extLst>
              <a:ext uri="{FF2B5EF4-FFF2-40B4-BE49-F238E27FC236}">
                <a16:creationId xmlns:a16="http://schemas.microsoft.com/office/drawing/2014/main" id="{50D53FB2-ADC2-4D08-9FE0-F2DD24F75D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4743" y="5584243"/>
            <a:ext cx="1824736" cy="585345"/>
          </a:xfrm>
          <a:prstGeom prst="rect">
            <a:avLst/>
          </a:prstGeom>
        </p:spPr>
      </p:pic>
      <p:sp>
        <p:nvSpPr>
          <p:cNvPr id="14" name="TextBox 13">
            <a:extLst>
              <a:ext uri="{FF2B5EF4-FFF2-40B4-BE49-F238E27FC236}">
                <a16:creationId xmlns:a16="http://schemas.microsoft.com/office/drawing/2014/main" id="{E8006C1F-186D-4633-9FDE-19C7409BAAAB}"/>
              </a:ext>
            </a:extLst>
          </p:cNvPr>
          <p:cNvSpPr txBox="1"/>
          <p:nvPr userDrawn="1"/>
        </p:nvSpPr>
        <p:spPr>
          <a:xfrm>
            <a:off x="950590" y="4864604"/>
            <a:ext cx="4123795" cy="136652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europeansocialsurvey.org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@ESS_Survey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p:txBody>
      </p:sp>
      <p:pic>
        <p:nvPicPr>
          <p:cNvPr id="20" name="Picture 19">
            <a:extLst>
              <a:ext uri="{FF2B5EF4-FFF2-40B4-BE49-F238E27FC236}">
                <a16:creationId xmlns:a16="http://schemas.microsoft.com/office/drawing/2014/main" id="{1050174A-3831-4E18-96BA-5F14D9844CE5}"/>
              </a:ext>
            </a:extLst>
          </p:cNvPr>
          <p:cNvPicPr>
            <a:picLocks noChangeAspect="1"/>
          </p:cNvPicPr>
          <p:nvPr userDrawn="1"/>
        </p:nvPicPr>
        <p:blipFill>
          <a:blip r:embed="rId5"/>
          <a:stretch>
            <a:fillRect/>
          </a:stretch>
        </p:blipFill>
        <p:spPr>
          <a:xfrm>
            <a:off x="691627" y="5863986"/>
            <a:ext cx="316800" cy="316800"/>
          </a:xfrm>
          <a:prstGeom prst="rect">
            <a:avLst/>
          </a:prstGeom>
        </p:spPr>
      </p:pic>
      <p:pic>
        <p:nvPicPr>
          <p:cNvPr id="22" name="Picture 21">
            <a:extLst>
              <a:ext uri="{FF2B5EF4-FFF2-40B4-BE49-F238E27FC236}">
                <a16:creationId xmlns:a16="http://schemas.microsoft.com/office/drawing/2014/main" id="{2CAF65FC-934B-465D-845E-B5C1E4268BB9}"/>
              </a:ext>
            </a:extLst>
          </p:cNvPr>
          <p:cNvPicPr>
            <a:picLocks noChangeAspect="1"/>
          </p:cNvPicPr>
          <p:nvPr userDrawn="1"/>
        </p:nvPicPr>
        <p:blipFill>
          <a:blip r:embed="rId6"/>
          <a:stretch>
            <a:fillRect/>
          </a:stretch>
        </p:blipFill>
        <p:spPr>
          <a:xfrm>
            <a:off x="726796" y="5591828"/>
            <a:ext cx="250425" cy="252000"/>
          </a:xfrm>
          <a:prstGeom prst="rect">
            <a:avLst/>
          </a:prstGeom>
        </p:spPr>
      </p:pic>
    </p:spTree>
    <p:extLst>
      <p:ext uri="{BB962C8B-B14F-4D97-AF65-F5344CB8AC3E}">
        <p14:creationId xmlns:p14="http://schemas.microsoft.com/office/powerpoint/2010/main" val="4187152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ain copy p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3776662" cy="754064"/>
          </a:xfrm>
          <a:prstGeom prst="rect">
            <a:avLst/>
          </a:prstGeom>
        </p:spPr>
        <p:txBody>
          <a:bodyPr vert="horz" lIns="0" tIns="0"/>
          <a:lstStyle>
            <a:lvl1pPr marL="0" indent="0">
              <a:buNone/>
              <a:defRPr sz="2000" b="0">
                <a:latin typeface="Arial Black"/>
                <a:cs typeface="Arial Black"/>
              </a:defRPr>
            </a:lvl1pPr>
          </a:lstStyle>
          <a:p>
            <a:pPr lvl="0"/>
            <a:r>
              <a:rPr lang="en-US" dirty="0"/>
              <a:t>Standard text page heading (Arial Black) 20Pt</a:t>
            </a:r>
          </a:p>
        </p:txBody>
      </p:sp>
      <p:sp>
        <p:nvSpPr>
          <p:cNvPr id="8" name="Text Placeholder 6"/>
          <p:cNvSpPr>
            <a:spLocks noGrp="1"/>
          </p:cNvSpPr>
          <p:nvPr>
            <p:ph type="body" sz="quarter" idx="11" hasCustomPrompt="1"/>
          </p:nvPr>
        </p:nvSpPr>
        <p:spPr>
          <a:xfrm>
            <a:off x="727605" y="2514073"/>
            <a:ext cx="3776662" cy="432330"/>
          </a:xfrm>
          <a:prstGeom prst="rect">
            <a:avLst/>
          </a:prstGeom>
        </p:spPr>
        <p:txBody>
          <a:bodyPr vert="horz" lIns="0" tIns="0"/>
          <a:lstStyle>
            <a:lvl1pPr marL="0" indent="0">
              <a:buNone/>
              <a:defRPr sz="1800" b="1" i="0">
                <a:latin typeface="Arial"/>
                <a:cs typeface="Arial"/>
              </a:defRPr>
            </a:lvl1pPr>
          </a:lstStyle>
          <a:p>
            <a:pPr lvl="0"/>
            <a:r>
              <a:rPr lang="en-US" dirty="0"/>
              <a:t>Body subhead style (Arial Bold) 18pt</a:t>
            </a:r>
          </a:p>
        </p:txBody>
      </p:sp>
      <p:sp>
        <p:nvSpPr>
          <p:cNvPr id="9" name="Text Placeholder 6"/>
          <p:cNvSpPr>
            <a:spLocks noGrp="1"/>
          </p:cNvSpPr>
          <p:nvPr>
            <p:ph type="body" sz="quarter" idx="12" hasCustomPrompt="1"/>
          </p:nvPr>
        </p:nvSpPr>
        <p:spPr>
          <a:xfrm>
            <a:off x="719138" y="3175000"/>
            <a:ext cx="3776662" cy="28448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10" name="Text Placeholder 6"/>
          <p:cNvSpPr>
            <a:spLocks noGrp="1"/>
          </p:cNvSpPr>
          <p:nvPr>
            <p:ph type="body" sz="quarter" idx="13" hasCustomPrompt="1"/>
          </p:nvPr>
        </p:nvSpPr>
        <p:spPr>
          <a:xfrm>
            <a:off x="4639205" y="2523067"/>
            <a:ext cx="3776662" cy="270933"/>
          </a:xfrm>
          <a:prstGeom prst="rect">
            <a:avLst/>
          </a:prstGeom>
        </p:spPr>
        <p:txBody>
          <a:bodyPr vert="horz" lIns="0" tIns="0"/>
          <a:lstStyle>
            <a:lvl1pPr marL="68400" indent="-176400">
              <a:buSzPct val="130000"/>
              <a:buFont typeface="Arial"/>
              <a:buChar char="•"/>
              <a:defRPr sz="1600" b="1" i="0">
                <a:solidFill>
                  <a:srgbClr val="FF0000"/>
                </a:solidFill>
                <a:latin typeface="Arial"/>
                <a:cs typeface="Arial"/>
              </a:defRPr>
            </a:lvl1pPr>
          </a:lstStyle>
          <a:p>
            <a:pPr lvl="0"/>
            <a:r>
              <a:rPr lang="en-US" dirty="0"/>
              <a:t>Bullet point title style</a:t>
            </a:r>
          </a:p>
          <a:p>
            <a:pPr lvl="0"/>
            <a:endParaRPr lang="en-US" dirty="0"/>
          </a:p>
        </p:txBody>
      </p:sp>
      <p:sp>
        <p:nvSpPr>
          <p:cNvPr id="11" name="Text Placeholder 6"/>
          <p:cNvSpPr>
            <a:spLocks noGrp="1"/>
          </p:cNvSpPr>
          <p:nvPr>
            <p:ph type="body" sz="quarter" idx="14" hasCustomPrompt="1"/>
          </p:nvPr>
        </p:nvSpPr>
        <p:spPr>
          <a:xfrm>
            <a:off x="4639205" y="2819395"/>
            <a:ext cx="3776662" cy="3200405"/>
          </a:xfrm>
          <a:prstGeom prst="rect">
            <a:avLst/>
          </a:prstGeom>
        </p:spPr>
        <p:txBody>
          <a:bodyPr vert="horz" lIns="0" tIns="0"/>
          <a:lstStyle>
            <a:lvl1pPr marL="180000" indent="0">
              <a:buNone/>
              <a:defRPr sz="1600" b="0" i="0">
                <a:latin typeface="Arial"/>
                <a:cs typeface="Arial"/>
              </a:defRPr>
            </a:lvl1pPr>
          </a:lstStyle>
          <a:p>
            <a:pPr lvl="0"/>
            <a:r>
              <a:rPr lang="en-US" dirty="0"/>
              <a:t>Bullet point style body copy</a:t>
            </a:r>
          </a:p>
          <a:p>
            <a:pPr lvl="0"/>
            <a:endParaRPr lang="en-US" dirty="0"/>
          </a:p>
        </p:txBody>
      </p:sp>
    </p:spTree>
    <p:extLst>
      <p:ext uri="{BB962C8B-B14F-4D97-AF65-F5344CB8AC3E}">
        <p14:creationId xmlns:p14="http://schemas.microsoft.com/office/powerpoint/2010/main" val="2644583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py and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3776662" cy="754064"/>
          </a:xfrm>
          <a:prstGeom prst="rect">
            <a:avLst/>
          </a:prstGeom>
        </p:spPr>
        <p:txBody>
          <a:bodyPr vert="horz" lIns="0" tIns="0"/>
          <a:lstStyle>
            <a:lvl1pPr marL="0" indent="0">
              <a:buNone/>
              <a:defRPr sz="2000" b="0">
                <a:latin typeface="Arial Black"/>
                <a:cs typeface="Arial Black"/>
              </a:defRPr>
            </a:lvl1pPr>
          </a:lstStyle>
          <a:p>
            <a:pPr lvl="0"/>
            <a:r>
              <a:rPr lang="en-US" dirty="0"/>
              <a:t>Standard text page heading (Arial Black) 20Pt</a:t>
            </a:r>
          </a:p>
        </p:txBody>
      </p:sp>
      <p:sp>
        <p:nvSpPr>
          <p:cNvPr id="8" name="Text Placeholder 6"/>
          <p:cNvSpPr>
            <a:spLocks noGrp="1"/>
          </p:cNvSpPr>
          <p:nvPr>
            <p:ph type="body" sz="quarter" idx="11" hasCustomPrompt="1"/>
          </p:nvPr>
        </p:nvSpPr>
        <p:spPr>
          <a:xfrm>
            <a:off x="727605" y="2514073"/>
            <a:ext cx="3776662" cy="432330"/>
          </a:xfrm>
          <a:prstGeom prst="rect">
            <a:avLst/>
          </a:prstGeom>
        </p:spPr>
        <p:txBody>
          <a:bodyPr vert="horz" lIns="0" tIns="0"/>
          <a:lstStyle>
            <a:lvl1pPr marL="0" indent="0">
              <a:buNone/>
              <a:defRPr sz="1800" b="1" i="0">
                <a:latin typeface="Arial"/>
                <a:cs typeface="Arial"/>
              </a:defRPr>
            </a:lvl1pPr>
          </a:lstStyle>
          <a:p>
            <a:pPr lvl="0"/>
            <a:r>
              <a:rPr lang="en-US" dirty="0"/>
              <a:t>Body subhead style (Arial Bold)2 18pt</a:t>
            </a:r>
          </a:p>
        </p:txBody>
      </p:sp>
      <p:sp>
        <p:nvSpPr>
          <p:cNvPr id="9" name="Text Placeholder 6"/>
          <p:cNvSpPr>
            <a:spLocks noGrp="1"/>
          </p:cNvSpPr>
          <p:nvPr>
            <p:ph type="body" sz="quarter" idx="12" hasCustomPrompt="1"/>
          </p:nvPr>
        </p:nvSpPr>
        <p:spPr>
          <a:xfrm>
            <a:off x="719138" y="3175000"/>
            <a:ext cx="3776662" cy="28448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12" name="Content Placeholder 5"/>
          <p:cNvSpPr>
            <a:spLocks noGrp="1"/>
          </p:cNvSpPr>
          <p:nvPr>
            <p:ph sz="quarter" idx="13"/>
          </p:nvPr>
        </p:nvSpPr>
        <p:spPr>
          <a:xfrm>
            <a:off x="4648200" y="1727200"/>
            <a:ext cx="3776663" cy="4292600"/>
          </a:xfrm>
          <a:prstGeom prst="rect">
            <a:avLst/>
          </a:prstGeom>
        </p:spPr>
        <p:txBody>
          <a:bodyPr vert="horz"/>
          <a:lstStyle>
            <a:lvl1pPr marL="0" indent="0" algn="ctr">
              <a:buNone/>
              <a:defRPr sz="1400" b="1" i="0">
                <a:latin typeface="Arial"/>
                <a:cs typeface="Arial"/>
              </a:defRPr>
            </a:lvl1pPr>
          </a:lstStyle>
          <a:p>
            <a:endParaRPr lang="en-US" dirty="0"/>
          </a:p>
          <a:p>
            <a:endParaRPr lang="en-US" dirty="0"/>
          </a:p>
          <a:p>
            <a:endParaRPr lang="en-US" dirty="0"/>
          </a:p>
          <a:p>
            <a:endParaRPr lang="en-US" dirty="0"/>
          </a:p>
          <a:p>
            <a:endParaRPr lang="en-US" dirty="0"/>
          </a:p>
          <a:p>
            <a:r>
              <a:rPr lang="en-US" dirty="0"/>
              <a:t>Click to add content</a:t>
            </a:r>
          </a:p>
        </p:txBody>
      </p:sp>
    </p:spTree>
    <p:extLst>
      <p:ext uri="{BB962C8B-B14F-4D97-AF65-F5344CB8AC3E}">
        <p14:creationId xmlns:p14="http://schemas.microsoft.com/office/powerpoint/2010/main" val="847884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py and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2481262" cy="457731"/>
          </a:xfrm>
          <a:prstGeom prst="rect">
            <a:avLst/>
          </a:prstGeom>
        </p:spPr>
        <p:txBody>
          <a:bodyPr vert="horz" lIns="0" tIns="0"/>
          <a:lstStyle>
            <a:lvl1pPr marL="0" indent="0">
              <a:buNone/>
              <a:defRPr sz="2000" b="0">
                <a:latin typeface="Arial Black"/>
                <a:cs typeface="Arial Black"/>
              </a:defRPr>
            </a:lvl1pPr>
          </a:lstStyle>
          <a:p>
            <a:pPr lvl="0"/>
            <a:r>
              <a:rPr lang="en-US" dirty="0"/>
              <a:t>Text/chart page</a:t>
            </a:r>
          </a:p>
        </p:txBody>
      </p:sp>
      <p:sp>
        <p:nvSpPr>
          <p:cNvPr id="8" name="Text Placeholder 6"/>
          <p:cNvSpPr>
            <a:spLocks noGrp="1"/>
          </p:cNvSpPr>
          <p:nvPr>
            <p:ph type="body" sz="quarter" idx="11" hasCustomPrompt="1"/>
          </p:nvPr>
        </p:nvSpPr>
        <p:spPr>
          <a:xfrm>
            <a:off x="727605" y="2133073"/>
            <a:ext cx="2455862" cy="423860"/>
          </a:xfrm>
          <a:prstGeom prst="rect">
            <a:avLst/>
          </a:prstGeom>
        </p:spPr>
        <p:txBody>
          <a:bodyPr vert="horz" lIns="0" tIns="0"/>
          <a:lstStyle>
            <a:lvl1pPr marL="0" indent="0">
              <a:buNone/>
              <a:defRPr sz="1800" b="1" i="0">
                <a:latin typeface="Arial"/>
                <a:cs typeface="Arial"/>
              </a:defRPr>
            </a:lvl1pPr>
          </a:lstStyle>
          <a:p>
            <a:pPr lvl="0"/>
            <a:r>
              <a:rPr lang="en-US" dirty="0"/>
              <a:t>Body subhead style</a:t>
            </a:r>
          </a:p>
        </p:txBody>
      </p:sp>
      <p:sp>
        <p:nvSpPr>
          <p:cNvPr id="9" name="Text Placeholder 6"/>
          <p:cNvSpPr>
            <a:spLocks noGrp="1"/>
          </p:cNvSpPr>
          <p:nvPr>
            <p:ph type="body" sz="quarter" idx="12" hasCustomPrompt="1"/>
          </p:nvPr>
        </p:nvSpPr>
        <p:spPr>
          <a:xfrm>
            <a:off x="719138" y="2565400"/>
            <a:ext cx="2472795" cy="34544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6" name="Content Placeholder 5"/>
          <p:cNvSpPr>
            <a:spLocks noGrp="1"/>
          </p:cNvSpPr>
          <p:nvPr>
            <p:ph sz="quarter" idx="13"/>
          </p:nvPr>
        </p:nvSpPr>
        <p:spPr>
          <a:xfrm>
            <a:off x="3335338" y="1727200"/>
            <a:ext cx="5089525" cy="4292600"/>
          </a:xfrm>
          <a:prstGeom prst="rect">
            <a:avLst/>
          </a:prstGeom>
        </p:spPr>
        <p:txBody>
          <a:bodyPr vert="horz"/>
          <a:lstStyle>
            <a:lvl1pPr marL="0" indent="0" algn="ctr">
              <a:buNone/>
              <a:defRPr sz="1400" b="1" i="0">
                <a:latin typeface="Arial"/>
                <a:cs typeface="Arial"/>
              </a:defRPr>
            </a:lvl1pPr>
          </a:lstStyle>
          <a:p>
            <a:endParaRPr lang="en-US" dirty="0"/>
          </a:p>
          <a:p>
            <a:endParaRPr lang="en-US" dirty="0"/>
          </a:p>
          <a:p>
            <a:endParaRPr lang="en-US" dirty="0"/>
          </a:p>
          <a:p>
            <a:endParaRPr lang="en-US" dirty="0"/>
          </a:p>
          <a:p>
            <a:endParaRPr lang="en-US" dirty="0"/>
          </a:p>
          <a:p>
            <a:r>
              <a:rPr lang="en-US" dirty="0"/>
              <a:t>Click to add content</a:t>
            </a:r>
          </a:p>
        </p:txBody>
      </p:sp>
    </p:spTree>
    <p:extLst>
      <p:ext uri="{BB962C8B-B14F-4D97-AF65-F5344CB8AC3E}">
        <p14:creationId xmlns:p14="http://schemas.microsoft.com/office/powerpoint/2010/main" val="16218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over Pag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4002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descr="ESS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1150" y="1593850"/>
            <a:ext cx="199390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Screen Shot 2018-08-30 at 16.04.49.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4"/>
          <a:stretch>
            <a:fillRect/>
          </a:stretch>
        </p:blipFill>
        <p:spPr>
          <a:xfrm>
            <a:off x="0" y="0"/>
            <a:ext cx="9144000" cy="6858000"/>
          </a:xfrm>
          <a:prstGeom prst="rect">
            <a:avLst/>
          </a:prstGeom>
        </p:spPr>
      </p:pic>
      <p:sp>
        <p:nvSpPr>
          <p:cNvPr id="12" name="TextBox 11"/>
          <p:cNvSpPr txBox="1"/>
          <p:nvPr userDrawn="1"/>
        </p:nvSpPr>
        <p:spPr>
          <a:xfrm>
            <a:off x="724371" y="6077185"/>
            <a:ext cx="4449703" cy="556135"/>
          </a:xfrm>
          <a:prstGeom prst="rect">
            <a:avLst/>
          </a:prstGeom>
          <a:noFill/>
        </p:spPr>
        <p:txBody>
          <a:bodyPr wrap="square" lIns="0" tIns="0" bIns="0" rtlCol="0" anchor="t" anchorCtr="0">
            <a:noAutofit/>
          </a:bodyPr>
          <a:lstStyle/>
          <a:p>
            <a:pPr>
              <a:lnSpc>
                <a:spcPts val="2060"/>
              </a:lnSpc>
            </a:pPr>
            <a:r>
              <a:rPr lang="en-US" sz="1800" b="1" kern="1200" dirty="0" err="1">
                <a:solidFill>
                  <a:schemeClr val="tx2"/>
                </a:solidFill>
                <a:latin typeface="Arial" charset="0"/>
                <a:ea typeface="ヒラギノ角ゴ Pro W3" charset="0"/>
                <a:cs typeface="ヒラギノ角ゴ Pro W3" charset="0"/>
              </a:rPr>
              <a:t>europeansocialsurvey.org</a:t>
            </a:r>
            <a:endParaRPr lang="en-US" sz="1800" b="1" kern="1200" dirty="0">
              <a:solidFill>
                <a:schemeClr val="tx2"/>
              </a:solidFill>
              <a:latin typeface="Arial" charset="0"/>
              <a:ea typeface="ヒラギノ角ゴ Pro W3" charset="0"/>
              <a:cs typeface="ヒラギノ角ゴ Pro W3" charset="0"/>
            </a:endParaRPr>
          </a:p>
          <a:p>
            <a:pPr marL="0" marR="0" indent="0" algn="l" defTabSz="457200" rtl="0" eaLnBrk="1" fontAlgn="base" latinLnBrk="0" hangingPunct="1">
              <a:lnSpc>
                <a:spcPts val="2060"/>
              </a:lnSpc>
              <a:spcBef>
                <a:spcPct val="0"/>
              </a:spcBef>
              <a:spcAft>
                <a:spcPct val="0"/>
              </a:spcAft>
              <a:buClrTx/>
              <a:buSzTx/>
              <a:buFontTx/>
              <a:buNone/>
              <a:tabLst/>
              <a:defRPr/>
            </a:pPr>
            <a:r>
              <a:rPr lang="en-GB" sz="1500" b="0" i="0" u="none" strike="noStrike" kern="1200" baseline="30000" dirty="0">
                <a:solidFill>
                  <a:schemeClr val="bg1"/>
                </a:solidFill>
                <a:latin typeface="Arial" charset="0"/>
                <a:ea typeface="ヒラギノ角ゴ Pro W3" charset="0"/>
                <a:cs typeface="ヒラギノ角ゴ Pro W3" charset="0"/>
              </a:rPr>
              <a:t>ESS is a European Research Infrastructure Consortium (ESS ERIC)</a:t>
            </a:r>
          </a:p>
        </p:txBody>
      </p:sp>
      <p:pic>
        <p:nvPicPr>
          <p:cNvPr id="19" name="Picture 18" descr="Map5-01.png"/>
          <p:cNvPicPr>
            <a:picLocks noChangeAspect="1"/>
          </p:cNvPicPr>
          <p:nvPr userDrawn="1"/>
        </p:nvPicPr>
        <p:blipFill rotWithShape="1">
          <a:blip r:embed="rId5">
            <a:extLst>
              <a:ext uri="{28A0092B-C50C-407E-A947-70E740481C1C}">
                <a14:useLocalDpi xmlns:a14="http://schemas.microsoft.com/office/drawing/2010/main" val="0"/>
              </a:ext>
            </a:extLst>
          </a:blip>
          <a:srcRect t="5382" b="3258"/>
          <a:stretch/>
        </p:blipFill>
        <p:spPr>
          <a:xfrm>
            <a:off x="3429001" y="0"/>
            <a:ext cx="5715000" cy="6858000"/>
          </a:xfrm>
          <a:prstGeom prst="rect">
            <a:avLst/>
          </a:prstGeom>
        </p:spPr>
      </p:pic>
      <p:pic>
        <p:nvPicPr>
          <p:cNvPr id="17" name="Picture 16" descr="ESS_logo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5264" y="355600"/>
            <a:ext cx="1824736" cy="585345"/>
          </a:xfrm>
          <a:prstGeom prst="rect">
            <a:avLst/>
          </a:prstGeom>
        </p:spPr>
      </p:pic>
      <p:pic>
        <p:nvPicPr>
          <p:cNvPr id="25" name="Picture 24">
            <a:extLst>
              <a:ext uri="{FF2B5EF4-FFF2-40B4-BE49-F238E27FC236}">
                <a16:creationId xmlns:a16="http://schemas.microsoft.com/office/drawing/2014/main" id="{553A6FF5-86C2-4FB7-AC08-18801728774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1199" y="5232401"/>
            <a:ext cx="1030240" cy="699960"/>
          </a:xfrm>
          <a:prstGeom prst="rect">
            <a:avLst/>
          </a:prstGeom>
        </p:spPr>
      </p:pic>
      <p:sp>
        <p:nvSpPr>
          <p:cNvPr id="26" name="Text Placeholder 19">
            <a:extLst>
              <a:ext uri="{FF2B5EF4-FFF2-40B4-BE49-F238E27FC236}">
                <a16:creationId xmlns:a16="http://schemas.microsoft.com/office/drawing/2014/main" id="{D667E64B-EE12-4978-8F64-665E5972C387}"/>
              </a:ext>
            </a:extLst>
          </p:cNvPr>
          <p:cNvSpPr>
            <a:spLocks noGrp="1"/>
          </p:cNvSpPr>
          <p:nvPr>
            <p:ph type="body" sz="quarter" idx="4294967295" hasCustomPrompt="1"/>
          </p:nvPr>
        </p:nvSpPr>
        <p:spPr>
          <a:xfrm>
            <a:off x="711199" y="1625599"/>
            <a:ext cx="6419616" cy="229616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Presentation title:</a:t>
            </a:r>
          </a:p>
          <a:p>
            <a:pPr lvl="0"/>
            <a:r>
              <a:rPr lang="en-GB" dirty="0"/>
              <a:t>This is the new</a:t>
            </a:r>
          </a:p>
          <a:p>
            <a:pPr lvl="0"/>
            <a:r>
              <a:rPr lang="en-GB" dirty="0"/>
              <a:t>ESS PowerPoint</a:t>
            </a:r>
          </a:p>
          <a:p>
            <a:pPr lvl="0"/>
            <a:r>
              <a:rPr lang="en-GB" dirty="0"/>
              <a:t>template</a:t>
            </a:r>
          </a:p>
        </p:txBody>
      </p:sp>
      <p:sp>
        <p:nvSpPr>
          <p:cNvPr id="27" name="Text Placeholder 9">
            <a:extLst>
              <a:ext uri="{FF2B5EF4-FFF2-40B4-BE49-F238E27FC236}">
                <a16:creationId xmlns:a16="http://schemas.microsoft.com/office/drawing/2014/main" id="{6467DC9C-D9FB-4173-870D-E72BD6253956}"/>
              </a:ext>
            </a:extLst>
          </p:cNvPr>
          <p:cNvSpPr>
            <a:spLocks noGrp="1"/>
          </p:cNvSpPr>
          <p:nvPr>
            <p:ph type="body" sz="quarter" idx="4294967295" hasCustomPrompt="1"/>
          </p:nvPr>
        </p:nvSpPr>
        <p:spPr>
          <a:xfrm>
            <a:off x="711199" y="4094480"/>
            <a:ext cx="3136900" cy="944880"/>
          </a:xfrm>
          <a:prstGeom prst="rect">
            <a:avLst/>
          </a:prstGeom>
        </p:spPr>
        <p:txBody>
          <a:bodyPr vert="horz" lIns="0" tIns="0"/>
          <a:lstStyle>
            <a:lvl1pPr marL="0" indent="0">
              <a:buNone/>
              <a:defRPr sz="1800" baseline="0">
                <a:solidFill>
                  <a:schemeClr val="bg1"/>
                </a:solidFill>
                <a:latin typeface="Arial"/>
                <a:cs typeface="Arial"/>
              </a:defRPr>
            </a:lvl1pPr>
          </a:lstStyle>
          <a:p>
            <a:pPr lvl="0"/>
            <a:r>
              <a:rPr lang="en-US" b="1" dirty="0"/>
              <a:t>Byline/Author</a:t>
            </a:r>
          </a:p>
          <a:p>
            <a:pPr lvl="0"/>
            <a:r>
              <a:rPr lang="en-US" dirty="0"/>
              <a:t>Job role</a:t>
            </a:r>
          </a:p>
          <a:p>
            <a:pPr lvl="0"/>
            <a:r>
              <a:rPr lang="en-US" dirty="0"/>
              <a:t>Dateline</a:t>
            </a:r>
          </a:p>
          <a:p>
            <a:pPr lvl="0"/>
            <a:endParaRPr lang="en-US" dirty="0"/>
          </a:p>
        </p:txBody>
      </p:sp>
    </p:spTree>
    <p:extLst>
      <p:ext uri="{BB962C8B-B14F-4D97-AF65-F5344CB8AC3E}">
        <p14:creationId xmlns:p14="http://schemas.microsoft.com/office/powerpoint/2010/main" val="3605665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py and chart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2481262" cy="457731"/>
          </a:xfrm>
          <a:prstGeom prst="rect">
            <a:avLst/>
          </a:prstGeom>
        </p:spPr>
        <p:txBody>
          <a:bodyPr vert="horz" lIns="0" tIns="0"/>
          <a:lstStyle>
            <a:lvl1pPr marL="0" indent="0">
              <a:buNone/>
              <a:defRPr sz="2000" b="0">
                <a:latin typeface="Arial Black"/>
                <a:cs typeface="Arial Black"/>
              </a:defRPr>
            </a:lvl1pPr>
          </a:lstStyle>
          <a:p>
            <a:pPr lvl="0"/>
            <a:r>
              <a:rPr lang="en-US" dirty="0"/>
              <a:t>Text/chart page</a:t>
            </a:r>
          </a:p>
        </p:txBody>
      </p:sp>
      <p:sp>
        <p:nvSpPr>
          <p:cNvPr id="8" name="Text Placeholder 6"/>
          <p:cNvSpPr>
            <a:spLocks noGrp="1"/>
          </p:cNvSpPr>
          <p:nvPr>
            <p:ph type="body" sz="quarter" idx="11" hasCustomPrompt="1"/>
          </p:nvPr>
        </p:nvSpPr>
        <p:spPr>
          <a:xfrm>
            <a:off x="727605" y="2133073"/>
            <a:ext cx="2455862" cy="423860"/>
          </a:xfrm>
          <a:prstGeom prst="rect">
            <a:avLst/>
          </a:prstGeom>
        </p:spPr>
        <p:txBody>
          <a:bodyPr vert="horz" lIns="0" tIns="0"/>
          <a:lstStyle>
            <a:lvl1pPr marL="0" indent="0">
              <a:buNone/>
              <a:defRPr sz="1800" b="1" i="0">
                <a:latin typeface="Arial"/>
                <a:cs typeface="Arial"/>
              </a:defRPr>
            </a:lvl1pPr>
          </a:lstStyle>
          <a:p>
            <a:pPr lvl="0"/>
            <a:r>
              <a:rPr lang="en-US" dirty="0"/>
              <a:t>Body subhead style</a:t>
            </a:r>
          </a:p>
        </p:txBody>
      </p:sp>
      <p:sp>
        <p:nvSpPr>
          <p:cNvPr id="9" name="Text Placeholder 6"/>
          <p:cNvSpPr>
            <a:spLocks noGrp="1"/>
          </p:cNvSpPr>
          <p:nvPr>
            <p:ph type="body" sz="quarter" idx="12" hasCustomPrompt="1"/>
          </p:nvPr>
        </p:nvSpPr>
        <p:spPr>
          <a:xfrm>
            <a:off x="719138" y="2565400"/>
            <a:ext cx="2472795" cy="34544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4" name="Chart Placeholder 3"/>
          <p:cNvSpPr>
            <a:spLocks noGrp="1"/>
          </p:cNvSpPr>
          <p:nvPr>
            <p:ph type="chart" sz="quarter" idx="13"/>
          </p:nvPr>
        </p:nvSpPr>
        <p:spPr>
          <a:xfrm>
            <a:off x="3344863" y="1719263"/>
            <a:ext cx="5087937" cy="4308475"/>
          </a:xfrm>
          <a:prstGeom prst="rect">
            <a:avLst/>
          </a:prstGeom>
        </p:spPr>
        <p:txBody>
          <a:bodyPr vert="horz"/>
          <a:lstStyle>
            <a:lvl1pPr marL="0" indent="0" algn="ctr">
              <a:buNone/>
              <a:defRPr sz="1400" b="1" i="0" baseline="0">
                <a:latin typeface="Arial"/>
                <a:cs typeface="Arial"/>
              </a:defRPr>
            </a:lvl1pPr>
          </a:lstStyle>
          <a:p>
            <a:endParaRPr lang="en-US" dirty="0"/>
          </a:p>
          <a:p>
            <a:endParaRPr lang="en-US" dirty="0"/>
          </a:p>
          <a:p>
            <a:endParaRPr lang="en-US" dirty="0"/>
          </a:p>
          <a:p>
            <a:endParaRPr lang="en-US" dirty="0"/>
          </a:p>
          <a:p>
            <a:endParaRPr lang="en-US" dirty="0"/>
          </a:p>
          <a:p>
            <a:endParaRPr lang="en-US" dirty="0"/>
          </a:p>
          <a:p>
            <a:r>
              <a:rPr lang="en-US" dirty="0"/>
              <a:t>Click to add chart</a:t>
            </a:r>
          </a:p>
        </p:txBody>
      </p:sp>
    </p:spTree>
    <p:extLst>
      <p:ext uri="{BB962C8B-B14F-4D97-AF65-F5344CB8AC3E}">
        <p14:creationId xmlns:p14="http://schemas.microsoft.com/office/powerpoint/2010/main" val="79989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Breaker page alt 1">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44A1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 name="Text Placeholder 19"/>
          <p:cNvSpPr>
            <a:spLocks noGrp="1"/>
          </p:cNvSpPr>
          <p:nvPr>
            <p:ph type="body" sz="quarter" idx="10" hasCustomPrompt="1"/>
          </p:nvPr>
        </p:nvSpPr>
        <p:spPr>
          <a:xfrm>
            <a:off x="711200" y="1625600"/>
            <a:ext cx="5554133" cy="130951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Alternative breaker page </a:t>
            </a:r>
            <a:r>
              <a:rPr lang="en-GB" dirty="0" err="1"/>
              <a:t>colourway</a:t>
            </a:r>
            <a:endParaRPr lang="en-GB" dirty="0"/>
          </a:p>
        </p:txBody>
      </p:sp>
      <p:sp>
        <p:nvSpPr>
          <p:cNvPr id="4" name="Text Placeholder 9"/>
          <p:cNvSpPr>
            <a:spLocks noGrp="1"/>
          </p:cNvSpPr>
          <p:nvPr>
            <p:ph type="body" sz="quarter" idx="11" hasCustomPrompt="1"/>
          </p:nvPr>
        </p:nvSpPr>
        <p:spPr>
          <a:xfrm>
            <a:off x="714492" y="3208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8" name="Text Placeholder 10"/>
          <p:cNvSpPr>
            <a:spLocks noGrp="1"/>
          </p:cNvSpPr>
          <p:nvPr>
            <p:ph type="body" sz="quarter" idx="13" hasCustomPrompt="1"/>
          </p:nvPr>
        </p:nvSpPr>
        <p:spPr>
          <a:xfrm>
            <a:off x="272816" y="6467271"/>
            <a:ext cx="4957704" cy="390729"/>
          </a:xfrm>
          <a:prstGeom prst="rect">
            <a:avLst/>
          </a:prstGeom>
        </p:spPr>
        <p:txBody>
          <a:bodyPr vert="horz" lIns="0" tIns="0"/>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100" b="1" i="0">
                <a:solidFill>
                  <a:schemeClr val="bg1"/>
                </a:solidFill>
                <a:latin typeface="Arial"/>
                <a:cs typeface="Arial"/>
              </a:defRPr>
            </a:lvl1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a:t>CGG Virtual Meeting – 15 June 2021</a:t>
            </a:r>
          </a:p>
        </p:txBody>
      </p:sp>
      <p:pic>
        <p:nvPicPr>
          <p:cNvPr id="9" name="Picture 8"/>
          <p:cNvPicPr>
            <a:picLocks noChangeAspect="1"/>
          </p:cNvPicPr>
          <p:nvPr userDrawn="1"/>
        </p:nvPicPr>
        <p:blipFill>
          <a:blip r:embed="rId2"/>
          <a:stretch>
            <a:fillRect/>
          </a:stretch>
        </p:blipFill>
        <p:spPr>
          <a:xfrm>
            <a:off x="143933" y="270934"/>
            <a:ext cx="8890000" cy="508000"/>
          </a:xfrm>
          <a:prstGeom prst="rect">
            <a:avLst/>
          </a:prstGeom>
        </p:spPr>
      </p:pic>
      <p:sp>
        <p:nvSpPr>
          <p:cNvPr id="11" name="Slide Number Placeholder 1"/>
          <p:cNvSpPr>
            <a:spLocks noGrp="1"/>
          </p:cNvSpPr>
          <p:nvPr>
            <p:ph type="sldNum" sz="quarter" idx="4"/>
          </p:nvPr>
        </p:nvSpPr>
        <p:spPr>
          <a:xfrm>
            <a:off x="6849534" y="378883"/>
            <a:ext cx="2133600" cy="365125"/>
          </a:xfrm>
          <a:prstGeom prst="rect">
            <a:avLst/>
          </a:prstGeom>
        </p:spPr>
        <p:txBody>
          <a:bodyPr vert="horz" lIns="91440" tIns="45720" rIns="91440" bIns="45720" rtlCol="0" anchor="ctr"/>
          <a:lstStyle>
            <a:lvl1pPr algn="r">
              <a:defRPr sz="1200">
                <a:solidFill>
                  <a:schemeClr val="accent1"/>
                </a:solidFill>
              </a:defRPr>
            </a:lvl1pPr>
          </a:lstStyle>
          <a:p>
            <a:fld id="{6FCE4D09-E06F-854B-BFF1-D157BAEBE1EF}" type="slidenum">
              <a:rPr lang="en-US" smtClean="0"/>
              <a:pPr/>
              <a:t>‹#›</a:t>
            </a:fld>
            <a:endParaRPr lang="en-US" dirty="0"/>
          </a:p>
        </p:txBody>
      </p:sp>
    </p:spTree>
    <p:extLst>
      <p:ext uri="{BB962C8B-B14F-4D97-AF65-F5344CB8AC3E}">
        <p14:creationId xmlns:p14="http://schemas.microsoft.com/office/powerpoint/2010/main" val="345792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9D2-390D-4850-8E9B-2687BCD0DE3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7AC633-C4C4-475A-BDA9-51C9E2103EB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18C592-B204-4646-A6BE-74E02194BF70}"/>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5" name="Footer Placeholder 4">
            <a:extLst>
              <a:ext uri="{FF2B5EF4-FFF2-40B4-BE49-F238E27FC236}">
                <a16:creationId xmlns:a16="http://schemas.microsoft.com/office/drawing/2014/main" id="{D296CB93-B512-4186-B7D5-0C8FA31C81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63DC15-42F9-424E-AA54-8758DDB461C4}"/>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384251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9BA0-21F2-45F0-8510-28EA2B013A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693C9C-ED99-4FE0-B99D-83282B0157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57783-E2B2-4013-A0F3-290AE1C59465}"/>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5" name="Footer Placeholder 4">
            <a:extLst>
              <a:ext uri="{FF2B5EF4-FFF2-40B4-BE49-F238E27FC236}">
                <a16:creationId xmlns:a16="http://schemas.microsoft.com/office/drawing/2014/main" id="{AE3D409B-444E-441C-9C34-3DC0EC3873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E249D-1C18-48A2-A4AB-8DE5DDF9C5DA}"/>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128868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A1CA-D63F-440F-90BD-CA3F10BE25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FD93D2-4884-4AB9-81B4-5BFD18BED24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077712-F893-44C2-9783-11A58942E91E}"/>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5" name="Footer Placeholder 4">
            <a:extLst>
              <a:ext uri="{FF2B5EF4-FFF2-40B4-BE49-F238E27FC236}">
                <a16:creationId xmlns:a16="http://schemas.microsoft.com/office/drawing/2014/main" id="{E96C1E92-E8D1-4A15-810B-9E32AC7CA8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97F50-82EF-4517-B37D-7616916A2B03}"/>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279044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A407-87C2-4203-8530-3C2F98F428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0183A-2FC3-4A11-922A-7D6CCE10D9C3}"/>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88F268-F93F-4FDF-8EB5-96009757BA1C}"/>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944FA8-D9AC-4D4B-9D1A-9C013E0D5801}"/>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6" name="Footer Placeholder 5">
            <a:extLst>
              <a:ext uri="{FF2B5EF4-FFF2-40B4-BE49-F238E27FC236}">
                <a16:creationId xmlns:a16="http://schemas.microsoft.com/office/drawing/2014/main" id="{B89AA269-2282-4157-AD57-20C679F6A4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0B3D98-2802-4197-A134-93FD17BA227D}"/>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209957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E845-52B5-444A-83F7-E1EF65E6363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067F1E-F05F-42E6-8D7B-2740A084DB2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F398F9-7062-4A10-9378-EA3350615D9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F2003C-55B5-43A2-A07C-9901410E2EC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85CAAF-FF33-435F-8D96-2AFE734A676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2330CB-EE90-47DE-9609-813BCF32E3CC}"/>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8" name="Footer Placeholder 7">
            <a:extLst>
              <a:ext uri="{FF2B5EF4-FFF2-40B4-BE49-F238E27FC236}">
                <a16:creationId xmlns:a16="http://schemas.microsoft.com/office/drawing/2014/main" id="{466B4CE7-6159-46AF-8793-059C28394F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5EBDB1-EDA1-41D6-A8DB-3CFF52CE56AE}"/>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176065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69D4-E4CC-4E8D-93DD-F31CEE1967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BCFA8B-CF83-4EB5-94C6-A7E940DBFBF1}"/>
              </a:ext>
            </a:extLst>
          </p:cNvPr>
          <p:cNvSpPr>
            <a:spLocks noGrp="1"/>
          </p:cNvSpPr>
          <p:nvPr>
            <p:ph type="dt" sz="half" idx="10"/>
          </p:nvPr>
        </p:nvSpPr>
        <p:spPr/>
        <p:txBody>
          <a:bodyPr/>
          <a:lstStyle/>
          <a:p>
            <a:fld id="{2DAEFC77-2EF8-426E-BAB5-3F9459FBA8E4}" type="datetimeFigureOut">
              <a:rPr lang="en-GB" smtClean="0"/>
              <a:t>13/07/2021</a:t>
            </a:fld>
            <a:endParaRPr lang="en-GB"/>
          </a:p>
        </p:txBody>
      </p:sp>
      <p:sp>
        <p:nvSpPr>
          <p:cNvPr id="4" name="Footer Placeholder 3">
            <a:extLst>
              <a:ext uri="{FF2B5EF4-FFF2-40B4-BE49-F238E27FC236}">
                <a16:creationId xmlns:a16="http://schemas.microsoft.com/office/drawing/2014/main" id="{4CBF9855-C949-49EA-B0F2-A3345B685A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BA7509-BE77-4A38-97F5-B754EC7A8B36}"/>
              </a:ext>
            </a:extLst>
          </p:cNvPr>
          <p:cNvSpPr>
            <a:spLocks noGrp="1"/>
          </p:cNvSpPr>
          <p:nvPr>
            <p:ph type="sldNum" sz="quarter" idx="12"/>
          </p:nvPr>
        </p:nvSpPr>
        <p:spPr/>
        <p:txBody>
          <a:bodyPr/>
          <a:lstStyle/>
          <a:p>
            <a:fld id="{0A217743-A4A5-4344-9578-829A191DB410}" type="slidenum">
              <a:rPr lang="en-GB" smtClean="0"/>
              <a:t>‹#›</a:t>
            </a:fld>
            <a:endParaRPr lang="en-GB"/>
          </a:p>
        </p:txBody>
      </p:sp>
    </p:spTree>
    <p:extLst>
      <p:ext uri="{BB962C8B-B14F-4D97-AF65-F5344CB8AC3E}">
        <p14:creationId xmlns:p14="http://schemas.microsoft.com/office/powerpoint/2010/main" val="3068099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9"/>
          <p:cNvSpPr txBox="1">
            <a:spLocks/>
          </p:cNvSpPr>
          <p:nvPr userDrawn="1"/>
        </p:nvSpPr>
        <p:spPr>
          <a:xfrm>
            <a:off x="274228" y="6465711"/>
            <a:ext cx="5494805" cy="392290"/>
          </a:xfrm>
          <a:prstGeom prst="rect">
            <a:avLst/>
          </a:prstGeom>
        </p:spPr>
        <p:txBody>
          <a:bodyPr vert="horz" lIns="0" tIns="0"/>
          <a:lstStyle>
            <a:lvl1pPr marL="0" indent="0" algn="l" defTabSz="457200" rtl="0" fontAlgn="base">
              <a:spcBef>
                <a:spcPct val="20000"/>
              </a:spcBef>
              <a:spcAft>
                <a:spcPct val="0"/>
              </a:spcAft>
              <a:buFont typeface="Arial" charset="0"/>
              <a:buNone/>
              <a:defRPr lang="hr-HR" sz="1100" b="1" i="0" kern="1200" baseline="0" smtClean="0">
                <a:solidFill>
                  <a:srgbClr val="FFFFFF"/>
                </a:solidFill>
                <a:latin typeface="Arial"/>
                <a:ea typeface="ヒラギノ角ゴ Pro W3" charset="0"/>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lumMod val="65000"/>
                  </a:schemeClr>
                </a:solidFill>
              </a:rPr>
              <a:t>GenPopWeb2 Meeting – 14 July 2021</a:t>
            </a:r>
          </a:p>
        </p:txBody>
      </p:sp>
      <p:sp>
        <p:nvSpPr>
          <p:cNvPr id="9" name="TextBox 8"/>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E82034"/>
                </a:solidFill>
                <a:latin typeface="Arial" charset="0"/>
                <a:ea typeface="ヒラギノ角ゴ Pro W3" charset="0"/>
                <a:cs typeface="ヒラギノ角ゴ Pro W3" charset="0"/>
              </a:rPr>
              <a:t>europeansocialsurvey.org</a:t>
            </a:r>
            <a:endParaRPr lang="en-US" sz="1100" b="1" i="0" u="none" strike="noStrike" kern="1200" baseline="0" dirty="0">
              <a:solidFill>
                <a:srgbClr val="E82034"/>
              </a:solidFill>
              <a:latin typeface="Arial" charset="0"/>
              <a:ea typeface="ヒラギノ角ゴ Pro W3" charset="0"/>
              <a:cs typeface="ヒラギノ角ゴ Pro W3" charset="0"/>
            </a:endParaRPr>
          </a:p>
        </p:txBody>
      </p:sp>
      <p:sp>
        <p:nvSpPr>
          <p:cNvPr id="11" name="TextBox 10"/>
          <p:cNvSpPr txBox="1"/>
          <p:nvPr userDrawn="1"/>
        </p:nvSpPr>
        <p:spPr>
          <a:xfrm>
            <a:off x="-1193800" y="38100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5"/>
          <a:stretch>
            <a:fillRect/>
          </a:stretch>
        </p:blipFill>
        <p:spPr>
          <a:xfrm>
            <a:off x="152400" y="279400"/>
            <a:ext cx="8890000" cy="508000"/>
          </a:xfrm>
          <a:prstGeom prst="rect">
            <a:avLst/>
          </a:prstGeom>
        </p:spPr>
      </p:pic>
    </p:spTree>
    <p:extLst>
      <p:ext uri="{BB962C8B-B14F-4D97-AF65-F5344CB8AC3E}">
        <p14:creationId xmlns:p14="http://schemas.microsoft.com/office/powerpoint/2010/main" val="3446355065"/>
      </p:ext>
    </p:extLst>
  </p:cSld>
  <p:clrMap bg1="lt1" tx1="dk1" bg2="lt2" tx2="dk2" accent1="accent1" accent2="accent2" accent3="accent3" accent4="accent4" accent5="accent5" accent6="accent6" hlink="hlink" folHlink="folHlink"/>
  <p:sldLayoutIdLst>
    <p:sldLayoutId id="2147483703" r:id="rId1"/>
    <p:sldLayoutId id="2147483723" r:id="rId2"/>
    <p:sldLayoutId id="214748372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69465-4B11-4C4D-BB93-5A21107E293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FC4195-3B57-4F08-B1A0-85FA6B8B0D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70BBE2-A0D4-4698-A1D6-F05219C26C9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EFC77-2EF8-426E-BAB5-3F9459FBA8E4}" type="datetimeFigureOut">
              <a:rPr lang="en-GB" smtClean="0"/>
              <a:t>13/07/2021</a:t>
            </a:fld>
            <a:endParaRPr lang="en-GB"/>
          </a:p>
        </p:txBody>
      </p:sp>
      <p:sp>
        <p:nvSpPr>
          <p:cNvPr id="5" name="Footer Placeholder 4">
            <a:extLst>
              <a:ext uri="{FF2B5EF4-FFF2-40B4-BE49-F238E27FC236}">
                <a16:creationId xmlns:a16="http://schemas.microsoft.com/office/drawing/2014/main" id="{F4FE5F00-7F03-482B-B934-D0A746004B1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8A632D-2736-4933-B489-5DE8093979D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17743-A4A5-4344-9578-829A191DB410}" type="slidenum">
              <a:rPr lang="en-GB" smtClean="0"/>
              <a:t>‹#›</a:t>
            </a:fld>
            <a:endParaRPr lang="en-GB"/>
          </a:p>
        </p:txBody>
      </p:sp>
    </p:spTree>
    <p:extLst>
      <p:ext uri="{BB962C8B-B14F-4D97-AF65-F5344CB8AC3E}">
        <p14:creationId xmlns:p14="http://schemas.microsoft.com/office/powerpoint/2010/main" val="29366891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258371"/>
      </p:ext>
    </p:extLst>
  </p:cSld>
  <p:clrMap bg1="lt1" tx1="dk1" bg2="lt2" tx2="dk2" accent1="accent1" accent2="accent2" accent3="accent3" accent4="accent4" accent5="accent5" accent6="accent6" hlink="hlink" folHlink="folHlink"/>
  <p:sldLayoutIdLst>
    <p:sldLayoutId id="2147483689" r:id="rId1"/>
    <p:sldLayoutId id="214748370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E82034"/>
                </a:solidFill>
                <a:latin typeface="Arial" charset="0"/>
                <a:ea typeface="ヒラギノ角ゴ Pro W3" charset="0"/>
                <a:cs typeface="ヒラギノ角ゴ Pro W3" charset="0"/>
              </a:rPr>
              <a:t>europeansocialsurvey.org</a:t>
            </a:r>
            <a:endParaRPr lang="en-US" sz="1100" b="1" i="0" u="none" strike="noStrike" kern="1200" baseline="0" dirty="0">
              <a:solidFill>
                <a:srgbClr val="E82034"/>
              </a:solidFill>
              <a:latin typeface="Arial" charset="0"/>
              <a:ea typeface="ヒラギノ角ゴ Pro W3" charset="0"/>
              <a:cs typeface="ヒラギノ角ゴ Pro W3" charset="0"/>
            </a:endParaRPr>
          </a:p>
        </p:txBody>
      </p:sp>
      <p:sp>
        <p:nvSpPr>
          <p:cNvPr id="11" name="TextBox 10"/>
          <p:cNvSpPr txBox="1"/>
          <p:nvPr userDrawn="1"/>
        </p:nvSpPr>
        <p:spPr>
          <a:xfrm>
            <a:off x="-1193800" y="38100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rotWithShape="1">
          <a:blip r:embed="rId6"/>
          <a:srcRect l="1370" r="1257"/>
          <a:stretch/>
        </p:blipFill>
        <p:spPr>
          <a:xfrm>
            <a:off x="274228" y="279400"/>
            <a:ext cx="8656412" cy="508000"/>
          </a:xfrm>
          <a:prstGeom prst="rect">
            <a:avLst/>
          </a:prstGeom>
        </p:spPr>
      </p:pic>
      <p:sp>
        <p:nvSpPr>
          <p:cNvPr id="6" name="Text Placeholder 9">
            <a:extLst>
              <a:ext uri="{FF2B5EF4-FFF2-40B4-BE49-F238E27FC236}">
                <a16:creationId xmlns:a16="http://schemas.microsoft.com/office/drawing/2014/main" id="{FDF49388-788C-4AA7-9517-35775D3E0ADB}"/>
              </a:ext>
            </a:extLst>
          </p:cNvPr>
          <p:cNvSpPr txBox="1">
            <a:spLocks/>
          </p:cNvSpPr>
          <p:nvPr userDrawn="1"/>
        </p:nvSpPr>
        <p:spPr>
          <a:xfrm>
            <a:off x="274228" y="6465711"/>
            <a:ext cx="4749327" cy="392290"/>
          </a:xfrm>
          <a:prstGeom prst="rect">
            <a:avLst/>
          </a:prstGeom>
        </p:spPr>
        <p:txBody>
          <a:bodyPr vert="horz" lIns="0" tIns="0"/>
          <a:lstStyle>
            <a:lvl1pPr marL="0" indent="0" algn="l" defTabSz="457200" rtl="0" fontAlgn="base">
              <a:spcBef>
                <a:spcPct val="20000"/>
              </a:spcBef>
              <a:spcAft>
                <a:spcPct val="0"/>
              </a:spcAft>
              <a:buFont typeface="Arial" charset="0"/>
              <a:buNone/>
              <a:defRPr lang="hr-HR" sz="1100" b="1" i="0" kern="1200" baseline="0" smtClean="0">
                <a:solidFill>
                  <a:srgbClr val="FFFFFF"/>
                </a:solidFill>
                <a:latin typeface="Arial"/>
                <a:ea typeface="ヒラギノ角ゴ Pro W3" charset="0"/>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lumMod val="65000"/>
                  </a:schemeClr>
                </a:solidFill>
              </a:rPr>
              <a:t>Presentation title</a:t>
            </a:r>
            <a:r>
              <a:rPr lang="en-US" baseline="0" dirty="0">
                <a:solidFill>
                  <a:schemeClr val="bg1">
                    <a:lumMod val="65000"/>
                  </a:schemeClr>
                </a:solidFill>
              </a:rPr>
              <a:t> / </a:t>
            </a:r>
            <a:r>
              <a:rPr lang="en-US" dirty="0">
                <a:solidFill>
                  <a:schemeClr val="bg1">
                    <a:lumMod val="65000"/>
                  </a:schemeClr>
                </a:solidFill>
              </a:rPr>
              <a:t>Dateline</a:t>
            </a:r>
          </a:p>
        </p:txBody>
      </p:sp>
    </p:spTree>
    <p:extLst>
      <p:ext uri="{BB962C8B-B14F-4D97-AF65-F5344CB8AC3E}">
        <p14:creationId xmlns:p14="http://schemas.microsoft.com/office/powerpoint/2010/main" val="61805221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B27B5C91-8380-4F41-98C6-814A27E64E24}"/>
              </a:ext>
            </a:extLst>
          </p:cNvPr>
          <p:cNvSpPr>
            <a:spLocks noGrp="1"/>
          </p:cNvSpPr>
          <p:nvPr>
            <p:ph type="body" sz="quarter" idx="4294967295" hasCustomPrompt="1"/>
          </p:nvPr>
        </p:nvSpPr>
        <p:spPr>
          <a:xfrm>
            <a:off x="711199" y="1126930"/>
            <a:ext cx="4610609" cy="2692938"/>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sz="3200" dirty="0"/>
              <a:t>Developing self-completion instruments for the European Social Survey</a:t>
            </a:r>
          </a:p>
        </p:txBody>
      </p:sp>
      <p:sp>
        <p:nvSpPr>
          <p:cNvPr id="13" name="Text Placeholder 9">
            <a:extLst>
              <a:ext uri="{FF2B5EF4-FFF2-40B4-BE49-F238E27FC236}">
                <a16:creationId xmlns:a16="http://schemas.microsoft.com/office/drawing/2014/main" id="{C91B50CD-F466-4967-8D64-9FB34A2FEDBE}"/>
              </a:ext>
            </a:extLst>
          </p:cNvPr>
          <p:cNvSpPr>
            <a:spLocks noGrp="1"/>
          </p:cNvSpPr>
          <p:nvPr>
            <p:ph type="body" sz="quarter" idx="4294967295" hasCustomPrompt="1"/>
          </p:nvPr>
        </p:nvSpPr>
        <p:spPr>
          <a:xfrm>
            <a:off x="711199" y="4136571"/>
            <a:ext cx="4711193" cy="825718"/>
          </a:xfrm>
          <a:prstGeom prst="rect">
            <a:avLst/>
          </a:prstGeom>
        </p:spPr>
        <p:txBody>
          <a:bodyPr vert="horz" lIns="0" tIns="0"/>
          <a:lstStyle>
            <a:lvl1pPr marL="0" indent="0">
              <a:buNone/>
              <a:defRPr sz="1800" baseline="0">
                <a:solidFill>
                  <a:schemeClr val="bg1"/>
                </a:solidFill>
                <a:latin typeface="Arial"/>
                <a:cs typeface="Arial"/>
              </a:defRPr>
            </a:lvl1pPr>
          </a:lstStyle>
          <a:p>
            <a:pPr lvl="0"/>
            <a:r>
              <a:rPr lang="en-US" b="1" dirty="0"/>
              <a:t>Tim Hanson</a:t>
            </a:r>
          </a:p>
          <a:p>
            <a:pPr lvl="0"/>
            <a:r>
              <a:rPr lang="en-US" dirty="0"/>
              <a:t>Senior Research Fellow, ESS ERIC HQ</a:t>
            </a:r>
          </a:p>
          <a:p>
            <a:pPr lvl="0"/>
            <a:r>
              <a:rPr lang="en-US" dirty="0"/>
              <a:t>GenPop2 Event, 14 July 2021</a:t>
            </a:r>
          </a:p>
          <a:p>
            <a:pPr lvl="0"/>
            <a:endParaRPr lang="en-US" dirty="0"/>
          </a:p>
        </p:txBody>
      </p:sp>
    </p:spTree>
    <p:extLst>
      <p:ext uri="{BB962C8B-B14F-4D97-AF65-F5344CB8AC3E}">
        <p14:creationId xmlns:p14="http://schemas.microsoft.com/office/powerpoint/2010/main" val="125241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Development stages for self-completion approach</a:t>
            </a: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10</a:t>
            </a:fld>
            <a:endParaRPr lang="en-US" b="1" dirty="0">
              <a:solidFill>
                <a:schemeClr val="bg1"/>
              </a:solidFill>
            </a:endParaRPr>
          </a:p>
        </p:txBody>
      </p:sp>
      <p:graphicFrame>
        <p:nvGraphicFramePr>
          <p:cNvPr id="2" name="Diagram 1">
            <a:extLst>
              <a:ext uri="{FF2B5EF4-FFF2-40B4-BE49-F238E27FC236}">
                <a16:creationId xmlns:a16="http://schemas.microsoft.com/office/drawing/2014/main" id="{0C22BE23-B79B-4EC4-AB5F-F4DF2AA9CC80}"/>
              </a:ext>
            </a:extLst>
          </p:cNvPr>
          <p:cNvGraphicFramePr/>
          <p:nvPr>
            <p:extLst>
              <p:ext uri="{D42A27DB-BD31-4B8C-83A1-F6EECF244321}">
                <p14:modId xmlns:p14="http://schemas.microsoft.com/office/powerpoint/2010/main" val="2932242364"/>
              </p:ext>
            </p:extLst>
          </p:nvPr>
        </p:nvGraphicFramePr>
        <p:xfrm>
          <a:off x="513806" y="1933304"/>
          <a:ext cx="8159931" cy="4258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93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Summary of the self-completion approach</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2400"/>
              </a:spcAft>
              <a:buSzPct val="130000"/>
            </a:pPr>
            <a:r>
              <a:rPr lang="en-GB" sz="1600" dirty="0">
                <a:latin typeface="Arial"/>
                <a:cs typeface="Arial"/>
              </a:rPr>
              <a:t>Push-to-web design with postal recruitment</a:t>
            </a:r>
          </a:p>
          <a:p>
            <a:pPr marL="346500" fontAlgn="auto">
              <a:spcBef>
                <a:spcPts val="0"/>
              </a:spcBef>
              <a:spcAft>
                <a:spcPts val="2400"/>
              </a:spcAft>
              <a:buSzPct val="130000"/>
            </a:pPr>
            <a:r>
              <a:rPr lang="en-GB" sz="1600" dirty="0">
                <a:latin typeface="Arial"/>
                <a:cs typeface="Arial"/>
              </a:rPr>
              <a:t>Sequential approach: web first and paper questionnaire sent to non-responders with second reminder</a:t>
            </a:r>
          </a:p>
          <a:p>
            <a:pPr marL="346500" fontAlgn="auto">
              <a:spcBef>
                <a:spcPts val="0"/>
              </a:spcBef>
              <a:spcAft>
                <a:spcPts val="2400"/>
              </a:spcAft>
              <a:buSzPct val="130000"/>
            </a:pPr>
            <a:r>
              <a:rPr lang="en-GB" sz="1600" dirty="0">
                <a:latin typeface="Arial"/>
                <a:cs typeface="Arial"/>
              </a:rPr>
              <a:t>Three mailings in total for experiment 1 (invitation and two reminders); additional reminder mailing added for experiment 2</a:t>
            </a:r>
          </a:p>
          <a:p>
            <a:pPr marL="346500" fontAlgn="auto">
              <a:spcBef>
                <a:spcPts val="0"/>
              </a:spcBef>
              <a:spcAft>
                <a:spcPts val="2400"/>
              </a:spcAft>
              <a:buSzPct val="130000"/>
            </a:pPr>
            <a:r>
              <a:rPr lang="en-GB" sz="1600" dirty="0">
                <a:latin typeface="Arial"/>
                <a:cs typeface="Arial"/>
              </a:rPr>
              <a:t>Source instruments developed centrally – web survey in Qualtrics, paper questionnaire in InDesign</a:t>
            </a:r>
          </a:p>
          <a:p>
            <a:pPr marL="346500" fontAlgn="auto">
              <a:spcBef>
                <a:spcPts val="0"/>
              </a:spcBef>
              <a:spcAft>
                <a:spcPts val="1500"/>
              </a:spcAft>
              <a:buSzPct val="130000"/>
            </a:pPr>
            <a:r>
              <a:rPr lang="en-GB" sz="1600" dirty="0">
                <a:latin typeface="Arial"/>
                <a:cs typeface="Arial"/>
              </a:rPr>
              <a:t>Approx. 20 minute questionnaire used for experiment 1 (16 pages on paper); experiment 2 compared (near) full version (c. 50 minutes / 36 pages) with two shorter versions</a:t>
            </a:r>
          </a:p>
          <a:p>
            <a:pPr marL="746550" lvl="1" fontAlgn="auto">
              <a:spcBef>
                <a:spcPts val="0"/>
              </a:spcBef>
              <a:spcAft>
                <a:spcPts val="180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11</a:t>
            </a:fld>
            <a:endParaRPr lang="en-US" b="1" dirty="0">
              <a:solidFill>
                <a:schemeClr val="bg1"/>
              </a:solidFill>
            </a:endParaRPr>
          </a:p>
        </p:txBody>
      </p:sp>
    </p:spTree>
    <p:extLst>
      <p:ext uri="{BB962C8B-B14F-4D97-AF65-F5344CB8AC3E}">
        <p14:creationId xmlns:p14="http://schemas.microsoft.com/office/powerpoint/2010/main" val="328830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Differences / adaptation between modes</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900"/>
              </a:spcAft>
              <a:buSzPct val="130000"/>
            </a:pPr>
            <a:r>
              <a:rPr lang="en-GB" sz="1600" b="1" dirty="0">
                <a:latin typeface="Arial"/>
                <a:cs typeface="Arial"/>
              </a:rPr>
              <a:t>Limited adaptation from face-to-face survey </a:t>
            </a:r>
            <a:r>
              <a:rPr lang="en-GB" sz="1600" dirty="0">
                <a:latin typeface="Arial"/>
                <a:cs typeface="Arial"/>
              </a:rPr>
              <a:t>– question wording and instructions updated to reflect self-completion format but question formats retained</a:t>
            </a:r>
          </a:p>
          <a:p>
            <a:pPr marL="346500" fontAlgn="auto">
              <a:spcBef>
                <a:spcPts val="0"/>
              </a:spcBef>
              <a:spcAft>
                <a:spcPts val="900"/>
              </a:spcAft>
              <a:buSzPct val="130000"/>
            </a:pPr>
            <a:r>
              <a:rPr lang="en-GB" sz="1600" dirty="0">
                <a:latin typeface="Arial"/>
                <a:cs typeface="Arial"/>
              </a:rPr>
              <a:t>Small number of questions removed or reworked for self-completion questionnaire – e.g. those where randomisation used (as not suitable for paper)</a:t>
            </a:r>
          </a:p>
          <a:p>
            <a:pPr marL="346500" fontAlgn="auto">
              <a:spcBef>
                <a:spcPts val="0"/>
              </a:spcBef>
              <a:spcAft>
                <a:spcPts val="900"/>
              </a:spcAft>
              <a:buSzPct val="130000"/>
            </a:pPr>
            <a:r>
              <a:rPr lang="en-GB" sz="1600" dirty="0">
                <a:latin typeface="Arial"/>
                <a:cs typeface="Arial"/>
              </a:rPr>
              <a:t>Sub-set of questions on COVID-19 pandemic moved to start of questionnaire for self-completion – importance to start with interesting/relevant questions</a:t>
            </a:r>
          </a:p>
          <a:p>
            <a:pPr marL="346500" fontAlgn="auto">
              <a:spcBef>
                <a:spcPts val="0"/>
              </a:spcBef>
              <a:spcAft>
                <a:spcPts val="900"/>
              </a:spcAft>
              <a:buSzPct val="130000"/>
            </a:pPr>
            <a:r>
              <a:rPr lang="en-GB" sz="1600" dirty="0">
                <a:latin typeface="Arial"/>
                <a:cs typeface="Arial"/>
              </a:rPr>
              <a:t>Differences in orientation of 0-10 scale questions between web (vertical) and paper (horizontal) – horizontal in face-to-face survey (using showcards)</a:t>
            </a:r>
          </a:p>
          <a:p>
            <a:pPr marL="346500" fontAlgn="auto">
              <a:spcBef>
                <a:spcPts val="0"/>
              </a:spcBef>
              <a:spcAft>
                <a:spcPts val="900"/>
              </a:spcAft>
              <a:buSzPct val="130000"/>
            </a:pPr>
            <a:r>
              <a:rPr lang="en-GB" sz="1600" dirty="0">
                <a:latin typeface="Arial"/>
                <a:cs typeface="Arial"/>
              </a:rPr>
              <a:t>‘Don’t know’ and ‘Refused’ codes excluded from self-completion – respondents instructed to skip any questions where they didn’t know the answer or didn’t want to answer</a:t>
            </a:r>
          </a:p>
          <a:p>
            <a:pPr marL="346500" fontAlgn="auto">
              <a:spcBef>
                <a:spcPts val="0"/>
              </a:spcBef>
              <a:spcAft>
                <a:spcPts val="900"/>
              </a:spcAft>
              <a:buSzPct val="130000"/>
            </a:pPr>
            <a:r>
              <a:rPr lang="en-GB" sz="1600" dirty="0">
                <a:latin typeface="Arial"/>
                <a:cs typeface="Arial"/>
              </a:rPr>
              <a:t>Design of web survey was mobile-optimised (incl. minimising the need for vertical scrolling); in most places one question per screen and no grids</a:t>
            </a:r>
          </a:p>
          <a:p>
            <a:pPr marL="346500" fontAlgn="auto">
              <a:spcBef>
                <a:spcPts val="0"/>
              </a:spcBef>
              <a:spcAft>
                <a:spcPts val="1500"/>
              </a:spcAft>
              <a:buSzPct val="130000"/>
            </a:pPr>
            <a:r>
              <a:rPr lang="en-GB" sz="1600" dirty="0">
                <a:latin typeface="Arial"/>
                <a:cs typeface="Arial"/>
              </a:rPr>
              <a:t>Two-column design used for paper questionnaire</a:t>
            </a:r>
          </a:p>
          <a:p>
            <a:pPr marL="746550" lvl="1" fontAlgn="auto">
              <a:spcBef>
                <a:spcPts val="0"/>
              </a:spcBef>
              <a:spcAft>
                <a:spcPts val="180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12</a:t>
            </a:fld>
            <a:endParaRPr lang="en-US" b="1" dirty="0">
              <a:solidFill>
                <a:schemeClr val="bg1"/>
              </a:solidFill>
            </a:endParaRPr>
          </a:p>
        </p:txBody>
      </p:sp>
    </p:spTree>
    <p:extLst>
      <p:ext uri="{BB962C8B-B14F-4D97-AF65-F5344CB8AC3E}">
        <p14:creationId xmlns:p14="http://schemas.microsoft.com/office/powerpoint/2010/main" val="201114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6" y="1269517"/>
            <a:ext cx="8377680"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Example web survey screenshots</a:t>
            </a: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13</a:t>
            </a:fld>
            <a:endParaRPr lang="en-US" b="1" dirty="0">
              <a:solidFill>
                <a:schemeClr val="bg1"/>
              </a:solidFill>
            </a:endParaRPr>
          </a:p>
        </p:txBody>
      </p:sp>
      <p:pic>
        <p:nvPicPr>
          <p:cNvPr id="5" name="Picture 1" descr="image001">
            <a:extLst>
              <a:ext uri="{FF2B5EF4-FFF2-40B4-BE49-F238E27FC236}">
                <a16:creationId xmlns:a16="http://schemas.microsoft.com/office/drawing/2014/main" id="{8BC263AD-CE78-49F4-B059-3D56B5806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6" y="1882775"/>
            <a:ext cx="5200650" cy="3092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descr="image004">
            <a:extLst>
              <a:ext uri="{FF2B5EF4-FFF2-40B4-BE49-F238E27FC236}">
                <a16:creationId xmlns:a16="http://schemas.microsoft.com/office/drawing/2014/main" id="{B4F2FDC5-E698-431F-BB85-DAFC920BF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434" y="1885128"/>
            <a:ext cx="2660273" cy="40585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55E656-613D-4088-BDDA-3C4ECCCDA1F5}"/>
              </a:ext>
            </a:extLst>
          </p:cNvPr>
          <p:cNvSpPr txBox="1"/>
          <p:nvPr/>
        </p:nvSpPr>
        <p:spPr>
          <a:xfrm>
            <a:off x="1280637" y="5403817"/>
            <a:ext cx="1036436" cy="369332"/>
          </a:xfrm>
          <a:prstGeom prst="rect">
            <a:avLst/>
          </a:prstGeom>
          <a:solidFill>
            <a:schemeClr val="accent1"/>
          </a:solidFill>
          <a:ln>
            <a:solidFill>
              <a:schemeClr val="accent1"/>
            </a:solidFill>
          </a:ln>
        </p:spPr>
        <p:txBody>
          <a:bodyPr wrap="square" rtlCol="0">
            <a:spAutoFit/>
          </a:bodyPr>
          <a:lstStyle/>
          <a:p>
            <a:r>
              <a:rPr lang="en-GB" dirty="0">
                <a:solidFill>
                  <a:schemeClr val="bg1"/>
                </a:solidFill>
              </a:rPr>
              <a:t>Desktop</a:t>
            </a:r>
          </a:p>
        </p:txBody>
      </p:sp>
      <p:sp>
        <p:nvSpPr>
          <p:cNvPr id="8" name="TextBox 7">
            <a:extLst>
              <a:ext uri="{FF2B5EF4-FFF2-40B4-BE49-F238E27FC236}">
                <a16:creationId xmlns:a16="http://schemas.microsoft.com/office/drawing/2014/main" id="{5D59A298-BBCB-4463-A472-DC020DB4C7A8}"/>
              </a:ext>
            </a:extLst>
          </p:cNvPr>
          <p:cNvSpPr txBox="1"/>
          <p:nvPr/>
        </p:nvSpPr>
        <p:spPr>
          <a:xfrm>
            <a:off x="4211748" y="5403817"/>
            <a:ext cx="901790" cy="369332"/>
          </a:xfrm>
          <a:prstGeom prst="rect">
            <a:avLst/>
          </a:prstGeom>
          <a:solidFill>
            <a:schemeClr val="accent1"/>
          </a:solidFill>
          <a:ln>
            <a:solidFill>
              <a:schemeClr val="accent1"/>
            </a:solidFill>
          </a:ln>
        </p:spPr>
        <p:txBody>
          <a:bodyPr wrap="square" rtlCol="0">
            <a:spAutoFit/>
          </a:bodyPr>
          <a:lstStyle/>
          <a:p>
            <a:r>
              <a:rPr lang="en-GB" dirty="0">
                <a:solidFill>
                  <a:schemeClr val="bg1"/>
                </a:solidFill>
              </a:rPr>
              <a:t>Mobile</a:t>
            </a:r>
          </a:p>
        </p:txBody>
      </p:sp>
      <p:cxnSp>
        <p:nvCxnSpPr>
          <p:cNvPr id="9" name="Straight Arrow Connector 8">
            <a:extLst>
              <a:ext uri="{FF2B5EF4-FFF2-40B4-BE49-F238E27FC236}">
                <a16:creationId xmlns:a16="http://schemas.microsoft.com/office/drawing/2014/main" id="{17212CED-48CD-4F28-B636-722B19880B82}"/>
              </a:ext>
            </a:extLst>
          </p:cNvPr>
          <p:cNvCxnSpPr>
            <a:cxnSpLocks/>
            <a:stCxn id="2" idx="0"/>
          </p:cNvCxnSpPr>
          <p:nvPr/>
        </p:nvCxnSpPr>
        <p:spPr>
          <a:xfrm flipV="1">
            <a:off x="1798855" y="4975225"/>
            <a:ext cx="0" cy="428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E483EC0-2A43-4AB5-85BE-9EAC5D45D369}"/>
              </a:ext>
            </a:extLst>
          </p:cNvPr>
          <p:cNvCxnSpPr>
            <a:cxnSpLocks/>
          </p:cNvCxnSpPr>
          <p:nvPr/>
        </p:nvCxnSpPr>
        <p:spPr>
          <a:xfrm>
            <a:off x="5113538" y="5588483"/>
            <a:ext cx="8108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72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14</a:t>
            </a:fld>
            <a:endParaRPr lang="en-US" b="1" dirty="0">
              <a:solidFill>
                <a:schemeClr val="bg1"/>
              </a:solidFill>
            </a:endParaRPr>
          </a:p>
        </p:txBody>
      </p:sp>
      <p:pic>
        <p:nvPicPr>
          <p:cNvPr id="2" name="Picture 1">
            <a:extLst>
              <a:ext uri="{FF2B5EF4-FFF2-40B4-BE49-F238E27FC236}">
                <a16:creationId xmlns:a16="http://schemas.microsoft.com/office/drawing/2014/main" id="{F7993DA2-305F-419F-94EC-B53ADD152E6C}"/>
              </a:ext>
            </a:extLst>
          </p:cNvPr>
          <p:cNvPicPr>
            <a:picLocks noChangeAspect="1"/>
          </p:cNvPicPr>
          <p:nvPr/>
        </p:nvPicPr>
        <p:blipFill>
          <a:blip r:embed="rId3"/>
          <a:stretch>
            <a:fillRect/>
          </a:stretch>
        </p:blipFill>
        <p:spPr>
          <a:xfrm>
            <a:off x="1" y="0"/>
            <a:ext cx="4554899" cy="6332081"/>
          </a:xfrm>
          <a:prstGeom prst="rect">
            <a:avLst/>
          </a:prstGeom>
        </p:spPr>
      </p:pic>
      <p:pic>
        <p:nvPicPr>
          <p:cNvPr id="3" name="Picture 2">
            <a:extLst>
              <a:ext uri="{FF2B5EF4-FFF2-40B4-BE49-F238E27FC236}">
                <a16:creationId xmlns:a16="http://schemas.microsoft.com/office/drawing/2014/main" id="{E51A69B0-E419-49A0-A86F-9A02344293B6}"/>
              </a:ext>
            </a:extLst>
          </p:cNvPr>
          <p:cNvPicPr>
            <a:picLocks noChangeAspect="1"/>
          </p:cNvPicPr>
          <p:nvPr/>
        </p:nvPicPr>
        <p:blipFill>
          <a:blip r:embed="rId4"/>
          <a:stretch>
            <a:fillRect/>
          </a:stretch>
        </p:blipFill>
        <p:spPr>
          <a:xfrm>
            <a:off x="4589101" y="1"/>
            <a:ext cx="4554899" cy="6279502"/>
          </a:xfrm>
          <a:prstGeom prst="rect">
            <a:avLst/>
          </a:prstGeom>
        </p:spPr>
      </p:pic>
    </p:spTree>
    <p:extLst>
      <p:ext uri="{BB962C8B-B14F-4D97-AF65-F5344CB8AC3E}">
        <p14:creationId xmlns:p14="http://schemas.microsoft.com/office/powerpoint/2010/main" val="256072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Key findings from piloting and user testing</a:t>
            </a:r>
          </a:p>
        </p:txBody>
      </p:sp>
      <p:sp>
        <p:nvSpPr>
          <p:cNvPr id="4" name="Text Placeholder 3"/>
          <p:cNvSpPr>
            <a:spLocks noGrp="1"/>
          </p:cNvSpPr>
          <p:nvPr>
            <p:ph type="body" sz="quarter" idx="13"/>
          </p:nvPr>
        </p:nvSpPr>
        <p:spPr>
          <a:xfrm>
            <a:off x="272816" y="6467271"/>
            <a:ext cx="5554132" cy="390729"/>
          </a:xfrm>
        </p:spPr>
        <p:txBody>
          <a:bodyPr/>
          <a:lstStyle/>
          <a:p>
            <a:r>
              <a:rPr lang="en-US" dirty="0"/>
              <a:t>GenPopWeb2 Meeting – 14 July 2021</a:t>
            </a:r>
          </a:p>
          <a:p>
            <a:endParaRPr lang="en-US" dirty="0"/>
          </a:p>
        </p:txBody>
      </p:sp>
      <p:sp>
        <p:nvSpPr>
          <p:cNvPr id="5" name="Slide Number Placeholder 1"/>
          <p:cNvSpPr>
            <a:spLocks noGrp="1"/>
          </p:cNvSpPr>
          <p:nvPr>
            <p:ph type="sldNum" sz="quarter" idx="4"/>
          </p:nvPr>
        </p:nvSpPr>
        <p:spPr>
          <a:xfrm>
            <a:off x="8212667" y="378883"/>
            <a:ext cx="668862" cy="365125"/>
          </a:xfrm>
          <a:prstGeom prst="rect">
            <a:avLst/>
          </a:prstGeom>
        </p:spPr>
        <p:txBody>
          <a:bodyPr vert="horz" lIns="91440" tIns="45720" rIns="91440" bIns="45720" rtlCol="0" anchor="ctr"/>
          <a:lstStyle>
            <a:lvl1pPr algn="r">
              <a:defRPr sz="1200">
                <a:solidFill>
                  <a:schemeClr val="accent1"/>
                </a:solidFill>
              </a:defRPr>
            </a:lvl1pPr>
          </a:lstStyle>
          <a:p>
            <a:fld id="{6FCE4D09-E06F-854B-BFF1-D157BAEBE1EF}" type="slidenum">
              <a:rPr lang="en-US" b="1" smtClean="0"/>
              <a:pPr/>
              <a:t>15</a:t>
            </a:fld>
            <a:endParaRPr lang="en-US" b="1" dirty="0"/>
          </a:p>
        </p:txBody>
      </p:sp>
    </p:spTree>
    <p:extLst>
      <p:ext uri="{BB962C8B-B14F-4D97-AF65-F5344CB8AC3E}">
        <p14:creationId xmlns:p14="http://schemas.microsoft.com/office/powerpoint/2010/main" val="302776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Promising response rates achieved – better than expected?</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1800"/>
              </a:spcAft>
              <a:buSzPct val="130000"/>
            </a:pPr>
            <a:r>
              <a:rPr lang="en-GB" sz="1600" dirty="0">
                <a:latin typeface="Arial"/>
                <a:cs typeface="Arial"/>
              </a:rPr>
              <a:t>In experiment 1 (with 20 minute questionnaire), response rates of 35-40% achieved</a:t>
            </a:r>
          </a:p>
          <a:p>
            <a:pPr marL="346500" fontAlgn="auto">
              <a:spcBef>
                <a:spcPts val="0"/>
              </a:spcBef>
              <a:spcAft>
                <a:spcPts val="1800"/>
              </a:spcAft>
              <a:buSzPct val="130000"/>
            </a:pPr>
            <a:r>
              <a:rPr lang="en-GB" sz="1600" dirty="0">
                <a:latin typeface="Arial"/>
                <a:cs typeface="Arial"/>
              </a:rPr>
              <a:t>Similar response rates achieved between individual named sample (Hungary) and address sample (Austria, Serbia) countries</a:t>
            </a:r>
          </a:p>
          <a:p>
            <a:pPr marL="346500" fontAlgn="auto">
              <a:spcBef>
                <a:spcPts val="0"/>
              </a:spcBef>
              <a:spcAft>
                <a:spcPts val="1800"/>
              </a:spcAft>
              <a:buSzPct val="130000"/>
            </a:pPr>
            <a:r>
              <a:rPr lang="en-GB" sz="1600" dirty="0">
                <a:latin typeface="Arial"/>
                <a:cs typeface="Arial"/>
              </a:rPr>
              <a:t>Not much drop-off in response when longer (near full) questionnaire tested in experiment 2</a:t>
            </a:r>
          </a:p>
          <a:p>
            <a:pPr marL="3600" indent="0" fontAlgn="auto">
              <a:spcBef>
                <a:spcPts val="0"/>
              </a:spcBef>
              <a:spcAft>
                <a:spcPts val="1800"/>
              </a:spcAft>
              <a:buSzPct val="130000"/>
              <a:buNone/>
            </a:pPr>
            <a:endParaRPr lang="en-GB" sz="1400" dirty="0">
              <a:latin typeface="Arial"/>
              <a:cs typeface="Arial"/>
            </a:endParaRPr>
          </a:p>
          <a:p>
            <a:pPr marL="346500" fontAlgn="auto">
              <a:spcBef>
                <a:spcPts val="0"/>
              </a:spcBef>
              <a:spcAft>
                <a:spcPts val="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16</a:t>
            </a:fld>
            <a:endParaRPr lang="en-US" b="1" dirty="0">
              <a:solidFill>
                <a:schemeClr val="bg1"/>
              </a:solidFill>
            </a:endParaRPr>
          </a:p>
        </p:txBody>
      </p:sp>
    </p:spTree>
    <p:extLst>
      <p:ext uri="{BB962C8B-B14F-4D97-AF65-F5344CB8AC3E}">
        <p14:creationId xmlns:p14="http://schemas.microsoft.com/office/powerpoint/2010/main" val="1904047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707886"/>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Response rates from experiment 1 (c. 20 minute self-completion questionnaire)</a:t>
            </a: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17</a:t>
            </a:fld>
            <a:endParaRPr lang="en-US" b="1" dirty="0">
              <a:solidFill>
                <a:schemeClr val="bg1"/>
              </a:solidFill>
            </a:endParaRPr>
          </a:p>
        </p:txBody>
      </p:sp>
      <p:graphicFrame>
        <p:nvGraphicFramePr>
          <p:cNvPr id="2" name="Table 2">
            <a:extLst>
              <a:ext uri="{FF2B5EF4-FFF2-40B4-BE49-F238E27FC236}">
                <a16:creationId xmlns:a16="http://schemas.microsoft.com/office/drawing/2014/main" id="{3C479918-C779-4D25-842C-D6A3E89FE5FD}"/>
              </a:ext>
            </a:extLst>
          </p:cNvPr>
          <p:cNvGraphicFramePr>
            <a:graphicFrameLocks noGrp="1"/>
          </p:cNvGraphicFramePr>
          <p:nvPr>
            <p:extLst>
              <p:ext uri="{D42A27DB-BD31-4B8C-83A1-F6EECF244321}">
                <p14:modId xmlns:p14="http://schemas.microsoft.com/office/powerpoint/2010/main" val="1809236297"/>
              </p:ext>
            </p:extLst>
          </p:nvPr>
        </p:nvGraphicFramePr>
        <p:xfrm>
          <a:off x="487680" y="2293982"/>
          <a:ext cx="8168640" cy="280416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932177177"/>
                    </a:ext>
                  </a:extLst>
                </a:gridCol>
                <a:gridCol w="2042160">
                  <a:extLst>
                    <a:ext uri="{9D8B030D-6E8A-4147-A177-3AD203B41FA5}">
                      <a16:colId xmlns:a16="http://schemas.microsoft.com/office/drawing/2014/main" val="719839479"/>
                    </a:ext>
                  </a:extLst>
                </a:gridCol>
                <a:gridCol w="2042160">
                  <a:extLst>
                    <a:ext uri="{9D8B030D-6E8A-4147-A177-3AD203B41FA5}">
                      <a16:colId xmlns:a16="http://schemas.microsoft.com/office/drawing/2014/main" val="4292448380"/>
                    </a:ext>
                  </a:extLst>
                </a:gridCol>
                <a:gridCol w="2042160">
                  <a:extLst>
                    <a:ext uri="{9D8B030D-6E8A-4147-A177-3AD203B41FA5}">
                      <a16:colId xmlns:a16="http://schemas.microsoft.com/office/drawing/2014/main" val="4286067144"/>
                    </a:ext>
                  </a:extLst>
                </a:gridCol>
              </a:tblGrid>
              <a:tr h="370840">
                <a:tc>
                  <a:txBody>
                    <a:bodyPr/>
                    <a:lstStyle/>
                    <a:p>
                      <a:r>
                        <a:rPr lang="en-GB" sz="1600" dirty="0">
                          <a:latin typeface="Arial" panose="020B0604020202020204" pitchFamily="34" charset="0"/>
                          <a:cs typeface="Arial" panose="020B0604020202020204" pitchFamily="34" charset="0"/>
                        </a:rPr>
                        <a:t>Country</a:t>
                      </a:r>
                    </a:p>
                  </a:txBody>
                  <a:tcPr/>
                </a:tc>
                <a:tc>
                  <a:txBody>
                    <a:bodyPr/>
                    <a:lstStyle/>
                    <a:p>
                      <a:r>
                        <a:rPr lang="en-GB" sz="1600" dirty="0">
                          <a:latin typeface="Arial" panose="020B0604020202020204" pitchFamily="34" charset="0"/>
                          <a:cs typeface="Arial" panose="020B0604020202020204" pitchFamily="34" charset="0"/>
                        </a:rPr>
                        <a:t>Sample</a:t>
                      </a:r>
                    </a:p>
                  </a:txBody>
                  <a:tcPr/>
                </a:tc>
                <a:tc>
                  <a:txBody>
                    <a:bodyPr/>
                    <a:lstStyle/>
                    <a:p>
                      <a:r>
                        <a:rPr lang="en-GB" sz="1600" dirty="0">
                          <a:latin typeface="Arial" panose="020B0604020202020204" pitchFamily="34" charset="0"/>
                          <a:cs typeface="Arial" panose="020B0604020202020204" pitchFamily="34" charset="0"/>
                        </a:rPr>
                        <a:t>Response rate</a:t>
                      </a:r>
                    </a:p>
                  </a:txBody>
                  <a:tcPr/>
                </a:tc>
                <a:tc>
                  <a:txBody>
                    <a:bodyPr/>
                    <a:lstStyle/>
                    <a:p>
                      <a:r>
                        <a:rPr lang="en-GB" sz="1600" dirty="0">
                          <a:latin typeface="Arial" panose="020B0604020202020204" pitchFamily="34" charset="0"/>
                          <a:cs typeface="Arial" panose="020B0604020202020204" pitchFamily="34" charset="0"/>
                        </a:rPr>
                        <a:t>% of responses online</a:t>
                      </a:r>
                    </a:p>
                  </a:txBody>
                  <a:tcPr/>
                </a:tc>
                <a:extLst>
                  <a:ext uri="{0D108BD9-81ED-4DB2-BD59-A6C34878D82A}">
                    <a16:rowId xmlns:a16="http://schemas.microsoft.com/office/drawing/2014/main" val="1292127900"/>
                  </a:ext>
                </a:extLst>
              </a:tr>
              <a:tr h="370840">
                <a:tc>
                  <a:txBody>
                    <a:bodyPr/>
                    <a:lstStyle/>
                    <a:p>
                      <a:r>
                        <a:rPr lang="en-GB" sz="1600" dirty="0">
                          <a:latin typeface="Arial" panose="020B0604020202020204" pitchFamily="34" charset="0"/>
                          <a:cs typeface="Arial" panose="020B0604020202020204" pitchFamily="34" charset="0"/>
                        </a:rPr>
                        <a:t>Austria</a:t>
                      </a:r>
                    </a:p>
                  </a:txBody>
                  <a:tcPr/>
                </a:tc>
                <a:tc>
                  <a:txBody>
                    <a:bodyPr/>
                    <a:lstStyle/>
                    <a:p>
                      <a:r>
                        <a:rPr lang="en-GB" sz="1600" dirty="0">
                          <a:latin typeface="Arial" panose="020B0604020202020204" pitchFamily="34" charset="0"/>
                          <a:cs typeface="Arial" panose="020B0604020202020204" pitchFamily="34" charset="0"/>
                        </a:rPr>
                        <a:t>Self-completion</a:t>
                      </a:r>
                    </a:p>
                  </a:txBody>
                  <a:tcPr/>
                </a:tc>
                <a:tc>
                  <a:txBody>
                    <a:bodyPr/>
                    <a:lstStyle/>
                    <a:p>
                      <a:r>
                        <a:rPr lang="en-GB" sz="1600" dirty="0">
                          <a:latin typeface="Arial" panose="020B0604020202020204" pitchFamily="34" charset="0"/>
                          <a:cs typeface="Arial" panose="020B0604020202020204" pitchFamily="34" charset="0"/>
                        </a:rPr>
                        <a:t>38.7%</a:t>
                      </a:r>
                    </a:p>
                  </a:txBody>
                  <a:tcPr/>
                </a:tc>
                <a:tc>
                  <a:txBody>
                    <a:bodyPr/>
                    <a:lstStyle/>
                    <a:p>
                      <a:r>
                        <a:rPr lang="en-GB" sz="1600" dirty="0">
                          <a:latin typeface="Arial" panose="020B0604020202020204" pitchFamily="34" charset="0"/>
                          <a:cs typeface="Arial" panose="020B0604020202020204" pitchFamily="34" charset="0"/>
                        </a:rPr>
                        <a:t>76.7%</a:t>
                      </a:r>
                    </a:p>
                  </a:txBody>
                  <a:tcPr/>
                </a:tc>
                <a:extLst>
                  <a:ext uri="{0D108BD9-81ED-4DB2-BD59-A6C34878D82A}">
                    <a16:rowId xmlns:a16="http://schemas.microsoft.com/office/drawing/2014/main" val="1035320513"/>
                  </a:ext>
                </a:extLst>
              </a:tr>
              <a:tr h="370840">
                <a:tc>
                  <a:txBody>
                    <a:bodyPr/>
                    <a:lstStyle/>
                    <a:p>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Round 9 F2F</a:t>
                      </a:r>
                    </a:p>
                  </a:txBody>
                  <a:tcPr/>
                </a:tc>
                <a:tc>
                  <a:txBody>
                    <a:bodyPr/>
                    <a:lstStyle/>
                    <a:p>
                      <a:r>
                        <a:rPr lang="en-GB" sz="1600" dirty="0">
                          <a:latin typeface="Arial" panose="020B0604020202020204" pitchFamily="34" charset="0"/>
                          <a:cs typeface="Arial" panose="020B0604020202020204" pitchFamily="34" charset="0"/>
                        </a:rPr>
                        <a:t>50.8%</a:t>
                      </a:r>
                    </a:p>
                  </a:txBody>
                  <a:tcPr/>
                </a:tc>
                <a:tc>
                  <a:txBody>
                    <a:bodyPr/>
                    <a:lstStyle/>
                    <a:p>
                      <a:r>
                        <a:rPr lang="en-GB" sz="16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2162480956"/>
                  </a:ext>
                </a:extLst>
              </a:tr>
              <a:tr h="370840">
                <a:tc>
                  <a:txBody>
                    <a:bodyPr/>
                    <a:lstStyle/>
                    <a:p>
                      <a:r>
                        <a:rPr lang="en-GB" sz="1600" dirty="0">
                          <a:latin typeface="Arial" panose="020B0604020202020204" pitchFamily="34" charset="0"/>
                          <a:cs typeface="Arial" panose="020B0604020202020204" pitchFamily="34" charset="0"/>
                        </a:rPr>
                        <a:t>Hungary</a:t>
                      </a:r>
                    </a:p>
                  </a:txBody>
                  <a:tcPr/>
                </a:tc>
                <a:tc>
                  <a:txBody>
                    <a:bodyPr/>
                    <a:lstStyle/>
                    <a:p>
                      <a:r>
                        <a:rPr lang="en-GB" sz="1600" dirty="0">
                          <a:latin typeface="Arial" panose="020B0604020202020204" pitchFamily="34" charset="0"/>
                          <a:cs typeface="Arial" panose="020B0604020202020204" pitchFamily="34" charset="0"/>
                        </a:rPr>
                        <a:t>Self-completion</a:t>
                      </a:r>
                    </a:p>
                  </a:txBody>
                  <a:tcPr/>
                </a:tc>
                <a:tc>
                  <a:txBody>
                    <a:bodyPr/>
                    <a:lstStyle/>
                    <a:p>
                      <a:r>
                        <a:rPr lang="en-GB" sz="1600" dirty="0">
                          <a:latin typeface="Arial" panose="020B0604020202020204" pitchFamily="34" charset="0"/>
                          <a:cs typeface="Arial" panose="020B0604020202020204" pitchFamily="34" charset="0"/>
                        </a:rPr>
                        <a:t>40.8%</a:t>
                      </a:r>
                    </a:p>
                  </a:txBody>
                  <a:tcPr/>
                </a:tc>
                <a:tc>
                  <a:txBody>
                    <a:bodyPr/>
                    <a:lstStyle/>
                    <a:p>
                      <a:r>
                        <a:rPr lang="en-GB" sz="1600" dirty="0">
                          <a:latin typeface="Arial" panose="020B0604020202020204" pitchFamily="34" charset="0"/>
                          <a:cs typeface="Arial" panose="020B0604020202020204" pitchFamily="34" charset="0"/>
                        </a:rPr>
                        <a:t>70.4%</a:t>
                      </a:r>
                    </a:p>
                  </a:txBody>
                  <a:tcPr/>
                </a:tc>
                <a:extLst>
                  <a:ext uri="{0D108BD9-81ED-4DB2-BD59-A6C34878D82A}">
                    <a16:rowId xmlns:a16="http://schemas.microsoft.com/office/drawing/2014/main" val="3528605345"/>
                  </a:ext>
                </a:extLst>
              </a:tr>
              <a:tr h="370840">
                <a:tc>
                  <a:txBody>
                    <a:bodyPr/>
                    <a:lstStyle/>
                    <a:p>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Round 9 F2F</a:t>
                      </a:r>
                    </a:p>
                  </a:txBody>
                  <a:tcPr/>
                </a:tc>
                <a:tc>
                  <a:txBody>
                    <a:bodyPr/>
                    <a:lstStyle/>
                    <a:p>
                      <a:r>
                        <a:rPr lang="en-GB" sz="1600" dirty="0">
                          <a:latin typeface="Arial" panose="020B0604020202020204" pitchFamily="34" charset="0"/>
                          <a:cs typeface="Arial" panose="020B0604020202020204" pitchFamily="34" charset="0"/>
                        </a:rPr>
                        <a:t>40.7%</a:t>
                      </a:r>
                    </a:p>
                  </a:txBody>
                  <a:tcPr/>
                </a:tc>
                <a:tc>
                  <a:txBody>
                    <a:bodyPr/>
                    <a:lstStyle/>
                    <a:p>
                      <a:r>
                        <a:rPr lang="en-GB" sz="16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2541022236"/>
                  </a:ext>
                </a:extLst>
              </a:tr>
              <a:tr h="370840">
                <a:tc>
                  <a:txBody>
                    <a:bodyPr/>
                    <a:lstStyle/>
                    <a:p>
                      <a:r>
                        <a:rPr lang="en-GB" sz="1600" dirty="0">
                          <a:latin typeface="Arial" panose="020B0604020202020204" pitchFamily="34" charset="0"/>
                          <a:cs typeface="Arial" panose="020B0604020202020204" pitchFamily="34" charset="0"/>
                        </a:rPr>
                        <a:t>Serbia</a:t>
                      </a:r>
                    </a:p>
                  </a:txBody>
                  <a:tcPr/>
                </a:tc>
                <a:tc>
                  <a:txBody>
                    <a:bodyPr/>
                    <a:lstStyle/>
                    <a:p>
                      <a:r>
                        <a:rPr lang="en-GB" sz="1600" dirty="0">
                          <a:latin typeface="Arial" panose="020B0604020202020204" pitchFamily="34" charset="0"/>
                          <a:cs typeface="Arial" panose="020B0604020202020204" pitchFamily="34" charset="0"/>
                        </a:rPr>
                        <a:t>Self-completion</a:t>
                      </a:r>
                    </a:p>
                  </a:txBody>
                  <a:tcPr/>
                </a:tc>
                <a:tc>
                  <a:txBody>
                    <a:bodyPr/>
                    <a:lstStyle/>
                    <a:p>
                      <a:r>
                        <a:rPr lang="en-GB" sz="1600" dirty="0">
                          <a:latin typeface="Arial" panose="020B0604020202020204" pitchFamily="34" charset="0"/>
                          <a:cs typeface="Arial" panose="020B0604020202020204" pitchFamily="34" charset="0"/>
                        </a:rPr>
                        <a:t>36.4%</a:t>
                      </a:r>
                    </a:p>
                  </a:txBody>
                  <a:tcPr/>
                </a:tc>
                <a:tc>
                  <a:txBody>
                    <a:bodyPr/>
                    <a:lstStyle/>
                    <a:p>
                      <a:r>
                        <a:rPr lang="en-GB" sz="1600" dirty="0">
                          <a:latin typeface="Arial" panose="020B0604020202020204" pitchFamily="34" charset="0"/>
                          <a:cs typeface="Arial" panose="020B0604020202020204" pitchFamily="34" charset="0"/>
                        </a:rPr>
                        <a:t>62.0%</a:t>
                      </a:r>
                    </a:p>
                  </a:txBody>
                  <a:tcPr/>
                </a:tc>
                <a:extLst>
                  <a:ext uri="{0D108BD9-81ED-4DB2-BD59-A6C34878D82A}">
                    <a16:rowId xmlns:a16="http://schemas.microsoft.com/office/drawing/2014/main" val="500807089"/>
                  </a:ext>
                </a:extLst>
              </a:tr>
              <a:tr h="370840">
                <a:tc>
                  <a:txBody>
                    <a:bodyPr/>
                    <a:lstStyle/>
                    <a:p>
                      <a:endParaRPr lang="en-GB" sz="160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Round 9 F2F</a:t>
                      </a:r>
                    </a:p>
                  </a:txBody>
                  <a:tcPr/>
                </a:tc>
                <a:tc>
                  <a:txBody>
                    <a:bodyPr/>
                    <a:lstStyle/>
                    <a:p>
                      <a:r>
                        <a:rPr lang="en-GB" sz="1600" dirty="0">
                          <a:latin typeface="Arial" panose="020B0604020202020204" pitchFamily="34" charset="0"/>
                          <a:cs typeface="Arial" panose="020B0604020202020204" pitchFamily="34" charset="0"/>
                        </a:rPr>
                        <a:t>57.9%</a:t>
                      </a:r>
                    </a:p>
                  </a:txBody>
                  <a:tcPr/>
                </a:tc>
                <a:tc>
                  <a:txBody>
                    <a:bodyPr/>
                    <a:lstStyle/>
                    <a:p>
                      <a:r>
                        <a:rPr lang="en-GB" sz="16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756344174"/>
                  </a:ext>
                </a:extLst>
              </a:tr>
            </a:tbl>
          </a:graphicData>
        </a:graphic>
      </p:graphicFrame>
    </p:spTree>
    <p:extLst>
      <p:ext uri="{BB962C8B-B14F-4D97-AF65-F5344CB8AC3E}">
        <p14:creationId xmlns:p14="http://schemas.microsoft.com/office/powerpoint/2010/main" val="397348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707886"/>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Response rates from experiment 2 – comparing near full version with shorter lengths (Austria only)</a:t>
            </a: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18</a:t>
            </a:fld>
            <a:endParaRPr lang="en-US" b="1" dirty="0">
              <a:solidFill>
                <a:schemeClr val="bg1"/>
              </a:solidFill>
            </a:endParaRPr>
          </a:p>
        </p:txBody>
      </p:sp>
      <p:graphicFrame>
        <p:nvGraphicFramePr>
          <p:cNvPr id="2" name="Table 2">
            <a:extLst>
              <a:ext uri="{FF2B5EF4-FFF2-40B4-BE49-F238E27FC236}">
                <a16:creationId xmlns:a16="http://schemas.microsoft.com/office/drawing/2014/main" id="{3C479918-C779-4D25-842C-D6A3E89FE5FD}"/>
              </a:ext>
            </a:extLst>
          </p:cNvPr>
          <p:cNvGraphicFramePr>
            <a:graphicFrameLocks noGrp="1"/>
          </p:cNvGraphicFramePr>
          <p:nvPr>
            <p:extLst>
              <p:ext uri="{D42A27DB-BD31-4B8C-83A1-F6EECF244321}">
                <p14:modId xmlns:p14="http://schemas.microsoft.com/office/powerpoint/2010/main" val="1911267686"/>
              </p:ext>
            </p:extLst>
          </p:nvPr>
        </p:nvGraphicFramePr>
        <p:xfrm>
          <a:off x="487680" y="2293982"/>
          <a:ext cx="8168640" cy="2652487"/>
        </p:xfrm>
        <a:graphic>
          <a:graphicData uri="http://schemas.openxmlformats.org/drawingml/2006/table">
            <a:tbl>
              <a:tblPr firstRow="1" bandRow="1">
                <a:tableStyleId>{5C22544A-7EE6-4342-B048-85BDC9FD1C3A}</a:tableStyleId>
              </a:tblPr>
              <a:tblGrid>
                <a:gridCol w="1361440">
                  <a:extLst>
                    <a:ext uri="{9D8B030D-6E8A-4147-A177-3AD203B41FA5}">
                      <a16:colId xmlns:a16="http://schemas.microsoft.com/office/drawing/2014/main" val="932177177"/>
                    </a:ext>
                  </a:extLst>
                </a:gridCol>
                <a:gridCol w="1361440">
                  <a:extLst>
                    <a:ext uri="{9D8B030D-6E8A-4147-A177-3AD203B41FA5}">
                      <a16:colId xmlns:a16="http://schemas.microsoft.com/office/drawing/2014/main" val="719839479"/>
                    </a:ext>
                  </a:extLst>
                </a:gridCol>
                <a:gridCol w="1361440">
                  <a:extLst>
                    <a:ext uri="{9D8B030D-6E8A-4147-A177-3AD203B41FA5}">
                      <a16:colId xmlns:a16="http://schemas.microsoft.com/office/drawing/2014/main" val="961097065"/>
                    </a:ext>
                  </a:extLst>
                </a:gridCol>
                <a:gridCol w="1361440">
                  <a:extLst>
                    <a:ext uri="{9D8B030D-6E8A-4147-A177-3AD203B41FA5}">
                      <a16:colId xmlns:a16="http://schemas.microsoft.com/office/drawing/2014/main" val="4292448380"/>
                    </a:ext>
                  </a:extLst>
                </a:gridCol>
                <a:gridCol w="1361440">
                  <a:extLst>
                    <a:ext uri="{9D8B030D-6E8A-4147-A177-3AD203B41FA5}">
                      <a16:colId xmlns:a16="http://schemas.microsoft.com/office/drawing/2014/main" val="4286067144"/>
                    </a:ext>
                  </a:extLst>
                </a:gridCol>
                <a:gridCol w="1361440">
                  <a:extLst>
                    <a:ext uri="{9D8B030D-6E8A-4147-A177-3AD203B41FA5}">
                      <a16:colId xmlns:a16="http://schemas.microsoft.com/office/drawing/2014/main" val="1735926193"/>
                    </a:ext>
                  </a:extLst>
                </a:gridCol>
              </a:tblGrid>
              <a:tr h="370840">
                <a:tc>
                  <a:txBody>
                    <a:bodyPr/>
                    <a:lstStyle/>
                    <a:p>
                      <a:r>
                        <a:rPr lang="en-GB" sz="1600" dirty="0">
                          <a:latin typeface="Arial" panose="020B0604020202020204" pitchFamily="34" charset="0"/>
                          <a:cs typeface="Arial" panose="020B0604020202020204" pitchFamily="34" charset="0"/>
                        </a:rPr>
                        <a:t>Condition</a:t>
                      </a:r>
                    </a:p>
                  </a:txBody>
                  <a:tcPr/>
                </a:tc>
                <a:tc>
                  <a:txBody>
                    <a:bodyPr/>
                    <a:lstStyle/>
                    <a:p>
                      <a:r>
                        <a:rPr lang="en-GB" sz="1600" dirty="0">
                          <a:latin typeface="Arial" panose="020B0604020202020204" pitchFamily="34" charset="0"/>
                          <a:cs typeface="Arial" panose="020B0604020202020204" pitchFamily="34" charset="0"/>
                        </a:rPr>
                        <a:t>Estimated length</a:t>
                      </a:r>
                    </a:p>
                  </a:txBody>
                  <a:tcPr/>
                </a:tc>
                <a:tc>
                  <a:txBody>
                    <a:bodyPr/>
                    <a:lstStyle/>
                    <a:p>
                      <a:r>
                        <a:rPr lang="en-GB" sz="1600" dirty="0">
                          <a:latin typeface="Arial" panose="020B0604020202020204" pitchFamily="34" charset="0"/>
                          <a:cs typeface="Arial" panose="020B0604020202020204" pitchFamily="34" charset="0"/>
                        </a:rPr>
                        <a:t>Un-conditional incentive</a:t>
                      </a:r>
                    </a:p>
                  </a:txBody>
                  <a:tcPr/>
                </a:tc>
                <a:tc>
                  <a:txBody>
                    <a:bodyPr/>
                    <a:lstStyle/>
                    <a:p>
                      <a:r>
                        <a:rPr lang="en-GB" sz="1600" dirty="0">
                          <a:latin typeface="Arial" panose="020B0604020202020204" pitchFamily="34" charset="0"/>
                          <a:cs typeface="Arial" panose="020B0604020202020204" pitchFamily="34" charset="0"/>
                        </a:rPr>
                        <a:t>Conditional incentive</a:t>
                      </a:r>
                    </a:p>
                  </a:txBody>
                  <a:tcPr/>
                </a:tc>
                <a:tc>
                  <a:txBody>
                    <a:bodyPr/>
                    <a:lstStyle/>
                    <a:p>
                      <a:r>
                        <a:rPr lang="en-GB" sz="1600" dirty="0">
                          <a:latin typeface="Arial" panose="020B0604020202020204" pitchFamily="34" charset="0"/>
                          <a:cs typeface="Arial" panose="020B0604020202020204" pitchFamily="34" charset="0"/>
                        </a:rPr>
                        <a:t>Response rate</a:t>
                      </a:r>
                    </a:p>
                  </a:txBody>
                  <a:tcPr/>
                </a:tc>
                <a:tc>
                  <a:txBody>
                    <a:bodyPr/>
                    <a:lstStyle/>
                    <a:p>
                      <a:r>
                        <a:rPr lang="en-GB" sz="1600" dirty="0">
                          <a:latin typeface="Arial" panose="020B0604020202020204" pitchFamily="34" charset="0"/>
                          <a:cs typeface="Arial" panose="020B0604020202020204" pitchFamily="34" charset="0"/>
                        </a:rPr>
                        <a:t>% of responses online</a:t>
                      </a:r>
                    </a:p>
                  </a:txBody>
                  <a:tcPr/>
                </a:tc>
                <a:extLst>
                  <a:ext uri="{0D108BD9-81ED-4DB2-BD59-A6C34878D82A}">
                    <a16:rowId xmlns:a16="http://schemas.microsoft.com/office/drawing/2014/main" val="1292127900"/>
                  </a:ext>
                </a:extLst>
              </a:tr>
              <a:tr h="370840">
                <a:tc>
                  <a:txBody>
                    <a:bodyPr/>
                    <a:lstStyle/>
                    <a:p>
                      <a:r>
                        <a:rPr lang="en-GB" sz="1600" dirty="0">
                          <a:latin typeface="Arial" panose="020B0604020202020204" pitchFamily="34" charset="0"/>
                          <a:cs typeface="Arial" panose="020B0604020202020204" pitchFamily="34" charset="0"/>
                        </a:rPr>
                        <a:t>A</a:t>
                      </a:r>
                    </a:p>
                  </a:txBody>
                  <a:tcPr/>
                </a:tc>
                <a:tc>
                  <a:txBody>
                    <a:bodyPr/>
                    <a:lstStyle/>
                    <a:p>
                      <a:r>
                        <a:rPr lang="en-GB" sz="1600" dirty="0">
                          <a:latin typeface="Arial" panose="020B0604020202020204" pitchFamily="34" charset="0"/>
                          <a:cs typeface="Arial" panose="020B0604020202020204" pitchFamily="34" charset="0"/>
                        </a:rPr>
                        <a:t>20 minutes</a:t>
                      </a:r>
                    </a:p>
                  </a:txBody>
                  <a:tcPr/>
                </a:tc>
                <a:tc>
                  <a:txBody>
                    <a:bodyPr/>
                    <a:lstStyle/>
                    <a:p>
                      <a:r>
                        <a:rPr lang="en-GB" sz="1600" dirty="0">
                          <a:latin typeface="Arial" panose="020B0604020202020204" pitchFamily="34" charset="0"/>
                          <a:cs typeface="Arial" panose="020B0604020202020204" pitchFamily="34" charset="0"/>
                        </a:rPr>
                        <a:t>€5</a:t>
                      </a:r>
                    </a:p>
                  </a:txBody>
                  <a:tcPr/>
                </a:tc>
                <a:tc>
                  <a:txBody>
                    <a:bodyPr/>
                    <a:lstStyle/>
                    <a:p>
                      <a:r>
                        <a:rPr lang="en-GB" sz="1600" dirty="0">
                          <a:latin typeface="Arial" panose="020B0604020202020204" pitchFamily="34" charset="0"/>
                          <a:cs typeface="Arial" panose="020B0604020202020204" pitchFamily="34" charset="0"/>
                        </a:rPr>
                        <a:t>€10</a:t>
                      </a:r>
                    </a:p>
                  </a:txBody>
                  <a:tcPr/>
                </a:tc>
                <a:tc>
                  <a:txBody>
                    <a:bodyPr/>
                    <a:lstStyle/>
                    <a:p>
                      <a:r>
                        <a:rPr lang="en-GB" sz="1600" dirty="0">
                          <a:latin typeface="Arial" panose="020B0604020202020204" pitchFamily="34" charset="0"/>
                          <a:cs typeface="Arial" panose="020B0604020202020204" pitchFamily="34" charset="0"/>
                        </a:rPr>
                        <a:t>37.0%</a:t>
                      </a:r>
                    </a:p>
                  </a:txBody>
                  <a:tcPr/>
                </a:tc>
                <a:tc>
                  <a:txBody>
                    <a:bodyPr/>
                    <a:lstStyle/>
                    <a:p>
                      <a:r>
                        <a:rPr lang="en-GB" sz="1600" dirty="0">
                          <a:latin typeface="Arial" panose="020B0604020202020204" pitchFamily="34" charset="0"/>
                          <a:cs typeface="Arial" panose="020B0604020202020204" pitchFamily="34" charset="0"/>
                        </a:rPr>
                        <a:t>68.1%</a:t>
                      </a:r>
                    </a:p>
                  </a:txBody>
                  <a:tcPr/>
                </a:tc>
                <a:extLst>
                  <a:ext uri="{0D108BD9-81ED-4DB2-BD59-A6C34878D82A}">
                    <a16:rowId xmlns:a16="http://schemas.microsoft.com/office/drawing/2014/main" val="1035320513"/>
                  </a:ext>
                </a:extLst>
              </a:tr>
              <a:tr h="370840">
                <a:tc>
                  <a:txBody>
                    <a:bodyPr/>
                    <a:lstStyle/>
                    <a:p>
                      <a:r>
                        <a:rPr lang="en-GB" sz="1600" dirty="0">
                          <a:latin typeface="Arial" panose="020B0604020202020204" pitchFamily="34" charset="0"/>
                          <a:cs typeface="Arial" panose="020B0604020202020204" pitchFamily="34" charset="0"/>
                        </a:rPr>
                        <a:t>B</a:t>
                      </a:r>
                    </a:p>
                  </a:txBody>
                  <a:tcPr/>
                </a:tc>
                <a:tc>
                  <a:txBody>
                    <a:bodyPr/>
                    <a:lstStyle/>
                    <a:p>
                      <a:r>
                        <a:rPr lang="en-GB" sz="1600" dirty="0">
                          <a:latin typeface="Arial" panose="020B0604020202020204" pitchFamily="34" charset="0"/>
                          <a:cs typeface="Arial" panose="020B0604020202020204" pitchFamily="34" charset="0"/>
                        </a:rPr>
                        <a:t>35 minutes</a:t>
                      </a:r>
                    </a:p>
                  </a:txBody>
                  <a:tcPr/>
                </a:tc>
                <a:tc>
                  <a:txBody>
                    <a:bodyPr/>
                    <a:lstStyle/>
                    <a:p>
                      <a:r>
                        <a:rPr lang="en-GB" sz="1600" dirty="0">
                          <a:latin typeface="Arial" panose="020B0604020202020204" pitchFamily="34" charset="0"/>
                          <a:cs typeface="Arial" panose="020B0604020202020204" pitchFamily="34" charset="0"/>
                        </a:rPr>
                        <a:t>€5</a:t>
                      </a:r>
                    </a:p>
                  </a:txBody>
                  <a:tcPr/>
                </a:tc>
                <a:tc>
                  <a:txBody>
                    <a:bodyPr/>
                    <a:lstStyle/>
                    <a:p>
                      <a:r>
                        <a:rPr lang="en-GB" sz="1600" dirty="0">
                          <a:latin typeface="Arial" panose="020B0604020202020204" pitchFamily="34" charset="0"/>
                          <a:cs typeface="Arial" panose="020B0604020202020204" pitchFamily="34" charset="0"/>
                        </a:rPr>
                        <a:t>€10</a:t>
                      </a:r>
                    </a:p>
                  </a:txBody>
                  <a:tcPr/>
                </a:tc>
                <a:tc>
                  <a:txBody>
                    <a:bodyPr/>
                    <a:lstStyle/>
                    <a:p>
                      <a:r>
                        <a:rPr lang="en-GB" sz="1600" dirty="0">
                          <a:latin typeface="Arial" panose="020B0604020202020204" pitchFamily="34" charset="0"/>
                          <a:cs typeface="Arial" panose="020B0604020202020204" pitchFamily="34" charset="0"/>
                        </a:rPr>
                        <a:t>36.9%</a:t>
                      </a:r>
                    </a:p>
                  </a:txBody>
                  <a:tcPr/>
                </a:tc>
                <a:tc>
                  <a:txBody>
                    <a:bodyPr/>
                    <a:lstStyle/>
                    <a:p>
                      <a:r>
                        <a:rPr lang="en-GB" sz="1600" dirty="0">
                          <a:latin typeface="Arial" panose="020B0604020202020204" pitchFamily="34" charset="0"/>
                          <a:cs typeface="Arial" panose="020B0604020202020204" pitchFamily="34" charset="0"/>
                        </a:rPr>
                        <a:t>71.8%</a:t>
                      </a:r>
                    </a:p>
                  </a:txBody>
                  <a:tcPr/>
                </a:tc>
                <a:extLst>
                  <a:ext uri="{0D108BD9-81ED-4DB2-BD59-A6C34878D82A}">
                    <a16:rowId xmlns:a16="http://schemas.microsoft.com/office/drawing/2014/main" val="2162480956"/>
                  </a:ext>
                </a:extLst>
              </a:tr>
              <a:tr h="370840">
                <a:tc>
                  <a:txBody>
                    <a:bodyPr/>
                    <a:lstStyle/>
                    <a:p>
                      <a:r>
                        <a:rPr lang="en-GB" sz="1600" dirty="0">
                          <a:latin typeface="Arial" panose="020B0604020202020204" pitchFamily="34" charset="0"/>
                          <a:cs typeface="Arial" panose="020B0604020202020204" pitchFamily="34" charset="0"/>
                        </a:rPr>
                        <a:t>C</a:t>
                      </a:r>
                    </a:p>
                  </a:txBody>
                  <a:tcPr/>
                </a:tc>
                <a:tc>
                  <a:txBody>
                    <a:bodyPr/>
                    <a:lstStyle/>
                    <a:p>
                      <a:r>
                        <a:rPr lang="en-GB" sz="1600" dirty="0">
                          <a:latin typeface="Arial" panose="020B0604020202020204" pitchFamily="34" charset="0"/>
                          <a:cs typeface="Arial" panose="020B0604020202020204" pitchFamily="34" charset="0"/>
                        </a:rPr>
                        <a:t>35 minutes</a:t>
                      </a:r>
                    </a:p>
                  </a:txBody>
                  <a:tcPr/>
                </a:tc>
                <a:tc>
                  <a:txBody>
                    <a:bodyPr/>
                    <a:lstStyle/>
                    <a:p>
                      <a:r>
                        <a:rPr lang="en-GB" sz="1600" dirty="0">
                          <a:latin typeface="Arial" panose="020B0604020202020204" pitchFamily="34" charset="0"/>
                          <a:cs typeface="Arial" panose="020B0604020202020204" pitchFamily="34" charset="0"/>
                        </a:rPr>
                        <a:t>€5</a:t>
                      </a:r>
                    </a:p>
                  </a:txBody>
                  <a:tcPr/>
                </a:tc>
                <a:tc>
                  <a:txBody>
                    <a:bodyPr/>
                    <a:lstStyle/>
                    <a:p>
                      <a:r>
                        <a:rPr lang="en-GB" sz="1600" dirty="0">
                          <a:latin typeface="Arial" panose="020B0604020202020204" pitchFamily="34" charset="0"/>
                          <a:cs typeface="Arial" panose="020B0604020202020204" pitchFamily="34" charset="0"/>
                        </a:rPr>
                        <a:t>€25</a:t>
                      </a:r>
                    </a:p>
                  </a:txBody>
                  <a:tcPr/>
                </a:tc>
                <a:tc>
                  <a:txBody>
                    <a:bodyPr/>
                    <a:lstStyle/>
                    <a:p>
                      <a:r>
                        <a:rPr lang="en-GB" sz="1600" dirty="0">
                          <a:latin typeface="Arial" panose="020B0604020202020204" pitchFamily="34" charset="0"/>
                          <a:cs typeface="Arial" panose="020B0604020202020204" pitchFamily="34" charset="0"/>
                        </a:rPr>
                        <a:t>38.8%</a:t>
                      </a:r>
                    </a:p>
                  </a:txBody>
                  <a:tcPr/>
                </a:tc>
                <a:tc>
                  <a:txBody>
                    <a:bodyPr/>
                    <a:lstStyle/>
                    <a:p>
                      <a:r>
                        <a:rPr lang="en-GB" sz="1600" dirty="0">
                          <a:latin typeface="Arial" panose="020B0604020202020204" pitchFamily="34" charset="0"/>
                          <a:cs typeface="Arial" panose="020B0604020202020204" pitchFamily="34" charset="0"/>
                        </a:rPr>
                        <a:t>74.5%</a:t>
                      </a:r>
                    </a:p>
                  </a:txBody>
                  <a:tcPr/>
                </a:tc>
                <a:extLst>
                  <a:ext uri="{0D108BD9-81ED-4DB2-BD59-A6C34878D82A}">
                    <a16:rowId xmlns:a16="http://schemas.microsoft.com/office/drawing/2014/main" val="3528605345"/>
                  </a:ext>
                </a:extLst>
              </a:tr>
              <a:tr h="370840">
                <a:tc>
                  <a:txBody>
                    <a:bodyPr/>
                    <a:lstStyle/>
                    <a:p>
                      <a:r>
                        <a:rPr lang="en-GB" sz="1600" dirty="0">
                          <a:latin typeface="Arial" panose="020B0604020202020204" pitchFamily="34" charset="0"/>
                          <a:cs typeface="Arial" panose="020B0604020202020204" pitchFamily="34" charset="0"/>
                        </a:rPr>
                        <a:t>D</a:t>
                      </a:r>
                    </a:p>
                  </a:txBody>
                  <a:tcPr/>
                </a:tc>
                <a:tc>
                  <a:txBody>
                    <a:bodyPr/>
                    <a:lstStyle/>
                    <a:p>
                      <a:r>
                        <a:rPr lang="en-GB" sz="1600" dirty="0">
                          <a:latin typeface="Arial" panose="020B0604020202020204" pitchFamily="34" charset="0"/>
                          <a:cs typeface="Arial" panose="020B0604020202020204" pitchFamily="34" charset="0"/>
                        </a:rPr>
                        <a:t>50 minutes</a:t>
                      </a:r>
                    </a:p>
                  </a:txBody>
                  <a:tcPr/>
                </a:tc>
                <a:tc>
                  <a:txBody>
                    <a:bodyPr/>
                    <a:lstStyle/>
                    <a:p>
                      <a:r>
                        <a:rPr lang="en-GB" sz="1600" dirty="0">
                          <a:latin typeface="Arial" panose="020B0604020202020204" pitchFamily="34" charset="0"/>
                          <a:cs typeface="Arial" panose="020B0604020202020204" pitchFamily="34" charset="0"/>
                        </a:rPr>
                        <a:t>€5</a:t>
                      </a:r>
                    </a:p>
                  </a:txBody>
                  <a:tcPr/>
                </a:tc>
                <a:tc>
                  <a:txBody>
                    <a:bodyPr/>
                    <a:lstStyle/>
                    <a:p>
                      <a:r>
                        <a:rPr lang="en-GB" sz="1600" dirty="0">
                          <a:latin typeface="Arial" panose="020B0604020202020204" pitchFamily="34" charset="0"/>
                          <a:cs typeface="Arial" panose="020B0604020202020204" pitchFamily="34" charset="0"/>
                        </a:rPr>
                        <a:t>€10</a:t>
                      </a:r>
                    </a:p>
                  </a:txBody>
                  <a:tcPr/>
                </a:tc>
                <a:tc>
                  <a:txBody>
                    <a:bodyPr/>
                    <a:lstStyle/>
                    <a:p>
                      <a:r>
                        <a:rPr lang="en-GB" sz="1600" dirty="0">
                          <a:latin typeface="Arial" panose="020B0604020202020204" pitchFamily="34" charset="0"/>
                          <a:cs typeface="Arial" panose="020B0604020202020204" pitchFamily="34" charset="0"/>
                        </a:rPr>
                        <a:t>33.8%</a:t>
                      </a:r>
                    </a:p>
                  </a:txBody>
                  <a:tcPr/>
                </a:tc>
                <a:tc>
                  <a:txBody>
                    <a:bodyPr/>
                    <a:lstStyle/>
                    <a:p>
                      <a:r>
                        <a:rPr lang="en-GB" sz="1600" dirty="0">
                          <a:latin typeface="Arial" panose="020B0604020202020204" pitchFamily="34" charset="0"/>
                          <a:cs typeface="Arial" panose="020B0604020202020204" pitchFamily="34" charset="0"/>
                        </a:rPr>
                        <a:t>73.1%</a:t>
                      </a:r>
                    </a:p>
                  </a:txBody>
                  <a:tcPr/>
                </a:tc>
                <a:extLst>
                  <a:ext uri="{0D108BD9-81ED-4DB2-BD59-A6C34878D82A}">
                    <a16:rowId xmlns:a16="http://schemas.microsoft.com/office/drawing/2014/main" val="2541022236"/>
                  </a:ext>
                </a:extLst>
              </a:tr>
              <a:tr h="346167">
                <a:tc>
                  <a:txBody>
                    <a:bodyPr/>
                    <a:lstStyle/>
                    <a:p>
                      <a:r>
                        <a:rPr lang="en-GB" sz="1600" dirty="0">
                          <a:latin typeface="Arial" panose="020B0604020202020204" pitchFamily="34" charset="0"/>
                          <a:cs typeface="Arial" panose="020B0604020202020204" pitchFamily="34" charset="0"/>
                        </a:rPr>
                        <a:t>E</a:t>
                      </a:r>
                    </a:p>
                  </a:txBody>
                  <a:tcPr/>
                </a:tc>
                <a:tc>
                  <a:txBody>
                    <a:bodyPr/>
                    <a:lstStyle/>
                    <a:p>
                      <a:r>
                        <a:rPr lang="en-GB" sz="1600" dirty="0">
                          <a:latin typeface="Arial" panose="020B0604020202020204" pitchFamily="34" charset="0"/>
                          <a:cs typeface="Arial" panose="020B0604020202020204" pitchFamily="34" charset="0"/>
                        </a:rPr>
                        <a:t>50 minutes</a:t>
                      </a:r>
                    </a:p>
                  </a:txBody>
                  <a:tcPr/>
                </a:tc>
                <a:tc>
                  <a:txBody>
                    <a:bodyPr/>
                    <a:lstStyle/>
                    <a:p>
                      <a:r>
                        <a:rPr lang="en-GB" sz="1600" dirty="0">
                          <a:latin typeface="Arial" panose="020B0604020202020204" pitchFamily="34" charset="0"/>
                          <a:cs typeface="Arial" panose="020B0604020202020204" pitchFamily="34" charset="0"/>
                        </a:rPr>
                        <a:t>€5</a:t>
                      </a:r>
                    </a:p>
                  </a:txBody>
                  <a:tcPr/>
                </a:tc>
                <a:tc>
                  <a:txBody>
                    <a:bodyPr/>
                    <a:lstStyle/>
                    <a:p>
                      <a:r>
                        <a:rPr lang="en-GB" sz="1600" dirty="0">
                          <a:latin typeface="Arial" panose="020B0604020202020204" pitchFamily="34" charset="0"/>
                          <a:cs typeface="Arial" panose="020B0604020202020204" pitchFamily="34" charset="0"/>
                        </a:rPr>
                        <a:t>€25</a:t>
                      </a:r>
                    </a:p>
                  </a:txBody>
                  <a:tcPr/>
                </a:tc>
                <a:tc>
                  <a:txBody>
                    <a:bodyPr/>
                    <a:lstStyle/>
                    <a:p>
                      <a:r>
                        <a:rPr lang="en-GB" sz="1600" dirty="0">
                          <a:latin typeface="Arial" panose="020B0604020202020204" pitchFamily="34" charset="0"/>
                          <a:cs typeface="Arial" panose="020B0604020202020204" pitchFamily="34" charset="0"/>
                        </a:rPr>
                        <a:t>33.4%</a:t>
                      </a:r>
                    </a:p>
                  </a:txBody>
                  <a:tcPr/>
                </a:tc>
                <a:tc>
                  <a:txBody>
                    <a:bodyPr/>
                    <a:lstStyle/>
                    <a:p>
                      <a:r>
                        <a:rPr lang="en-GB" sz="1600" dirty="0">
                          <a:latin typeface="Arial" panose="020B0604020202020204" pitchFamily="34" charset="0"/>
                          <a:cs typeface="Arial" panose="020B0604020202020204" pitchFamily="34" charset="0"/>
                        </a:rPr>
                        <a:t>76.5%</a:t>
                      </a:r>
                    </a:p>
                  </a:txBody>
                  <a:tcPr/>
                </a:tc>
                <a:extLst>
                  <a:ext uri="{0D108BD9-81ED-4DB2-BD59-A6C34878D82A}">
                    <a16:rowId xmlns:a16="http://schemas.microsoft.com/office/drawing/2014/main" val="500807089"/>
                  </a:ext>
                </a:extLst>
              </a:tr>
            </a:tbl>
          </a:graphicData>
        </a:graphic>
      </p:graphicFrame>
    </p:spTree>
    <p:extLst>
      <p:ext uri="{BB962C8B-B14F-4D97-AF65-F5344CB8AC3E}">
        <p14:creationId xmlns:p14="http://schemas.microsoft.com/office/powerpoint/2010/main" val="3974860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Self-completion sample composition mostly good</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2400"/>
              </a:spcAft>
              <a:buSzPct val="130000"/>
            </a:pPr>
            <a:r>
              <a:rPr lang="en-GB" sz="1600" dirty="0">
                <a:latin typeface="Arial"/>
                <a:cs typeface="Arial"/>
              </a:rPr>
              <a:t>Self-completion sample profile compared with Round 9 data (unweighted and weighted) and population statistics</a:t>
            </a:r>
          </a:p>
          <a:p>
            <a:pPr marL="346500" fontAlgn="auto">
              <a:spcBef>
                <a:spcPts val="0"/>
              </a:spcBef>
              <a:spcAft>
                <a:spcPts val="2400"/>
              </a:spcAft>
              <a:buSzPct val="130000"/>
            </a:pPr>
            <a:r>
              <a:rPr lang="en-GB" sz="1600" dirty="0">
                <a:latin typeface="Arial"/>
                <a:cs typeface="Arial"/>
              </a:rPr>
              <a:t>No large differences between self-completion and R9 face-to-face regarding sex, age or years of education</a:t>
            </a:r>
          </a:p>
          <a:p>
            <a:pPr marL="346500" fontAlgn="auto">
              <a:spcBef>
                <a:spcPts val="0"/>
              </a:spcBef>
              <a:spcAft>
                <a:spcPts val="2400"/>
              </a:spcAft>
              <a:buSzPct val="130000"/>
            </a:pPr>
            <a:r>
              <a:rPr lang="en-GB" sz="1600" dirty="0">
                <a:latin typeface="Arial"/>
                <a:cs typeface="Arial"/>
              </a:rPr>
              <a:t>Paper is important for bringing in older people – e.g. in experiment 2, 91% of 18-24 years olds responded online versus 58% of those aged 65+</a:t>
            </a:r>
          </a:p>
          <a:p>
            <a:pPr marL="3600" indent="0" fontAlgn="auto">
              <a:spcBef>
                <a:spcPts val="0"/>
              </a:spcBef>
              <a:spcAft>
                <a:spcPts val="1800"/>
              </a:spcAft>
              <a:buSzPct val="130000"/>
              <a:buNone/>
            </a:pPr>
            <a:endParaRPr lang="en-GB" sz="1400" dirty="0">
              <a:latin typeface="Arial"/>
              <a:cs typeface="Arial"/>
            </a:endParaRPr>
          </a:p>
          <a:p>
            <a:pPr marL="346500" fontAlgn="auto">
              <a:spcBef>
                <a:spcPts val="0"/>
              </a:spcBef>
              <a:spcAft>
                <a:spcPts val="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19</a:t>
            </a:fld>
            <a:endParaRPr lang="en-US" b="1" dirty="0">
              <a:solidFill>
                <a:schemeClr val="bg1"/>
              </a:solidFill>
            </a:endParaRPr>
          </a:p>
        </p:txBody>
      </p:sp>
    </p:spTree>
    <p:extLst>
      <p:ext uri="{BB962C8B-B14F-4D97-AF65-F5344CB8AC3E}">
        <p14:creationId xmlns:p14="http://schemas.microsoft.com/office/powerpoint/2010/main" val="100057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Acknowledgements</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2400"/>
              </a:spcAft>
              <a:buSzPct val="130000"/>
            </a:pPr>
            <a:r>
              <a:rPr lang="en-GB" sz="1600" dirty="0">
                <a:latin typeface="Arial"/>
                <a:cs typeface="Arial"/>
              </a:rPr>
              <a:t>ESS Core Scientific Team: Rory Fitzgerald, Eva Aizpurua, Elissa Sibley, Jennifer McGuiness, Siobhan O'Muircheartaigh, Niccolo Ghirelli, Wiebke Weber, Peter Lynn</a:t>
            </a:r>
          </a:p>
          <a:p>
            <a:pPr marL="346500" fontAlgn="auto">
              <a:spcBef>
                <a:spcPts val="0"/>
              </a:spcBef>
              <a:spcAft>
                <a:spcPts val="2400"/>
              </a:spcAft>
              <a:buSzPct val="130000"/>
            </a:pPr>
            <a:r>
              <a:rPr lang="en-GB" sz="1600" dirty="0">
                <a:latin typeface="Arial"/>
                <a:cs typeface="Arial"/>
              </a:rPr>
              <a:t>ESS National Coordinators: Peter Grand (Austria); Vera Messing and </a:t>
            </a:r>
            <a:r>
              <a:rPr lang="en-GB" sz="1600" dirty="0">
                <a:solidFill>
                  <a:srgbClr val="000000"/>
                </a:solidFill>
                <a:latin typeface="Arial" panose="020B0604020202020204" pitchFamily="34" charset="0"/>
              </a:rPr>
              <a:t>&amp; Bence Ságvári (Hungary); Dragan </a:t>
            </a:r>
            <a:r>
              <a:rPr lang="en-GB" sz="1600" dirty="0" err="1">
                <a:solidFill>
                  <a:srgbClr val="000000"/>
                </a:solidFill>
                <a:latin typeface="Arial" panose="020B0604020202020204" pitchFamily="34" charset="0"/>
              </a:rPr>
              <a:t>Stanojevic</a:t>
            </a:r>
            <a:r>
              <a:rPr lang="en-GB" sz="1600" dirty="0">
                <a:solidFill>
                  <a:srgbClr val="000000"/>
                </a:solidFill>
                <a:latin typeface="Arial" panose="020B0604020202020204" pitchFamily="34" charset="0"/>
              </a:rPr>
              <a:t> and </a:t>
            </a:r>
            <a:r>
              <a:rPr lang="en-GB" sz="1600" dirty="0" err="1">
                <a:solidFill>
                  <a:srgbClr val="000000"/>
                </a:solidFill>
                <a:latin typeface="Arial" panose="020B0604020202020204" pitchFamily="34" charset="0"/>
              </a:rPr>
              <a:t>Bojan</a:t>
            </a:r>
            <a:r>
              <a:rPr lang="en-GB" sz="1600" dirty="0">
                <a:solidFill>
                  <a:srgbClr val="000000"/>
                </a:solidFill>
                <a:latin typeface="Arial" panose="020B0604020202020204" pitchFamily="34" charset="0"/>
              </a:rPr>
              <a:t> </a:t>
            </a:r>
            <a:r>
              <a:rPr lang="en-GB" sz="1600" dirty="0" err="1">
                <a:solidFill>
                  <a:srgbClr val="000000"/>
                </a:solidFill>
                <a:latin typeface="Arial" panose="020B0604020202020204" pitchFamily="34" charset="0"/>
              </a:rPr>
              <a:t>Todosijević</a:t>
            </a:r>
            <a:r>
              <a:rPr lang="en-GB" sz="1600" dirty="0">
                <a:solidFill>
                  <a:srgbClr val="000000"/>
                </a:solidFill>
                <a:latin typeface="Arial" panose="020B0604020202020204" pitchFamily="34" charset="0"/>
              </a:rPr>
              <a:t> (Serbia)</a:t>
            </a:r>
          </a:p>
          <a:p>
            <a:pPr marL="346500" fontAlgn="auto">
              <a:spcBef>
                <a:spcPts val="0"/>
              </a:spcBef>
              <a:spcAft>
                <a:spcPts val="2400"/>
              </a:spcAft>
              <a:buSzPct val="130000"/>
            </a:pPr>
            <a:r>
              <a:rPr lang="en-GB" sz="1600" dirty="0">
                <a:solidFill>
                  <a:srgbClr val="000000"/>
                </a:solidFill>
                <a:latin typeface="Arial" panose="020B0604020202020204" pitchFamily="34" charset="0"/>
              </a:rPr>
              <a:t>Design consultants: Don Dillman, Emily Geisen</a:t>
            </a:r>
          </a:p>
          <a:p>
            <a:pPr marL="346500" fontAlgn="auto">
              <a:spcBef>
                <a:spcPts val="0"/>
              </a:spcBef>
              <a:spcAft>
                <a:spcPts val="2400"/>
              </a:spcAft>
              <a:buSzPct val="130000"/>
            </a:pPr>
            <a:r>
              <a:rPr lang="en-GB" sz="1600" dirty="0">
                <a:solidFill>
                  <a:srgbClr val="000000"/>
                </a:solidFill>
                <a:latin typeface="Arial" panose="020B0604020202020204" pitchFamily="34" charset="0"/>
              </a:rPr>
              <a:t>NatCen design and testing team: Charlie Ridley-Johnson, Victoria </a:t>
            </a:r>
            <a:r>
              <a:rPr lang="en-GB" sz="1600" dirty="0" err="1">
                <a:solidFill>
                  <a:srgbClr val="000000"/>
                </a:solidFill>
                <a:latin typeface="Arial" panose="020B0604020202020204" pitchFamily="34" charset="0"/>
              </a:rPr>
              <a:t>Ratti</a:t>
            </a:r>
            <a:r>
              <a:rPr lang="en-GB" sz="1600" dirty="0">
                <a:solidFill>
                  <a:srgbClr val="000000"/>
                </a:solidFill>
                <a:latin typeface="Arial" panose="020B0604020202020204" pitchFamily="34" charset="0"/>
              </a:rPr>
              <a:t>, Nadim Maatook, Emma Berteen, Amanda Gratwick</a:t>
            </a:r>
          </a:p>
          <a:p>
            <a:pPr marL="346500" fontAlgn="auto">
              <a:spcBef>
                <a:spcPts val="0"/>
              </a:spcBef>
              <a:spcAft>
                <a:spcPts val="2400"/>
              </a:spcAft>
              <a:buSzPct val="130000"/>
            </a:pPr>
            <a:r>
              <a:rPr lang="en-GB" sz="1600" dirty="0">
                <a:solidFill>
                  <a:srgbClr val="000000"/>
                </a:solidFill>
                <a:latin typeface="Arial" panose="020B0604020202020204" pitchFamily="34" charset="0"/>
                <a:cs typeface="Arial"/>
              </a:rPr>
              <a:t>ESS ERIC General Assembly (Funders)</a:t>
            </a:r>
            <a:endParaRPr lang="en-GB" sz="1600" dirty="0">
              <a:latin typeface="Arial"/>
              <a:cs typeface="Arial"/>
            </a:endParaRPr>
          </a:p>
          <a:p>
            <a:pPr marL="746550" lvl="1" fontAlgn="auto">
              <a:spcBef>
                <a:spcPts val="0"/>
              </a:spcBef>
              <a:spcAft>
                <a:spcPts val="180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a:t>
            </a:fld>
            <a:endParaRPr lang="en-US" b="1" dirty="0">
              <a:solidFill>
                <a:schemeClr val="bg1"/>
              </a:solidFill>
            </a:endParaRPr>
          </a:p>
        </p:txBody>
      </p:sp>
    </p:spTree>
    <p:extLst>
      <p:ext uri="{BB962C8B-B14F-4D97-AF65-F5344CB8AC3E}">
        <p14:creationId xmlns:p14="http://schemas.microsoft.com/office/powerpoint/2010/main" val="2104202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Findings from user testing mostly positive</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1800"/>
              </a:spcAft>
              <a:buSzPct val="130000"/>
            </a:pPr>
            <a:r>
              <a:rPr lang="en-GB" sz="1600" dirty="0">
                <a:latin typeface="Arial"/>
                <a:cs typeface="Arial"/>
              </a:rPr>
              <a:t>NatCen carried out user testing on paper questionnaire – 15 respondents pre-recruited, sent the questionnaire and asked to complete it; debrief call held to discuss experience / issues</a:t>
            </a:r>
          </a:p>
          <a:p>
            <a:pPr marL="346500" fontAlgn="auto">
              <a:spcBef>
                <a:spcPts val="0"/>
              </a:spcBef>
              <a:spcAft>
                <a:spcPts val="1800"/>
              </a:spcAft>
              <a:buSzPct val="130000"/>
            </a:pPr>
            <a:r>
              <a:rPr lang="en-GB" sz="1600" dirty="0">
                <a:latin typeface="Arial"/>
                <a:cs typeface="Arial"/>
              </a:rPr>
              <a:t>Most feedback was positive – all completed the questionnaire and answered almost all questions they should have; most felt design was clear and easy to follow</a:t>
            </a:r>
          </a:p>
          <a:p>
            <a:pPr marL="346500" fontAlgn="auto">
              <a:spcBef>
                <a:spcPts val="0"/>
              </a:spcBef>
              <a:spcAft>
                <a:spcPts val="1800"/>
              </a:spcAft>
              <a:buSzPct val="130000"/>
            </a:pPr>
            <a:r>
              <a:rPr lang="en-GB" sz="1600" dirty="0">
                <a:latin typeface="Arial"/>
                <a:cs typeface="Arial"/>
              </a:rPr>
              <a:t>Some routing instructions were missed by respondents</a:t>
            </a:r>
          </a:p>
          <a:p>
            <a:pPr marL="346500" fontAlgn="auto">
              <a:spcBef>
                <a:spcPts val="0"/>
              </a:spcBef>
              <a:spcAft>
                <a:spcPts val="1800"/>
              </a:spcAft>
              <a:buSzPct val="130000"/>
            </a:pPr>
            <a:r>
              <a:rPr lang="en-GB" sz="1600" dirty="0">
                <a:latin typeface="Arial"/>
                <a:cs typeface="Arial"/>
              </a:rPr>
              <a:t>Also particular issues with highest level of education questions (especially for parents)</a:t>
            </a:r>
          </a:p>
          <a:p>
            <a:pPr marL="346500" fontAlgn="auto">
              <a:spcBef>
                <a:spcPts val="0"/>
              </a:spcBef>
              <a:spcAft>
                <a:spcPts val="1800"/>
              </a:spcAft>
              <a:buSzPct val="130000"/>
            </a:pPr>
            <a:r>
              <a:rPr lang="en-GB" sz="1600" dirty="0">
                <a:latin typeface="Arial"/>
                <a:cs typeface="Arial"/>
              </a:rPr>
              <a:t>Need to be clearer over whether people should answer about how things are today or were before the pandemic</a:t>
            </a:r>
          </a:p>
          <a:p>
            <a:pPr marL="3600" indent="0" fontAlgn="auto">
              <a:spcBef>
                <a:spcPts val="0"/>
              </a:spcBef>
              <a:spcAft>
                <a:spcPts val="1800"/>
              </a:spcAft>
              <a:buSzPct val="130000"/>
              <a:buNone/>
            </a:pPr>
            <a:endParaRPr lang="en-GB" sz="1400" dirty="0">
              <a:latin typeface="Arial"/>
              <a:cs typeface="Arial"/>
            </a:endParaRPr>
          </a:p>
          <a:p>
            <a:pPr marL="346500" fontAlgn="auto">
              <a:spcBef>
                <a:spcPts val="0"/>
              </a:spcBef>
              <a:spcAft>
                <a:spcPts val="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20</a:t>
            </a:fld>
            <a:endParaRPr lang="en-US" b="1" dirty="0">
              <a:solidFill>
                <a:schemeClr val="bg1"/>
              </a:solidFill>
            </a:endParaRPr>
          </a:p>
        </p:txBody>
      </p:sp>
    </p:spTree>
    <p:extLst>
      <p:ext uri="{BB962C8B-B14F-4D97-AF65-F5344CB8AC3E}">
        <p14:creationId xmlns:p14="http://schemas.microsoft.com/office/powerpoint/2010/main" val="2386025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21</a:t>
            </a:fld>
            <a:endParaRPr lang="en-US" b="1" dirty="0">
              <a:solidFill>
                <a:schemeClr val="bg1"/>
              </a:solidFill>
            </a:endParaRPr>
          </a:p>
        </p:txBody>
      </p:sp>
      <p:pic>
        <p:nvPicPr>
          <p:cNvPr id="2" name="Picture 1">
            <a:extLst>
              <a:ext uri="{FF2B5EF4-FFF2-40B4-BE49-F238E27FC236}">
                <a16:creationId xmlns:a16="http://schemas.microsoft.com/office/drawing/2014/main" id="{FD80C90B-1727-4D5D-B14D-E8F8CEAC5933}"/>
              </a:ext>
            </a:extLst>
          </p:cNvPr>
          <p:cNvPicPr>
            <a:picLocks noChangeAspect="1"/>
          </p:cNvPicPr>
          <p:nvPr/>
        </p:nvPicPr>
        <p:blipFill>
          <a:blip r:embed="rId3"/>
          <a:stretch>
            <a:fillRect/>
          </a:stretch>
        </p:blipFill>
        <p:spPr>
          <a:xfrm>
            <a:off x="488224" y="3129097"/>
            <a:ext cx="3857353" cy="2799503"/>
          </a:xfrm>
          <a:prstGeom prst="rect">
            <a:avLst/>
          </a:prstGeom>
          <a:ln>
            <a:solidFill>
              <a:schemeClr val="tx1"/>
            </a:solidFill>
          </a:ln>
        </p:spPr>
      </p:pic>
      <p:pic>
        <p:nvPicPr>
          <p:cNvPr id="3" name="Picture 2">
            <a:extLst>
              <a:ext uri="{FF2B5EF4-FFF2-40B4-BE49-F238E27FC236}">
                <a16:creationId xmlns:a16="http://schemas.microsoft.com/office/drawing/2014/main" id="{120FFCC6-8922-4037-9886-D4662AC37EDB}"/>
              </a:ext>
            </a:extLst>
          </p:cNvPr>
          <p:cNvPicPr>
            <a:picLocks noChangeAspect="1"/>
          </p:cNvPicPr>
          <p:nvPr/>
        </p:nvPicPr>
        <p:blipFill>
          <a:blip r:embed="rId4"/>
          <a:stretch>
            <a:fillRect/>
          </a:stretch>
        </p:blipFill>
        <p:spPr>
          <a:xfrm>
            <a:off x="4857914" y="3129099"/>
            <a:ext cx="3919631" cy="2810148"/>
          </a:xfrm>
          <a:prstGeom prst="rect">
            <a:avLst/>
          </a:prstGeom>
          <a:ln>
            <a:solidFill>
              <a:schemeClr val="tx1"/>
            </a:solidFill>
          </a:ln>
        </p:spPr>
      </p:pic>
      <p:sp>
        <p:nvSpPr>
          <p:cNvPr id="8" name="TextBox 7">
            <a:extLst>
              <a:ext uri="{FF2B5EF4-FFF2-40B4-BE49-F238E27FC236}">
                <a16:creationId xmlns:a16="http://schemas.microsoft.com/office/drawing/2014/main" id="{347A73DB-BFD3-4691-B9B1-B0829C2AD61D}"/>
              </a:ext>
            </a:extLst>
          </p:cNvPr>
          <p:cNvSpPr txBox="1"/>
          <p:nvPr/>
        </p:nvSpPr>
        <p:spPr>
          <a:xfrm>
            <a:off x="1707037" y="2055521"/>
            <a:ext cx="1397620" cy="646331"/>
          </a:xfrm>
          <a:prstGeom prst="rect">
            <a:avLst/>
          </a:prstGeom>
          <a:solidFill>
            <a:schemeClr val="accent1"/>
          </a:solidFill>
          <a:ln>
            <a:solidFill>
              <a:schemeClr val="accent1"/>
            </a:solidFill>
          </a:ln>
        </p:spPr>
        <p:txBody>
          <a:bodyPr wrap="square" rtlCol="0">
            <a:spAutoFit/>
          </a:bodyPr>
          <a:lstStyle/>
          <a:p>
            <a:pPr algn="ctr"/>
            <a:r>
              <a:rPr lang="en-GB" dirty="0">
                <a:solidFill>
                  <a:schemeClr val="bg1"/>
                </a:solidFill>
              </a:rPr>
              <a:t>Initial approach</a:t>
            </a:r>
          </a:p>
        </p:txBody>
      </p:sp>
      <p:sp>
        <p:nvSpPr>
          <p:cNvPr id="11" name="TextBox 10">
            <a:extLst>
              <a:ext uri="{FF2B5EF4-FFF2-40B4-BE49-F238E27FC236}">
                <a16:creationId xmlns:a16="http://schemas.microsoft.com/office/drawing/2014/main" id="{B007CEFF-24FD-400E-A4C7-B6BC3553AA0E}"/>
              </a:ext>
            </a:extLst>
          </p:cNvPr>
          <p:cNvSpPr txBox="1"/>
          <p:nvPr/>
        </p:nvSpPr>
        <p:spPr>
          <a:xfrm>
            <a:off x="6039345" y="2076195"/>
            <a:ext cx="1440642" cy="646331"/>
          </a:xfrm>
          <a:prstGeom prst="rect">
            <a:avLst/>
          </a:prstGeom>
          <a:solidFill>
            <a:schemeClr val="accent1"/>
          </a:solidFill>
          <a:ln>
            <a:solidFill>
              <a:schemeClr val="accent1"/>
            </a:solidFill>
          </a:ln>
        </p:spPr>
        <p:txBody>
          <a:bodyPr wrap="square" rtlCol="0">
            <a:spAutoFit/>
          </a:bodyPr>
          <a:lstStyle/>
          <a:p>
            <a:pPr algn="ctr"/>
            <a:r>
              <a:rPr lang="en-GB" dirty="0">
                <a:solidFill>
                  <a:schemeClr val="bg1"/>
                </a:solidFill>
              </a:rPr>
              <a:t>Updated approach</a:t>
            </a:r>
          </a:p>
        </p:txBody>
      </p:sp>
      <p:sp>
        <p:nvSpPr>
          <p:cNvPr id="12" name="Rectangle 11">
            <a:extLst>
              <a:ext uri="{FF2B5EF4-FFF2-40B4-BE49-F238E27FC236}">
                <a16:creationId xmlns:a16="http://schemas.microsoft.com/office/drawing/2014/main" id="{738C9355-08F0-45C8-9202-182D3EC24B7E}"/>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Routing instructions in paper questionnaire</a:t>
            </a:r>
          </a:p>
        </p:txBody>
      </p:sp>
      <p:cxnSp>
        <p:nvCxnSpPr>
          <p:cNvPr id="6" name="Straight Arrow Connector 5">
            <a:extLst>
              <a:ext uri="{FF2B5EF4-FFF2-40B4-BE49-F238E27FC236}">
                <a16:creationId xmlns:a16="http://schemas.microsoft.com/office/drawing/2014/main" id="{AB115E77-3A5C-4C3E-9AE1-A74D24FE5B86}"/>
              </a:ext>
            </a:extLst>
          </p:cNvPr>
          <p:cNvCxnSpPr>
            <a:cxnSpLocks/>
          </p:cNvCxnSpPr>
          <p:nvPr/>
        </p:nvCxnSpPr>
        <p:spPr>
          <a:xfrm>
            <a:off x="2440681" y="2701852"/>
            <a:ext cx="0" cy="3603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7AF1949-7BA1-4D77-B39E-75543818EDC5}"/>
              </a:ext>
            </a:extLst>
          </p:cNvPr>
          <p:cNvCxnSpPr>
            <a:cxnSpLocks/>
          </p:cNvCxnSpPr>
          <p:nvPr/>
        </p:nvCxnSpPr>
        <p:spPr>
          <a:xfrm>
            <a:off x="6790405" y="2722526"/>
            <a:ext cx="4458" cy="3603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57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1015663"/>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No concerns with most data quality indicators but clear issues with item non-response for certain questions on paper</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595154"/>
            <a:ext cx="8030851" cy="33538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1800"/>
              </a:spcAft>
              <a:buSzPct val="130000"/>
            </a:pPr>
            <a:r>
              <a:rPr lang="en-GB" sz="1600" dirty="0">
                <a:latin typeface="Arial"/>
                <a:cs typeface="Arial"/>
              </a:rPr>
              <a:t>Low levels of straightlining and ‘contradictory’ responses</a:t>
            </a:r>
          </a:p>
          <a:p>
            <a:pPr marL="346500" fontAlgn="auto">
              <a:spcBef>
                <a:spcPts val="0"/>
              </a:spcBef>
              <a:spcAft>
                <a:spcPts val="1800"/>
              </a:spcAft>
              <a:buSzPct val="130000"/>
            </a:pPr>
            <a:r>
              <a:rPr lang="en-GB" sz="1600" dirty="0">
                <a:latin typeface="Arial"/>
                <a:cs typeface="Arial"/>
              </a:rPr>
              <a:t>Very few unfeasibly short completion times for web survey</a:t>
            </a:r>
          </a:p>
          <a:p>
            <a:pPr marL="346500" fontAlgn="auto">
              <a:spcBef>
                <a:spcPts val="0"/>
              </a:spcBef>
              <a:spcAft>
                <a:spcPts val="1800"/>
              </a:spcAft>
              <a:buSzPct val="130000"/>
            </a:pPr>
            <a:r>
              <a:rPr lang="en-GB" sz="1600" dirty="0">
                <a:latin typeface="Arial"/>
                <a:cs typeface="Arial"/>
              </a:rPr>
              <a:t>For most items, levels of item non-response not consistently / notably higher than in the face-to-face survey</a:t>
            </a:r>
          </a:p>
          <a:p>
            <a:pPr marL="346500" fontAlgn="auto">
              <a:spcBef>
                <a:spcPts val="0"/>
              </a:spcBef>
              <a:spcAft>
                <a:spcPts val="1800"/>
              </a:spcAft>
              <a:buSzPct val="130000"/>
            </a:pPr>
            <a:r>
              <a:rPr lang="en-GB" sz="1600" b="1" dirty="0">
                <a:latin typeface="Arial"/>
                <a:cs typeface="Arial"/>
              </a:rPr>
              <a:t>But – very high levels of item non-response for some questions (especially on paper)</a:t>
            </a:r>
          </a:p>
          <a:p>
            <a:pPr marL="346500" fontAlgn="auto">
              <a:spcBef>
                <a:spcPts val="0"/>
              </a:spcBef>
              <a:spcAft>
                <a:spcPts val="1800"/>
              </a:spcAft>
              <a:buSzPct val="130000"/>
            </a:pPr>
            <a:r>
              <a:rPr lang="en-GB" sz="1600" dirty="0">
                <a:latin typeface="Arial"/>
                <a:cs typeface="Arial"/>
              </a:rPr>
              <a:t>Item non-response highest for questions with ‘write-in’ response formats, (complex) routing instructions, and where knowledge may be lower</a:t>
            </a:r>
          </a:p>
          <a:p>
            <a:pPr marL="346500" fontAlgn="auto">
              <a:spcBef>
                <a:spcPts val="0"/>
              </a:spcBef>
              <a:spcAft>
                <a:spcPts val="1800"/>
              </a:spcAft>
              <a:buSzPct val="130000"/>
            </a:pPr>
            <a:endParaRPr lang="en-GB" sz="1600" dirty="0">
              <a:latin typeface="Arial"/>
              <a:cs typeface="Arial"/>
            </a:endParaRPr>
          </a:p>
          <a:p>
            <a:pPr marL="3600" indent="0" fontAlgn="auto">
              <a:spcBef>
                <a:spcPts val="0"/>
              </a:spcBef>
              <a:spcAft>
                <a:spcPts val="1800"/>
              </a:spcAft>
              <a:buSzPct val="130000"/>
              <a:buNone/>
            </a:pPr>
            <a:endParaRPr lang="en-GB" sz="1400" dirty="0">
              <a:latin typeface="Arial"/>
              <a:cs typeface="Arial"/>
            </a:endParaRPr>
          </a:p>
          <a:p>
            <a:pPr marL="346500" fontAlgn="auto">
              <a:spcBef>
                <a:spcPts val="0"/>
              </a:spcBef>
              <a:spcAft>
                <a:spcPts val="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22</a:t>
            </a:fld>
            <a:endParaRPr lang="en-US" b="1" dirty="0">
              <a:solidFill>
                <a:schemeClr val="bg1"/>
              </a:solidFill>
            </a:endParaRPr>
          </a:p>
        </p:txBody>
      </p:sp>
    </p:spTree>
    <p:extLst>
      <p:ext uri="{BB962C8B-B14F-4D97-AF65-F5344CB8AC3E}">
        <p14:creationId xmlns:p14="http://schemas.microsoft.com/office/powerpoint/2010/main" val="83227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23</a:t>
            </a:fld>
            <a:endParaRPr lang="en-US" b="1" dirty="0">
              <a:solidFill>
                <a:schemeClr val="bg1"/>
              </a:solidFill>
            </a:endParaRPr>
          </a:p>
        </p:txBody>
      </p:sp>
      <p:graphicFrame>
        <p:nvGraphicFramePr>
          <p:cNvPr id="2" name="Table 2">
            <a:extLst>
              <a:ext uri="{FF2B5EF4-FFF2-40B4-BE49-F238E27FC236}">
                <a16:creationId xmlns:a16="http://schemas.microsoft.com/office/drawing/2014/main" id="{05CF5B6B-4991-479F-A3AB-9AA43DA36926}"/>
              </a:ext>
            </a:extLst>
          </p:cNvPr>
          <p:cNvGraphicFramePr>
            <a:graphicFrameLocks noGrp="1"/>
          </p:cNvGraphicFramePr>
          <p:nvPr>
            <p:extLst>
              <p:ext uri="{D42A27DB-BD31-4B8C-83A1-F6EECF244321}">
                <p14:modId xmlns:p14="http://schemas.microsoft.com/office/powerpoint/2010/main" val="949016260"/>
              </p:ext>
            </p:extLst>
          </p:nvPr>
        </p:nvGraphicFramePr>
        <p:xfrm>
          <a:off x="269963" y="848360"/>
          <a:ext cx="8611564" cy="5394960"/>
        </p:xfrm>
        <a:graphic>
          <a:graphicData uri="http://schemas.openxmlformats.org/drawingml/2006/table">
            <a:tbl>
              <a:tblPr firstRow="1" bandRow="1">
                <a:tableStyleId>{5C22544A-7EE6-4342-B048-85BDC9FD1C3A}</a:tableStyleId>
              </a:tblPr>
              <a:tblGrid>
                <a:gridCol w="5024848">
                  <a:extLst>
                    <a:ext uri="{9D8B030D-6E8A-4147-A177-3AD203B41FA5}">
                      <a16:colId xmlns:a16="http://schemas.microsoft.com/office/drawing/2014/main" val="761517123"/>
                    </a:ext>
                  </a:extLst>
                </a:gridCol>
                <a:gridCol w="1175658">
                  <a:extLst>
                    <a:ext uri="{9D8B030D-6E8A-4147-A177-3AD203B41FA5}">
                      <a16:colId xmlns:a16="http://schemas.microsoft.com/office/drawing/2014/main" val="1139543159"/>
                    </a:ext>
                  </a:extLst>
                </a:gridCol>
                <a:gridCol w="1114697">
                  <a:extLst>
                    <a:ext uri="{9D8B030D-6E8A-4147-A177-3AD203B41FA5}">
                      <a16:colId xmlns:a16="http://schemas.microsoft.com/office/drawing/2014/main" val="2716349217"/>
                    </a:ext>
                  </a:extLst>
                </a:gridCol>
                <a:gridCol w="1296361">
                  <a:extLst>
                    <a:ext uri="{9D8B030D-6E8A-4147-A177-3AD203B41FA5}">
                      <a16:colId xmlns:a16="http://schemas.microsoft.com/office/drawing/2014/main" val="3233620851"/>
                    </a:ext>
                  </a:extLst>
                </a:gridCol>
              </a:tblGrid>
              <a:tr h="370840">
                <a:tc>
                  <a:txBody>
                    <a:bodyPr/>
                    <a:lstStyle/>
                    <a:p>
                      <a:r>
                        <a:rPr lang="en-GB" sz="1400" dirty="0">
                          <a:latin typeface="Arial" panose="020B0604020202020204" pitchFamily="34" charset="0"/>
                          <a:cs typeface="Arial" panose="020B0604020202020204" pitchFamily="34" charset="0"/>
                        </a:rPr>
                        <a:t>Question(s)</a:t>
                      </a:r>
                    </a:p>
                  </a:txBody>
                  <a:tcPr/>
                </a:tc>
                <a:tc>
                  <a:txBody>
                    <a:bodyPr/>
                    <a:lstStyle/>
                    <a:p>
                      <a:r>
                        <a:rPr lang="en-GB" sz="1400" dirty="0">
                          <a:latin typeface="Arial" panose="020B0604020202020204" pitchFamily="34" charset="0"/>
                          <a:cs typeface="Arial" panose="020B0604020202020204" pitchFamily="34" charset="0"/>
                        </a:rPr>
                        <a:t>Item non-response (paper)</a:t>
                      </a:r>
                    </a:p>
                  </a:txBody>
                  <a:tcPr/>
                </a:tc>
                <a:tc>
                  <a:txBody>
                    <a:bodyPr/>
                    <a:lstStyle/>
                    <a:p>
                      <a:r>
                        <a:rPr lang="en-GB" sz="1400" dirty="0">
                          <a:latin typeface="Arial" panose="020B0604020202020204" pitchFamily="34" charset="0"/>
                          <a:cs typeface="Arial" panose="020B0604020202020204" pitchFamily="34" charset="0"/>
                        </a:rPr>
                        <a:t>Item non-response (web)</a:t>
                      </a:r>
                    </a:p>
                  </a:txBody>
                  <a:tcPr/>
                </a:tc>
                <a:tc>
                  <a:txBody>
                    <a:bodyPr/>
                    <a:lstStyle/>
                    <a:p>
                      <a:r>
                        <a:rPr lang="en-GB" sz="1400" dirty="0">
                          <a:latin typeface="Arial" panose="020B0604020202020204" pitchFamily="34" charset="0"/>
                          <a:cs typeface="Arial" panose="020B0604020202020204" pitchFamily="34" charset="0"/>
                        </a:rPr>
                        <a:t>Item non-response (Round 9 face-to-face)</a:t>
                      </a:r>
                    </a:p>
                  </a:txBody>
                  <a:tcPr/>
                </a:tc>
                <a:extLst>
                  <a:ext uri="{0D108BD9-81ED-4DB2-BD59-A6C34878D82A}">
                    <a16:rowId xmlns:a16="http://schemas.microsoft.com/office/drawing/2014/main" val="269215023"/>
                  </a:ext>
                </a:extLst>
              </a:tr>
              <a:tr h="370840">
                <a:tc>
                  <a:txBody>
                    <a:bodyPr/>
                    <a:lstStyle/>
                    <a:p>
                      <a:r>
                        <a:rPr lang="en-GB" sz="1400" dirty="0">
                          <a:latin typeface="Arial" panose="020B0604020202020204" pitchFamily="34" charset="0"/>
                          <a:cs typeface="Arial" panose="020B0604020202020204" pitchFamily="34" charset="0"/>
                        </a:rPr>
                        <a:t>Mother’s highest level of education</a:t>
                      </a:r>
                    </a:p>
                  </a:txBody>
                  <a:tcPr/>
                </a:tc>
                <a:tc>
                  <a:txBody>
                    <a:bodyPr/>
                    <a:lstStyle/>
                    <a:p>
                      <a:r>
                        <a:rPr lang="en-GB" sz="1400" dirty="0">
                          <a:latin typeface="Arial" panose="020B0604020202020204" pitchFamily="34" charset="0"/>
                          <a:cs typeface="Arial" panose="020B0604020202020204" pitchFamily="34" charset="0"/>
                        </a:rPr>
                        <a:t>49%</a:t>
                      </a:r>
                    </a:p>
                  </a:txBody>
                  <a:tcPr/>
                </a:tc>
                <a:tc>
                  <a:txBody>
                    <a:bodyPr/>
                    <a:lstStyle/>
                    <a:p>
                      <a:r>
                        <a:rPr lang="en-GB" sz="1400" dirty="0">
                          <a:latin typeface="Arial" panose="020B0604020202020204" pitchFamily="34" charset="0"/>
                          <a:cs typeface="Arial" panose="020B0604020202020204" pitchFamily="34" charset="0"/>
                        </a:rPr>
                        <a:t>26%</a:t>
                      </a:r>
                    </a:p>
                  </a:txBody>
                  <a:tcPr/>
                </a:tc>
                <a:tc>
                  <a:txBody>
                    <a:bodyPr/>
                    <a:lstStyle/>
                    <a:p>
                      <a:r>
                        <a:rPr lang="en-GB" sz="14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687654121"/>
                  </a:ext>
                </a:extLst>
              </a:tr>
              <a:tr h="370840">
                <a:tc>
                  <a:txBody>
                    <a:bodyPr/>
                    <a:lstStyle/>
                    <a:p>
                      <a:r>
                        <a:rPr lang="en-GB" sz="1400" dirty="0">
                          <a:latin typeface="Arial" panose="020B0604020202020204" pitchFamily="34" charset="0"/>
                          <a:cs typeface="Arial" panose="020B0604020202020204" pitchFamily="34" charset="0"/>
                        </a:rPr>
                        <a:t>Father’s highest level of education</a:t>
                      </a:r>
                    </a:p>
                  </a:txBody>
                  <a:tcPr/>
                </a:tc>
                <a:tc>
                  <a:txBody>
                    <a:bodyPr/>
                    <a:lstStyle/>
                    <a:p>
                      <a:r>
                        <a:rPr lang="en-GB" sz="1400" dirty="0">
                          <a:latin typeface="Arial" panose="020B0604020202020204" pitchFamily="34" charset="0"/>
                          <a:cs typeface="Arial" panose="020B0604020202020204" pitchFamily="34" charset="0"/>
                        </a:rPr>
                        <a:t>46%</a:t>
                      </a:r>
                    </a:p>
                  </a:txBody>
                  <a:tcPr/>
                </a:tc>
                <a:tc>
                  <a:txBody>
                    <a:bodyPr/>
                    <a:lstStyle/>
                    <a:p>
                      <a:r>
                        <a:rPr lang="en-GB" sz="1400" dirty="0">
                          <a:latin typeface="Arial" panose="020B0604020202020204" pitchFamily="34" charset="0"/>
                          <a:cs typeface="Arial" panose="020B0604020202020204" pitchFamily="34" charset="0"/>
                        </a:rPr>
                        <a:t>26%</a:t>
                      </a:r>
                    </a:p>
                  </a:txBody>
                  <a:tcPr/>
                </a:tc>
                <a:tc>
                  <a:txBody>
                    <a:bodyPr/>
                    <a:lstStyle/>
                    <a:p>
                      <a:r>
                        <a:rPr lang="en-GB" sz="14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433360418"/>
                  </a:ext>
                </a:extLst>
              </a:tr>
              <a:tr h="370840">
                <a:tc>
                  <a:txBody>
                    <a:bodyPr/>
                    <a:lstStyle/>
                    <a:p>
                      <a:r>
                        <a:rPr lang="en-GB" sz="1400" dirty="0">
                          <a:latin typeface="Arial" panose="020B0604020202020204" pitchFamily="34" charset="0"/>
                          <a:cs typeface="Arial" panose="020B0604020202020204" pitchFamily="34" charset="0"/>
                        </a:rPr>
                        <a:t>Number of employees (if self-employed)</a:t>
                      </a:r>
                    </a:p>
                  </a:txBody>
                  <a:tcPr/>
                </a:tc>
                <a:tc>
                  <a:txBody>
                    <a:bodyPr/>
                    <a:lstStyle/>
                    <a:p>
                      <a:r>
                        <a:rPr lang="en-GB" sz="1400" dirty="0">
                          <a:latin typeface="Arial" panose="020B0604020202020204" pitchFamily="34" charset="0"/>
                          <a:cs typeface="Arial" panose="020B0604020202020204" pitchFamily="34" charset="0"/>
                        </a:rPr>
                        <a:t>45%</a:t>
                      </a:r>
                    </a:p>
                  </a:txBody>
                  <a:tcPr/>
                </a:tc>
                <a:tc>
                  <a:txBody>
                    <a:bodyPr/>
                    <a:lstStyle/>
                    <a:p>
                      <a:r>
                        <a:rPr lang="en-GB" sz="1400" dirty="0">
                          <a:latin typeface="Arial" panose="020B0604020202020204" pitchFamily="34" charset="0"/>
                          <a:cs typeface="Arial" panose="020B0604020202020204" pitchFamily="34" charset="0"/>
                        </a:rPr>
                        <a:t>18%</a:t>
                      </a:r>
                    </a:p>
                  </a:txBody>
                  <a:tcPr/>
                </a:tc>
                <a:tc>
                  <a:txBody>
                    <a:bodyPr/>
                    <a:lstStyle/>
                    <a:p>
                      <a:r>
                        <a:rPr lang="en-GB" sz="1400" dirty="0">
                          <a:latin typeface="Arial" panose="020B0604020202020204" pitchFamily="34" charset="0"/>
                          <a:cs typeface="Arial" panose="020B0604020202020204" pitchFamily="34" charset="0"/>
                        </a:rPr>
                        <a:t>0.1%</a:t>
                      </a:r>
                    </a:p>
                  </a:txBody>
                  <a:tcPr/>
                </a:tc>
                <a:extLst>
                  <a:ext uri="{0D108BD9-81ED-4DB2-BD59-A6C34878D82A}">
                    <a16:rowId xmlns:a16="http://schemas.microsoft.com/office/drawing/2014/main" val="2262471875"/>
                  </a:ext>
                </a:extLst>
              </a:tr>
              <a:tr h="370840">
                <a:tc>
                  <a:txBody>
                    <a:bodyPr/>
                    <a:lstStyle/>
                    <a:p>
                      <a:r>
                        <a:rPr lang="en-GB" sz="1400" dirty="0">
                          <a:latin typeface="Arial" panose="020B0604020202020204" pitchFamily="34" charset="0"/>
                          <a:cs typeface="Arial" panose="020B0604020202020204" pitchFamily="34" charset="0"/>
                        </a:rPr>
                        <a:t>Write-in occupation questions for partner</a:t>
                      </a:r>
                    </a:p>
                  </a:txBody>
                  <a:tcPr/>
                </a:tc>
                <a:tc>
                  <a:txBody>
                    <a:bodyPr/>
                    <a:lstStyle/>
                    <a:p>
                      <a:r>
                        <a:rPr lang="en-GB" sz="1400" dirty="0">
                          <a:latin typeface="Arial" panose="020B0604020202020204" pitchFamily="34" charset="0"/>
                          <a:cs typeface="Arial" panose="020B0604020202020204" pitchFamily="34" charset="0"/>
                        </a:rPr>
                        <a:t>22-41%</a:t>
                      </a:r>
                    </a:p>
                  </a:txBody>
                  <a:tcPr/>
                </a:tc>
                <a:tc>
                  <a:txBody>
                    <a:bodyPr/>
                    <a:lstStyle/>
                    <a:p>
                      <a:r>
                        <a:rPr lang="en-GB" sz="1400" dirty="0">
                          <a:latin typeface="Arial" panose="020B0604020202020204" pitchFamily="34" charset="0"/>
                          <a:cs typeface="Arial" panose="020B0604020202020204" pitchFamily="34" charset="0"/>
                        </a:rPr>
                        <a:t>9-17%</a:t>
                      </a:r>
                    </a:p>
                  </a:txBody>
                  <a:tcPr/>
                </a:tc>
                <a:tc>
                  <a:txBody>
                    <a:bodyPr/>
                    <a:lstStyle/>
                    <a:p>
                      <a:r>
                        <a:rPr lang="en-GB" sz="1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920767470"/>
                  </a:ext>
                </a:extLst>
              </a:tr>
              <a:tr h="370840">
                <a:tc>
                  <a:txBody>
                    <a:bodyPr/>
                    <a:lstStyle/>
                    <a:p>
                      <a:r>
                        <a:rPr lang="en-GB" sz="1400" dirty="0">
                          <a:latin typeface="Arial" panose="020B0604020202020204" pitchFamily="34" charset="0"/>
                          <a:cs typeface="Arial" panose="020B0604020202020204" pitchFamily="34" charset="0"/>
                        </a:rPr>
                        <a:t>Write-in industry and occupation questions for respondent</a:t>
                      </a:r>
                    </a:p>
                  </a:txBody>
                  <a:tcPr/>
                </a:tc>
                <a:tc>
                  <a:txBody>
                    <a:bodyPr/>
                    <a:lstStyle/>
                    <a:p>
                      <a:r>
                        <a:rPr lang="en-GB" sz="1400" dirty="0">
                          <a:latin typeface="Arial" panose="020B0604020202020204" pitchFamily="34" charset="0"/>
                          <a:cs typeface="Arial" panose="020B0604020202020204" pitchFamily="34" charset="0"/>
                        </a:rPr>
                        <a:t>18-36%</a:t>
                      </a:r>
                    </a:p>
                  </a:txBody>
                  <a:tcPr/>
                </a:tc>
                <a:tc>
                  <a:txBody>
                    <a:bodyPr/>
                    <a:lstStyle/>
                    <a:p>
                      <a:r>
                        <a:rPr lang="en-GB" sz="1400" dirty="0">
                          <a:latin typeface="Arial" panose="020B0604020202020204" pitchFamily="34" charset="0"/>
                          <a:cs typeface="Arial" panose="020B0604020202020204" pitchFamily="34" charset="0"/>
                        </a:rPr>
                        <a:t>10-16%</a:t>
                      </a:r>
                    </a:p>
                  </a:txBody>
                  <a:tcPr/>
                </a:tc>
                <a:tc>
                  <a:txBody>
                    <a:bodyPr/>
                    <a:lstStyle/>
                    <a:p>
                      <a:r>
                        <a:rPr lang="en-GB" sz="1400" dirty="0">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3699423152"/>
                  </a:ext>
                </a:extLst>
              </a:tr>
              <a:tr h="370840">
                <a:tc>
                  <a:txBody>
                    <a:bodyPr/>
                    <a:lstStyle/>
                    <a:p>
                      <a:r>
                        <a:rPr lang="en-GB" sz="1400" dirty="0">
                          <a:latin typeface="Arial" panose="020B0604020202020204" pitchFamily="34" charset="0"/>
                          <a:cs typeface="Arial" panose="020B0604020202020204" pitchFamily="34" charset="0"/>
                        </a:rPr>
                        <a:t>Household income</a:t>
                      </a:r>
                    </a:p>
                  </a:txBody>
                  <a:tcPr/>
                </a:tc>
                <a:tc>
                  <a:txBody>
                    <a:bodyPr/>
                    <a:lstStyle/>
                    <a:p>
                      <a:r>
                        <a:rPr lang="en-GB" sz="1400" dirty="0">
                          <a:latin typeface="Arial" panose="020B0604020202020204" pitchFamily="34" charset="0"/>
                          <a:cs typeface="Arial" panose="020B0604020202020204" pitchFamily="34" charset="0"/>
                        </a:rPr>
                        <a:t>28%</a:t>
                      </a:r>
                    </a:p>
                  </a:txBody>
                  <a:tcPr/>
                </a:tc>
                <a:tc>
                  <a:txBody>
                    <a:bodyPr/>
                    <a:lstStyle/>
                    <a:p>
                      <a:r>
                        <a:rPr lang="en-GB" sz="1400" dirty="0">
                          <a:latin typeface="Arial" panose="020B0604020202020204" pitchFamily="34" charset="0"/>
                          <a:cs typeface="Arial" panose="020B0604020202020204" pitchFamily="34" charset="0"/>
                        </a:rPr>
                        <a:t>8%</a:t>
                      </a:r>
                    </a:p>
                  </a:txBody>
                  <a:tcPr/>
                </a:tc>
                <a:tc>
                  <a:txBody>
                    <a:bodyPr/>
                    <a:lstStyle/>
                    <a:p>
                      <a:r>
                        <a:rPr lang="en-GB" sz="1400"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3648874837"/>
                  </a:ext>
                </a:extLst>
              </a:tr>
              <a:tr h="370840">
                <a:tc>
                  <a:txBody>
                    <a:bodyPr/>
                    <a:lstStyle/>
                    <a:p>
                      <a:r>
                        <a:rPr lang="en-GB" sz="1400" dirty="0">
                          <a:latin typeface="Arial" panose="020B0604020202020204" pitchFamily="34" charset="0"/>
                          <a:cs typeface="Arial" panose="020B0604020202020204" pitchFamily="34" charset="0"/>
                        </a:rPr>
                        <a:t>Partner’s highest level of education</a:t>
                      </a:r>
                    </a:p>
                  </a:txBody>
                  <a:tcPr/>
                </a:tc>
                <a:tc>
                  <a:txBody>
                    <a:bodyPr/>
                    <a:lstStyle/>
                    <a:p>
                      <a:r>
                        <a:rPr lang="en-GB" sz="1400" dirty="0">
                          <a:latin typeface="Arial" panose="020B0604020202020204" pitchFamily="34" charset="0"/>
                          <a:cs typeface="Arial" panose="020B0604020202020204" pitchFamily="34" charset="0"/>
                        </a:rPr>
                        <a:t>27%</a:t>
                      </a:r>
                    </a:p>
                  </a:txBody>
                  <a:tcPr/>
                </a:tc>
                <a:tc>
                  <a:txBody>
                    <a:bodyPr/>
                    <a:lstStyle/>
                    <a:p>
                      <a:r>
                        <a:rPr lang="en-GB" sz="1400" dirty="0">
                          <a:latin typeface="Arial" panose="020B0604020202020204" pitchFamily="34" charset="0"/>
                          <a:cs typeface="Arial" panose="020B0604020202020204" pitchFamily="34" charset="0"/>
                        </a:rPr>
                        <a:t>9%</a:t>
                      </a:r>
                    </a:p>
                  </a:txBody>
                  <a:tcPr/>
                </a:tc>
                <a:tc>
                  <a:txBody>
                    <a:bodyPr/>
                    <a:lstStyle/>
                    <a:p>
                      <a:r>
                        <a:rPr lang="en-GB" sz="1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145838782"/>
                  </a:ext>
                </a:extLst>
              </a:tr>
              <a:tr h="370840">
                <a:tc>
                  <a:txBody>
                    <a:bodyPr/>
                    <a:lstStyle/>
                    <a:p>
                      <a:r>
                        <a:rPr lang="en-GB" sz="1400" dirty="0">
                          <a:latin typeface="Arial" panose="020B0604020202020204" pitchFamily="34" charset="0"/>
                          <a:cs typeface="Arial" panose="020B0604020202020204" pitchFamily="34" charset="0"/>
                        </a:rPr>
                        <a:t>Whether partner did any paid work in last 7 days</a:t>
                      </a:r>
                    </a:p>
                  </a:txBody>
                  <a:tcPr/>
                </a:tc>
                <a:tc>
                  <a:txBody>
                    <a:bodyPr/>
                    <a:lstStyle/>
                    <a:p>
                      <a:r>
                        <a:rPr lang="en-GB" sz="1400" dirty="0">
                          <a:latin typeface="Arial" panose="020B0604020202020204" pitchFamily="34" charset="0"/>
                          <a:cs typeface="Arial" panose="020B0604020202020204" pitchFamily="34" charset="0"/>
                        </a:rPr>
                        <a:t>26%</a:t>
                      </a:r>
                    </a:p>
                  </a:txBody>
                  <a:tcPr/>
                </a:tc>
                <a:tc>
                  <a:txBody>
                    <a:bodyPr/>
                    <a:lstStyle/>
                    <a:p>
                      <a:r>
                        <a:rPr lang="en-GB" sz="1400" dirty="0">
                          <a:latin typeface="Arial" panose="020B0604020202020204" pitchFamily="34" charset="0"/>
                          <a:cs typeface="Arial" panose="020B0604020202020204" pitchFamily="34" charset="0"/>
                        </a:rPr>
                        <a:t>1%</a:t>
                      </a:r>
                    </a:p>
                  </a:txBody>
                  <a:tcPr/>
                </a:tc>
                <a:tc>
                  <a:txBody>
                    <a:bodyPr/>
                    <a:lstStyle/>
                    <a:p>
                      <a:r>
                        <a:rPr lang="en-GB" sz="1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023930509"/>
                  </a:ext>
                </a:extLst>
              </a:tr>
              <a:tr h="370840">
                <a:tc>
                  <a:txBody>
                    <a:bodyPr/>
                    <a:lstStyle/>
                    <a:p>
                      <a:r>
                        <a:rPr lang="en-GB" sz="1400" dirty="0">
                          <a:latin typeface="Arial" panose="020B0604020202020204" pitchFamily="34" charset="0"/>
                          <a:cs typeface="Arial" panose="020B0604020202020204" pitchFamily="34" charset="0"/>
                        </a:rPr>
                        <a:t>Hours normally worked</a:t>
                      </a:r>
                    </a:p>
                  </a:txBody>
                  <a:tcPr/>
                </a:tc>
                <a:tc>
                  <a:txBody>
                    <a:bodyPr/>
                    <a:lstStyle/>
                    <a:p>
                      <a:r>
                        <a:rPr lang="en-GB" sz="1400" dirty="0">
                          <a:latin typeface="Arial" panose="020B0604020202020204" pitchFamily="34" charset="0"/>
                          <a:cs typeface="Arial" panose="020B0604020202020204" pitchFamily="34" charset="0"/>
                        </a:rPr>
                        <a:t>25%</a:t>
                      </a:r>
                    </a:p>
                  </a:txBody>
                  <a:tcPr/>
                </a:tc>
                <a:tc>
                  <a:txBody>
                    <a:bodyPr/>
                    <a:lstStyle/>
                    <a:p>
                      <a:r>
                        <a:rPr lang="en-GB" sz="1400" dirty="0">
                          <a:latin typeface="Arial" panose="020B0604020202020204" pitchFamily="34" charset="0"/>
                          <a:cs typeface="Arial" panose="020B0604020202020204" pitchFamily="34" charset="0"/>
                        </a:rPr>
                        <a:t>8%</a:t>
                      </a:r>
                    </a:p>
                  </a:txBody>
                  <a:tcPr/>
                </a:tc>
                <a:tc>
                  <a:txBody>
                    <a:bodyPr/>
                    <a:lstStyle/>
                    <a:p>
                      <a:r>
                        <a:rPr lang="en-GB" sz="1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3003807716"/>
                  </a:ext>
                </a:extLst>
              </a:tr>
              <a:tr h="370840">
                <a:tc>
                  <a:txBody>
                    <a:bodyPr/>
                    <a:lstStyle/>
                    <a:p>
                      <a:r>
                        <a:rPr lang="en-GB" sz="1400" dirty="0">
                          <a:latin typeface="Arial" panose="020B0604020202020204" pitchFamily="34" charset="0"/>
                          <a:cs typeface="Arial" panose="020B0604020202020204" pitchFamily="34" charset="0"/>
                        </a:rPr>
                        <a:t>Digital social contacts questions – children block</a:t>
                      </a:r>
                    </a:p>
                  </a:txBody>
                  <a:tcPr/>
                </a:tc>
                <a:tc>
                  <a:txBody>
                    <a:bodyPr/>
                    <a:lstStyle/>
                    <a:p>
                      <a:r>
                        <a:rPr lang="en-GB" sz="1400" dirty="0">
                          <a:latin typeface="Arial" panose="020B0604020202020204" pitchFamily="34" charset="0"/>
                          <a:cs typeface="Arial" panose="020B0604020202020204" pitchFamily="34" charset="0"/>
                        </a:rPr>
                        <a:t>11-21%</a:t>
                      </a:r>
                    </a:p>
                  </a:txBody>
                  <a:tcPr/>
                </a:tc>
                <a:tc>
                  <a:txBody>
                    <a:bodyPr/>
                    <a:lstStyle/>
                    <a:p>
                      <a:r>
                        <a:rPr lang="en-GB" sz="1400" dirty="0">
                          <a:latin typeface="Arial" panose="020B0604020202020204" pitchFamily="34" charset="0"/>
                          <a:cs typeface="Arial" panose="020B0604020202020204" pitchFamily="34" charset="0"/>
                        </a:rPr>
                        <a:t>1-7%</a:t>
                      </a:r>
                    </a:p>
                  </a:txBody>
                  <a:tcPr/>
                </a:tc>
                <a:tc>
                  <a:txBody>
                    <a:bodyPr/>
                    <a:lstStyle/>
                    <a:p>
                      <a:r>
                        <a:rPr lang="en-GB" sz="1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486596656"/>
                  </a:ext>
                </a:extLst>
              </a:tr>
              <a:tr h="370840">
                <a:tc>
                  <a:txBody>
                    <a:bodyPr/>
                    <a:lstStyle/>
                    <a:p>
                      <a:r>
                        <a:rPr lang="en-GB" sz="1400" dirty="0">
                          <a:latin typeface="Arial" panose="020B0604020202020204" pitchFamily="34" charset="0"/>
                          <a:cs typeface="Arial" panose="020B0604020202020204" pitchFamily="34" charset="0"/>
                        </a:rPr>
                        <a:t>Party voted for in last election</a:t>
                      </a:r>
                    </a:p>
                  </a:txBody>
                  <a:tcPr/>
                </a:tc>
                <a:tc>
                  <a:txBody>
                    <a:bodyPr/>
                    <a:lstStyle/>
                    <a:p>
                      <a:r>
                        <a:rPr lang="en-GB" sz="1400" dirty="0">
                          <a:latin typeface="Arial" panose="020B0604020202020204" pitchFamily="34" charset="0"/>
                          <a:cs typeface="Arial" panose="020B0604020202020204" pitchFamily="34" charset="0"/>
                        </a:rPr>
                        <a:t>21%</a:t>
                      </a:r>
                    </a:p>
                  </a:txBody>
                  <a:tcPr/>
                </a:tc>
                <a:tc>
                  <a:txBody>
                    <a:bodyPr/>
                    <a:lstStyle/>
                    <a:p>
                      <a:r>
                        <a:rPr lang="en-GB" sz="1400" dirty="0">
                          <a:latin typeface="Arial" panose="020B0604020202020204" pitchFamily="34" charset="0"/>
                          <a:cs typeface="Arial" panose="020B0604020202020204" pitchFamily="34" charset="0"/>
                        </a:rPr>
                        <a:t>12%</a:t>
                      </a:r>
                    </a:p>
                  </a:txBody>
                  <a:tcPr/>
                </a:tc>
                <a:tc>
                  <a:txBody>
                    <a:bodyPr/>
                    <a:lstStyle/>
                    <a:p>
                      <a:r>
                        <a:rPr lang="en-GB" sz="1400"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502740429"/>
                  </a:ext>
                </a:extLst>
              </a:tr>
              <a:tr h="370840">
                <a:tc>
                  <a:txBody>
                    <a:bodyPr/>
                    <a:lstStyle/>
                    <a:p>
                      <a:r>
                        <a:rPr lang="en-GB" sz="1400" dirty="0">
                          <a:latin typeface="Arial" panose="020B0604020202020204" pitchFamily="34" charset="0"/>
                          <a:cs typeface="Arial" panose="020B0604020202020204" pitchFamily="34" charset="0"/>
                        </a:rPr>
                        <a:t>Whether ever lived with a partner</a:t>
                      </a:r>
                    </a:p>
                  </a:txBody>
                  <a:tcPr/>
                </a:tc>
                <a:tc>
                  <a:txBody>
                    <a:bodyPr/>
                    <a:lstStyle/>
                    <a:p>
                      <a:r>
                        <a:rPr lang="en-GB" sz="1400" dirty="0">
                          <a:latin typeface="Arial" panose="020B0604020202020204" pitchFamily="34" charset="0"/>
                          <a:cs typeface="Arial" panose="020B0604020202020204" pitchFamily="34" charset="0"/>
                        </a:rPr>
                        <a:t>20%</a:t>
                      </a:r>
                    </a:p>
                  </a:txBody>
                  <a:tcPr/>
                </a:tc>
                <a:tc>
                  <a:txBody>
                    <a:bodyPr/>
                    <a:lstStyle/>
                    <a:p>
                      <a:r>
                        <a:rPr lang="en-GB" sz="1400" dirty="0">
                          <a:latin typeface="Arial" panose="020B0604020202020204" pitchFamily="34" charset="0"/>
                          <a:cs typeface="Arial" panose="020B0604020202020204" pitchFamily="34" charset="0"/>
                        </a:rPr>
                        <a:t>2%</a:t>
                      </a:r>
                    </a:p>
                  </a:txBody>
                  <a:tcPr/>
                </a:tc>
                <a:tc>
                  <a:txBody>
                    <a:bodyPr/>
                    <a:lstStyle/>
                    <a:p>
                      <a:r>
                        <a:rPr lang="en-GB" sz="1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011804867"/>
                  </a:ext>
                </a:extLst>
              </a:tr>
            </a:tbl>
          </a:graphicData>
        </a:graphic>
      </p:graphicFrame>
    </p:spTree>
    <p:extLst>
      <p:ext uri="{BB962C8B-B14F-4D97-AF65-F5344CB8AC3E}">
        <p14:creationId xmlns:p14="http://schemas.microsoft.com/office/powerpoint/2010/main" val="243954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24</a:t>
            </a:fld>
            <a:endParaRPr lang="en-US" b="1" dirty="0">
              <a:solidFill>
                <a:schemeClr val="bg1"/>
              </a:solidFill>
            </a:endParaRPr>
          </a:p>
        </p:txBody>
      </p:sp>
      <p:pic>
        <p:nvPicPr>
          <p:cNvPr id="2" name="Picture 1">
            <a:extLst>
              <a:ext uri="{FF2B5EF4-FFF2-40B4-BE49-F238E27FC236}">
                <a16:creationId xmlns:a16="http://schemas.microsoft.com/office/drawing/2014/main" id="{DD73D450-1281-4F57-A6A9-60E7516DD01C}"/>
              </a:ext>
            </a:extLst>
          </p:cNvPr>
          <p:cNvPicPr>
            <a:picLocks noChangeAspect="1"/>
          </p:cNvPicPr>
          <p:nvPr/>
        </p:nvPicPr>
        <p:blipFill>
          <a:blip r:embed="rId3"/>
          <a:stretch>
            <a:fillRect/>
          </a:stretch>
        </p:blipFill>
        <p:spPr>
          <a:xfrm>
            <a:off x="0" y="0"/>
            <a:ext cx="5203231" cy="6858000"/>
          </a:xfrm>
          <a:prstGeom prst="rect">
            <a:avLst/>
          </a:prstGeom>
          <a:ln>
            <a:solidFill>
              <a:schemeClr val="tx1"/>
            </a:solidFill>
          </a:ln>
        </p:spPr>
      </p:pic>
      <p:pic>
        <p:nvPicPr>
          <p:cNvPr id="3" name="Picture 2">
            <a:extLst>
              <a:ext uri="{FF2B5EF4-FFF2-40B4-BE49-F238E27FC236}">
                <a16:creationId xmlns:a16="http://schemas.microsoft.com/office/drawing/2014/main" id="{08F415F1-3C86-443D-90C0-5A163ADE9410}"/>
              </a:ext>
            </a:extLst>
          </p:cNvPr>
          <p:cNvPicPr>
            <a:picLocks noChangeAspect="1"/>
          </p:cNvPicPr>
          <p:nvPr/>
        </p:nvPicPr>
        <p:blipFill>
          <a:blip r:embed="rId4"/>
          <a:stretch>
            <a:fillRect/>
          </a:stretch>
        </p:blipFill>
        <p:spPr>
          <a:xfrm>
            <a:off x="5731050" y="1891862"/>
            <a:ext cx="3039378" cy="2873594"/>
          </a:xfrm>
          <a:prstGeom prst="rect">
            <a:avLst/>
          </a:prstGeom>
          <a:ln>
            <a:solidFill>
              <a:schemeClr val="tx1"/>
            </a:solidFill>
          </a:ln>
        </p:spPr>
      </p:pic>
    </p:spTree>
    <p:extLst>
      <p:ext uri="{BB962C8B-B14F-4D97-AF65-F5344CB8AC3E}">
        <p14:creationId xmlns:p14="http://schemas.microsoft.com/office/powerpoint/2010/main" val="194615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Survey length underestimated in experiment 2</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1800"/>
              </a:spcAft>
              <a:buSzPct val="130000"/>
            </a:pPr>
            <a:r>
              <a:rPr lang="en-GB" sz="1600" dirty="0">
                <a:latin typeface="Arial"/>
                <a:cs typeface="Arial"/>
              </a:rPr>
              <a:t>Near full version was estimated to take around 50 minutes to complete (communicated to respondents in the advance letter)</a:t>
            </a:r>
          </a:p>
          <a:p>
            <a:pPr marL="346500" fontAlgn="auto">
              <a:spcBef>
                <a:spcPts val="0"/>
              </a:spcBef>
              <a:spcAft>
                <a:spcPts val="1800"/>
              </a:spcAft>
              <a:buSzPct val="130000"/>
            </a:pPr>
            <a:r>
              <a:rPr lang="en-GB" sz="1600" dirty="0">
                <a:latin typeface="Arial"/>
                <a:cs typeface="Arial"/>
              </a:rPr>
              <a:t>Median completion time was a little over 60 minutes, even after excluding outliers</a:t>
            </a:r>
          </a:p>
          <a:p>
            <a:pPr marL="346500" fontAlgn="auto">
              <a:spcBef>
                <a:spcPts val="0"/>
              </a:spcBef>
              <a:spcAft>
                <a:spcPts val="1800"/>
              </a:spcAft>
              <a:buSzPct val="130000"/>
            </a:pPr>
            <a:r>
              <a:rPr lang="en-GB" sz="1600" dirty="0">
                <a:latin typeface="Arial"/>
                <a:cs typeface="Arial"/>
              </a:rPr>
              <a:t>Unclear how often people were completing in one go versus taking breaks; however, did not feel we could confidently say that the survey should take ‘about 50 minutes’ to complete; also unsure of impact of saying the survey would take an hour</a:t>
            </a:r>
          </a:p>
          <a:p>
            <a:pPr marL="346500" fontAlgn="auto">
              <a:spcBef>
                <a:spcPts val="0"/>
              </a:spcBef>
              <a:spcAft>
                <a:spcPts val="1800"/>
              </a:spcAft>
              <a:buSzPct val="130000"/>
            </a:pPr>
            <a:r>
              <a:rPr lang="en-GB" sz="1600" dirty="0">
                <a:latin typeface="Arial"/>
                <a:cs typeface="Arial"/>
              </a:rPr>
              <a:t>Decision made to drop one section from the self-completion questionnaire (human values scale), in addition to parent education questions, and retain the 50 minute estimate</a:t>
            </a:r>
          </a:p>
          <a:p>
            <a:pPr marL="3600" indent="0" fontAlgn="auto">
              <a:spcBef>
                <a:spcPts val="0"/>
              </a:spcBef>
              <a:spcAft>
                <a:spcPts val="1800"/>
              </a:spcAft>
              <a:buSzPct val="130000"/>
              <a:buNone/>
            </a:pPr>
            <a:endParaRPr lang="en-GB" sz="1400" dirty="0">
              <a:latin typeface="Arial"/>
              <a:cs typeface="Arial"/>
            </a:endParaRPr>
          </a:p>
          <a:p>
            <a:pPr marL="346500" fontAlgn="auto">
              <a:spcBef>
                <a:spcPts val="0"/>
              </a:spcBef>
              <a:spcAft>
                <a:spcPts val="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25</a:t>
            </a:fld>
            <a:endParaRPr lang="en-US" b="1" dirty="0">
              <a:solidFill>
                <a:schemeClr val="bg1"/>
              </a:solidFill>
            </a:endParaRPr>
          </a:p>
        </p:txBody>
      </p:sp>
    </p:spTree>
    <p:extLst>
      <p:ext uri="{BB962C8B-B14F-4D97-AF65-F5344CB8AC3E}">
        <p14:creationId xmlns:p14="http://schemas.microsoft.com/office/powerpoint/2010/main" val="339600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Breakoffs more common among those using smartphones</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2400"/>
              </a:spcAft>
              <a:buSzPct val="130000"/>
            </a:pPr>
            <a:r>
              <a:rPr lang="en-GB" sz="1600" dirty="0">
                <a:latin typeface="Arial"/>
                <a:cs typeface="Arial"/>
              </a:rPr>
              <a:t>Almost three quarters of respondents (72%) completed on a PC/desktop/laptop, 24% on a smartphone and 4% on a tablet</a:t>
            </a:r>
          </a:p>
          <a:p>
            <a:pPr marL="346500" fontAlgn="auto">
              <a:spcBef>
                <a:spcPts val="0"/>
              </a:spcBef>
              <a:spcAft>
                <a:spcPts val="2400"/>
              </a:spcAft>
              <a:buSzPct val="130000"/>
            </a:pPr>
            <a:r>
              <a:rPr lang="en-GB" sz="1600" dirty="0">
                <a:latin typeface="Arial"/>
                <a:cs typeface="Arial"/>
              </a:rPr>
              <a:t>Breakoffs higher among smartphones – 24% started but did not finish, compared with 9% on a PC and 18% on a tablet</a:t>
            </a:r>
          </a:p>
          <a:p>
            <a:pPr marL="346500" fontAlgn="auto">
              <a:spcBef>
                <a:spcPts val="0"/>
              </a:spcBef>
              <a:spcAft>
                <a:spcPts val="1800"/>
              </a:spcAft>
              <a:buSzPct val="130000"/>
            </a:pPr>
            <a:r>
              <a:rPr lang="en-GB" sz="1600" dirty="0">
                <a:latin typeface="Arial"/>
                <a:cs typeface="Arial"/>
              </a:rPr>
              <a:t>No guidance given to respondents on which type of device to use for the survey</a:t>
            </a:r>
          </a:p>
          <a:p>
            <a:pPr marL="3600" indent="0" fontAlgn="auto">
              <a:spcBef>
                <a:spcPts val="0"/>
              </a:spcBef>
              <a:spcAft>
                <a:spcPts val="1800"/>
              </a:spcAft>
              <a:buSzPct val="130000"/>
              <a:buNone/>
            </a:pPr>
            <a:endParaRPr lang="en-GB" sz="1400" dirty="0">
              <a:latin typeface="Arial"/>
              <a:cs typeface="Arial"/>
            </a:endParaRPr>
          </a:p>
          <a:p>
            <a:pPr marL="346500" fontAlgn="auto">
              <a:spcBef>
                <a:spcPts val="0"/>
              </a:spcBef>
              <a:spcAft>
                <a:spcPts val="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26</a:t>
            </a:fld>
            <a:endParaRPr lang="en-US" b="1" dirty="0">
              <a:solidFill>
                <a:schemeClr val="bg1"/>
              </a:solidFill>
            </a:endParaRPr>
          </a:p>
        </p:txBody>
      </p:sp>
    </p:spTree>
    <p:extLst>
      <p:ext uri="{BB962C8B-B14F-4D97-AF65-F5344CB8AC3E}">
        <p14:creationId xmlns:p14="http://schemas.microsoft.com/office/powerpoint/2010/main" val="174254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Conclusions and next steps</a:t>
            </a:r>
          </a:p>
        </p:txBody>
      </p:sp>
      <p:sp>
        <p:nvSpPr>
          <p:cNvPr id="4" name="Text Placeholder 3"/>
          <p:cNvSpPr>
            <a:spLocks noGrp="1"/>
          </p:cNvSpPr>
          <p:nvPr>
            <p:ph type="body" sz="quarter" idx="13"/>
          </p:nvPr>
        </p:nvSpPr>
        <p:spPr>
          <a:xfrm>
            <a:off x="272816" y="6467271"/>
            <a:ext cx="5554132" cy="390729"/>
          </a:xfrm>
        </p:spPr>
        <p:txBody>
          <a:bodyPr/>
          <a:lstStyle/>
          <a:p>
            <a:r>
              <a:rPr lang="en-US" dirty="0"/>
              <a:t>GenPopWeb2 Meeting – 14 July 2021</a:t>
            </a:r>
          </a:p>
          <a:p>
            <a:endParaRPr lang="en-US" dirty="0"/>
          </a:p>
        </p:txBody>
      </p:sp>
      <p:sp>
        <p:nvSpPr>
          <p:cNvPr id="5" name="Slide Number Placeholder 1"/>
          <p:cNvSpPr>
            <a:spLocks noGrp="1"/>
          </p:cNvSpPr>
          <p:nvPr>
            <p:ph type="sldNum" sz="quarter" idx="4"/>
          </p:nvPr>
        </p:nvSpPr>
        <p:spPr>
          <a:xfrm>
            <a:off x="8212667" y="378883"/>
            <a:ext cx="668862" cy="365125"/>
          </a:xfrm>
          <a:prstGeom prst="rect">
            <a:avLst/>
          </a:prstGeom>
        </p:spPr>
        <p:txBody>
          <a:bodyPr vert="horz" lIns="91440" tIns="45720" rIns="91440" bIns="45720" rtlCol="0" anchor="ctr"/>
          <a:lstStyle>
            <a:lvl1pPr algn="r">
              <a:defRPr sz="1200">
                <a:solidFill>
                  <a:schemeClr val="accent1"/>
                </a:solidFill>
              </a:defRPr>
            </a:lvl1pPr>
          </a:lstStyle>
          <a:p>
            <a:fld id="{6FCE4D09-E06F-854B-BFF1-D157BAEBE1EF}" type="slidenum">
              <a:rPr lang="en-US" b="1" smtClean="0"/>
              <a:pPr/>
              <a:t>27</a:t>
            </a:fld>
            <a:endParaRPr lang="en-US" b="1" dirty="0"/>
          </a:p>
        </p:txBody>
      </p:sp>
    </p:spTree>
    <p:extLst>
      <p:ext uri="{BB962C8B-B14F-4D97-AF65-F5344CB8AC3E}">
        <p14:creationId xmlns:p14="http://schemas.microsoft.com/office/powerpoint/2010/main" val="2522075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Conclusions</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 indent="0" algn="ctr" fontAlgn="auto">
              <a:spcBef>
                <a:spcPts val="0"/>
              </a:spcBef>
              <a:spcAft>
                <a:spcPts val="1800"/>
              </a:spcAft>
              <a:buSzPct val="130000"/>
              <a:buNone/>
            </a:pPr>
            <a:r>
              <a:rPr lang="en-GB" sz="1600" b="1" i="1" dirty="0">
                <a:solidFill>
                  <a:prstClr val="black"/>
                </a:solidFill>
                <a:latin typeface="Arial"/>
                <a:cs typeface="Arial"/>
              </a:rPr>
              <a:t>Can we develop a self-completion version of ESS that includes the majority of content from the face-to-face survey (with limited adaptation) while delivering ‘acceptable’ response rates, sample composition and data quality?</a:t>
            </a:r>
            <a:r>
              <a:rPr lang="en-GB" sz="1600" b="1" i="1" dirty="0">
                <a:latin typeface="Arial"/>
                <a:cs typeface="Arial"/>
              </a:rPr>
              <a:t> </a:t>
            </a:r>
          </a:p>
          <a:p>
            <a:pPr marL="289350" indent="-285750" fontAlgn="auto">
              <a:spcBef>
                <a:spcPts val="0"/>
              </a:spcBef>
              <a:spcAft>
                <a:spcPts val="1800"/>
              </a:spcAft>
              <a:buSzPct val="130000"/>
            </a:pPr>
            <a:endParaRPr lang="en-GB" sz="1600" dirty="0">
              <a:latin typeface="Arial"/>
              <a:cs typeface="Arial"/>
            </a:endParaRPr>
          </a:p>
          <a:p>
            <a:pPr marL="289350" indent="-285750" fontAlgn="auto">
              <a:spcBef>
                <a:spcPts val="0"/>
              </a:spcBef>
              <a:spcAft>
                <a:spcPts val="1800"/>
              </a:spcAft>
              <a:buSzPct val="130000"/>
            </a:pPr>
            <a:r>
              <a:rPr lang="en-GB" sz="1600" dirty="0">
                <a:latin typeface="Arial"/>
                <a:cs typeface="Arial"/>
              </a:rPr>
              <a:t>General conclusion from our testing/piloting is ‘yes’ – but with some caveats</a:t>
            </a:r>
          </a:p>
          <a:p>
            <a:pPr marL="289350" indent="-285750" fontAlgn="auto">
              <a:spcBef>
                <a:spcPts val="0"/>
              </a:spcBef>
              <a:spcAft>
                <a:spcPts val="1800"/>
              </a:spcAft>
              <a:buSzPct val="130000"/>
            </a:pPr>
            <a:r>
              <a:rPr lang="en-GB" sz="1600" dirty="0">
                <a:latin typeface="Arial"/>
                <a:cs typeface="Arial"/>
              </a:rPr>
              <a:t>Positive findings for response rates (though still likely to be lower than face-to-face in most countries), sample composition and some data quality indicators</a:t>
            </a:r>
          </a:p>
          <a:p>
            <a:pPr marL="289350" indent="-285750" fontAlgn="auto">
              <a:spcBef>
                <a:spcPts val="0"/>
              </a:spcBef>
              <a:spcAft>
                <a:spcPts val="1800"/>
              </a:spcAft>
              <a:buSzPct val="130000"/>
            </a:pPr>
            <a:r>
              <a:rPr lang="en-GB" sz="1600" dirty="0">
                <a:latin typeface="Arial"/>
                <a:cs typeface="Arial"/>
              </a:rPr>
              <a:t>But concerns about levels of item non-response for some items and especially whether we can collect data on education and employment to a standard close to that achieved for the face-to-face survey</a:t>
            </a:r>
          </a:p>
          <a:p>
            <a:pPr marL="289350" indent="-285750" fontAlgn="auto">
              <a:spcBef>
                <a:spcPts val="0"/>
              </a:spcBef>
              <a:spcAft>
                <a:spcPts val="1800"/>
              </a:spcAft>
              <a:buSzPct val="130000"/>
            </a:pPr>
            <a:r>
              <a:rPr lang="en-GB" sz="1600" dirty="0">
                <a:latin typeface="Arial"/>
                <a:cs typeface="Arial"/>
              </a:rPr>
              <a:t>Particular issues/limitations with a paper questionnaire </a:t>
            </a:r>
          </a:p>
          <a:p>
            <a:pPr marL="289350" indent="-285750" fontAlgn="auto">
              <a:spcBef>
                <a:spcPts val="0"/>
              </a:spcBef>
              <a:spcAft>
                <a:spcPts val="1800"/>
              </a:spcAft>
              <a:buSzPct val="130000"/>
            </a:pPr>
            <a:endParaRPr lang="en-GB" sz="1600" dirty="0">
              <a:latin typeface="Arial"/>
              <a:cs typeface="Arial"/>
            </a:endParaRPr>
          </a:p>
          <a:p>
            <a:pPr marL="289350" indent="-285750" fontAlgn="auto">
              <a:spcBef>
                <a:spcPts val="0"/>
              </a:spcBef>
              <a:spcAft>
                <a:spcPts val="1800"/>
              </a:spcAft>
              <a:buSzPct val="130000"/>
            </a:pPr>
            <a:endParaRPr lang="en-GB" sz="1600" dirty="0">
              <a:latin typeface="Arial"/>
              <a:cs typeface="Arial"/>
            </a:endParaRPr>
          </a:p>
          <a:p>
            <a:pPr marL="3600" indent="0" fontAlgn="auto">
              <a:spcBef>
                <a:spcPts val="0"/>
              </a:spcBef>
              <a:spcAft>
                <a:spcPts val="1800"/>
              </a:spcAft>
              <a:buSzPct val="130000"/>
              <a:buNone/>
            </a:pPr>
            <a:endParaRPr lang="en-GB" sz="1400" dirty="0">
              <a:latin typeface="Arial"/>
              <a:cs typeface="Arial"/>
            </a:endParaRPr>
          </a:p>
          <a:p>
            <a:pPr marL="346500" fontAlgn="auto">
              <a:spcBef>
                <a:spcPts val="0"/>
              </a:spcBef>
              <a:spcAft>
                <a:spcPts val="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28</a:t>
            </a:fld>
            <a:endParaRPr lang="en-US" b="1" dirty="0">
              <a:solidFill>
                <a:schemeClr val="bg1"/>
              </a:solidFill>
            </a:endParaRPr>
          </a:p>
        </p:txBody>
      </p:sp>
    </p:spTree>
    <p:extLst>
      <p:ext uri="{BB962C8B-B14F-4D97-AF65-F5344CB8AC3E}">
        <p14:creationId xmlns:p14="http://schemas.microsoft.com/office/powerpoint/2010/main" val="39459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Next steps – ESS Round 10</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2400"/>
              </a:spcAft>
              <a:buSzPct val="130000"/>
            </a:pPr>
            <a:r>
              <a:rPr lang="en-GB" sz="1600" dirty="0">
                <a:latin typeface="Arial"/>
                <a:cs typeface="Arial"/>
              </a:rPr>
              <a:t>Self-completion instruments updated following piloting/testing and source versions have now been released to countries using the self-completion approach </a:t>
            </a:r>
          </a:p>
          <a:p>
            <a:pPr marL="346500" fontAlgn="auto">
              <a:spcBef>
                <a:spcPts val="0"/>
              </a:spcBef>
              <a:spcAft>
                <a:spcPts val="2400"/>
              </a:spcAft>
              <a:buSzPct val="130000"/>
            </a:pPr>
            <a:r>
              <a:rPr lang="en-GB" sz="1600" dirty="0">
                <a:latin typeface="Arial"/>
                <a:cs typeface="Arial"/>
              </a:rPr>
              <a:t>Expect around 7-8 countries to use self-completion for Round 10 (majority of countries are using a face-to-face approach)</a:t>
            </a:r>
          </a:p>
          <a:p>
            <a:pPr marL="346500" fontAlgn="auto">
              <a:spcBef>
                <a:spcPts val="0"/>
              </a:spcBef>
              <a:spcAft>
                <a:spcPts val="2400"/>
              </a:spcAft>
              <a:buSzPct val="130000"/>
            </a:pPr>
            <a:r>
              <a:rPr lang="en-GB" sz="1600" dirty="0">
                <a:latin typeface="Arial"/>
                <a:cs typeface="Arial"/>
              </a:rPr>
              <a:t>Data collection to take place between September 2021 and January 2022</a:t>
            </a:r>
          </a:p>
          <a:p>
            <a:pPr marL="346500" fontAlgn="auto">
              <a:spcBef>
                <a:spcPts val="0"/>
              </a:spcBef>
              <a:spcAft>
                <a:spcPts val="2400"/>
              </a:spcAft>
              <a:buSzPct val="130000"/>
            </a:pPr>
            <a:r>
              <a:rPr lang="en-GB" sz="1600" dirty="0">
                <a:latin typeface="Arial"/>
                <a:cs typeface="Arial"/>
              </a:rPr>
              <a:t>Data from self-completion will be released in a separate file from the face-to-face data</a:t>
            </a:r>
          </a:p>
          <a:p>
            <a:pPr marL="3600" indent="0" fontAlgn="auto">
              <a:spcBef>
                <a:spcPts val="0"/>
              </a:spcBef>
              <a:spcAft>
                <a:spcPts val="1800"/>
              </a:spcAft>
              <a:buSzPct val="130000"/>
              <a:buNone/>
            </a:pPr>
            <a:endParaRPr lang="en-GB" sz="1400" dirty="0">
              <a:latin typeface="Arial"/>
              <a:cs typeface="Arial"/>
            </a:endParaRPr>
          </a:p>
          <a:p>
            <a:pPr marL="346500" fontAlgn="auto">
              <a:spcBef>
                <a:spcPts val="0"/>
              </a:spcBef>
              <a:spcAft>
                <a:spcPts val="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29</a:t>
            </a:fld>
            <a:endParaRPr lang="en-US" b="1" dirty="0">
              <a:solidFill>
                <a:schemeClr val="bg1"/>
              </a:solidFill>
            </a:endParaRPr>
          </a:p>
        </p:txBody>
      </p:sp>
    </p:spTree>
    <p:extLst>
      <p:ext uri="{BB962C8B-B14F-4D97-AF65-F5344CB8AC3E}">
        <p14:creationId xmlns:p14="http://schemas.microsoft.com/office/powerpoint/2010/main" val="254709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Topics covered in presentation</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2400"/>
              </a:spcAft>
              <a:buSzPct val="130000"/>
            </a:pPr>
            <a:r>
              <a:rPr lang="en-GB" sz="1600" dirty="0">
                <a:latin typeface="Arial"/>
                <a:cs typeface="Arial"/>
              </a:rPr>
              <a:t>Introduction to ESS and response to the pandemic</a:t>
            </a:r>
          </a:p>
          <a:p>
            <a:pPr marL="346500" fontAlgn="auto">
              <a:spcBef>
                <a:spcPts val="0"/>
              </a:spcBef>
              <a:spcAft>
                <a:spcPts val="2400"/>
              </a:spcAft>
              <a:buSzPct val="130000"/>
            </a:pPr>
            <a:r>
              <a:rPr lang="en-GB" sz="1600" dirty="0">
                <a:latin typeface="Arial"/>
                <a:cs typeface="Arial"/>
              </a:rPr>
              <a:t>Developing a self-completion approach for ESS</a:t>
            </a:r>
          </a:p>
          <a:p>
            <a:pPr marL="346500" fontAlgn="auto">
              <a:spcBef>
                <a:spcPts val="0"/>
              </a:spcBef>
              <a:spcAft>
                <a:spcPts val="2400"/>
              </a:spcAft>
              <a:buSzPct val="130000"/>
            </a:pPr>
            <a:r>
              <a:rPr lang="en-GB" sz="1600" dirty="0">
                <a:latin typeface="Arial"/>
                <a:cs typeface="Arial"/>
              </a:rPr>
              <a:t>Key findings from piloting and user testing</a:t>
            </a:r>
          </a:p>
          <a:p>
            <a:pPr marL="346500" fontAlgn="auto">
              <a:spcBef>
                <a:spcPts val="0"/>
              </a:spcBef>
              <a:spcAft>
                <a:spcPts val="2400"/>
              </a:spcAft>
              <a:buSzPct val="130000"/>
            </a:pPr>
            <a:r>
              <a:rPr lang="en-GB" sz="1600" dirty="0">
                <a:latin typeface="Arial"/>
                <a:cs typeface="Arial"/>
              </a:rPr>
              <a:t>Conclusions and next steps</a:t>
            </a:r>
          </a:p>
          <a:p>
            <a:pPr marL="346500" fontAlgn="auto">
              <a:spcBef>
                <a:spcPts val="0"/>
              </a:spcBef>
              <a:spcAft>
                <a:spcPts val="2400"/>
              </a:spcAft>
              <a:buSzPct val="130000"/>
            </a:pPr>
            <a:endParaRPr lang="en-GB" sz="1600" dirty="0">
              <a:latin typeface="Arial"/>
              <a:cs typeface="Arial"/>
            </a:endParaRPr>
          </a:p>
          <a:p>
            <a:pPr marL="746550" lvl="1" fontAlgn="auto">
              <a:spcBef>
                <a:spcPts val="0"/>
              </a:spcBef>
              <a:spcAft>
                <a:spcPts val="180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3</a:t>
            </a:fld>
            <a:endParaRPr lang="en-US" b="1" dirty="0">
              <a:solidFill>
                <a:schemeClr val="bg1"/>
              </a:solidFill>
            </a:endParaRPr>
          </a:p>
        </p:txBody>
      </p:sp>
    </p:spTree>
    <p:extLst>
      <p:ext uri="{BB962C8B-B14F-4D97-AF65-F5344CB8AC3E}">
        <p14:creationId xmlns:p14="http://schemas.microsoft.com/office/powerpoint/2010/main" val="3193971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Next steps – beyond ESS Round 10</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1800"/>
              </a:spcAft>
              <a:buSzPct val="130000"/>
            </a:pPr>
            <a:r>
              <a:rPr lang="en-GB" sz="1600" dirty="0">
                <a:latin typeface="Arial"/>
                <a:cs typeface="Arial"/>
              </a:rPr>
              <a:t>Plan to return to a fully face-to-face approach for ESS Round 11 (in 2023); however, options for future data collection approaches (incl. part of full switch to self-completion) being considered</a:t>
            </a:r>
          </a:p>
          <a:p>
            <a:pPr marL="346500" fontAlgn="auto">
              <a:spcBef>
                <a:spcPts val="0"/>
              </a:spcBef>
              <a:spcAft>
                <a:spcPts val="1800"/>
              </a:spcAft>
              <a:buSzPct val="130000"/>
            </a:pPr>
            <a:r>
              <a:rPr lang="en-GB" sz="1600" dirty="0">
                <a:latin typeface="Arial"/>
                <a:cs typeface="Arial"/>
              </a:rPr>
              <a:t>Need to learn more about measurement differences between face-to-face and self-completion and implications for ESS time series – further testing being considered  (incl. parallel runs)</a:t>
            </a:r>
          </a:p>
          <a:p>
            <a:pPr marL="346500" fontAlgn="auto">
              <a:spcBef>
                <a:spcPts val="0"/>
              </a:spcBef>
              <a:spcAft>
                <a:spcPts val="1800"/>
              </a:spcAft>
              <a:buSzPct val="130000"/>
            </a:pPr>
            <a:r>
              <a:rPr lang="en-GB" sz="1600" dirty="0">
                <a:latin typeface="Arial"/>
                <a:cs typeface="Arial"/>
              </a:rPr>
              <a:t>Open question of whether we would need to (or should) more drastically redesign the ESS questionnaire for future self-completion – experiments have shown that reasonable outcomes can be achieved without this, though need to consider the more problematic areas of the questionnaire + respondent experience</a:t>
            </a:r>
          </a:p>
          <a:p>
            <a:pPr marL="346500" fontAlgn="auto">
              <a:spcBef>
                <a:spcPts val="0"/>
              </a:spcBef>
              <a:spcAft>
                <a:spcPts val="1800"/>
              </a:spcAft>
              <a:buSzPct val="130000"/>
            </a:pPr>
            <a:r>
              <a:rPr lang="en-GB" sz="1600" dirty="0">
                <a:latin typeface="Arial"/>
                <a:cs typeface="Arial"/>
              </a:rPr>
              <a:t>Future role of an ‘electronic questionnaire device’ to remove / reduce the need for a paper questionnaire?</a:t>
            </a:r>
          </a:p>
          <a:p>
            <a:pPr marL="346500" fontAlgn="auto">
              <a:spcBef>
                <a:spcPts val="0"/>
              </a:spcBef>
              <a:spcAft>
                <a:spcPts val="1800"/>
              </a:spcAft>
              <a:buSzPct val="130000"/>
            </a:pPr>
            <a:endParaRPr lang="en-GB" sz="1600" dirty="0">
              <a:latin typeface="Arial"/>
              <a:cs typeface="Arial"/>
            </a:endParaRPr>
          </a:p>
          <a:p>
            <a:pPr marL="3600" indent="0" fontAlgn="auto">
              <a:spcBef>
                <a:spcPts val="0"/>
              </a:spcBef>
              <a:spcAft>
                <a:spcPts val="1800"/>
              </a:spcAft>
              <a:buSzPct val="130000"/>
              <a:buNone/>
            </a:pPr>
            <a:endParaRPr lang="en-GB" sz="1400" dirty="0">
              <a:latin typeface="Arial"/>
              <a:cs typeface="Arial"/>
            </a:endParaRPr>
          </a:p>
          <a:p>
            <a:pPr marL="346500" fontAlgn="auto">
              <a:spcBef>
                <a:spcPts val="0"/>
              </a:spcBef>
              <a:spcAft>
                <a:spcPts val="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30</a:t>
            </a:fld>
            <a:endParaRPr lang="en-US" b="1" dirty="0">
              <a:solidFill>
                <a:schemeClr val="bg1"/>
              </a:solidFill>
            </a:endParaRPr>
          </a:p>
        </p:txBody>
      </p:sp>
    </p:spTree>
    <p:extLst>
      <p:ext uri="{BB962C8B-B14F-4D97-AF65-F5344CB8AC3E}">
        <p14:creationId xmlns:p14="http://schemas.microsoft.com/office/powerpoint/2010/main" val="2034711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tim.hanson@city.ac.uk</a:t>
            </a:r>
          </a:p>
        </p:txBody>
      </p:sp>
      <p:sp>
        <p:nvSpPr>
          <p:cNvPr id="3" name="Text Placeholder 1">
            <a:extLst>
              <a:ext uri="{FF2B5EF4-FFF2-40B4-BE49-F238E27FC236}">
                <a16:creationId xmlns:a16="http://schemas.microsoft.com/office/drawing/2014/main" id="{8E575A62-B9C0-4369-B2BC-A63E56E7DFC9}"/>
              </a:ext>
            </a:extLst>
          </p:cNvPr>
          <p:cNvSpPr txBox="1">
            <a:spLocks/>
          </p:cNvSpPr>
          <p:nvPr/>
        </p:nvSpPr>
        <p:spPr>
          <a:xfrm>
            <a:off x="698817" y="2980944"/>
            <a:ext cx="1998663" cy="484632"/>
          </a:xfrm>
          <a:prstGeom prst="rect">
            <a:avLst/>
          </a:prstGeom>
        </p:spPr>
        <p:txBody>
          <a:bodyPr vert="horz" lIns="0" tIns="0"/>
          <a:lstStyle>
            <a:lvl1pPr marL="0" indent="0" algn="l" defTabSz="457200" rtl="0" eaLnBrk="1" latinLnBrk="0" hangingPunct="1">
              <a:spcBef>
                <a:spcPct val="20000"/>
              </a:spcBef>
              <a:buFont typeface="Arial"/>
              <a:buNone/>
              <a:defRPr sz="1800" b="1" i="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800" dirty="0"/>
              <a:t>Thank you</a:t>
            </a:r>
          </a:p>
        </p:txBody>
      </p:sp>
    </p:spTree>
    <p:extLst>
      <p:ext uri="{BB962C8B-B14F-4D97-AF65-F5344CB8AC3E}">
        <p14:creationId xmlns:p14="http://schemas.microsoft.com/office/powerpoint/2010/main" val="255915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Introduction to ESS and response to the pandemic</a:t>
            </a:r>
          </a:p>
        </p:txBody>
      </p:sp>
      <p:sp>
        <p:nvSpPr>
          <p:cNvPr id="4" name="Text Placeholder 3"/>
          <p:cNvSpPr>
            <a:spLocks noGrp="1"/>
          </p:cNvSpPr>
          <p:nvPr>
            <p:ph type="body" sz="quarter" idx="13"/>
          </p:nvPr>
        </p:nvSpPr>
        <p:spPr>
          <a:xfrm>
            <a:off x="272816" y="6467271"/>
            <a:ext cx="5554132" cy="390729"/>
          </a:xfrm>
        </p:spPr>
        <p:txBody>
          <a:bodyPr/>
          <a:lstStyle/>
          <a:p>
            <a:r>
              <a:rPr lang="en-US" dirty="0"/>
              <a:t>GenPopWeb2 Meeting – 14 July 2021</a:t>
            </a:r>
          </a:p>
          <a:p>
            <a:endParaRPr lang="en-US" dirty="0"/>
          </a:p>
        </p:txBody>
      </p:sp>
      <p:sp>
        <p:nvSpPr>
          <p:cNvPr id="5" name="Slide Number Placeholder 1"/>
          <p:cNvSpPr>
            <a:spLocks noGrp="1"/>
          </p:cNvSpPr>
          <p:nvPr>
            <p:ph type="sldNum" sz="quarter" idx="4"/>
          </p:nvPr>
        </p:nvSpPr>
        <p:spPr>
          <a:xfrm>
            <a:off x="8212667" y="378883"/>
            <a:ext cx="668862" cy="365125"/>
          </a:xfrm>
          <a:prstGeom prst="rect">
            <a:avLst/>
          </a:prstGeom>
        </p:spPr>
        <p:txBody>
          <a:bodyPr vert="horz" lIns="91440" tIns="45720" rIns="91440" bIns="45720" rtlCol="0" anchor="ctr"/>
          <a:lstStyle>
            <a:lvl1pPr algn="r">
              <a:defRPr sz="1200">
                <a:solidFill>
                  <a:schemeClr val="accent1"/>
                </a:solidFill>
              </a:defRPr>
            </a:lvl1pPr>
          </a:lstStyle>
          <a:p>
            <a:fld id="{6FCE4D09-E06F-854B-BFF1-D157BAEBE1EF}" type="slidenum">
              <a:rPr lang="en-US" b="1" smtClean="0"/>
              <a:pPr/>
              <a:t>4</a:t>
            </a:fld>
            <a:endParaRPr lang="en-US" b="1" dirty="0"/>
          </a:p>
        </p:txBody>
      </p:sp>
    </p:spTree>
    <p:extLst>
      <p:ext uri="{BB962C8B-B14F-4D97-AF65-F5344CB8AC3E}">
        <p14:creationId xmlns:p14="http://schemas.microsoft.com/office/powerpoint/2010/main" val="301198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Introduction to the European Social Survey (ESS)</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1200"/>
              </a:spcAft>
              <a:buSzPct val="130000"/>
            </a:pPr>
            <a:r>
              <a:rPr lang="en-GB" sz="1600" dirty="0">
                <a:latin typeface="Arial"/>
                <a:cs typeface="Arial"/>
              </a:rPr>
              <a:t>Academically-driven cross-national survey measuring attitudes and behaviour across Europe</a:t>
            </a:r>
          </a:p>
          <a:p>
            <a:pPr marL="346500" fontAlgn="auto">
              <a:spcBef>
                <a:spcPts val="0"/>
              </a:spcBef>
              <a:spcAft>
                <a:spcPts val="1200"/>
              </a:spcAft>
              <a:buSzPct val="130000"/>
            </a:pPr>
            <a:r>
              <a:rPr lang="en-GB" sz="1600" dirty="0">
                <a:latin typeface="Arial"/>
                <a:cs typeface="Arial"/>
              </a:rPr>
              <a:t>Conducted every two years since 2002; nine rounds of fieldwork to date</a:t>
            </a:r>
          </a:p>
          <a:p>
            <a:pPr marL="346500" fontAlgn="auto">
              <a:spcBef>
                <a:spcPts val="0"/>
              </a:spcBef>
              <a:spcAft>
                <a:spcPts val="1200"/>
              </a:spcAft>
              <a:buSzPct val="130000"/>
            </a:pPr>
            <a:r>
              <a:rPr lang="en-GB" sz="1600" dirty="0">
                <a:latin typeface="Arial"/>
                <a:cs typeface="Arial"/>
              </a:rPr>
              <a:t>38 countries have participated in total; 30 at Round 9</a:t>
            </a:r>
          </a:p>
          <a:p>
            <a:pPr marL="346500" fontAlgn="auto">
              <a:spcBef>
                <a:spcPts val="0"/>
              </a:spcBef>
              <a:spcAft>
                <a:spcPts val="1200"/>
              </a:spcAft>
              <a:buSzPct val="130000"/>
            </a:pPr>
            <a:r>
              <a:rPr lang="en-GB" sz="1600" dirty="0">
                <a:latin typeface="Arial"/>
                <a:cs typeface="Arial"/>
              </a:rPr>
              <a:t>Fully face-to-face approach across all participating countries; consistency of methodology important</a:t>
            </a:r>
          </a:p>
          <a:p>
            <a:pPr marL="346500" fontAlgn="auto">
              <a:spcBef>
                <a:spcPts val="0"/>
              </a:spcBef>
              <a:spcAft>
                <a:spcPts val="1200"/>
              </a:spcAft>
              <a:buSzPct val="130000"/>
            </a:pPr>
            <a:r>
              <a:rPr lang="en-GB" sz="1600" dirty="0">
                <a:latin typeface="Arial"/>
                <a:cs typeface="Arial"/>
              </a:rPr>
              <a:t>Central fieldwork specification and central planning/oversight – but decentralised fieldwork contracting and delivery</a:t>
            </a:r>
          </a:p>
          <a:p>
            <a:pPr marL="346500" fontAlgn="auto">
              <a:spcBef>
                <a:spcPts val="0"/>
              </a:spcBef>
              <a:spcAft>
                <a:spcPts val="1200"/>
              </a:spcAft>
              <a:buSzPct val="130000"/>
            </a:pPr>
            <a:r>
              <a:rPr lang="en-GB" sz="1600" dirty="0">
                <a:latin typeface="Arial"/>
                <a:cs typeface="Arial"/>
              </a:rPr>
              <a:t>Random probability sampling; mix of sample frames across countries (individual/dwelling/address)</a:t>
            </a:r>
          </a:p>
          <a:p>
            <a:pPr marL="346500" fontAlgn="auto">
              <a:spcBef>
                <a:spcPts val="0"/>
              </a:spcBef>
              <a:spcAft>
                <a:spcPts val="1200"/>
              </a:spcAft>
              <a:buSzPct val="130000"/>
            </a:pPr>
            <a:r>
              <a:rPr lang="en-GB" sz="1600" dirty="0">
                <a:latin typeface="Arial"/>
                <a:cs typeface="Arial"/>
              </a:rPr>
              <a:t>Interview length c. 1 hour</a:t>
            </a:r>
          </a:p>
          <a:p>
            <a:pPr marL="346500" fontAlgn="auto">
              <a:spcBef>
                <a:spcPts val="0"/>
              </a:spcBef>
              <a:spcAft>
                <a:spcPts val="1200"/>
              </a:spcAft>
              <a:buSzPct val="130000"/>
            </a:pPr>
            <a:r>
              <a:rPr lang="en-GB" sz="1600" dirty="0">
                <a:latin typeface="Arial"/>
                <a:cs typeface="Arial"/>
              </a:rPr>
              <a:t>Alongside core survey methodology, conduct developmental/experimental work with online methods (e.g. CRONOS panels)</a:t>
            </a: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5</a:t>
            </a:fld>
            <a:endParaRPr lang="en-US" b="1" dirty="0">
              <a:solidFill>
                <a:schemeClr val="bg1"/>
              </a:solidFill>
            </a:endParaRPr>
          </a:p>
        </p:txBody>
      </p:sp>
    </p:spTree>
    <p:extLst>
      <p:ext uri="{BB962C8B-B14F-4D97-AF65-F5344CB8AC3E}">
        <p14:creationId xmlns:p14="http://schemas.microsoft.com/office/powerpoint/2010/main" val="426937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ESS Round 10 and COVID-19</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3000"/>
              </a:spcAft>
              <a:buSzPct val="130000"/>
            </a:pPr>
            <a:r>
              <a:rPr lang="en-GB" sz="1600" dirty="0">
                <a:latin typeface="Arial"/>
                <a:cs typeface="Arial"/>
              </a:rPr>
              <a:t>Fieldwork for Round 10 of ESS was originally due to run from September 2020 to January 2021 using the usual face-to-face approach in all countries</a:t>
            </a:r>
          </a:p>
          <a:p>
            <a:pPr marL="346500" fontAlgn="auto">
              <a:spcBef>
                <a:spcPts val="0"/>
              </a:spcBef>
              <a:spcAft>
                <a:spcPts val="1800"/>
              </a:spcAft>
              <a:buSzPct val="130000"/>
            </a:pPr>
            <a:r>
              <a:rPr lang="en-GB" sz="1600" dirty="0">
                <a:latin typeface="Arial"/>
                <a:cs typeface="Arial"/>
              </a:rPr>
              <a:t>But major concerns about feasibility of face-to-face fieldwork due to the pandemic, so adopted contingency plans:</a:t>
            </a:r>
          </a:p>
          <a:p>
            <a:pPr marL="746550" lvl="1" fontAlgn="auto">
              <a:spcBef>
                <a:spcPts val="0"/>
              </a:spcBef>
              <a:spcAft>
                <a:spcPts val="1800"/>
              </a:spcAft>
              <a:buSzPct val="130000"/>
            </a:pPr>
            <a:r>
              <a:rPr lang="en-GB" sz="1600" dirty="0">
                <a:latin typeface="Arial"/>
                <a:cs typeface="Arial"/>
              </a:rPr>
              <a:t>Extended deadline for Round 10 fieldwork to December 2021</a:t>
            </a:r>
          </a:p>
          <a:p>
            <a:pPr marL="746550" lvl="1" fontAlgn="auto">
              <a:spcBef>
                <a:spcPts val="0"/>
              </a:spcBef>
              <a:spcAft>
                <a:spcPts val="1800"/>
              </a:spcAft>
              <a:buSzPct val="130000"/>
            </a:pPr>
            <a:r>
              <a:rPr lang="en-GB" sz="1600" dirty="0">
                <a:latin typeface="Arial"/>
                <a:cs typeface="Arial"/>
              </a:rPr>
              <a:t>Adapting Round 10 specification but retaining face-to-face approach (our preferred approach)</a:t>
            </a:r>
          </a:p>
          <a:p>
            <a:pPr marL="746550" lvl="1" fontAlgn="auto">
              <a:spcBef>
                <a:spcPts val="0"/>
              </a:spcBef>
              <a:spcAft>
                <a:spcPts val="1500"/>
              </a:spcAft>
              <a:buSzPct val="130000"/>
            </a:pPr>
            <a:r>
              <a:rPr lang="en-GB" sz="1600" dirty="0">
                <a:latin typeface="Arial"/>
                <a:cs typeface="Arial"/>
              </a:rPr>
              <a:t>Planning alternative data collection approach (self-completion – web and paper) – to be adopted by any countries unable to deliver the round face-to-face</a:t>
            </a:r>
          </a:p>
          <a:p>
            <a:pPr marL="746550" lvl="1" fontAlgn="auto">
              <a:spcBef>
                <a:spcPts val="0"/>
              </a:spcBef>
              <a:spcAft>
                <a:spcPts val="180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6</a:t>
            </a:fld>
            <a:endParaRPr lang="en-US" b="1" dirty="0">
              <a:solidFill>
                <a:schemeClr val="bg1"/>
              </a:solidFill>
            </a:endParaRPr>
          </a:p>
        </p:txBody>
      </p:sp>
    </p:spTree>
    <p:extLst>
      <p:ext uri="{BB962C8B-B14F-4D97-AF65-F5344CB8AC3E}">
        <p14:creationId xmlns:p14="http://schemas.microsoft.com/office/powerpoint/2010/main" val="93470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Developing a self-completion approach for ESS</a:t>
            </a:r>
          </a:p>
        </p:txBody>
      </p:sp>
      <p:sp>
        <p:nvSpPr>
          <p:cNvPr id="4" name="Text Placeholder 3"/>
          <p:cNvSpPr>
            <a:spLocks noGrp="1"/>
          </p:cNvSpPr>
          <p:nvPr>
            <p:ph type="body" sz="quarter" idx="13"/>
          </p:nvPr>
        </p:nvSpPr>
        <p:spPr>
          <a:xfrm>
            <a:off x="272816" y="6467271"/>
            <a:ext cx="5554132" cy="390729"/>
          </a:xfrm>
        </p:spPr>
        <p:txBody>
          <a:bodyPr/>
          <a:lstStyle/>
          <a:p>
            <a:r>
              <a:rPr lang="en-US" dirty="0"/>
              <a:t>GenPopWeb2 Meeting – 14 July 2021</a:t>
            </a:r>
          </a:p>
          <a:p>
            <a:endParaRPr lang="en-US" dirty="0"/>
          </a:p>
        </p:txBody>
      </p:sp>
      <p:sp>
        <p:nvSpPr>
          <p:cNvPr id="5" name="Slide Number Placeholder 1"/>
          <p:cNvSpPr>
            <a:spLocks noGrp="1"/>
          </p:cNvSpPr>
          <p:nvPr>
            <p:ph type="sldNum" sz="quarter" idx="4"/>
          </p:nvPr>
        </p:nvSpPr>
        <p:spPr>
          <a:xfrm>
            <a:off x="8212667" y="378883"/>
            <a:ext cx="668862" cy="365125"/>
          </a:xfrm>
          <a:prstGeom prst="rect">
            <a:avLst/>
          </a:prstGeom>
        </p:spPr>
        <p:txBody>
          <a:bodyPr vert="horz" lIns="91440" tIns="45720" rIns="91440" bIns="45720" rtlCol="0" anchor="ctr"/>
          <a:lstStyle>
            <a:lvl1pPr algn="r">
              <a:defRPr sz="1200">
                <a:solidFill>
                  <a:schemeClr val="accent1"/>
                </a:solidFill>
              </a:defRPr>
            </a:lvl1pPr>
          </a:lstStyle>
          <a:p>
            <a:fld id="{6FCE4D09-E06F-854B-BFF1-D157BAEBE1EF}" type="slidenum">
              <a:rPr lang="en-US" b="1" smtClean="0"/>
              <a:pPr/>
              <a:t>7</a:t>
            </a:fld>
            <a:endParaRPr lang="en-US" b="1" dirty="0"/>
          </a:p>
        </p:txBody>
      </p:sp>
    </p:spTree>
    <p:extLst>
      <p:ext uri="{BB962C8B-B14F-4D97-AF65-F5344CB8AC3E}">
        <p14:creationId xmlns:p14="http://schemas.microsoft.com/office/powerpoint/2010/main" val="138408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8479193" cy="707886"/>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Key challenges of a developing a self-completion approach for ESS</a:t>
            </a: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221122"/>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Bef>
                <a:spcPts val="0"/>
              </a:spcBef>
              <a:spcAft>
                <a:spcPts val="1200"/>
              </a:spcAft>
              <a:buSzPct val="130000"/>
            </a:pPr>
            <a:r>
              <a:rPr lang="en-GB" sz="1600" dirty="0">
                <a:latin typeface="Arial"/>
                <a:cs typeface="Arial"/>
              </a:rPr>
              <a:t>Internet penetration not high enough to support a web-only approach in most countries – paper option would also be needed (limitations/design considerations)</a:t>
            </a:r>
          </a:p>
          <a:p>
            <a:pPr marL="346500" fontAlgn="auto">
              <a:spcBef>
                <a:spcPts val="0"/>
              </a:spcBef>
              <a:spcAft>
                <a:spcPts val="1200"/>
              </a:spcAft>
              <a:buSzPct val="130000"/>
            </a:pPr>
            <a:r>
              <a:rPr lang="en-GB" sz="1600" dirty="0">
                <a:latin typeface="Arial"/>
                <a:cs typeface="Arial"/>
              </a:rPr>
              <a:t>Length of ESS questionnaire – would people complete an hour-long survey without an interviewer?</a:t>
            </a:r>
          </a:p>
          <a:p>
            <a:pPr marL="346500" fontAlgn="auto">
              <a:spcBef>
                <a:spcPts val="0"/>
              </a:spcBef>
              <a:spcAft>
                <a:spcPts val="1200"/>
              </a:spcAft>
              <a:buSzPct val="130000"/>
            </a:pPr>
            <a:r>
              <a:rPr lang="en-GB" sz="1600" dirty="0">
                <a:latin typeface="Arial"/>
                <a:cs typeface="Arial"/>
              </a:rPr>
              <a:t>How to keep the paper questionnaire as short as possible (in terms of pages)</a:t>
            </a:r>
          </a:p>
          <a:p>
            <a:pPr marL="346500" fontAlgn="auto">
              <a:spcBef>
                <a:spcPts val="0"/>
              </a:spcBef>
              <a:spcAft>
                <a:spcPts val="1200"/>
              </a:spcAft>
              <a:buSzPct val="130000"/>
            </a:pPr>
            <a:r>
              <a:rPr lang="en-GB" sz="1600" dirty="0">
                <a:latin typeface="Arial"/>
                <a:cs typeface="Arial"/>
              </a:rPr>
              <a:t>Complexity of routing in some parts of the questionnaire – would respondents be able to follow this?</a:t>
            </a:r>
          </a:p>
          <a:p>
            <a:pPr marL="346500" fontAlgn="auto">
              <a:spcBef>
                <a:spcPts val="0"/>
              </a:spcBef>
              <a:spcAft>
                <a:spcPts val="1200"/>
              </a:spcAft>
              <a:buSzPct val="130000"/>
            </a:pPr>
            <a:r>
              <a:rPr lang="en-GB" sz="1600" dirty="0">
                <a:latin typeface="Arial"/>
                <a:cs typeface="Arial"/>
              </a:rPr>
              <a:t>Detailed questions on education and employment – would respondents answer these (to sufficient detail) without an interviewer present?</a:t>
            </a:r>
          </a:p>
          <a:p>
            <a:pPr marL="346500" fontAlgn="auto">
              <a:spcBef>
                <a:spcPts val="0"/>
              </a:spcBef>
              <a:spcAft>
                <a:spcPts val="1200"/>
              </a:spcAft>
              <a:buSzPct val="130000"/>
            </a:pPr>
            <a:r>
              <a:rPr lang="en-GB" sz="1600" dirty="0">
                <a:latin typeface="Arial"/>
                <a:cs typeface="Arial"/>
              </a:rPr>
              <a:t>No time for extensive adaptation of the questionnaire for self-completion – could the approach work without this?</a:t>
            </a:r>
          </a:p>
          <a:p>
            <a:pPr marL="346500" fontAlgn="auto">
              <a:spcBef>
                <a:spcPts val="0"/>
              </a:spcBef>
              <a:spcAft>
                <a:spcPts val="1200"/>
              </a:spcAft>
              <a:buSzPct val="130000"/>
            </a:pPr>
            <a:r>
              <a:rPr lang="en-GB" sz="1600" dirty="0">
                <a:latin typeface="Arial"/>
                <a:cs typeface="Arial"/>
              </a:rPr>
              <a:t>(Other challenges relating to person selection, translations, and other logistical issues that I won’t focus on today)</a:t>
            </a:r>
          </a:p>
          <a:p>
            <a:pPr marL="460800" lvl="1" indent="0" fontAlgn="auto">
              <a:spcBef>
                <a:spcPts val="0"/>
              </a:spcBef>
              <a:spcAft>
                <a:spcPts val="1800"/>
              </a:spcAft>
              <a:buSzPct val="130000"/>
              <a:buNone/>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8</a:t>
            </a:fld>
            <a:endParaRPr lang="en-US" b="1" dirty="0">
              <a:solidFill>
                <a:schemeClr val="bg1"/>
              </a:solidFill>
            </a:endParaRPr>
          </a:p>
        </p:txBody>
      </p:sp>
    </p:spTree>
    <p:extLst>
      <p:ext uri="{BB962C8B-B14F-4D97-AF65-F5344CB8AC3E}">
        <p14:creationId xmlns:p14="http://schemas.microsoft.com/office/powerpoint/2010/main" val="47943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299499"/>
            <a:ext cx="8030851"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 indent="0" algn="ctr" fontAlgn="auto">
              <a:spcBef>
                <a:spcPts val="0"/>
              </a:spcBef>
              <a:spcAft>
                <a:spcPts val="1500"/>
              </a:spcAft>
              <a:buSzPct val="130000"/>
              <a:buNone/>
            </a:pPr>
            <a:r>
              <a:rPr lang="en-GB" sz="2400" dirty="0">
                <a:latin typeface="Arial"/>
                <a:cs typeface="Arial"/>
              </a:rPr>
              <a:t>Can we develop a self-completion version of ESS that includes the majority of content from the face-to-face survey (with limited adaptation) while delivering ‘acceptable’ response rates, sample composition and data quality?</a:t>
            </a:r>
          </a:p>
          <a:p>
            <a:pPr marL="746550" lvl="1" fontAlgn="auto">
              <a:spcBef>
                <a:spcPts val="0"/>
              </a:spcBef>
              <a:spcAft>
                <a:spcPts val="1800"/>
              </a:spcAft>
              <a:buSzPct val="130000"/>
            </a:pPr>
            <a:endParaRPr lang="en-GB" sz="18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9</a:t>
            </a:fld>
            <a:endParaRPr lang="en-US" b="1" dirty="0">
              <a:solidFill>
                <a:schemeClr val="bg1"/>
              </a:solidFill>
            </a:endParaRPr>
          </a:p>
        </p:txBody>
      </p:sp>
    </p:spTree>
    <p:extLst>
      <p:ext uri="{BB962C8B-B14F-4D97-AF65-F5344CB8AC3E}">
        <p14:creationId xmlns:p14="http://schemas.microsoft.com/office/powerpoint/2010/main" val="712387067"/>
      </p:ext>
    </p:extLst>
  </p:cSld>
  <p:clrMapOvr>
    <a:masterClrMapping/>
  </p:clrMapOvr>
</p:sld>
</file>

<file path=ppt/theme/theme1.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ck covers">
  <a:themeElements>
    <a:clrScheme name="ESS">
      <a:dk1>
        <a:sysClr val="windowText" lastClr="000000"/>
      </a:dk1>
      <a:lt1>
        <a:sysClr val="window" lastClr="FFFFFF"/>
      </a:lt1>
      <a:dk2>
        <a:srgbClr val="FFFFF6"/>
      </a:dk2>
      <a:lt2>
        <a:srgbClr val="EEECE1"/>
      </a:lt2>
      <a:accent1>
        <a:srgbClr val="E8313D"/>
      </a:accent1>
      <a:accent2>
        <a:srgbClr val="6E2123"/>
      </a:accent2>
      <a:accent3>
        <a:srgbClr val="82CAB9"/>
      </a:accent3>
      <a:accent4>
        <a:srgbClr val="14A4D0"/>
      </a:accent4>
      <a:accent5>
        <a:srgbClr val="A2D8DD"/>
      </a:accent5>
      <a:accent6>
        <a:srgbClr val="812380"/>
      </a:accent6>
      <a:hlink>
        <a:srgbClr val="E8313D"/>
      </a:hlink>
      <a:folHlink>
        <a:srgbClr val="6E2123"/>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6882098836A24AB2E0FC0E2F6B307E" ma:contentTypeVersion="13" ma:contentTypeDescription="Create a new document." ma:contentTypeScope="" ma:versionID="fbc64340583565d23cab2be5eeca32cc">
  <xsd:schema xmlns:xsd="http://www.w3.org/2001/XMLSchema" xmlns:xs="http://www.w3.org/2001/XMLSchema" xmlns:p="http://schemas.microsoft.com/office/2006/metadata/properties" xmlns:ns3="99afa19d-8355-4a3d-b1ed-94c64266e892" xmlns:ns4="62aeb022-5536-445a-80a8-c4d151623a07" targetNamespace="http://schemas.microsoft.com/office/2006/metadata/properties" ma:root="true" ma:fieldsID="a790f0312dc8c562cf9c69364669497a" ns3:_="" ns4:_="">
    <xsd:import namespace="99afa19d-8355-4a3d-b1ed-94c64266e892"/>
    <xsd:import namespace="62aeb022-5536-445a-80a8-c4d151623a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fa19d-8355-4a3d-b1ed-94c64266e8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aeb022-5536-445a-80a8-c4d151623a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9C6295-2EA7-4A58-884F-7B931189306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2aeb022-5536-445a-80a8-c4d151623a07"/>
    <ds:schemaRef ds:uri="99afa19d-8355-4a3d-b1ed-94c64266e892"/>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952A2444-E657-4998-BAF3-DA7C73890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afa19d-8355-4a3d-b1ed-94c64266e892"/>
    <ds:schemaRef ds:uri="62aeb022-5536-445a-80a8-c4d151623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A64404-E4D0-4AE5-8668-A1BD419F56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4367</TotalTime>
  <Words>2388</Words>
  <Application>Microsoft Office PowerPoint</Application>
  <PresentationFormat>On-screen Show (4:3)</PresentationFormat>
  <Paragraphs>303</Paragraphs>
  <Slides>31</Slides>
  <Notes>28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31</vt:i4>
      </vt:variant>
    </vt:vector>
  </HeadingPairs>
  <TitlesOfParts>
    <vt:vector size="39" baseType="lpstr">
      <vt:lpstr>Arial</vt:lpstr>
      <vt:lpstr>Arial Black</vt:lpstr>
      <vt:lpstr>Calibri</vt:lpstr>
      <vt:lpstr>Calibri Light</vt:lpstr>
      <vt:lpstr>Content</vt:lpstr>
      <vt:lpstr>Custom Design</vt:lpstr>
      <vt:lpstr>Back covers</vt:lpstr>
      <vt:lpstr>1_Content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DJN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ESS ERIC HQ</dc:creator>
  <cp:lastModifiedBy>Tim Hanson</cp:lastModifiedBy>
  <cp:revision>194</cp:revision>
  <cp:lastPrinted>2021-07-12T15:44:05Z</cp:lastPrinted>
  <dcterms:created xsi:type="dcterms:W3CDTF">2018-08-30T14:51:00Z</dcterms:created>
  <dcterms:modified xsi:type="dcterms:W3CDTF">2021-07-13T15:51:42Z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0x0101003F6882098836A24AB2E0FC0E2F6B307E</vt:lpwstr>
  </property>
  <property fmtid="{D5CDD505-2E9C-101B-9397-08002B2CF9AE}" pid="3" name="MSIP_Label_06c24981-b6df-48f8-949b-0896357b9b03_Enabled">
    <vt:lpwstr>true</vt:lpwstr>
  </property>
  <property fmtid="{D5CDD505-2E9C-101B-9397-08002B2CF9AE}" pid="4" name="MSIP_Label_06c24981-b6df-48f8-949b-0896357b9b03_SetDate">
    <vt:lpwstr>2021-06-10T12:38:15Z</vt:lpwstr>
  </property>
  <property fmtid="{D5CDD505-2E9C-101B-9397-08002B2CF9AE}" pid="5" name="MSIP_Label_06c24981-b6df-48f8-949b-0896357b9b03_Method">
    <vt:lpwstr>Privileged</vt:lpwstr>
  </property>
  <property fmtid="{D5CDD505-2E9C-101B-9397-08002B2CF9AE}" pid="6" name="MSIP_Label_06c24981-b6df-48f8-949b-0896357b9b03_Name">
    <vt:lpwstr>Official</vt:lpwstr>
  </property>
  <property fmtid="{D5CDD505-2E9C-101B-9397-08002B2CF9AE}" pid="7" name="MSIP_Label_06c24981-b6df-48f8-949b-0896357b9b03_SiteId">
    <vt:lpwstr>dd615949-5bd0-4da0-ac52-28ef8d336373</vt:lpwstr>
  </property>
  <property fmtid="{D5CDD505-2E9C-101B-9397-08002B2CF9AE}" pid="8" name="MSIP_Label_06c24981-b6df-48f8-949b-0896357b9b03_ActionId">
    <vt:lpwstr>d7ef432c-0437-489f-b895-86cfa19c303e</vt:lpwstr>
  </property>
  <property fmtid="{D5CDD505-2E9C-101B-9397-08002B2CF9AE}" pid="9" name="MSIP_Label_06c24981-b6df-48f8-949b-0896357b9b03_ContentBits">
    <vt:lpwstr>0</vt:lpwstr>
  </property>
</Properties>
</file>