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4"/>
  </p:sldMasterIdLst>
  <p:notesMasterIdLst>
    <p:notesMasterId r:id="rId28"/>
  </p:notesMasterIdLst>
  <p:sldIdLst>
    <p:sldId id="402" r:id="rId5"/>
    <p:sldId id="437" r:id="rId6"/>
    <p:sldId id="446" r:id="rId7"/>
    <p:sldId id="447" r:id="rId8"/>
    <p:sldId id="432" r:id="rId9"/>
    <p:sldId id="433" r:id="rId10"/>
    <p:sldId id="434" r:id="rId11"/>
    <p:sldId id="435" r:id="rId12"/>
    <p:sldId id="457" r:id="rId13"/>
    <p:sldId id="443" r:id="rId14"/>
    <p:sldId id="458" r:id="rId15"/>
    <p:sldId id="450" r:id="rId16"/>
    <p:sldId id="451" r:id="rId17"/>
    <p:sldId id="448" r:id="rId18"/>
    <p:sldId id="452" r:id="rId19"/>
    <p:sldId id="453" r:id="rId20"/>
    <p:sldId id="463" r:id="rId21"/>
    <p:sldId id="464" r:id="rId22"/>
    <p:sldId id="454" r:id="rId23"/>
    <p:sldId id="460" r:id="rId24"/>
    <p:sldId id="461" r:id="rId25"/>
    <p:sldId id="462" r:id="rId26"/>
    <p:sldId id="45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2082"/>
    <a:srgbClr val="3C388E"/>
    <a:srgbClr val="FBC900"/>
    <a:srgbClr val="37288B"/>
    <a:srgbClr val="6E2585"/>
    <a:srgbClr val="D2376D"/>
    <a:srgbClr val="D32F2F"/>
    <a:srgbClr val="B8860B"/>
    <a:srgbClr val="0F8243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56"/>
    <p:restoredTop sz="93888"/>
  </p:normalViewPr>
  <p:slideViewPr>
    <p:cSldViewPr snapToGrid="0" snapToObjects="1">
      <p:cViewPr varScale="1">
        <p:scale>
          <a:sx n="107" d="100"/>
          <a:sy n="107" d="100"/>
        </p:scale>
        <p:origin x="1572" y="102"/>
      </p:cViewPr>
      <p:guideLst>
        <p:guide orient="horz" pos="2160"/>
        <p:guide pos="290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77" d="100"/>
          <a:sy n="77" d="100"/>
        </p:scale>
        <p:origin x="124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56CF1-1FCD-E243-925E-A75B8B4E667B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95EDB-6B5D-864C-AC6A-318791A1A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315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95EDB-6B5D-864C-AC6A-318791A1A9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85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B3003A7E-23D8-E24C-BF09-F295F1F8A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2" name="Footer Placeholder">
            <a:extLst>
              <a:ext uri="{FF2B5EF4-FFF2-40B4-BE49-F238E27FC236}">
                <a16:creationId xmlns:a16="http://schemas.microsoft.com/office/drawing/2014/main" id="{9BF0A45B-F2C7-C449-BF19-A76C374C0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/>
            </a:lvl1pPr>
          </a:lstStyle>
          <a:p>
            <a:endParaRPr lang="en-US" dirty="0"/>
          </a:p>
        </p:txBody>
      </p:sp>
      <p:sp>
        <p:nvSpPr>
          <p:cNvPr id="2" name="Title Placeholder">
            <a:extLst>
              <a:ext uri="{FF2B5EF4-FFF2-40B4-BE49-F238E27FC236}">
                <a16:creationId xmlns:a16="http://schemas.microsoft.com/office/drawing/2014/main" id="{38C90D99-0075-E444-AA50-D2968FA953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735181"/>
            <a:ext cx="4811451" cy="33397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spcAft>
                <a:spcPts val="0"/>
              </a:spcAft>
              <a:defRPr sz="4400"/>
            </a:lvl1pPr>
          </a:lstStyle>
          <a:p>
            <a:r>
              <a:rPr lang="en-US" dirty="0"/>
              <a:t>Write your title here (in sentence case)</a:t>
            </a:r>
          </a:p>
        </p:txBody>
      </p:sp>
      <p:sp>
        <p:nvSpPr>
          <p:cNvPr id="21" name="Presenter Name Placeholder">
            <a:extLst>
              <a:ext uri="{FF2B5EF4-FFF2-40B4-BE49-F238E27FC236}">
                <a16:creationId xmlns:a16="http://schemas.microsoft.com/office/drawing/2014/main" id="{8A06CB80-AF0F-B54A-A31F-0FB8E0F9BB8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8650" y="4541913"/>
            <a:ext cx="7886700" cy="430887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 Name</a:t>
            </a:r>
          </a:p>
        </p:txBody>
      </p:sp>
      <p:sp>
        <p:nvSpPr>
          <p:cNvPr id="19" name="Presenter Text Placeholder">
            <a:extLst>
              <a:ext uri="{FF2B5EF4-FFF2-40B4-BE49-F238E27FC236}">
                <a16:creationId xmlns:a16="http://schemas.microsoft.com/office/drawing/2014/main" id="{08E0EA14-7348-FB49-B0DB-D8600EBF4C8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5005177"/>
            <a:ext cx="7886700" cy="83099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Title</a:t>
            </a:r>
            <a:br>
              <a:rPr lang="en-US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</a:t>
            </a:r>
            <a:br>
              <a:rPr lang="en-US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@Twitter-handle (if desired)</a:t>
            </a:r>
          </a:p>
        </p:txBody>
      </p:sp>
      <p:sp>
        <p:nvSpPr>
          <p:cNvPr id="6" name="Date Placeholder">
            <a:extLst>
              <a:ext uri="{FF2B5EF4-FFF2-40B4-BE49-F238E27FC236}">
                <a16:creationId xmlns:a16="http://schemas.microsoft.com/office/drawing/2014/main" id="{AA6F2061-5E6E-7440-8213-347350CB8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/>
            </a:lvl1pPr>
          </a:lstStyle>
          <a:p>
            <a:fld id="{06C531F1-065E-594C-8147-D209A7179285}" type="datetime4">
              <a:rPr lang="en-GB" smtClean="0"/>
              <a:pPr/>
              <a:t>12 March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539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grid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4808582D-7370-C64D-A77D-894A28886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644845"/>
            <a:ext cx="4229101" cy="47561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Image Slide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FD7AF38B-FBB9-3F4D-B8B3-1F0F79401D2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0076" y="644845"/>
            <a:ext cx="4257674" cy="5485803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720000" tIns="720000" rIns="720000" bIns="720000" anchor="ctr" anchorCtr="0"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Add your image here (aspect ratio 1:1)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F0C757D-809E-2D4A-9E4D-DFA6D9C02CE5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857750" y="3400023"/>
            <a:ext cx="3657600" cy="2746633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720000" tIns="720000" rIns="720000" bIns="720000" anchor="ctr" anchorCtr="0"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Add your image here (aspect ratio 16:9)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6ED01163-A081-394B-A56F-2E745CD47F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57751" y="644845"/>
            <a:ext cx="3657599" cy="2755178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720000" tIns="720000" rIns="720000" bIns="720000" anchor="ctr" anchorCtr="0"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Add your image here (aspect ratio 16:9)</a:t>
            </a:r>
          </a:p>
        </p:txBody>
      </p:sp>
    </p:spTree>
    <p:extLst>
      <p:ext uri="{BB962C8B-B14F-4D97-AF65-F5344CB8AC3E}">
        <p14:creationId xmlns:p14="http://schemas.microsoft.com/office/powerpoint/2010/main" val="583084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mp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5D913410-9DC7-834A-B330-976E80A56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96565" y="6250892"/>
            <a:ext cx="2150870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5" name="Footer Placeholder">
            <a:extLst>
              <a:ext uri="{FF2B5EF4-FFF2-40B4-BE49-F238E27FC236}">
                <a16:creationId xmlns:a16="http://schemas.microsoft.com/office/drawing/2014/main" id="{EA701F44-73AD-C64B-8322-8400CB324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47435" y="6250891"/>
            <a:ext cx="2881523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1800" b="1">
                <a:solidFill>
                  <a:srgbClr val="003C57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FAC3410B-E9D3-1344-BA0A-156C8EAB85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3916872"/>
            <a:ext cx="78867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2850"/>
              </a:lnSpc>
              <a:spcBef>
                <a:spcPts val="0"/>
              </a:spcBef>
              <a:spcAft>
                <a:spcPts val="750"/>
              </a:spcAft>
              <a:buNone/>
              <a:defRPr sz="2400">
                <a:solidFill>
                  <a:srgbClr val="003C57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760E4220-BD25-4B4C-B455-33118A521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69529"/>
            <a:ext cx="7886700" cy="701731"/>
          </a:xfrm>
          <a:prstGeom prst="rect">
            <a:avLst/>
          </a:prstGeom>
        </p:spPr>
        <p:txBody>
          <a:bodyPr tIns="0" rIns="0" bIns="0" anchor="t" anchorCtr="0">
            <a:spAutoFit/>
          </a:bodyPr>
          <a:lstStyle>
            <a:lvl1pPr algn="l">
              <a:defRPr sz="4800" b="0" spc="-50" baseline="0">
                <a:solidFill>
                  <a:srgbClr val="003C57"/>
                </a:solidFill>
              </a:defRPr>
            </a:lvl1pPr>
          </a:lstStyle>
          <a:p>
            <a:r>
              <a:rPr lang="en-US" dirty="0"/>
              <a:t>Simple slide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A1492732-274B-7443-B318-02524D57E933}"/>
              </a:ext>
            </a:extLst>
          </p:cNvPr>
          <p:cNvCxnSpPr>
            <a:cxnSpLocks/>
          </p:cNvCxnSpPr>
          <p:nvPr userDrawn="1"/>
        </p:nvCxnSpPr>
        <p:spPr>
          <a:xfrm>
            <a:off x="617957" y="6055339"/>
            <a:ext cx="7911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Logo" descr="Office for National Statistics Logo">
            <a:extLst>
              <a:ext uri="{FF2B5EF4-FFF2-40B4-BE49-F238E27FC236}">
                <a16:creationId xmlns:a16="http://schemas.microsoft.com/office/drawing/2014/main" id="{AEC7DE48-6735-734B-BE0D-C8777D3381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6286250"/>
            <a:ext cx="3048000" cy="26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96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mple slide dark">
    <p:bg>
      <p:bgPr>
        <a:solidFill>
          <a:srgbClr val="3231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">
            <a:extLst>
              <a:ext uri="{FF2B5EF4-FFF2-40B4-BE49-F238E27FC236}">
                <a16:creationId xmlns:a16="http://schemas.microsoft.com/office/drawing/2014/main" id="{EA701F44-73AD-C64B-8322-8400CB324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47435" y="6250891"/>
            <a:ext cx="2881523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5D913410-9DC7-834A-B330-976E80A56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96565" y="6250892"/>
            <a:ext cx="2150870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AC9D43D1-196F-6E4B-8A8C-576F7DDB87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3916872"/>
            <a:ext cx="78867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2850"/>
              </a:lnSpc>
              <a:spcBef>
                <a:spcPts val="0"/>
              </a:spcBef>
              <a:spcAft>
                <a:spcPts val="750"/>
              </a:spcAft>
              <a:buNone/>
              <a:defRPr sz="24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E66B1B25-E87D-DD48-B7D5-8781B0C8E2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69529"/>
            <a:ext cx="7886700" cy="701731"/>
          </a:xfrm>
          <a:prstGeom prst="rect">
            <a:avLst/>
          </a:prstGeom>
        </p:spPr>
        <p:txBody>
          <a:bodyPr tIns="0" rIns="0" bIns="0" anchor="t" anchorCtr="0">
            <a:spAutoFit/>
          </a:bodyPr>
          <a:lstStyle>
            <a:lvl1pPr algn="l">
              <a:defRPr sz="4800" b="0" spc="-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Simple slide dark</a:t>
            </a:r>
          </a:p>
        </p:txBody>
      </p:sp>
      <p:pic>
        <p:nvPicPr>
          <p:cNvPr id="7" name="Logo" descr="Office for National Statistics Logo">
            <a:extLst>
              <a:ext uri="{FF2B5EF4-FFF2-40B4-BE49-F238E27FC236}">
                <a16:creationId xmlns:a16="http://schemas.microsoft.com/office/drawing/2014/main" id="{8A844915-30B7-B345-A194-1D6401CC80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6292113"/>
            <a:ext cx="3048000" cy="2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844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 slide with tex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A887C01F-E831-1347-BF6E-F8337514E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D984022C-717A-394E-A7B0-E38478A09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Colour filter for image" descr="The Earth from space">
            <a:extLst>
              <a:ext uri="{FF2B5EF4-FFF2-40B4-BE49-F238E27FC236}">
                <a16:creationId xmlns:a16="http://schemas.microsoft.com/office/drawing/2014/main" id="{B014DE38-8C4D-6F43-8595-E82C3F754B7A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83AAA621-F3CF-3740-81C1-B8882EE4AE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243230"/>
            <a:ext cx="7886700" cy="1578894"/>
          </a:xfrm>
          <a:prstGeom prst="rect">
            <a:avLst/>
          </a:prstGeom>
        </p:spPr>
        <p:txBody>
          <a:bodyPr tIns="0" rIns="0" bIns="0" anchor="b" anchorCtr="0">
            <a:sp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Text over</a:t>
            </a:r>
            <a:br>
              <a:rPr lang="en-US" dirty="0"/>
            </a:br>
            <a:r>
              <a:rPr lang="en-US" dirty="0"/>
              <a:t>image slide</a:t>
            </a:r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ACB83E4B-B9C7-0F43-932F-F73B5EC832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3916872"/>
            <a:ext cx="78867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2850"/>
              </a:lnSpc>
              <a:spcBef>
                <a:spcPts val="0"/>
              </a:spcBef>
              <a:spcAft>
                <a:spcPts val="750"/>
              </a:spcAft>
              <a:buNone/>
              <a:defRPr sz="24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5" name="Copyright information for image if required">
            <a:extLst>
              <a:ext uri="{FF2B5EF4-FFF2-40B4-BE49-F238E27FC236}">
                <a16:creationId xmlns:a16="http://schemas.microsoft.com/office/drawing/2014/main" id="{D31CAD75-D2A9-D948-9127-164AB51939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5264052"/>
            <a:ext cx="7900307" cy="581506"/>
          </a:xfr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 typeface="Arial" panose="020B0604020202020204" pitchFamily="34" charset="0"/>
              <a:buNone/>
              <a:tabLst/>
              <a:defRPr sz="1500">
                <a:solidFill>
                  <a:schemeClr val="bg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Replace the background image and include any copyright information if required e.g. </a:t>
            </a:r>
            <a:r>
              <a:rPr lang="en-US" dirty="0">
                <a:solidFill>
                  <a:schemeClr val="bg1"/>
                </a:solidFill>
              </a:rPr>
              <a:t>© </a:t>
            </a:r>
            <a:r>
              <a:rPr lang="en-GB" dirty="0">
                <a:solidFill>
                  <a:schemeClr val="bg1"/>
                </a:solidFill>
              </a:rPr>
              <a:t>Photo by NASA on </a:t>
            </a:r>
            <a:r>
              <a:rPr lang="en-GB" dirty="0" err="1">
                <a:solidFill>
                  <a:schemeClr val="bg1"/>
                </a:solidFill>
              </a:rPr>
              <a:t>Unsplash</a:t>
            </a:r>
            <a:endParaRPr lang="en-US" dirty="0"/>
          </a:p>
        </p:txBody>
      </p:sp>
      <p:pic>
        <p:nvPicPr>
          <p:cNvPr id="11" name="Logo" descr="Office for National Statistics Logo">
            <a:extLst>
              <a:ext uri="{FF2B5EF4-FFF2-40B4-BE49-F238E27FC236}">
                <a16:creationId xmlns:a16="http://schemas.microsoft.com/office/drawing/2014/main" id="{0E2EDD18-C536-B74C-ADD5-2100C1C8B1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8650" y="6292113"/>
            <a:ext cx="3048000" cy="2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29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simpl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96565" y="6250892"/>
            <a:ext cx="2150870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47435" y="6250891"/>
            <a:ext cx="2881523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1800" b="1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F0107D9C-8794-7E4B-B350-FEC30E7FAE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69528"/>
            <a:ext cx="7886700" cy="789447"/>
          </a:xfrm>
          <a:prstGeom prst="rect">
            <a:avLst/>
          </a:prstGeom>
        </p:spPr>
        <p:txBody>
          <a:bodyPr tIns="0" rIns="0" bIns="0" anchor="t" anchorCtr="0">
            <a:sp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814F886F-B0B2-9547-B024-B36E8524620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3916872"/>
            <a:ext cx="78867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2850"/>
              </a:lnSpc>
              <a:spcBef>
                <a:spcPts val="0"/>
              </a:spcBef>
              <a:spcAft>
                <a:spcPts val="750"/>
              </a:spcAft>
              <a:buNone/>
              <a:defRPr sz="24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41E16F23-B3CF-314E-AFD9-633806B1334D}"/>
              </a:ext>
            </a:extLst>
          </p:cNvPr>
          <p:cNvCxnSpPr>
            <a:cxnSpLocks/>
          </p:cNvCxnSpPr>
          <p:nvPr userDrawn="1"/>
        </p:nvCxnSpPr>
        <p:spPr>
          <a:xfrm>
            <a:off x="617957" y="6055339"/>
            <a:ext cx="7911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Logo" descr="Office for National Statistics Logo">
            <a:extLst>
              <a:ext uri="{FF2B5EF4-FFF2-40B4-BE49-F238E27FC236}">
                <a16:creationId xmlns:a16="http://schemas.microsoft.com/office/drawing/2014/main" id="{0CB59F91-B008-8B43-8C7B-342D4A7BEC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6286250"/>
            <a:ext cx="3048000" cy="26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03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black">
    <p:bg>
      <p:bgPr>
        <a:solidFill>
          <a:srgbClr val="3231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96565" y="6250892"/>
            <a:ext cx="2150870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47435" y="6250891"/>
            <a:ext cx="2881523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F0107D9C-8794-7E4B-B350-FEC30E7FAE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69528"/>
            <a:ext cx="7886700" cy="789447"/>
          </a:xfrm>
          <a:prstGeom prst="rect">
            <a:avLst/>
          </a:prstGeom>
        </p:spPr>
        <p:txBody>
          <a:bodyPr tIns="0" rIns="0" bIns="0" anchor="t" anchorCtr="0">
            <a:sp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C51DA302-E673-0B48-9032-76748EE3E6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3916872"/>
            <a:ext cx="78867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2850"/>
              </a:lnSpc>
              <a:spcBef>
                <a:spcPts val="0"/>
              </a:spcBef>
              <a:spcAft>
                <a:spcPts val="750"/>
              </a:spcAft>
              <a:buNone/>
              <a:defRPr sz="24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41E16F23-B3CF-314E-AFD9-633806B1334D}"/>
              </a:ext>
            </a:extLst>
          </p:cNvPr>
          <p:cNvCxnSpPr>
            <a:cxnSpLocks/>
          </p:cNvCxnSpPr>
          <p:nvPr userDrawn="1"/>
        </p:nvCxnSpPr>
        <p:spPr>
          <a:xfrm>
            <a:off x="617957" y="6055339"/>
            <a:ext cx="7911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Logo" descr="Office for National Statistics Logo">
            <a:extLst>
              <a:ext uri="{FF2B5EF4-FFF2-40B4-BE49-F238E27FC236}">
                <a16:creationId xmlns:a16="http://schemas.microsoft.com/office/drawing/2014/main" id="{E7B935A8-8A05-974E-9FB1-9D643E1A46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6292113"/>
            <a:ext cx="3048000" cy="2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503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ONS blue">
    <p:bg>
      <p:bgPr>
        <a:solidFill>
          <a:srgbClr val="003C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96565" y="6250892"/>
            <a:ext cx="2150870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47435" y="6250891"/>
            <a:ext cx="2881523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39705124-4B77-4A45-9308-A04738CB6E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69528"/>
            <a:ext cx="7886700" cy="789447"/>
          </a:xfrm>
          <a:prstGeom prst="rect">
            <a:avLst/>
          </a:prstGeom>
        </p:spPr>
        <p:txBody>
          <a:bodyPr tIns="0" rIns="0" bIns="0" anchor="t" anchorCtr="0">
            <a:sp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335C0D86-6B6D-9340-A3E4-0C4964615F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3916872"/>
            <a:ext cx="78867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2850"/>
              </a:lnSpc>
              <a:spcBef>
                <a:spcPts val="0"/>
              </a:spcBef>
              <a:spcAft>
                <a:spcPts val="750"/>
              </a:spcAft>
              <a:buNone/>
              <a:defRPr sz="24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05620796-8D76-664C-B761-7F015F0DFF3B}"/>
              </a:ext>
            </a:extLst>
          </p:cNvPr>
          <p:cNvCxnSpPr>
            <a:cxnSpLocks/>
          </p:cNvCxnSpPr>
          <p:nvPr userDrawn="1"/>
        </p:nvCxnSpPr>
        <p:spPr>
          <a:xfrm>
            <a:off x="617957" y="6055339"/>
            <a:ext cx="7911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Logo" descr="Office for National Statistics Logo">
            <a:extLst>
              <a:ext uri="{FF2B5EF4-FFF2-40B4-BE49-F238E27FC236}">
                <a16:creationId xmlns:a16="http://schemas.microsoft.com/office/drawing/2014/main" id="{60BABF11-0F3E-A946-913E-B5C9333635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6292113"/>
            <a:ext cx="3048000" cy="2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8366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slate">
    <p:bg>
      <p:bgPr>
        <a:solidFill>
          <a:srgbClr val="5F76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96565" y="6250892"/>
            <a:ext cx="2150870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47435" y="6250891"/>
            <a:ext cx="2881523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id="{17295645-9FDE-574A-9486-F7FDBDF378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69528"/>
            <a:ext cx="7886700" cy="789447"/>
          </a:xfrm>
          <a:prstGeom prst="rect">
            <a:avLst/>
          </a:prstGeom>
        </p:spPr>
        <p:txBody>
          <a:bodyPr tIns="0" rIns="0" bIns="0" anchor="t" anchorCtr="0">
            <a:sp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B9896418-9A93-F547-B375-91E5E5B76A8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3916872"/>
            <a:ext cx="78867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2850"/>
              </a:lnSpc>
              <a:spcBef>
                <a:spcPts val="0"/>
              </a:spcBef>
              <a:spcAft>
                <a:spcPts val="750"/>
              </a:spcAft>
              <a:buNone/>
              <a:defRPr sz="24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  <p:cxnSp>
        <p:nvCxnSpPr>
          <p:cNvPr id="17" name="Line">
            <a:extLst>
              <a:ext uri="{FF2B5EF4-FFF2-40B4-BE49-F238E27FC236}">
                <a16:creationId xmlns:a16="http://schemas.microsoft.com/office/drawing/2014/main" id="{E7A17917-5AA2-9546-83BC-34444E3C1470}"/>
              </a:ext>
            </a:extLst>
          </p:cNvPr>
          <p:cNvCxnSpPr>
            <a:cxnSpLocks/>
          </p:cNvCxnSpPr>
          <p:nvPr userDrawn="1"/>
        </p:nvCxnSpPr>
        <p:spPr>
          <a:xfrm>
            <a:off x="617957" y="6055339"/>
            <a:ext cx="7911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Logo" descr="Office for National Statistics Logo">
            <a:extLst>
              <a:ext uri="{FF2B5EF4-FFF2-40B4-BE49-F238E27FC236}">
                <a16:creationId xmlns:a16="http://schemas.microsoft.com/office/drawing/2014/main" id="{5472545D-1C07-5347-BFAD-2229C12B10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6292113"/>
            <a:ext cx="3048000" cy="2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5904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matisse">
    <p:bg>
      <p:bgPr>
        <a:solidFill>
          <a:srgbClr val="2060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96565" y="6250892"/>
            <a:ext cx="2150870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47435" y="6250891"/>
            <a:ext cx="2881523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B4C955DF-BE42-D34D-9E3E-CC9BF3A6D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69528"/>
            <a:ext cx="7886700" cy="789447"/>
          </a:xfrm>
          <a:prstGeom prst="rect">
            <a:avLst/>
          </a:prstGeom>
        </p:spPr>
        <p:txBody>
          <a:bodyPr tIns="0" rIns="0" bIns="0" anchor="t" anchorCtr="0">
            <a:sp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622D5613-4A3F-4C4D-AB7A-78FCC248AD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3916872"/>
            <a:ext cx="78867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2850"/>
              </a:lnSpc>
              <a:spcBef>
                <a:spcPts val="0"/>
              </a:spcBef>
              <a:spcAft>
                <a:spcPts val="750"/>
              </a:spcAft>
              <a:buNone/>
              <a:defRPr sz="24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05620796-8D76-664C-B761-7F015F0DFF3B}"/>
              </a:ext>
            </a:extLst>
          </p:cNvPr>
          <p:cNvCxnSpPr>
            <a:cxnSpLocks/>
          </p:cNvCxnSpPr>
          <p:nvPr userDrawn="1"/>
        </p:nvCxnSpPr>
        <p:spPr>
          <a:xfrm>
            <a:off x="617957" y="6055339"/>
            <a:ext cx="7911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Logo" descr="Office for National Statistics Logo">
            <a:extLst>
              <a:ext uri="{FF2B5EF4-FFF2-40B4-BE49-F238E27FC236}">
                <a16:creationId xmlns:a16="http://schemas.microsoft.com/office/drawing/2014/main" id="{2549237D-4869-8B4D-A920-41E5FBE0F1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6292113"/>
            <a:ext cx="3048000" cy="2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9813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astral">
    <p:bg>
      <p:bgPr>
        <a:solidFill>
          <a:srgbClr val="3B7A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96565" y="6250892"/>
            <a:ext cx="2150870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 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47435" y="6250891"/>
            <a:ext cx="2881523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DC45B465-DB9D-1B4E-98E6-EC6BC62650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3916872"/>
            <a:ext cx="78867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2850"/>
              </a:lnSpc>
              <a:spcBef>
                <a:spcPts val="0"/>
              </a:spcBef>
              <a:spcAft>
                <a:spcPts val="750"/>
              </a:spcAft>
              <a:buNone/>
              <a:defRPr sz="24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FC7DF6CB-9235-DA4D-B1A3-7CA9292828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69528"/>
            <a:ext cx="7886700" cy="789447"/>
          </a:xfrm>
          <a:prstGeom prst="rect">
            <a:avLst/>
          </a:prstGeom>
        </p:spPr>
        <p:txBody>
          <a:bodyPr tIns="0" rIns="0" bIns="0" anchor="t" anchorCtr="0">
            <a:sp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05620796-8D76-664C-B761-7F015F0DFF3B}"/>
              </a:ext>
            </a:extLst>
          </p:cNvPr>
          <p:cNvCxnSpPr>
            <a:cxnSpLocks/>
          </p:cNvCxnSpPr>
          <p:nvPr userDrawn="1"/>
        </p:nvCxnSpPr>
        <p:spPr>
          <a:xfrm>
            <a:off x="617957" y="6055339"/>
            <a:ext cx="7911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Logo" descr="Office for National Statistics Logo">
            <a:extLst>
              <a:ext uri="{FF2B5EF4-FFF2-40B4-BE49-F238E27FC236}">
                <a16:creationId xmlns:a16="http://schemas.microsoft.com/office/drawing/2014/main" id="{730A596F-DF2A-534F-B26D-455C2088AA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6292113"/>
            <a:ext cx="3048000" cy="2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84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and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B75BE5F0-67EC-0641-9E8B-7BC2DE4910BB}"/>
              </a:ext>
            </a:extLst>
          </p:cNvPr>
          <p:cNvSpPr/>
          <p:nvPr userDrawn="1"/>
        </p:nvSpPr>
        <p:spPr>
          <a:xfrm>
            <a:off x="0" y="6037942"/>
            <a:ext cx="9144000" cy="820058"/>
          </a:xfrm>
          <a:prstGeom prst="rect">
            <a:avLst/>
          </a:prstGeom>
          <a:solidFill>
            <a:srgbClr val="183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5D913410-9DC7-834A-B330-976E80A56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96565" y="6250892"/>
            <a:ext cx="2150870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5" name="Footer Placeholder">
            <a:extLst>
              <a:ext uri="{FF2B5EF4-FFF2-40B4-BE49-F238E27FC236}">
                <a16:creationId xmlns:a16="http://schemas.microsoft.com/office/drawing/2014/main" id="{EA701F44-73AD-C64B-8322-8400CB324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47435" y="6250891"/>
            <a:ext cx="2881523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BF8E2729-03F2-4F77-BF33-CCC290F9D7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642126"/>
            <a:ext cx="7886700" cy="46782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200"/>
            </a:lvl1pPr>
          </a:lstStyle>
          <a:p>
            <a:r>
              <a:rPr lang="en-US" dirty="0"/>
              <a:t>Add your heading here</a:t>
            </a:r>
          </a:p>
        </p:txBody>
      </p:sp>
      <p:sp>
        <p:nvSpPr>
          <p:cNvPr id="5" name="Content Placeholder">
            <a:extLst>
              <a:ext uri="{FF2B5EF4-FFF2-40B4-BE49-F238E27FC236}">
                <a16:creationId xmlns:a16="http://schemas.microsoft.com/office/drawing/2014/main" id="{A3C00863-8C09-3340-96CA-8534CD55717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650" y="1417172"/>
            <a:ext cx="7900988" cy="23062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Single column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Logo" descr="Office fo National Statistics Logo">
            <a:extLst>
              <a:ext uri="{FF2B5EF4-FFF2-40B4-BE49-F238E27FC236}">
                <a16:creationId xmlns:a16="http://schemas.microsoft.com/office/drawing/2014/main" id="{677B314E-CA61-C64A-A2CA-9FF9854A59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6292113"/>
            <a:ext cx="3048000" cy="2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7716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light blue">
    <p:bg>
      <p:bgPr>
        <a:solidFill>
          <a:srgbClr val="27A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96565" y="6250892"/>
            <a:ext cx="2150870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47435" y="6250891"/>
            <a:ext cx="2881523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">
            <a:extLst>
              <a:ext uri="{FF2B5EF4-FFF2-40B4-BE49-F238E27FC236}">
                <a16:creationId xmlns:a16="http://schemas.microsoft.com/office/drawing/2014/main" id="{D13A9CD3-E6C3-0344-974D-58215B0ABAAA}"/>
              </a:ext>
            </a:extLst>
          </p:cNvPr>
          <p:cNvCxnSpPr>
            <a:cxnSpLocks/>
          </p:cNvCxnSpPr>
          <p:nvPr userDrawn="1"/>
        </p:nvCxnSpPr>
        <p:spPr>
          <a:xfrm>
            <a:off x="617957" y="6055339"/>
            <a:ext cx="7911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">
            <a:extLst>
              <a:ext uri="{FF2B5EF4-FFF2-40B4-BE49-F238E27FC236}">
                <a16:creationId xmlns:a16="http://schemas.microsoft.com/office/drawing/2014/main" id="{A07FCA63-88F4-0D40-B646-DB3E33AA93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69528"/>
            <a:ext cx="7886700" cy="789447"/>
          </a:xfrm>
          <a:prstGeom prst="rect">
            <a:avLst/>
          </a:prstGeom>
        </p:spPr>
        <p:txBody>
          <a:bodyPr tIns="0" rIns="0" bIns="0" anchor="t" anchorCtr="0">
            <a:sp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680E1A51-C56D-6C4C-90F5-70BA71A10A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3916872"/>
            <a:ext cx="78867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2850"/>
              </a:lnSpc>
              <a:spcBef>
                <a:spcPts val="0"/>
              </a:spcBef>
              <a:spcAft>
                <a:spcPts val="750"/>
              </a:spcAft>
              <a:buNone/>
              <a:defRPr sz="24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  <p:pic>
        <p:nvPicPr>
          <p:cNvPr id="11" name="Logo" descr="Office for National Statistics Logo">
            <a:extLst>
              <a:ext uri="{FF2B5EF4-FFF2-40B4-BE49-F238E27FC236}">
                <a16:creationId xmlns:a16="http://schemas.microsoft.com/office/drawing/2014/main" id="{EA7D084E-64AF-DD4E-B981-807E26CB3B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6292113"/>
            <a:ext cx="3048000" cy="2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7490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light teal">
    <p:bg>
      <p:bgPr>
        <a:solidFill>
          <a:srgbClr val="00A5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96565" y="6250892"/>
            <a:ext cx="2150870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47435" y="6250891"/>
            <a:ext cx="2881523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5594CD60-7AAD-6645-8BE7-91075D074D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69528"/>
            <a:ext cx="7886700" cy="789447"/>
          </a:xfrm>
          <a:prstGeom prst="rect">
            <a:avLst/>
          </a:prstGeom>
        </p:spPr>
        <p:txBody>
          <a:bodyPr tIns="0" rIns="0" bIns="0" anchor="t" anchorCtr="0">
            <a:sp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24E14278-FEE3-0242-BA15-B6E28E53E8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3916872"/>
            <a:ext cx="78867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2850"/>
              </a:lnSpc>
              <a:spcBef>
                <a:spcPts val="0"/>
              </a:spcBef>
              <a:spcAft>
                <a:spcPts val="750"/>
              </a:spcAft>
              <a:buNone/>
              <a:defRPr sz="24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AAED0727-79E8-044A-A266-B0C74790E72D}"/>
              </a:ext>
            </a:extLst>
          </p:cNvPr>
          <p:cNvCxnSpPr>
            <a:cxnSpLocks/>
          </p:cNvCxnSpPr>
          <p:nvPr userDrawn="1"/>
        </p:nvCxnSpPr>
        <p:spPr>
          <a:xfrm>
            <a:off x="617957" y="6055339"/>
            <a:ext cx="7911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Logo" descr="Office for National Statistics Logo">
            <a:extLst>
              <a:ext uri="{FF2B5EF4-FFF2-40B4-BE49-F238E27FC236}">
                <a16:creationId xmlns:a16="http://schemas.microsoft.com/office/drawing/2014/main" id="{7913276B-5746-5B47-AB74-E5BB7666DF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6292113"/>
            <a:ext cx="3048000" cy="2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3987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teal">
    <p:bg>
      <p:bgPr>
        <a:solidFill>
          <a:srgbClr val="0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96565" y="6250892"/>
            <a:ext cx="2150870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47435" y="6250891"/>
            <a:ext cx="2881523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1FFF5308-8243-A94B-81A6-3885912D01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69528"/>
            <a:ext cx="7886700" cy="789447"/>
          </a:xfrm>
          <a:prstGeom prst="rect">
            <a:avLst/>
          </a:prstGeom>
        </p:spPr>
        <p:txBody>
          <a:bodyPr tIns="0" rIns="0" bIns="0" anchor="t" anchorCtr="0">
            <a:sp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5903921C-6D50-A849-B477-5BE38F246FF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3916872"/>
            <a:ext cx="78867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2850"/>
              </a:lnSpc>
              <a:spcBef>
                <a:spcPts val="0"/>
              </a:spcBef>
              <a:spcAft>
                <a:spcPts val="750"/>
              </a:spcAft>
              <a:buNone/>
              <a:defRPr sz="24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9BEE2D9E-3E87-ED40-89C2-DBA774F1F211}"/>
              </a:ext>
            </a:extLst>
          </p:cNvPr>
          <p:cNvCxnSpPr>
            <a:cxnSpLocks/>
          </p:cNvCxnSpPr>
          <p:nvPr userDrawn="1"/>
        </p:nvCxnSpPr>
        <p:spPr>
          <a:xfrm>
            <a:off x="617957" y="6055339"/>
            <a:ext cx="7911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Logo" descr="Office for National Statistics Logo">
            <a:extLst>
              <a:ext uri="{FF2B5EF4-FFF2-40B4-BE49-F238E27FC236}">
                <a16:creationId xmlns:a16="http://schemas.microsoft.com/office/drawing/2014/main" id="{06BF1C11-E58A-BF45-905E-28A4E35CB8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6292113"/>
            <a:ext cx="3048000" cy="2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376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salem">
    <p:bg>
      <p:bgPr>
        <a:solidFill>
          <a:srgbClr val="0F82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96565" y="6250892"/>
            <a:ext cx="2150870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47435" y="6250891"/>
            <a:ext cx="2881523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2D6F6E82-1A2A-A042-8877-3692D4187F3F}"/>
              </a:ext>
            </a:extLst>
          </p:cNvPr>
          <p:cNvCxnSpPr>
            <a:cxnSpLocks/>
          </p:cNvCxnSpPr>
          <p:nvPr userDrawn="1"/>
        </p:nvCxnSpPr>
        <p:spPr>
          <a:xfrm>
            <a:off x="617957" y="6055339"/>
            <a:ext cx="7911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">
            <a:extLst>
              <a:ext uri="{FF2B5EF4-FFF2-40B4-BE49-F238E27FC236}">
                <a16:creationId xmlns:a16="http://schemas.microsoft.com/office/drawing/2014/main" id="{54334A07-9B9F-A349-8CB2-86A842F8F6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69528"/>
            <a:ext cx="7886700" cy="789447"/>
          </a:xfrm>
          <a:prstGeom prst="rect">
            <a:avLst/>
          </a:prstGeom>
        </p:spPr>
        <p:txBody>
          <a:bodyPr tIns="0" rIns="0" bIns="0" anchor="t" anchorCtr="0">
            <a:sp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D120A143-5C37-E449-99C7-B1D969F1B8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3916872"/>
            <a:ext cx="78867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2850"/>
              </a:lnSpc>
              <a:spcBef>
                <a:spcPts val="0"/>
              </a:spcBef>
              <a:spcAft>
                <a:spcPts val="750"/>
              </a:spcAft>
              <a:buNone/>
              <a:defRPr sz="24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  <p:pic>
        <p:nvPicPr>
          <p:cNvPr id="11" name="Logo" descr="Office for National Statistics Logo">
            <a:extLst>
              <a:ext uri="{FF2B5EF4-FFF2-40B4-BE49-F238E27FC236}">
                <a16:creationId xmlns:a16="http://schemas.microsoft.com/office/drawing/2014/main" id="{DC26D33C-3EB9-C749-A67D-7F4431F8DC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6292113"/>
            <a:ext cx="3048000" cy="2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9779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gold">
    <p:bg>
      <p:bgPr>
        <a:solidFill>
          <a:srgbClr val="B886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96565" y="6250892"/>
            <a:ext cx="2150870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47435" y="6250891"/>
            <a:ext cx="2881523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62F1910-CA81-E648-B863-DE791419B0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3916872"/>
            <a:ext cx="78867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2850"/>
              </a:lnSpc>
              <a:spcBef>
                <a:spcPts val="0"/>
              </a:spcBef>
              <a:spcAft>
                <a:spcPts val="750"/>
              </a:spcAft>
              <a:buNone/>
              <a:defRPr sz="24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9" name="Title">
            <a:extLst>
              <a:ext uri="{FF2B5EF4-FFF2-40B4-BE49-F238E27FC236}">
                <a16:creationId xmlns:a16="http://schemas.microsoft.com/office/drawing/2014/main" id="{8E7CF45C-0FAE-7E42-85CA-A478088C01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69528"/>
            <a:ext cx="7886700" cy="789447"/>
          </a:xfrm>
          <a:prstGeom prst="rect">
            <a:avLst/>
          </a:prstGeom>
        </p:spPr>
        <p:txBody>
          <a:bodyPr tIns="0" rIns="0" bIns="0" anchor="t" anchorCtr="0">
            <a:sp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7B81843D-E333-4F4C-A36D-94080D3638C8}"/>
              </a:ext>
            </a:extLst>
          </p:cNvPr>
          <p:cNvCxnSpPr>
            <a:cxnSpLocks/>
          </p:cNvCxnSpPr>
          <p:nvPr userDrawn="1"/>
        </p:nvCxnSpPr>
        <p:spPr>
          <a:xfrm>
            <a:off x="617957" y="6055339"/>
            <a:ext cx="7911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Logo" descr="Office for National Statistics Logo">
            <a:extLst>
              <a:ext uri="{FF2B5EF4-FFF2-40B4-BE49-F238E27FC236}">
                <a16:creationId xmlns:a16="http://schemas.microsoft.com/office/drawing/2014/main" id="{D90E9960-98A8-1E4C-B1BA-95341479C6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6292113"/>
            <a:ext cx="3048000" cy="2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0016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poppy">
    <p:bg>
      <p:bgPr>
        <a:solidFill>
          <a:srgbClr val="D32F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96565" y="6250892"/>
            <a:ext cx="2150870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47435" y="6250891"/>
            <a:ext cx="2881523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0A16821C-C6DC-7B48-A948-EEC91826F2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69528"/>
            <a:ext cx="7886700" cy="789447"/>
          </a:xfrm>
          <a:prstGeom prst="rect">
            <a:avLst/>
          </a:prstGeom>
        </p:spPr>
        <p:txBody>
          <a:bodyPr tIns="0" rIns="0" bIns="0" anchor="t" anchorCtr="0">
            <a:sp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97414DBD-79C5-A244-8B4E-E0A37BD602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3916872"/>
            <a:ext cx="78867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2850"/>
              </a:lnSpc>
              <a:spcBef>
                <a:spcPts val="0"/>
              </a:spcBef>
              <a:spcAft>
                <a:spcPts val="750"/>
              </a:spcAft>
              <a:buNone/>
              <a:defRPr sz="24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55661407-3B8B-664A-A263-554870E58063}"/>
              </a:ext>
            </a:extLst>
          </p:cNvPr>
          <p:cNvCxnSpPr>
            <a:cxnSpLocks/>
          </p:cNvCxnSpPr>
          <p:nvPr userDrawn="1"/>
        </p:nvCxnSpPr>
        <p:spPr>
          <a:xfrm>
            <a:off x="617957" y="6055339"/>
            <a:ext cx="7911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Logo" descr="Office for National Statistics Logo">
            <a:extLst>
              <a:ext uri="{FF2B5EF4-FFF2-40B4-BE49-F238E27FC236}">
                <a16:creationId xmlns:a16="http://schemas.microsoft.com/office/drawing/2014/main" id="{83F28A8A-0E3B-EC48-9D17-7119B3C8F8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6292113"/>
            <a:ext cx="3048000" cy="2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2399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pink">
    <p:bg>
      <p:bgPr>
        <a:solidFill>
          <a:srgbClr val="D237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96565" y="6250892"/>
            <a:ext cx="2150870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47435" y="6250891"/>
            <a:ext cx="2881523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03386FE0-A862-5740-962C-C24D3F6B9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69528"/>
            <a:ext cx="7886700" cy="789447"/>
          </a:xfrm>
          <a:prstGeom prst="rect">
            <a:avLst/>
          </a:prstGeom>
        </p:spPr>
        <p:txBody>
          <a:bodyPr tIns="0" rIns="0" bIns="0" anchor="t" anchorCtr="0">
            <a:sp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D0B060B4-A511-0047-913D-9721FF5144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3916872"/>
            <a:ext cx="78867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2850"/>
              </a:lnSpc>
              <a:spcBef>
                <a:spcPts val="0"/>
              </a:spcBef>
              <a:spcAft>
                <a:spcPts val="750"/>
              </a:spcAft>
              <a:buNone/>
              <a:defRPr sz="24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F67D8161-5352-AC4F-8422-00F311FA85FA}"/>
              </a:ext>
            </a:extLst>
          </p:cNvPr>
          <p:cNvCxnSpPr>
            <a:cxnSpLocks/>
          </p:cNvCxnSpPr>
          <p:nvPr userDrawn="1"/>
        </p:nvCxnSpPr>
        <p:spPr>
          <a:xfrm>
            <a:off x="617957" y="6055339"/>
            <a:ext cx="7911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Logo" descr="Office for National Statistics Logo">
            <a:extLst>
              <a:ext uri="{FF2B5EF4-FFF2-40B4-BE49-F238E27FC236}">
                <a16:creationId xmlns:a16="http://schemas.microsoft.com/office/drawing/2014/main" id="{43AC06CA-87BB-9549-99D0-108DC3BEE8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6292113"/>
            <a:ext cx="3048000" cy="2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218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prince">
    <p:bg>
      <p:bgPr>
        <a:solidFill>
          <a:srgbClr val="6E25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96565" y="6250892"/>
            <a:ext cx="2150870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47435" y="6250891"/>
            <a:ext cx="2881523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C2A06972-B375-D540-B534-45327AACFB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69528"/>
            <a:ext cx="7886700" cy="789447"/>
          </a:xfrm>
          <a:prstGeom prst="rect">
            <a:avLst/>
          </a:prstGeom>
        </p:spPr>
        <p:txBody>
          <a:bodyPr tIns="0" rIns="0" bIns="0" anchor="t" anchorCtr="0">
            <a:sp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543DF038-D2D9-464B-9CBE-BD4B00AFCE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3916872"/>
            <a:ext cx="78867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2850"/>
              </a:lnSpc>
              <a:spcBef>
                <a:spcPts val="0"/>
              </a:spcBef>
              <a:spcAft>
                <a:spcPts val="750"/>
              </a:spcAft>
              <a:buNone/>
              <a:defRPr sz="24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95FF6451-6437-294C-AE93-D483699E514B}"/>
              </a:ext>
            </a:extLst>
          </p:cNvPr>
          <p:cNvCxnSpPr>
            <a:cxnSpLocks/>
          </p:cNvCxnSpPr>
          <p:nvPr userDrawn="1"/>
        </p:nvCxnSpPr>
        <p:spPr>
          <a:xfrm>
            <a:off x="617957" y="6055339"/>
            <a:ext cx="7911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Logo" descr="Office for National Statistics Logo">
            <a:extLst>
              <a:ext uri="{FF2B5EF4-FFF2-40B4-BE49-F238E27FC236}">
                <a16:creationId xmlns:a16="http://schemas.microsoft.com/office/drawing/2014/main" id="{EC83E9B5-347D-A948-A55C-EFDCD149D3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6292113"/>
            <a:ext cx="3048000" cy="2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7529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purple">
    <p:bg>
      <p:bgPr>
        <a:solidFill>
          <a:srgbClr val="3728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96565" y="6250892"/>
            <a:ext cx="2150870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47435" y="6250891"/>
            <a:ext cx="2881523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0650BAC6-52B8-9D45-96A4-4363AFCA8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69528"/>
            <a:ext cx="7886700" cy="789447"/>
          </a:xfrm>
          <a:prstGeom prst="rect">
            <a:avLst/>
          </a:prstGeom>
        </p:spPr>
        <p:txBody>
          <a:bodyPr tIns="0" rIns="0" bIns="0" anchor="t" anchorCtr="0">
            <a:sp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461247D4-94C2-BE4C-A999-F549F7698CE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3916872"/>
            <a:ext cx="78867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2850"/>
              </a:lnSpc>
              <a:spcBef>
                <a:spcPts val="0"/>
              </a:spcBef>
              <a:spcAft>
                <a:spcPts val="750"/>
              </a:spcAft>
              <a:buNone/>
              <a:defRPr sz="24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A9692B31-F575-6549-88BE-268E460843FC}"/>
              </a:ext>
            </a:extLst>
          </p:cNvPr>
          <p:cNvCxnSpPr>
            <a:cxnSpLocks/>
          </p:cNvCxnSpPr>
          <p:nvPr userDrawn="1"/>
        </p:nvCxnSpPr>
        <p:spPr>
          <a:xfrm>
            <a:off x="617957" y="6055339"/>
            <a:ext cx="7911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Logo" descr="Office for National Statistics Logo">
            <a:extLst>
              <a:ext uri="{FF2B5EF4-FFF2-40B4-BE49-F238E27FC236}">
                <a16:creationId xmlns:a16="http://schemas.microsoft.com/office/drawing/2014/main" id="{94FAD1B6-C655-9146-AA96-791FE0FE3C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6292113"/>
            <a:ext cx="3048000" cy="2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040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slide purple">
    <p:bg>
      <p:bgPr>
        <a:solidFill>
          <a:srgbClr val="FBC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96565" y="6250892"/>
            <a:ext cx="2150870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47435" y="6250891"/>
            <a:ext cx="2881523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1800" b="1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0650BAC6-52B8-9D45-96A4-4363AFCA8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69528"/>
            <a:ext cx="7886700" cy="789447"/>
          </a:xfrm>
          <a:prstGeom prst="rect">
            <a:avLst/>
          </a:prstGeom>
        </p:spPr>
        <p:txBody>
          <a:bodyPr tIns="0" rIns="0" bIns="0" anchor="t" anchorCtr="0">
            <a:sp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461247D4-94C2-BE4C-A999-F549F7698CE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3916872"/>
            <a:ext cx="78867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2850"/>
              </a:lnSpc>
              <a:spcBef>
                <a:spcPts val="0"/>
              </a:spcBef>
              <a:spcAft>
                <a:spcPts val="750"/>
              </a:spcAft>
              <a:buNone/>
              <a:defRPr sz="24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A9692B31-F575-6549-88BE-268E460843FC}"/>
              </a:ext>
            </a:extLst>
          </p:cNvPr>
          <p:cNvCxnSpPr>
            <a:cxnSpLocks/>
          </p:cNvCxnSpPr>
          <p:nvPr userDrawn="1"/>
        </p:nvCxnSpPr>
        <p:spPr>
          <a:xfrm>
            <a:off x="617957" y="6055339"/>
            <a:ext cx="7911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Logo" descr="Office for National Statistics Logo">
            <a:extLst>
              <a:ext uri="{FF2B5EF4-FFF2-40B4-BE49-F238E27FC236}">
                <a16:creationId xmlns:a16="http://schemas.microsoft.com/office/drawing/2014/main" id="{1338F49D-844E-9244-A196-F2D8D6BCEB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lum bright="-100000" contrast="-100000"/>
          </a:blip>
          <a:stretch>
            <a:fillRect/>
          </a:stretch>
        </p:blipFill>
        <p:spPr>
          <a:xfrm>
            <a:off x="628650" y="6292113"/>
            <a:ext cx="3048000" cy="2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660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column title and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9144000" cy="820058"/>
          </a:xfrm>
          <a:prstGeom prst="rect">
            <a:avLst/>
          </a:prstGeom>
          <a:solidFill>
            <a:srgbClr val="183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96565" y="6250892"/>
            <a:ext cx="2150870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4" name="Footer Placeholder 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47435" y="6250891"/>
            <a:ext cx="2881523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628650" y="642127"/>
            <a:ext cx="7886700" cy="46782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200" baseline="0"/>
            </a:lvl1pPr>
          </a:lstStyle>
          <a:p>
            <a:r>
              <a:rPr lang="en-US" dirty="0"/>
              <a:t>Add your heading here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617A2D-2EE9-E849-8CFD-DFA7FA664D5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650" y="1416425"/>
            <a:ext cx="3764056" cy="23062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Column one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263B423-E922-954D-9079-F8FC3ED071F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751294" y="1416425"/>
            <a:ext cx="3730063" cy="23062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Column two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Logo" descr="Office for National Statistics Logo">
            <a:extLst>
              <a:ext uri="{FF2B5EF4-FFF2-40B4-BE49-F238E27FC236}">
                <a16:creationId xmlns:a16="http://schemas.microsoft.com/office/drawing/2014/main" id="{67FFCDAA-C62B-DC43-BF5D-DB783C64ED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6292113"/>
            <a:ext cx="3048000" cy="2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2481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slide purpl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96565" y="6250892"/>
            <a:ext cx="2150870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47435" y="6250891"/>
            <a:ext cx="2881523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1800" b="1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0650BAC6-52B8-9D45-96A4-4363AFCA8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69528"/>
            <a:ext cx="7886700" cy="789447"/>
          </a:xfrm>
          <a:prstGeom prst="rect">
            <a:avLst/>
          </a:prstGeom>
        </p:spPr>
        <p:txBody>
          <a:bodyPr tIns="0" rIns="0" bIns="0" anchor="t" anchorCtr="0">
            <a:sp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461247D4-94C2-BE4C-A999-F549F7698CE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3916872"/>
            <a:ext cx="78867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2850"/>
              </a:lnSpc>
              <a:spcBef>
                <a:spcPts val="0"/>
              </a:spcBef>
              <a:spcAft>
                <a:spcPts val="750"/>
              </a:spcAft>
              <a:buNone/>
              <a:defRPr sz="24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A9692B31-F575-6549-88BE-268E460843FC}"/>
              </a:ext>
            </a:extLst>
          </p:cNvPr>
          <p:cNvCxnSpPr>
            <a:cxnSpLocks/>
          </p:cNvCxnSpPr>
          <p:nvPr userDrawn="1"/>
        </p:nvCxnSpPr>
        <p:spPr>
          <a:xfrm>
            <a:off x="617957" y="6055339"/>
            <a:ext cx="7911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Logo" descr="Office for National Statistics Logo">
            <a:extLst>
              <a:ext uri="{FF2B5EF4-FFF2-40B4-BE49-F238E27FC236}">
                <a16:creationId xmlns:a16="http://schemas.microsoft.com/office/drawing/2014/main" id="{1338F49D-844E-9244-A196-F2D8D6BCEB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lum bright="-100000" contrast="-100000"/>
          </a:blip>
          <a:stretch>
            <a:fillRect/>
          </a:stretch>
        </p:blipFill>
        <p:spPr>
          <a:xfrm>
            <a:off x="628650" y="6292113"/>
            <a:ext cx="3048000" cy="2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3844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gradient 1">
    <p:bg>
      <p:bgPr>
        <a:gradFill flip="none" rotWithShape="1">
          <a:gsLst>
            <a:gs pos="81000">
              <a:srgbClr val="003C57"/>
            </a:gs>
            <a:gs pos="0">
              <a:srgbClr val="00808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96565" y="6250892"/>
            <a:ext cx="2150870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47435" y="6250891"/>
            <a:ext cx="2881523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id="{17295645-9FDE-574A-9486-F7FDBDF378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69528"/>
            <a:ext cx="7886700" cy="789447"/>
          </a:xfrm>
          <a:prstGeom prst="rect">
            <a:avLst/>
          </a:prstGeom>
        </p:spPr>
        <p:txBody>
          <a:bodyPr tIns="0" rIns="0" bIns="0" anchor="t" anchorCtr="0">
            <a:sp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B9896418-9A93-F547-B375-91E5E5B76A8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3916872"/>
            <a:ext cx="78867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2850"/>
              </a:lnSpc>
              <a:spcBef>
                <a:spcPts val="0"/>
              </a:spcBef>
              <a:spcAft>
                <a:spcPts val="750"/>
              </a:spcAft>
              <a:buNone/>
              <a:defRPr sz="24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  <p:cxnSp>
        <p:nvCxnSpPr>
          <p:cNvPr id="17" name="Line">
            <a:extLst>
              <a:ext uri="{FF2B5EF4-FFF2-40B4-BE49-F238E27FC236}">
                <a16:creationId xmlns:a16="http://schemas.microsoft.com/office/drawing/2014/main" id="{E7A17917-5AA2-9546-83BC-34444E3C1470}"/>
              </a:ext>
            </a:extLst>
          </p:cNvPr>
          <p:cNvCxnSpPr>
            <a:cxnSpLocks/>
          </p:cNvCxnSpPr>
          <p:nvPr userDrawn="1"/>
        </p:nvCxnSpPr>
        <p:spPr>
          <a:xfrm>
            <a:off x="617957" y="6055339"/>
            <a:ext cx="7911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Logo" descr="Office for National Statistics Logo">
            <a:extLst>
              <a:ext uri="{FF2B5EF4-FFF2-40B4-BE49-F238E27FC236}">
                <a16:creationId xmlns:a16="http://schemas.microsoft.com/office/drawing/2014/main" id="{6FF25563-5650-3C47-B0D7-B16F284B79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6292113"/>
            <a:ext cx="3048000" cy="2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7849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gradient 2">
    <p:bg>
      <p:bgPr>
        <a:gradFill flip="none" rotWithShape="1">
          <a:gsLst>
            <a:gs pos="81000">
              <a:srgbClr val="008080"/>
            </a:gs>
            <a:gs pos="0">
              <a:srgbClr val="27A0CC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96565" y="6250892"/>
            <a:ext cx="2150870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47435" y="6250891"/>
            <a:ext cx="2881523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id="{76165A53-E610-A246-BF2B-8FE1F65A42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69528"/>
            <a:ext cx="7886700" cy="789447"/>
          </a:xfrm>
          <a:prstGeom prst="rect">
            <a:avLst/>
          </a:prstGeom>
        </p:spPr>
        <p:txBody>
          <a:bodyPr tIns="0" rIns="0" bIns="0" anchor="t" anchorCtr="0">
            <a:sp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2BB51AC8-339B-F542-A4E2-891D4443FD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3916872"/>
            <a:ext cx="78867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2850"/>
              </a:lnSpc>
              <a:spcBef>
                <a:spcPts val="0"/>
              </a:spcBef>
              <a:spcAft>
                <a:spcPts val="750"/>
              </a:spcAft>
              <a:buNone/>
              <a:defRPr sz="24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  <p:cxnSp>
        <p:nvCxnSpPr>
          <p:cNvPr id="17" name="Line">
            <a:extLst>
              <a:ext uri="{FF2B5EF4-FFF2-40B4-BE49-F238E27FC236}">
                <a16:creationId xmlns:a16="http://schemas.microsoft.com/office/drawing/2014/main" id="{E7A17917-5AA2-9546-83BC-34444E3C1470}"/>
              </a:ext>
            </a:extLst>
          </p:cNvPr>
          <p:cNvCxnSpPr>
            <a:cxnSpLocks/>
          </p:cNvCxnSpPr>
          <p:nvPr userDrawn="1"/>
        </p:nvCxnSpPr>
        <p:spPr>
          <a:xfrm>
            <a:off x="617957" y="6055339"/>
            <a:ext cx="7911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Logo" descr="Office for National Statistics Logo">
            <a:extLst>
              <a:ext uri="{FF2B5EF4-FFF2-40B4-BE49-F238E27FC236}">
                <a16:creationId xmlns:a16="http://schemas.microsoft.com/office/drawing/2014/main" id="{927B0525-F35F-6448-AE7A-5E0DE70BD7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6292113"/>
            <a:ext cx="3048000" cy="2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9206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gradient 3 (Census)">
    <p:bg>
      <p:bgPr>
        <a:gradFill flip="none" rotWithShape="1">
          <a:gsLst>
            <a:gs pos="90000">
              <a:srgbClr val="3C388E"/>
            </a:gs>
            <a:gs pos="0">
              <a:srgbClr val="90208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96565" y="6250892"/>
            <a:ext cx="2150870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47435" y="6250891"/>
            <a:ext cx="2881523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1F692672-45E9-DB45-968E-472F1D3201F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3916872"/>
            <a:ext cx="78867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2850"/>
              </a:lnSpc>
              <a:spcBef>
                <a:spcPts val="0"/>
              </a:spcBef>
              <a:spcAft>
                <a:spcPts val="750"/>
              </a:spcAft>
              <a:buNone/>
              <a:defRPr sz="24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3" name="Title ">
            <a:extLst>
              <a:ext uri="{FF2B5EF4-FFF2-40B4-BE49-F238E27FC236}">
                <a16:creationId xmlns:a16="http://schemas.microsoft.com/office/drawing/2014/main" id="{E3A6E39D-26AC-134F-96EF-39DF3B1062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69528"/>
            <a:ext cx="7886700" cy="789447"/>
          </a:xfrm>
          <a:prstGeom prst="rect">
            <a:avLst/>
          </a:prstGeom>
        </p:spPr>
        <p:txBody>
          <a:bodyPr tIns="0" rIns="0" bIns="0" anchor="t" anchorCtr="0">
            <a:sp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 (Census)</a:t>
            </a:r>
          </a:p>
        </p:txBody>
      </p:sp>
      <p:cxnSp>
        <p:nvCxnSpPr>
          <p:cNvPr id="17" name="Line">
            <a:extLst>
              <a:ext uri="{FF2B5EF4-FFF2-40B4-BE49-F238E27FC236}">
                <a16:creationId xmlns:a16="http://schemas.microsoft.com/office/drawing/2014/main" id="{E7A17917-5AA2-9546-83BC-34444E3C1470}"/>
              </a:ext>
            </a:extLst>
          </p:cNvPr>
          <p:cNvCxnSpPr>
            <a:cxnSpLocks/>
          </p:cNvCxnSpPr>
          <p:nvPr userDrawn="1"/>
        </p:nvCxnSpPr>
        <p:spPr>
          <a:xfrm>
            <a:off x="617957" y="6055339"/>
            <a:ext cx="7911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Logo" descr="Office for National Statistics Logo">
            <a:extLst>
              <a:ext uri="{FF2B5EF4-FFF2-40B4-BE49-F238E27FC236}">
                <a16:creationId xmlns:a16="http://schemas.microsoft.com/office/drawing/2014/main" id="{D2FC792B-552D-3745-AA43-803BBB51D8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6292113"/>
            <a:ext cx="3048000" cy="2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8077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gradient 4">
    <p:bg>
      <p:bgPr>
        <a:gradFill flip="none" rotWithShape="1">
          <a:gsLst>
            <a:gs pos="81000">
              <a:srgbClr val="0F8243"/>
            </a:gs>
            <a:gs pos="0">
              <a:srgbClr val="00A5A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96565" y="6250892"/>
            <a:ext cx="2150870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47435" y="6250891"/>
            <a:ext cx="2881523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7" name="Line">
            <a:extLst>
              <a:ext uri="{FF2B5EF4-FFF2-40B4-BE49-F238E27FC236}">
                <a16:creationId xmlns:a16="http://schemas.microsoft.com/office/drawing/2014/main" id="{E7A17917-5AA2-9546-83BC-34444E3C1470}"/>
              </a:ext>
            </a:extLst>
          </p:cNvPr>
          <p:cNvCxnSpPr>
            <a:cxnSpLocks/>
          </p:cNvCxnSpPr>
          <p:nvPr userDrawn="1"/>
        </p:nvCxnSpPr>
        <p:spPr>
          <a:xfrm>
            <a:off x="617957" y="6055339"/>
            <a:ext cx="7911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">
            <a:extLst>
              <a:ext uri="{FF2B5EF4-FFF2-40B4-BE49-F238E27FC236}">
                <a16:creationId xmlns:a16="http://schemas.microsoft.com/office/drawing/2014/main" id="{5C16E151-0ED9-1744-A65B-E522680406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69528"/>
            <a:ext cx="7886700" cy="789447"/>
          </a:xfrm>
          <a:prstGeom prst="rect">
            <a:avLst/>
          </a:prstGeom>
        </p:spPr>
        <p:txBody>
          <a:bodyPr tIns="0" rIns="0" bIns="0" anchor="t" anchorCtr="0">
            <a:sp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10A3A34B-DE42-9B4B-9D76-6B04A45E10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3916872"/>
            <a:ext cx="78867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2850"/>
              </a:lnSpc>
              <a:spcBef>
                <a:spcPts val="0"/>
              </a:spcBef>
              <a:spcAft>
                <a:spcPts val="750"/>
              </a:spcAft>
              <a:buNone/>
              <a:defRPr sz="24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  <p:pic>
        <p:nvPicPr>
          <p:cNvPr id="10" name="Logo" descr="Office for National Statistics Logo">
            <a:extLst>
              <a:ext uri="{FF2B5EF4-FFF2-40B4-BE49-F238E27FC236}">
                <a16:creationId xmlns:a16="http://schemas.microsoft.com/office/drawing/2014/main" id="{2D4C9A54-D701-434A-BFFF-F477A8740B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6292113"/>
            <a:ext cx="3048000" cy="2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7164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gradient 5 (Data Science Campus)">
    <p:bg>
      <p:bgPr>
        <a:gradFill flip="none" rotWithShape="1">
          <a:gsLst>
            <a:gs pos="0">
              <a:srgbClr val="E9742C"/>
            </a:gs>
            <a:gs pos="81000">
              <a:srgbClr val="D2376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96565" y="6250892"/>
            <a:ext cx="2150870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47435" y="6250891"/>
            <a:ext cx="2881523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id="{7A4B3A4D-4DE7-BE46-A8F2-E186A17B7E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69528"/>
            <a:ext cx="7886700" cy="789447"/>
          </a:xfrm>
          <a:prstGeom prst="rect">
            <a:avLst/>
          </a:prstGeom>
        </p:spPr>
        <p:txBody>
          <a:bodyPr tIns="0" rIns="0" bIns="0" anchor="t" anchorCtr="0">
            <a:sp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FE11B252-106E-D845-B192-770BA16A6ED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3916872"/>
            <a:ext cx="78867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2850"/>
              </a:lnSpc>
              <a:spcBef>
                <a:spcPts val="0"/>
              </a:spcBef>
              <a:spcAft>
                <a:spcPts val="750"/>
              </a:spcAft>
              <a:buNone/>
              <a:defRPr sz="24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  <p:cxnSp>
        <p:nvCxnSpPr>
          <p:cNvPr id="17" name="Line">
            <a:extLst>
              <a:ext uri="{FF2B5EF4-FFF2-40B4-BE49-F238E27FC236}">
                <a16:creationId xmlns:a16="http://schemas.microsoft.com/office/drawing/2014/main" id="{E7A17917-5AA2-9546-83BC-34444E3C1470}"/>
              </a:ext>
            </a:extLst>
          </p:cNvPr>
          <p:cNvCxnSpPr>
            <a:cxnSpLocks/>
          </p:cNvCxnSpPr>
          <p:nvPr userDrawn="1"/>
        </p:nvCxnSpPr>
        <p:spPr>
          <a:xfrm>
            <a:off x="617957" y="6055339"/>
            <a:ext cx="7911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Logo" descr="Office for National Statistics Logo">
            <a:extLst>
              <a:ext uri="{FF2B5EF4-FFF2-40B4-BE49-F238E27FC236}">
                <a16:creationId xmlns:a16="http://schemas.microsoft.com/office/drawing/2014/main" id="{C49DF043-623D-7C4C-A4FA-E7456EE968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6292113"/>
            <a:ext cx="3048000" cy="2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9342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gradient 6 (Style.ons)">
    <p:bg>
      <p:bgPr>
        <a:gradFill flip="none" rotWithShape="1">
          <a:gsLst>
            <a:gs pos="81000">
              <a:srgbClr val="FBC900"/>
            </a:gs>
            <a:gs pos="0">
              <a:srgbClr val="FF993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96565" y="6250892"/>
            <a:ext cx="2150870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47435" y="6250891"/>
            <a:ext cx="2881523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1800" b="1">
                <a:solidFill>
                  <a:srgbClr val="003C57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id="{76DFADB9-CC9D-E547-8CD9-C58C55DDD2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69528"/>
            <a:ext cx="7886700" cy="789447"/>
          </a:xfrm>
          <a:prstGeom prst="rect">
            <a:avLst/>
          </a:prstGeom>
        </p:spPr>
        <p:txBody>
          <a:bodyPr tIns="0" rIns="0" bIns="0" anchor="t" anchorCtr="0">
            <a:spAutoFit/>
          </a:bodyPr>
          <a:lstStyle>
            <a:lvl1pPr algn="l">
              <a:defRPr sz="5400">
                <a:solidFill>
                  <a:srgbClr val="003C57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F27CF227-6C56-1B4B-8B3C-836CBD4213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3916872"/>
            <a:ext cx="78867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2850"/>
              </a:lnSpc>
              <a:spcBef>
                <a:spcPts val="0"/>
              </a:spcBef>
              <a:spcAft>
                <a:spcPts val="750"/>
              </a:spcAft>
              <a:buNone/>
              <a:defRPr sz="2400">
                <a:solidFill>
                  <a:srgbClr val="003C57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  <p:cxnSp>
        <p:nvCxnSpPr>
          <p:cNvPr id="17" name="Line">
            <a:extLst>
              <a:ext uri="{FF2B5EF4-FFF2-40B4-BE49-F238E27FC236}">
                <a16:creationId xmlns:a16="http://schemas.microsoft.com/office/drawing/2014/main" id="{E7A17917-5AA2-9546-83BC-34444E3C1470}"/>
              </a:ext>
            </a:extLst>
          </p:cNvPr>
          <p:cNvCxnSpPr>
            <a:cxnSpLocks/>
          </p:cNvCxnSpPr>
          <p:nvPr userDrawn="1"/>
        </p:nvCxnSpPr>
        <p:spPr>
          <a:xfrm>
            <a:off x="617957" y="6055339"/>
            <a:ext cx="7911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Logo" descr="Office for National Statistics Logo">
            <a:extLst>
              <a:ext uri="{FF2B5EF4-FFF2-40B4-BE49-F238E27FC236}">
                <a16:creationId xmlns:a16="http://schemas.microsoft.com/office/drawing/2014/main" id="{897A9EDC-56A8-414B-B882-D53DFB417E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lum bright="-100000" contrast="-100000"/>
          </a:blip>
          <a:stretch>
            <a:fillRect/>
          </a:stretch>
        </p:blipFill>
        <p:spPr>
          <a:xfrm>
            <a:off x="628650" y="6292113"/>
            <a:ext cx="3048000" cy="2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801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gradient 7">
    <p:bg>
      <p:bgPr>
        <a:gradFill flip="none" rotWithShape="1">
          <a:gsLst>
            <a:gs pos="0">
              <a:srgbClr val="E9742C"/>
            </a:gs>
            <a:gs pos="67000">
              <a:srgbClr val="D32F2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96565" y="6250892"/>
            <a:ext cx="2150870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47435" y="6250891"/>
            <a:ext cx="2881523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id="{7A4B3A4D-4DE7-BE46-A8F2-E186A17B7E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69528"/>
            <a:ext cx="7886700" cy="789447"/>
          </a:xfrm>
          <a:prstGeom prst="rect">
            <a:avLst/>
          </a:prstGeom>
        </p:spPr>
        <p:txBody>
          <a:bodyPr tIns="0" rIns="0" bIns="0" anchor="t" anchorCtr="0">
            <a:sp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FE11B252-106E-D845-B192-770BA16A6ED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3916872"/>
            <a:ext cx="78867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2850"/>
              </a:lnSpc>
              <a:spcBef>
                <a:spcPts val="0"/>
              </a:spcBef>
              <a:spcAft>
                <a:spcPts val="750"/>
              </a:spcAft>
              <a:buNone/>
              <a:defRPr sz="24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  <p:cxnSp>
        <p:nvCxnSpPr>
          <p:cNvPr id="17" name="Line">
            <a:extLst>
              <a:ext uri="{FF2B5EF4-FFF2-40B4-BE49-F238E27FC236}">
                <a16:creationId xmlns:a16="http://schemas.microsoft.com/office/drawing/2014/main" id="{E7A17917-5AA2-9546-83BC-34444E3C1470}"/>
              </a:ext>
            </a:extLst>
          </p:cNvPr>
          <p:cNvCxnSpPr>
            <a:cxnSpLocks/>
          </p:cNvCxnSpPr>
          <p:nvPr userDrawn="1"/>
        </p:nvCxnSpPr>
        <p:spPr>
          <a:xfrm>
            <a:off x="617957" y="6055339"/>
            <a:ext cx="7911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Logo" descr="Office for National Statistics Logo">
            <a:extLst>
              <a:ext uri="{FF2B5EF4-FFF2-40B4-BE49-F238E27FC236}">
                <a16:creationId xmlns:a16="http://schemas.microsoft.com/office/drawing/2014/main" id="{043F33C8-699B-4A43-893D-C1DF88B0CC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6292113"/>
            <a:ext cx="3048000" cy="2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4855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gradient 8">
    <p:bg>
      <p:bgPr>
        <a:gradFill flip="none" rotWithShape="1">
          <a:gsLst>
            <a:gs pos="81000">
              <a:srgbClr val="003C57"/>
            </a:gs>
            <a:gs pos="1000">
              <a:srgbClr val="206095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96565" y="6250892"/>
            <a:ext cx="2150870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47435" y="6250891"/>
            <a:ext cx="2881523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7" name="Line">
            <a:extLst>
              <a:ext uri="{FF2B5EF4-FFF2-40B4-BE49-F238E27FC236}">
                <a16:creationId xmlns:a16="http://schemas.microsoft.com/office/drawing/2014/main" id="{E7A17917-5AA2-9546-83BC-34444E3C1470}"/>
              </a:ext>
            </a:extLst>
          </p:cNvPr>
          <p:cNvCxnSpPr>
            <a:cxnSpLocks/>
          </p:cNvCxnSpPr>
          <p:nvPr userDrawn="1"/>
        </p:nvCxnSpPr>
        <p:spPr>
          <a:xfrm>
            <a:off x="617957" y="6055339"/>
            <a:ext cx="7911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">
            <a:extLst>
              <a:ext uri="{FF2B5EF4-FFF2-40B4-BE49-F238E27FC236}">
                <a16:creationId xmlns:a16="http://schemas.microsoft.com/office/drawing/2014/main" id="{76165A53-E610-A246-BF2B-8FE1F65A42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69528"/>
            <a:ext cx="7886700" cy="789447"/>
          </a:xfrm>
          <a:prstGeom prst="rect">
            <a:avLst/>
          </a:prstGeom>
        </p:spPr>
        <p:txBody>
          <a:bodyPr tIns="0" rIns="0" bIns="0" anchor="t" anchorCtr="0">
            <a:sp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2BB51AC8-339B-F542-A4E2-891D4443FD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3916872"/>
            <a:ext cx="78867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2850"/>
              </a:lnSpc>
              <a:spcBef>
                <a:spcPts val="0"/>
              </a:spcBef>
              <a:spcAft>
                <a:spcPts val="750"/>
              </a:spcAft>
              <a:buNone/>
              <a:defRPr sz="24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  <p:pic>
        <p:nvPicPr>
          <p:cNvPr id="10" name="Logo" descr="Office for National Statistics Logo">
            <a:extLst>
              <a:ext uri="{FF2B5EF4-FFF2-40B4-BE49-F238E27FC236}">
                <a16:creationId xmlns:a16="http://schemas.microsoft.com/office/drawing/2014/main" id="{2F5BCF8D-75BF-FB40-B108-E5A2F75CE8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6292113"/>
            <a:ext cx="3048000" cy="2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034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ingle column title and content">
    <p:bg>
      <p:bgPr>
        <a:solidFill>
          <a:srgbClr val="5F7682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9144000" cy="820058"/>
          </a:xfrm>
          <a:prstGeom prst="rect">
            <a:avLst/>
          </a:prstGeom>
          <a:solidFill>
            <a:srgbClr val="5F7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96565" y="6250892"/>
            <a:ext cx="2150870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47435" y="6250891"/>
            <a:ext cx="2881523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9A618861-ED12-F140-A5C9-21D2D050FB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642127"/>
            <a:ext cx="7886700" cy="46782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2A0E7DE7-A093-5048-A4F7-BDAD145453E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1417172"/>
            <a:ext cx="7900988" cy="23062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Logo" descr="Office for National Statistics Logo">
            <a:extLst>
              <a:ext uri="{FF2B5EF4-FFF2-40B4-BE49-F238E27FC236}">
                <a16:creationId xmlns:a16="http://schemas.microsoft.com/office/drawing/2014/main" id="{FF343553-5202-AD4A-9846-AFF6ECE285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6292113"/>
            <a:ext cx="3048000" cy="2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589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mple single column title and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628650" y="642127"/>
            <a:ext cx="7886700" cy="46782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200" baseline="0"/>
            </a:lvl1pPr>
          </a:lstStyle>
          <a:p>
            <a:r>
              <a:rPr lang="en-US" dirty="0"/>
              <a:t>Add your heading here</a:t>
            </a: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41DF6F2E-6103-7646-B158-3C2256C820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96565" y="6250892"/>
            <a:ext cx="2150870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Footer Placeholder">
            <a:extLst>
              <a:ext uri="{FF2B5EF4-FFF2-40B4-BE49-F238E27FC236}">
                <a16:creationId xmlns:a16="http://schemas.microsoft.com/office/drawing/2014/main" id="{329F9C9E-62CC-2B44-BA02-01ADE0F29C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47435" y="6250891"/>
            <a:ext cx="2881523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1800" b="1">
                <a:solidFill>
                  <a:srgbClr val="003C57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Content Placeholder">
            <a:extLst>
              <a:ext uri="{FF2B5EF4-FFF2-40B4-BE49-F238E27FC236}">
                <a16:creationId xmlns:a16="http://schemas.microsoft.com/office/drawing/2014/main" id="{BB1EFA6E-DEB7-3E43-8504-CAC95123D29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650" y="1416891"/>
            <a:ext cx="7900988" cy="23062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Single column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Line">
            <a:extLst>
              <a:ext uri="{FF2B5EF4-FFF2-40B4-BE49-F238E27FC236}">
                <a16:creationId xmlns:a16="http://schemas.microsoft.com/office/drawing/2014/main" id="{A1B90C41-A65F-D645-8BA4-2C789C718D9B}"/>
              </a:ext>
            </a:extLst>
          </p:cNvPr>
          <p:cNvCxnSpPr>
            <a:cxnSpLocks/>
          </p:cNvCxnSpPr>
          <p:nvPr userDrawn="1"/>
        </p:nvCxnSpPr>
        <p:spPr>
          <a:xfrm>
            <a:off x="617957" y="6055339"/>
            <a:ext cx="7911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Logo" descr="Office for National Statistics Logo">
            <a:extLst>
              <a:ext uri="{FF2B5EF4-FFF2-40B4-BE49-F238E27FC236}">
                <a16:creationId xmlns:a16="http://schemas.microsoft.com/office/drawing/2014/main" id="{FD8833F5-D577-5B44-A89E-135079ED41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6286250"/>
            <a:ext cx="3048000" cy="26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0529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ingle column title and content">
    <p:bg>
      <p:bgPr>
        <a:solidFill>
          <a:srgbClr val="206095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9144000" cy="820058"/>
          </a:xfrm>
          <a:prstGeom prst="rect">
            <a:avLst/>
          </a:prstGeom>
          <a:solidFill>
            <a:srgbClr val="206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96565" y="6250892"/>
            <a:ext cx="2150870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47435" y="6250891"/>
            <a:ext cx="2881523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5529D046-3304-C048-A259-4072E1685A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642127"/>
            <a:ext cx="7886700" cy="46782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your heading here</a:t>
            </a:r>
          </a:p>
        </p:txBody>
      </p:sp>
      <p:sp>
        <p:nvSpPr>
          <p:cNvPr id="9" name="Content Placeholder">
            <a:extLst>
              <a:ext uri="{FF2B5EF4-FFF2-40B4-BE49-F238E27FC236}">
                <a16:creationId xmlns:a16="http://schemas.microsoft.com/office/drawing/2014/main" id="{C0C74FF8-1F2D-9641-8617-4D8CCF399C3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1417172"/>
            <a:ext cx="7900988" cy="23062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Logo" descr="Office for National Statistics Logo">
            <a:extLst>
              <a:ext uri="{FF2B5EF4-FFF2-40B4-BE49-F238E27FC236}">
                <a16:creationId xmlns:a16="http://schemas.microsoft.com/office/drawing/2014/main" id="{C6624AB7-579E-EB46-8987-D0969476C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6292113"/>
            <a:ext cx="3048000" cy="2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0754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ingle column title and content">
    <p:bg>
      <p:bgPr>
        <a:solidFill>
          <a:srgbClr val="3B7A9E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9144000" cy="820058"/>
          </a:xfrm>
          <a:prstGeom prst="rect">
            <a:avLst/>
          </a:prstGeom>
          <a:solidFill>
            <a:srgbClr val="3B7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96565" y="6250892"/>
            <a:ext cx="2150870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47435" y="6250891"/>
            <a:ext cx="2881523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FAECAAA6-7859-004F-A399-738175A6EB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642127"/>
            <a:ext cx="7886700" cy="46782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your heading here</a:t>
            </a:r>
          </a:p>
        </p:txBody>
      </p:sp>
      <p:sp>
        <p:nvSpPr>
          <p:cNvPr id="9" name="Content Placeholder">
            <a:extLst>
              <a:ext uri="{FF2B5EF4-FFF2-40B4-BE49-F238E27FC236}">
                <a16:creationId xmlns:a16="http://schemas.microsoft.com/office/drawing/2014/main" id="{12C2DFC0-D909-F74F-918A-058AE0966BD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1417172"/>
            <a:ext cx="7900988" cy="23062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Logo" descr="Office for National Statistics Logo">
            <a:extLst>
              <a:ext uri="{FF2B5EF4-FFF2-40B4-BE49-F238E27FC236}">
                <a16:creationId xmlns:a16="http://schemas.microsoft.com/office/drawing/2014/main" id="{F596EC14-0F29-DE44-8F1B-89C7B4BE54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6292113"/>
            <a:ext cx="3048000" cy="2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405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ingle column title and content">
    <p:bg>
      <p:bgPr>
        <a:solidFill>
          <a:srgbClr val="27A0CC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9144000" cy="820058"/>
          </a:xfrm>
          <a:prstGeom prst="rect">
            <a:avLst/>
          </a:prstGeom>
          <a:solidFill>
            <a:srgbClr val="27A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96565" y="6250892"/>
            <a:ext cx="2150870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47435" y="6250891"/>
            <a:ext cx="2881523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Content Placeholder">
            <a:extLst>
              <a:ext uri="{FF2B5EF4-FFF2-40B4-BE49-F238E27FC236}">
                <a16:creationId xmlns:a16="http://schemas.microsoft.com/office/drawing/2014/main" id="{83150A2A-0D55-C840-B66D-49F5EB02DE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1417172"/>
            <a:ext cx="7900988" cy="23062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F86CEC68-96A8-9942-B57F-300C064ECC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642127"/>
            <a:ext cx="7886700" cy="46782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200" baseline="0"/>
            </a:lvl1pPr>
          </a:lstStyle>
          <a:p>
            <a:r>
              <a:rPr lang="en-US" dirty="0"/>
              <a:t>Add your heading here</a:t>
            </a:r>
          </a:p>
        </p:txBody>
      </p:sp>
      <p:pic>
        <p:nvPicPr>
          <p:cNvPr id="12" name="Logo" descr="Office for National Statistics Logo">
            <a:extLst>
              <a:ext uri="{FF2B5EF4-FFF2-40B4-BE49-F238E27FC236}">
                <a16:creationId xmlns:a16="http://schemas.microsoft.com/office/drawing/2014/main" id="{ED6415A6-637A-F74D-B043-2324D7555C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6292113"/>
            <a:ext cx="3048000" cy="2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944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ingle column title and content">
    <p:bg>
      <p:bgPr>
        <a:solidFill>
          <a:srgbClr val="00A5A1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9144000" cy="820058"/>
          </a:xfrm>
          <a:prstGeom prst="rect">
            <a:avLst/>
          </a:prstGeom>
          <a:solidFill>
            <a:srgbClr val="00A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96565" y="6250892"/>
            <a:ext cx="2150870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47435" y="6250891"/>
            <a:ext cx="2881523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7A6A5411-4B32-A447-B310-C2C6DEF3EE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642127"/>
            <a:ext cx="7886700" cy="46782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200" baseline="0"/>
            </a:lvl1pPr>
          </a:lstStyle>
          <a:p>
            <a:r>
              <a:rPr lang="en-US" dirty="0"/>
              <a:t>Add your heading here</a:t>
            </a:r>
          </a:p>
        </p:txBody>
      </p:sp>
      <p:sp>
        <p:nvSpPr>
          <p:cNvPr id="9" name="Content Placeholder">
            <a:extLst>
              <a:ext uri="{FF2B5EF4-FFF2-40B4-BE49-F238E27FC236}">
                <a16:creationId xmlns:a16="http://schemas.microsoft.com/office/drawing/2014/main" id="{E9DA3097-17AF-BF4D-BD08-F16285DF76F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1417172"/>
            <a:ext cx="7900988" cy="23062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Logo" descr="Office for National Statistics Logo">
            <a:extLst>
              <a:ext uri="{FF2B5EF4-FFF2-40B4-BE49-F238E27FC236}">
                <a16:creationId xmlns:a16="http://schemas.microsoft.com/office/drawing/2014/main" id="{EDE6D6D5-6AEB-CA49-8925-E9EF957C7B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6292113"/>
            <a:ext cx="3048000" cy="2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537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ingle column title and content">
    <p:bg>
      <p:bgPr>
        <a:solidFill>
          <a:srgbClr val="008080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9144000" cy="820058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96565" y="6250892"/>
            <a:ext cx="2150870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47435" y="6250891"/>
            <a:ext cx="2881523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2ABAF583-29A6-2E47-8107-77BF62EAA7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642127"/>
            <a:ext cx="7886700" cy="46782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200" baseline="0"/>
            </a:lvl1pPr>
          </a:lstStyle>
          <a:p>
            <a:r>
              <a:rPr lang="en-US" dirty="0"/>
              <a:t>Add your heading here</a:t>
            </a:r>
          </a:p>
        </p:txBody>
      </p:sp>
      <p:sp>
        <p:nvSpPr>
          <p:cNvPr id="10" name="Content Placeholder">
            <a:extLst>
              <a:ext uri="{FF2B5EF4-FFF2-40B4-BE49-F238E27FC236}">
                <a16:creationId xmlns:a16="http://schemas.microsoft.com/office/drawing/2014/main" id="{7B1FE314-4F56-1F4D-B211-2D404207F81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1417172"/>
            <a:ext cx="7900988" cy="23062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Logo" descr="Office for National Statistics Logo">
            <a:extLst>
              <a:ext uri="{FF2B5EF4-FFF2-40B4-BE49-F238E27FC236}">
                <a16:creationId xmlns:a16="http://schemas.microsoft.com/office/drawing/2014/main" id="{919B557B-8668-7845-812F-FD0550C0F9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6292113"/>
            <a:ext cx="3048000" cy="2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1624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Single column title and content">
    <p:bg>
      <p:bgPr>
        <a:solidFill>
          <a:srgbClr val="0F8243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9144000" cy="820058"/>
          </a:xfrm>
          <a:prstGeom prst="rect">
            <a:avLst/>
          </a:prstGeom>
          <a:solidFill>
            <a:srgbClr val="0F8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96565" y="6250892"/>
            <a:ext cx="2150870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47435" y="6250891"/>
            <a:ext cx="2881523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8D2D9665-1930-354D-807D-4411F3CF0D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642127"/>
            <a:ext cx="7886700" cy="46782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200" baseline="0"/>
            </a:lvl1pPr>
          </a:lstStyle>
          <a:p>
            <a:r>
              <a:rPr lang="en-US" dirty="0"/>
              <a:t>Add your heading here</a:t>
            </a:r>
          </a:p>
        </p:txBody>
      </p:sp>
      <p:sp>
        <p:nvSpPr>
          <p:cNvPr id="15" name="Content Placeholder">
            <a:extLst>
              <a:ext uri="{FF2B5EF4-FFF2-40B4-BE49-F238E27FC236}">
                <a16:creationId xmlns:a16="http://schemas.microsoft.com/office/drawing/2014/main" id="{24944FB9-96CD-FF42-BE7E-751D6F89D9A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1417172"/>
            <a:ext cx="7900988" cy="23062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Logo" descr="Office for National Statistics Logo">
            <a:extLst>
              <a:ext uri="{FF2B5EF4-FFF2-40B4-BE49-F238E27FC236}">
                <a16:creationId xmlns:a16="http://schemas.microsoft.com/office/drawing/2014/main" id="{7F2B6579-1E84-1B45-8A30-4E2A1543B3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6292113"/>
            <a:ext cx="3048000" cy="2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3996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Single column title and content">
    <p:bg>
      <p:bgPr>
        <a:solidFill>
          <a:srgbClr val="B8860B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9144000" cy="820058"/>
          </a:xfrm>
          <a:prstGeom prst="rect">
            <a:avLst/>
          </a:prstGeom>
          <a:solidFill>
            <a:srgbClr val="B886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96565" y="6250892"/>
            <a:ext cx="2150870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47435" y="6250891"/>
            <a:ext cx="2881523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D41039E6-3AF9-BE4A-A89B-1CD2753990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642127"/>
            <a:ext cx="7886700" cy="46782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200" baseline="0"/>
            </a:lvl1pPr>
          </a:lstStyle>
          <a:p>
            <a:r>
              <a:rPr lang="en-US" dirty="0"/>
              <a:t>Add your heading here</a:t>
            </a:r>
          </a:p>
        </p:txBody>
      </p:sp>
      <p:sp>
        <p:nvSpPr>
          <p:cNvPr id="9" name="Content Placeholder">
            <a:extLst>
              <a:ext uri="{FF2B5EF4-FFF2-40B4-BE49-F238E27FC236}">
                <a16:creationId xmlns:a16="http://schemas.microsoft.com/office/drawing/2014/main" id="{2701246B-96D1-7647-9983-5FC62817E9C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1417172"/>
            <a:ext cx="7900988" cy="23062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Logo" descr="Office for National Statistics Logo">
            <a:extLst>
              <a:ext uri="{FF2B5EF4-FFF2-40B4-BE49-F238E27FC236}">
                <a16:creationId xmlns:a16="http://schemas.microsoft.com/office/drawing/2014/main" id="{AE1FF5DC-523D-8748-9C3F-86187CC2F0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6292113"/>
            <a:ext cx="3048000" cy="2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3362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Single column title and content">
    <p:bg>
      <p:bgPr>
        <a:solidFill>
          <a:srgbClr val="D32F2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9144000" cy="820058"/>
          </a:xfrm>
          <a:prstGeom prst="rect">
            <a:avLst/>
          </a:prstGeom>
          <a:solidFill>
            <a:srgbClr val="D32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96565" y="6250892"/>
            <a:ext cx="2150870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47435" y="6250891"/>
            <a:ext cx="2881523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0444E5ED-F1A1-814E-ACFD-634EF419B0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642127"/>
            <a:ext cx="7886700" cy="46782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200" baseline="0"/>
            </a:lvl1pPr>
          </a:lstStyle>
          <a:p>
            <a:r>
              <a:rPr lang="en-US" dirty="0"/>
              <a:t>Add your heading here</a:t>
            </a:r>
          </a:p>
        </p:txBody>
      </p:sp>
      <p:sp>
        <p:nvSpPr>
          <p:cNvPr id="9" name="Content Placeholder">
            <a:extLst>
              <a:ext uri="{FF2B5EF4-FFF2-40B4-BE49-F238E27FC236}">
                <a16:creationId xmlns:a16="http://schemas.microsoft.com/office/drawing/2014/main" id="{CD044B7C-4F9B-854C-A1A3-64DA468A42C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1417172"/>
            <a:ext cx="7900988" cy="23062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Logo" descr="Office for National Statistics Logo">
            <a:extLst>
              <a:ext uri="{FF2B5EF4-FFF2-40B4-BE49-F238E27FC236}">
                <a16:creationId xmlns:a16="http://schemas.microsoft.com/office/drawing/2014/main" id="{45CA157B-A338-9949-9660-D39079048B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6292113"/>
            <a:ext cx="3048000" cy="2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330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Single column title and content">
    <p:bg>
      <p:bgPr>
        <a:solidFill>
          <a:srgbClr val="D2376D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9144000" cy="820058"/>
          </a:xfrm>
          <a:prstGeom prst="rect">
            <a:avLst/>
          </a:prstGeom>
          <a:solidFill>
            <a:srgbClr val="D237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96565" y="6250892"/>
            <a:ext cx="2150870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47435" y="6250891"/>
            <a:ext cx="2881523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88D3C659-E34A-B343-B5BB-7112732A5F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642127"/>
            <a:ext cx="7886700" cy="46782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200" baseline="0"/>
            </a:lvl1pPr>
          </a:lstStyle>
          <a:p>
            <a:r>
              <a:rPr lang="en-US" dirty="0"/>
              <a:t>Add your heading here</a:t>
            </a:r>
          </a:p>
        </p:txBody>
      </p:sp>
      <p:sp>
        <p:nvSpPr>
          <p:cNvPr id="15" name="Content Placeholder">
            <a:extLst>
              <a:ext uri="{FF2B5EF4-FFF2-40B4-BE49-F238E27FC236}">
                <a16:creationId xmlns:a16="http://schemas.microsoft.com/office/drawing/2014/main" id="{E10B49FD-F0F7-F04E-B97E-BE16E3B2C57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1417172"/>
            <a:ext cx="7900988" cy="23062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Logo" descr="Office for National Statistics Logo">
            <a:extLst>
              <a:ext uri="{FF2B5EF4-FFF2-40B4-BE49-F238E27FC236}">
                <a16:creationId xmlns:a16="http://schemas.microsoft.com/office/drawing/2014/main" id="{966F94DE-7F96-064D-A0DC-C48B04D992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6292113"/>
            <a:ext cx="3048000" cy="2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9044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Single column title and content">
    <p:bg>
      <p:bgPr>
        <a:solidFill>
          <a:srgbClr val="6E2585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9144000" cy="820058"/>
          </a:xfrm>
          <a:prstGeom prst="rect">
            <a:avLst/>
          </a:prstGeom>
          <a:solidFill>
            <a:srgbClr val="6E25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96565" y="6250892"/>
            <a:ext cx="2150870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47435" y="6250891"/>
            <a:ext cx="2881523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368C9A3F-9D96-7744-B6CB-87D30682F4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642127"/>
            <a:ext cx="7886700" cy="46782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200" baseline="0"/>
            </a:lvl1pPr>
          </a:lstStyle>
          <a:p>
            <a:r>
              <a:rPr lang="en-US" dirty="0"/>
              <a:t>Add your heading here</a:t>
            </a:r>
          </a:p>
        </p:txBody>
      </p:sp>
      <p:sp>
        <p:nvSpPr>
          <p:cNvPr id="9" name="Content Placeholder">
            <a:extLst>
              <a:ext uri="{FF2B5EF4-FFF2-40B4-BE49-F238E27FC236}">
                <a16:creationId xmlns:a16="http://schemas.microsoft.com/office/drawing/2014/main" id="{736DC0F5-3C50-3F42-B492-F8BCF6894FD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1417172"/>
            <a:ext cx="7900988" cy="23062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Logo" descr="Office for National Statistics Logo">
            <a:extLst>
              <a:ext uri="{FF2B5EF4-FFF2-40B4-BE49-F238E27FC236}">
                <a16:creationId xmlns:a16="http://schemas.microsoft.com/office/drawing/2014/main" id="{8511A940-853E-7B4D-9DC0-4047AC058B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6292113"/>
            <a:ext cx="3048000" cy="2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493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mple two column text and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5D913410-9DC7-834A-B330-976E80A56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96565" y="6250892"/>
            <a:ext cx="2150870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5" name="Footer Placeholder">
            <a:extLst>
              <a:ext uri="{FF2B5EF4-FFF2-40B4-BE49-F238E27FC236}">
                <a16:creationId xmlns:a16="http://schemas.microsoft.com/office/drawing/2014/main" id="{EA701F44-73AD-C64B-8322-8400CB324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47435" y="6250891"/>
            <a:ext cx="2881523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1800" b="1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BF8E2729-03F2-4F77-BF33-CCC290F9D7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642126"/>
            <a:ext cx="7886700" cy="46782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200"/>
            </a:lvl1pPr>
          </a:lstStyle>
          <a:p>
            <a:r>
              <a:rPr lang="en-US" dirty="0"/>
              <a:t>Add your heading here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FFB8B9C6-9D2E-BC42-936A-B3392BD3765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651" y="1422595"/>
            <a:ext cx="3721013" cy="2246705"/>
          </a:xfrm>
          <a:prstGeom prst="rect">
            <a:avLst/>
          </a:prstGeom>
        </p:spPr>
        <p:txBody>
          <a:bodyPr wrap="square" tIns="0" bIns="0" anchor="t" anchorCtr="0"/>
          <a:lstStyle>
            <a:lvl1pPr>
              <a:spcAft>
                <a:spcPts val="375"/>
              </a:spcAft>
              <a:defRPr sz="3000">
                <a:solidFill>
                  <a:schemeClr val="tx1"/>
                </a:solidFill>
              </a:defRPr>
            </a:lvl1pPr>
            <a:lvl2pPr>
              <a:spcAft>
                <a:spcPts val="375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375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375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375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Column one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A96E0AE-2CF4-B044-A0C2-C796C397E66A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794337" y="1422595"/>
            <a:ext cx="3721013" cy="2246705"/>
          </a:xfrm>
          <a:prstGeom prst="rect">
            <a:avLst/>
          </a:prstGeom>
        </p:spPr>
        <p:txBody>
          <a:bodyPr wrap="square" tIns="0" bIns="0" anchor="t" anchorCtr="0"/>
          <a:lstStyle>
            <a:lvl1pPr>
              <a:spcAft>
                <a:spcPts val="375"/>
              </a:spcAft>
              <a:defRPr sz="3000">
                <a:solidFill>
                  <a:schemeClr val="tx1"/>
                </a:solidFill>
              </a:defRPr>
            </a:lvl1pPr>
            <a:lvl2pPr>
              <a:spcAft>
                <a:spcPts val="375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375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375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375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Column two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FD133BC3-48A1-A347-A44A-0461D6AB1936}"/>
              </a:ext>
            </a:extLst>
          </p:cNvPr>
          <p:cNvCxnSpPr>
            <a:cxnSpLocks/>
          </p:cNvCxnSpPr>
          <p:nvPr userDrawn="1"/>
        </p:nvCxnSpPr>
        <p:spPr>
          <a:xfrm>
            <a:off x="617957" y="6055339"/>
            <a:ext cx="7911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Logo" descr="Office for National Statistics Logo">
            <a:extLst>
              <a:ext uri="{FF2B5EF4-FFF2-40B4-BE49-F238E27FC236}">
                <a16:creationId xmlns:a16="http://schemas.microsoft.com/office/drawing/2014/main" id="{FF78FED7-54AE-C947-8786-D4C0791E47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6286250"/>
            <a:ext cx="3048000" cy="26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7958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Single column title and content">
    <p:bg>
      <p:bgPr>
        <a:solidFill>
          <a:srgbClr val="37288B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9144000" cy="820058"/>
          </a:xfrm>
          <a:prstGeom prst="rect">
            <a:avLst/>
          </a:prstGeom>
          <a:solidFill>
            <a:srgbClr val="372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96565" y="6250892"/>
            <a:ext cx="2150870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47435" y="6250891"/>
            <a:ext cx="2881523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43A56145-2D0E-E94F-A399-32CA6DD184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642127"/>
            <a:ext cx="7886700" cy="46782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200" baseline="0"/>
            </a:lvl1pPr>
          </a:lstStyle>
          <a:p>
            <a:r>
              <a:rPr lang="en-US" dirty="0"/>
              <a:t>Add your heading here</a:t>
            </a:r>
          </a:p>
        </p:txBody>
      </p:sp>
      <p:sp>
        <p:nvSpPr>
          <p:cNvPr id="9" name="Content Placeholder">
            <a:extLst>
              <a:ext uri="{FF2B5EF4-FFF2-40B4-BE49-F238E27FC236}">
                <a16:creationId xmlns:a16="http://schemas.microsoft.com/office/drawing/2014/main" id="{6AD68937-8E5F-B246-8198-D04644FD9D3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1417172"/>
            <a:ext cx="7900988" cy="23062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Logo" descr="Office for National Statistics Logo">
            <a:extLst>
              <a:ext uri="{FF2B5EF4-FFF2-40B4-BE49-F238E27FC236}">
                <a16:creationId xmlns:a16="http://schemas.microsoft.com/office/drawing/2014/main" id="{98EB4698-F005-B344-A5CD-3342269761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6292113"/>
            <a:ext cx="3048000" cy="2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430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Single column title and content">
    <p:bg>
      <p:bgPr>
        <a:solidFill>
          <a:srgbClr val="FBC900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9144000" cy="820058"/>
          </a:xfrm>
          <a:prstGeom prst="rect">
            <a:avLst/>
          </a:prstGeom>
          <a:solidFill>
            <a:srgbClr val="FB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96565" y="6250892"/>
            <a:ext cx="2150870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47435" y="6250891"/>
            <a:ext cx="2881523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1800" b="1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43A56145-2D0E-E94F-A399-32CA6DD184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642127"/>
            <a:ext cx="7886700" cy="46782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200" baseline="0"/>
            </a:lvl1pPr>
          </a:lstStyle>
          <a:p>
            <a:r>
              <a:rPr lang="en-US" dirty="0"/>
              <a:t>Add your heading here</a:t>
            </a:r>
          </a:p>
        </p:txBody>
      </p:sp>
      <p:sp>
        <p:nvSpPr>
          <p:cNvPr id="9" name="Content Placeholder">
            <a:extLst>
              <a:ext uri="{FF2B5EF4-FFF2-40B4-BE49-F238E27FC236}">
                <a16:creationId xmlns:a16="http://schemas.microsoft.com/office/drawing/2014/main" id="{6AD68937-8E5F-B246-8198-D04644FD9D3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1417172"/>
            <a:ext cx="7900988" cy="23062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Logo" descr="Office for National Statistics Logo">
            <a:extLst>
              <a:ext uri="{FF2B5EF4-FFF2-40B4-BE49-F238E27FC236}">
                <a16:creationId xmlns:a16="http://schemas.microsoft.com/office/drawing/2014/main" id="{EC453EE7-3F2F-0246-8C3A-E850D29DBF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lum bright="-100000" contrast="-100000"/>
          </a:blip>
          <a:stretch>
            <a:fillRect/>
          </a:stretch>
        </p:blipFill>
        <p:spPr>
          <a:xfrm>
            <a:off x="628650" y="6292113"/>
            <a:ext cx="3048000" cy="2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3663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Single column title and content">
    <p:bg>
      <p:bgPr>
        <a:solidFill>
          <a:schemeClr val="accent4">
            <a:alpha val="9804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9144000" cy="8200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96565" y="6250892"/>
            <a:ext cx="2150870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47435" y="6250891"/>
            <a:ext cx="2881523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1800" b="1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43A56145-2D0E-E94F-A399-32CA6DD184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642127"/>
            <a:ext cx="7886700" cy="46782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200" baseline="0"/>
            </a:lvl1pPr>
          </a:lstStyle>
          <a:p>
            <a:r>
              <a:rPr lang="en-US" dirty="0"/>
              <a:t>Add your heading here</a:t>
            </a:r>
          </a:p>
        </p:txBody>
      </p:sp>
      <p:sp>
        <p:nvSpPr>
          <p:cNvPr id="9" name="Content Placeholder">
            <a:extLst>
              <a:ext uri="{FF2B5EF4-FFF2-40B4-BE49-F238E27FC236}">
                <a16:creationId xmlns:a16="http://schemas.microsoft.com/office/drawing/2014/main" id="{6AD68937-8E5F-B246-8198-D04644FD9D3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1417172"/>
            <a:ext cx="7900988" cy="230627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Logo" descr="Office for National Statistics Logo">
            <a:extLst>
              <a:ext uri="{FF2B5EF4-FFF2-40B4-BE49-F238E27FC236}">
                <a16:creationId xmlns:a16="http://schemas.microsoft.com/office/drawing/2014/main" id="{EC453EE7-3F2F-0246-8C3A-E850D29DBF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lum bright="-100000" contrast="-100000"/>
          </a:blip>
          <a:stretch>
            <a:fillRect/>
          </a:stretch>
        </p:blipFill>
        <p:spPr>
          <a:xfrm>
            <a:off x="628650" y="6292113"/>
            <a:ext cx="3048000" cy="2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373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page - minimal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5D913410-9DC7-834A-B330-976E80A56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96565" y="6250892"/>
            <a:ext cx="2150870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5" name="Footer Placeholder">
            <a:extLst>
              <a:ext uri="{FF2B5EF4-FFF2-40B4-BE49-F238E27FC236}">
                <a16:creationId xmlns:a16="http://schemas.microsoft.com/office/drawing/2014/main" id="{EA701F44-73AD-C64B-8322-8400CB324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47435" y="6250891"/>
            <a:ext cx="2881523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1800" b="1">
                <a:solidFill>
                  <a:srgbClr val="003C57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76C3F5F5-5F34-4947-8AC2-D2AEE0DBA8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644845"/>
            <a:ext cx="7900309" cy="4112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Add your heading here</a:t>
            </a:r>
          </a:p>
        </p:txBody>
      </p:sp>
      <p:sp>
        <p:nvSpPr>
          <p:cNvPr id="16" name="Content Placeholder">
            <a:extLst>
              <a:ext uri="{FF2B5EF4-FFF2-40B4-BE49-F238E27FC236}">
                <a16:creationId xmlns:a16="http://schemas.microsoft.com/office/drawing/2014/main" id="{8E4E2FF2-096C-C349-8B44-CFA5388E951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49" y="1091426"/>
            <a:ext cx="7886700" cy="5093858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Add your chart here</a:t>
            </a:r>
          </a:p>
        </p:txBody>
      </p:sp>
      <p:pic>
        <p:nvPicPr>
          <p:cNvPr id="8" name="Logo" descr="Office for National Statistics Logo">
            <a:extLst>
              <a:ext uri="{FF2B5EF4-FFF2-40B4-BE49-F238E27FC236}">
                <a16:creationId xmlns:a16="http://schemas.microsoft.com/office/drawing/2014/main" id="{2F71F44F-CCDD-6846-9627-F755B1AEAA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6286250"/>
            <a:ext cx="3048000" cy="26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447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mple quot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5D913410-9DC7-834A-B330-976E80A56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96565" y="6250892"/>
            <a:ext cx="2150870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5" name="Footer Placeholder">
            <a:extLst>
              <a:ext uri="{FF2B5EF4-FFF2-40B4-BE49-F238E27FC236}">
                <a16:creationId xmlns:a16="http://schemas.microsoft.com/office/drawing/2014/main" id="{EA701F44-73AD-C64B-8322-8400CB324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47435" y="6250891"/>
            <a:ext cx="2881523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1800" b="1">
                <a:solidFill>
                  <a:srgbClr val="003C57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4823432E-3586-604D-92FD-6766ABAEBE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120394"/>
            <a:ext cx="7886700" cy="701731"/>
          </a:xfrm>
          <a:prstGeom prst="rect">
            <a:avLst/>
          </a:prstGeom>
        </p:spPr>
        <p:txBody>
          <a:bodyPr tIns="0" rIns="0" bIns="0" anchor="t" anchorCtr="0">
            <a:spAutoFit/>
          </a:bodyPr>
          <a:lstStyle>
            <a:lvl1pPr algn="l">
              <a:defRPr sz="4800" b="0">
                <a:solidFill>
                  <a:srgbClr val="003C57"/>
                </a:solidFill>
              </a:defRPr>
            </a:lvl1pPr>
          </a:lstStyle>
          <a:p>
            <a:r>
              <a:rPr lang="en-US" dirty="0"/>
              <a:t>“Simple quote.”</a:t>
            </a:r>
          </a:p>
        </p:txBody>
      </p:sp>
      <p:sp>
        <p:nvSpPr>
          <p:cNvPr id="7" name="Author">
            <a:extLst>
              <a:ext uri="{FF2B5EF4-FFF2-40B4-BE49-F238E27FC236}">
                <a16:creationId xmlns:a16="http://schemas.microsoft.com/office/drawing/2014/main" id="{5098D52F-C970-2B40-8239-2E25388E3E8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3916872"/>
            <a:ext cx="78867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2850"/>
              </a:lnSpc>
              <a:spcBef>
                <a:spcPts val="0"/>
              </a:spcBef>
              <a:spcAft>
                <a:spcPts val="750"/>
              </a:spcAft>
              <a:buNone/>
              <a:defRPr sz="2400">
                <a:solidFill>
                  <a:srgbClr val="003C57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Author</a:t>
            </a:r>
          </a:p>
        </p:txBody>
      </p:sp>
      <p:pic>
        <p:nvPicPr>
          <p:cNvPr id="9" name="Logo" descr="Office for National Statistics Logo">
            <a:extLst>
              <a:ext uri="{FF2B5EF4-FFF2-40B4-BE49-F238E27FC236}">
                <a16:creationId xmlns:a16="http://schemas.microsoft.com/office/drawing/2014/main" id="{7A4EB21D-1F66-9140-ACD5-ED5E34EAEA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6286250"/>
            <a:ext cx="3048000" cy="26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65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left, one image righ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82EEFC85-1348-1B4D-BA3F-948A6B6A2C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96565" y="6250892"/>
            <a:ext cx="2150870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3C90513C-0A03-D04D-8CDF-DC791864E4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47435" y="6250891"/>
            <a:ext cx="2881523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1800" b="1">
                <a:solidFill>
                  <a:srgbClr val="003C57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94D02D21-1C76-9E4B-94B2-6AD15B513F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644845"/>
            <a:ext cx="2114550" cy="7847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Text left, one image right</a:t>
            </a:r>
          </a:p>
        </p:txBody>
      </p:sp>
      <p:sp>
        <p:nvSpPr>
          <p:cNvPr id="9" name="Content Placeholder">
            <a:extLst>
              <a:ext uri="{FF2B5EF4-FFF2-40B4-BE49-F238E27FC236}">
                <a16:creationId xmlns:a16="http://schemas.microsoft.com/office/drawing/2014/main" id="{3839011E-673A-0F47-8C53-040C537C2C6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650" y="1416425"/>
            <a:ext cx="2346570" cy="1967719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Column one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">
            <a:extLst>
              <a:ext uri="{FF2B5EF4-FFF2-40B4-BE49-F238E27FC236}">
                <a16:creationId xmlns:a16="http://schemas.microsoft.com/office/drawing/2014/main" id="{3AEE310C-A9B2-BC47-9C43-3532231F7D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75220" y="657095"/>
            <a:ext cx="5540131" cy="5415093"/>
          </a:xfrm>
          <a:prstGeom prst="rect">
            <a:avLst/>
          </a:prstGeom>
          <a:solidFill>
            <a:schemeClr val="bg2"/>
          </a:solidFill>
        </p:spPr>
        <p:txBody>
          <a:bodyPr wrap="square" lIns="720000" tIns="720000" rIns="720000" bIns="720000" anchor="ctr" anchorCtr="0"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Add your image here</a:t>
            </a:r>
            <a:br>
              <a:rPr lang="en-US" dirty="0"/>
            </a:br>
            <a:r>
              <a:rPr lang="en-US" dirty="0"/>
              <a:t>(aspect ratio 4:3)</a:t>
            </a:r>
          </a:p>
        </p:txBody>
      </p:sp>
      <p:pic>
        <p:nvPicPr>
          <p:cNvPr id="8" name="Logo" descr="Office for National Statistics Logo">
            <a:extLst>
              <a:ext uri="{FF2B5EF4-FFF2-40B4-BE49-F238E27FC236}">
                <a16:creationId xmlns:a16="http://schemas.microsoft.com/office/drawing/2014/main" id="{3C6A32A7-FC6C-434A-843C-14860452CB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6286250"/>
            <a:ext cx="3048000" cy="26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263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left, two images righ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ADE7D3AB-96D3-4643-83A3-E505E78A73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96565" y="6250892"/>
            <a:ext cx="2150870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9F2D74FC-DE0D-9142-9052-7DC552A8C9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47435" y="6250891"/>
            <a:ext cx="2881523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1800" b="1">
                <a:solidFill>
                  <a:srgbClr val="003C57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50D1F766-8605-1149-A55A-D0E9A4B424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644845"/>
            <a:ext cx="4020624" cy="44985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Text left, two images right</a:t>
            </a:r>
          </a:p>
        </p:txBody>
      </p:sp>
      <p:sp>
        <p:nvSpPr>
          <p:cNvPr id="10" name="Content Placeholder">
            <a:extLst>
              <a:ext uri="{FF2B5EF4-FFF2-40B4-BE49-F238E27FC236}">
                <a16:creationId xmlns:a16="http://schemas.microsoft.com/office/drawing/2014/main" id="{B90F28D7-EB40-C043-BED1-CE41FAE3F98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650" y="1094704"/>
            <a:ext cx="4020624" cy="5051952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Column one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ED01163-A081-394B-A56F-2E745CD47F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57751" y="681679"/>
            <a:ext cx="3657599" cy="271943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720000" tIns="720000" rIns="720000" bIns="720000" anchor="ctr" anchorCtr="0"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Add your image here (aspect ratio 16:9)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6F0C757D-809E-2D4A-9E4D-DFA6D9C02CE5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857750" y="3505345"/>
            <a:ext cx="3657600" cy="2641311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720000" tIns="720000" rIns="720000" bIns="720000" anchor="ctr" anchorCtr="0"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Add your image here (aspect ratio 16:9)</a:t>
            </a:r>
          </a:p>
        </p:txBody>
      </p:sp>
      <p:pic>
        <p:nvPicPr>
          <p:cNvPr id="8" name="Logo" descr="Office for National Statistics Logo">
            <a:extLst>
              <a:ext uri="{FF2B5EF4-FFF2-40B4-BE49-F238E27FC236}">
                <a16:creationId xmlns:a16="http://schemas.microsoft.com/office/drawing/2014/main" id="{D9420085-DE86-E44D-80C7-79F8A940EC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6286250"/>
            <a:ext cx="3048000" cy="26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363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948F094D-06E7-4D4C-A30E-6245801E4D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96565" y="6250892"/>
            <a:ext cx="2150870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2947E464-F91B-FD47-B97A-E5129B4544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47435" y="6250891"/>
            <a:ext cx="2881523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800" b="1">
                <a:solidFill>
                  <a:srgbClr val="003C57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6" name="ONS Logo" descr="Office for National Statistics Logo">
            <a:extLst>
              <a:ext uri="{FF2B5EF4-FFF2-40B4-BE49-F238E27FC236}">
                <a16:creationId xmlns:a16="http://schemas.microsoft.com/office/drawing/2014/main" id="{9D6A1342-DE99-4B4D-B5AF-C43FDAE08636}"/>
              </a:ext>
            </a:extLst>
          </p:cNvPr>
          <p:cNvPicPr>
            <a:picLocks/>
          </p:cNvPicPr>
          <p:nvPr userDrawn="1"/>
        </p:nvPicPr>
        <p:blipFill>
          <a:blip r:embed="rId54"/>
          <a:stretch>
            <a:fillRect/>
          </a:stretch>
        </p:blipFill>
        <p:spPr>
          <a:xfrm>
            <a:off x="5647435" y="737187"/>
            <a:ext cx="2914650" cy="571500"/>
          </a:xfrm>
          <a:prstGeom prst="rect">
            <a:avLst/>
          </a:prstGeom>
        </p:spPr>
      </p:pic>
      <p:sp>
        <p:nvSpPr>
          <p:cNvPr id="4" name="Title Placeholder">
            <a:extLst>
              <a:ext uri="{FF2B5EF4-FFF2-40B4-BE49-F238E27FC236}">
                <a16:creationId xmlns:a16="http://schemas.microsoft.com/office/drawing/2014/main" id="{CCA65B41-0D07-DD4A-A58F-B0FDF4B1E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33594"/>
            <a:ext cx="4888572" cy="21266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Write your title here (in sentence case).</a:t>
            </a:r>
          </a:p>
        </p:txBody>
      </p:sp>
      <p:sp>
        <p:nvSpPr>
          <p:cNvPr id="3" name="Text Placeholder">
            <a:extLst>
              <a:ext uri="{FF2B5EF4-FFF2-40B4-BE49-F238E27FC236}">
                <a16:creationId xmlns:a16="http://schemas.microsoft.com/office/drawing/2014/main" id="{CBE85E22-5EF0-604F-9D81-8D5521977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3081405"/>
            <a:ext cx="7886700" cy="2306273"/>
          </a:xfrm>
          <a:prstGeom prst="rect">
            <a:avLst/>
          </a:prstGeom>
        </p:spPr>
        <p:txBody>
          <a:bodyPr vert="horz" lIns="0" tIns="46800" rIns="0" bIns="4572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 (minimum recommended text size 18pt)</a:t>
            </a:r>
          </a:p>
        </p:txBody>
      </p:sp>
      <p:sp>
        <p:nvSpPr>
          <p:cNvPr id="16" name="Date Placeholder">
            <a:extLst>
              <a:ext uri="{FF2B5EF4-FFF2-40B4-BE49-F238E27FC236}">
                <a16:creationId xmlns:a16="http://schemas.microsoft.com/office/drawing/2014/main" id="{C57F1779-22FA-E74D-A68A-DE59AC0306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250893"/>
            <a:ext cx="20574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800" b="1">
                <a:solidFill>
                  <a:srgbClr val="003C57"/>
                </a:solidFill>
              </a:defRPr>
            </a:lvl1pPr>
          </a:lstStyle>
          <a:p>
            <a:fld id="{695CE8D2-2A51-934B-BEE8-FEA5F81FAF91}" type="datetime4">
              <a:rPr lang="en-GB" smtClean="0"/>
              <a:pPr/>
              <a:t>12 March 2021</a:t>
            </a:fld>
            <a:endParaRPr lang="en-US" dirty="0"/>
          </a:p>
        </p:txBody>
      </p:sp>
      <p:cxnSp>
        <p:nvCxnSpPr>
          <p:cNvPr id="15" name="Line">
            <a:extLst>
              <a:ext uri="{FF2B5EF4-FFF2-40B4-BE49-F238E27FC236}">
                <a16:creationId xmlns:a16="http://schemas.microsoft.com/office/drawing/2014/main" id="{6E5DCB11-47E3-BC4E-87BE-ED66A7AC92CD}"/>
              </a:ext>
            </a:extLst>
          </p:cNvPr>
          <p:cNvCxnSpPr>
            <a:cxnSpLocks/>
          </p:cNvCxnSpPr>
          <p:nvPr userDrawn="1"/>
        </p:nvCxnSpPr>
        <p:spPr>
          <a:xfrm>
            <a:off x="616500" y="6055339"/>
            <a:ext cx="7911000" cy="0"/>
          </a:xfrm>
          <a:prstGeom prst="line">
            <a:avLst/>
          </a:prstGeom>
          <a:ln w="12700">
            <a:solidFill>
              <a:srgbClr val="003C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910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72" r:id="rId3"/>
    <p:sldLayoutId id="2147483725" r:id="rId4"/>
    <p:sldLayoutId id="2147483726" r:id="rId5"/>
    <p:sldLayoutId id="2147483708" r:id="rId6"/>
    <p:sldLayoutId id="2147483724" r:id="rId7"/>
    <p:sldLayoutId id="2147483704" r:id="rId8"/>
    <p:sldLayoutId id="2147483705" r:id="rId9"/>
    <p:sldLayoutId id="2147483706" r:id="rId10"/>
    <p:sldLayoutId id="2147483729" r:id="rId11"/>
    <p:sldLayoutId id="2147483730" r:id="rId12"/>
    <p:sldLayoutId id="2147483671" r:id="rId13"/>
    <p:sldLayoutId id="2147483728" r:id="rId14"/>
    <p:sldLayoutId id="2147483684" r:id="rId15"/>
    <p:sldLayoutId id="2147483674" r:id="rId16"/>
    <p:sldLayoutId id="2147483711" r:id="rId17"/>
    <p:sldLayoutId id="2147483689" r:id="rId18"/>
    <p:sldLayoutId id="2147483688" r:id="rId19"/>
    <p:sldLayoutId id="2147483675" r:id="rId20"/>
    <p:sldLayoutId id="2147483676" r:id="rId21"/>
    <p:sldLayoutId id="2147483677" r:id="rId22"/>
    <p:sldLayoutId id="2147483678" r:id="rId23"/>
    <p:sldLayoutId id="2147483679" r:id="rId24"/>
    <p:sldLayoutId id="2147483680" r:id="rId25"/>
    <p:sldLayoutId id="2147483681" r:id="rId26"/>
    <p:sldLayoutId id="2147483682" r:id="rId27"/>
    <p:sldLayoutId id="2147483683" r:id="rId28"/>
    <p:sldLayoutId id="2147483732" r:id="rId29"/>
    <p:sldLayoutId id="2147483733" r:id="rId30"/>
    <p:sldLayoutId id="2147483687" r:id="rId31"/>
    <p:sldLayoutId id="2147483695" r:id="rId32"/>
    <p:sldLayoutId id="2147483694" r:id="rId33"/>
    <p:sldLayoutId id="2147483697" r:id="rId34"/>
    <p:sldLayoutId id="2147483700" r:id="rId35"/>
    <p:sldLayoutId id="2147483709" r:id="rId36"/>
    <p:sldLayoutId id="2147483710" r:id="rId37"/>
    <p:sldLayoutId id="2147483731" r:id="rId38"/>
    <p:sldLayoutId id="2147483712" r:id="rId39"/>
    <p:sldLayoutId id="2147483713" r:id="rId40"/>
    <p:sldLayoutId id="2147483714" r:id="rId41"/>
    <p:sldLayoutId id="2147483715" r:id="rId42"/>
    <p:sldLayoutId id="2147483716" r:id="rId43"/>
    <p:sldLayoutId id="2147483717" r:id="rId44"/>
    <p:sldLayoutId id="2147483718" r:id="rId45"/>
    <p:sldLayoutId id="2147483719" r:id="rId46"/>
    <p:sldLayoutId id="2147483720" r:id="rId47"/>
    <p:sldLayoutId id="2147483721" r:id="rId48"/>
    <p:sldLayoutId id="2147483722" r:id="rId49"/>
    <p:sldLayoutId id="2147483723" r:id="rId50"/>
    <p:sldLayoutId id="2147483734" r:id="rId51"/>
    <p:sldLayoutId id="2147483735" r:id="rId52"/>
  </p:sldLayoutIdLst>
  <p:hf sldNum="0" hdr="0"/>
  <p:txStyles>
    <p:titleStyle>
      <a:lvl1pPr algn="l" defTabSz="685800" rtl="0" eaLnBrk="1" latinLnBrk="0" hangingPunct="1">
        <a:lnSpc>
          <a:spcPct val="95000"/>
        </a:lnSpc>
        <a:spcBef>
          <a:spcPct val="0"/>
        </a:spcBef>
        <a:spcAft>
          <a:spcPts val="750"/>
        </a:spcAft>
        <a:buNone/>
        <a:defRPr sz="4400" b="1" kern="1200" baseline="0">
          <a:solidFill>
            <a:srgbClr val="003C57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685800" rtl="0" eaLnBrk="1" latinLnBrk="0" hangingPunct="1">
        <a:lnSpc>
          <a:spcPct val="110000"/>
        </a:lnSpc>
        <a:spcBef>
          <a:spcPts val="0"/>
        </a:spcBef>
        <a:spcAft>
          <a:spcPts val="375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685800" rtl="0" eaLnBrk="1" latinLnBrk="0" hangingPunct="1">
        <a:lnSpc>
          <a:spcPct val="110000"/>
        </a:lnSpc>
        <a:spcBef>
          <a:spcPts val="0"/>
        </a:spcBef>
        <a:spcAft>
          <a:spcPts val="375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504000" indent="-144000" algn="l" defTabSz="685800" rtl="0" eaLnBrk="1" latinLnBrk="0" hangingPunct="1">
        <a:lnSpc>
          <a:spcPct val="110000"/>
        </a:lnSpc>
        <a:spcBef>
          <a:spcPts val="0"/>
        </a:spcBef>
        <a:spcAft>
          <a:spcPts val="375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144000" algn="l" defTabSz="685800" rtl="0" eaLnBrk="1" latinLnBrk="0" hangingPunct="1">
        <a:lnSpc>
          <a:spcPct val="110000"/>
        </a:lnSpc>
        <a:spcBef>
          <a:spcPts val="0"/>
        </a:spcBef>
        <a:spcAft>
          <a:spcPts val="375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756000" indent="-135000" algn="l" defTabSz="685800" rtl="0" eaLnBrk="1" latinLnBrk="0" hangingPunct="1">
        <a:lnSpc>
          <a:spcPct val="110000"/>
        </a:lnSpc>
        <a:spcBef>
          <a:spcPts val="0"/>
        </a:spcBef>
        <a:spcAft>
          <a:spcPts val="375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aura.wilson@ons.gov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ebarchive.nationalarchives.gov.uk/20160108193743/http:/www.ons.gov.uk/ons/guide-method/method-quality/survey-methodology-bulletin/smb-70/index.html" TargetMode="Externa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4FCF72CB-94FC-CA4C-97D0-0E6E92D88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8775" y="6250891"/>
            <a:ext cx="3380183" cy="365125"/>
          </a:xfrm>
        </p:spPr>
        <p:txBody>
          <a:bodyPr/>
          <a:lstStyle/>
          <a:p>
            <a:r>
              <a:rPr lang="en-US" dirty="0"/>
              <a:t>GenPopWeb2 network talk</a:t>
            </a:r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66FA17FC-85CB-2042-B373-15022F7AE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163" y="717452"/>
            <a:ext cx="4901919" cy="3409742"/>
          </a:xfrm>
        </p:spPr>
        <p:txBody>
          <a:bodyPr>
            <a:normAutofit/>
          </a:bodyPr>
          <a:lstStyle/>
          <a:p>
            <a:pPr>
              <a:tabLst>
                <a:tab pos="2063354" algn="l"/>
              </a:tabLst>
            </a:pPr>
            <a:r>
              <a:rPr lang="en-GB" dirty="0"/>
              <a:t>Past ONS research exploring occupational coding</a:t>
            </a:r>
            <a:endParaRPr lang="en-US" dirty="0"/>
          </a:p>
        </p:txBody>
      </p:sp>
      <p:sp>
        <p:nvSpPr>
          <p:cNvPr id="4" name="Presenter Information">
            <a:extLst>
              <a:ext uri="{FF2B5EF4-FFF2-40B4-BE49-F238E27FC236}">
                <a16:creationId xmlns:a16="http://schemas.microsoft.com/office/drawing/2014/main" id="{29C8EBA0-B752-034C-B2BD-D7D540F42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005177"/>
            <a:ext cx="7886700" cy="890500"/>
          </a:xfrm>
        </p:spPr>
        <p:txBody>
          <a:bodyPr/>
          <a:lstStyle/>
          <a:p>
            <a:r>
              <a:rPr lang="en-US" dirty="0"/>
              <a:t>Principal Social Researcher </a:t>
            </a:r>
            <a:br>
              <a:rPr lang="en-US" dirty="0"/>
            </a:br>
            <a:r>
              <a:rPr lang="en-US" dirty="0"/>
              <a:t>UK Government Data Quality Hub Lead in Best Practice and Impact Division</a:t>
            </a:r>
          </a:p>
          <a:p>
            <a:r>
              <a:rPr lang="en-US" dirty="0"/>
              <a:t>Email – </a:t>
            </a:r>
            <a:r>
              <a:rPr lang="en-US" dirty="0">
                <a:hlinkClick r:id="rId3"/>
              </a:rPr>
              <a:t>laura.wilson@ons.gov.uk</a:t>
            </a:r>
            <a:r>
              <a:rPr lang="en-US" dirty="0"/>
              <a:t> | Twitter – @lau_wils</a:t>
            </a:r>
          </a:p>
        </p:txBody>
      </p:sp>
      <p:sp>
        <p:nvSpPr>
          <p:cNvPr id="5" name="Presenter Name">
            <a:extLst>
              <a:ext uri="{FF2B5EF4-FFF2-40B4-BE49-F238E27FC236}">
                <a16:creationId xmlns:a16="http://schemas.microsoft.com/office/drawing/2014/main" id="{8BA46AC5-677C-EC4B-9203-DFEE5E3ACE4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650" y="4535564"/>
            <a:ext cx="7886700" cy="437236"/>
          </a:xfrm>
        </p:spPr>
        <p:txBody>
          <a:bodyPr/>
          <a:lstStyle/>
          <a:p>
            <a:r>
              <a:rPr lang="en-US" dirty="0"/>
              <a:t>Laura Wilson </a:t>
            </a:r>
            <a:r>
              <a:rPr lang="en-US" sz="1800" b="0" dirty="0"/>
              <a:t>(co-investigator for GenPopWeb2)</a:t>
            </a:r>
          </a:p>
        </p:txBody>
      </p:sp>
      <p:sp>
        <p:nvSpPr>
          <p:cNvPr id="2" name="Date Placeholder">
            <a:extLst>
              <a:ext uri="{FF2B5EF4-FFF2-40B4-BE49-F238E27FC236}">
                <a16:creationId xmlns:a16="http://schemas.microsoft.com/office/drawing/2014/main" id="{2B42C91A-136F-0846-B8A8-6577BC193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12 March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676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9F3B82-3988-4507-8B85-A485EA356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quality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87936A-308E-40F8-A0B9-F09EF306EB9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1417172"/>
            <a:ext cx="7900988" cy="2798331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4BD8EE52-0450-4D25-8297-8CD9DA4608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05061" y="6251575"/>
            <a:ext cx="3024577" cy="365125"/>
          </a:xfrm>
        </p:spPr>
        <p:txBody>
          <a:bodyPr/>
          <a:lstStyle/>
          <a:p>
            <a:r>
              <a:rPr lang="en-US" dirty="0"/>
              <a:t>GenPopWeb2 network talk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A01034-3456-4BA4-B02F-C674A8733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798" y="3018332"/>
            <a:ext cx="3738403" cy="216617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0809C54-830E-4BED-8377-A869D254D486}"/>
              </a:ext>
            </a:extLst>
          </p:cNvPr>
          <p:cNvSpPr/>
          <p:nvPr/>
        </p:nvSpPr>
        <p:spPr>
          <a:xfrm>
            <a:off x="628650" y="1435625"/>
            <a:ext cx="786092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Agreement rate - around a </a:t>
            </a:r>
            <a:r>
              <a:rPr lang="en-GB" b="1" dirty="0"/>
              <a:t>third</a:t>
            </a:r>
            <a:r>
              <a:rPr lang="en-GB" dirty="0"/>
              <a:t> of respondents selecting a different code than that used by the interviewer. </a:t>
            </a:r>
            <a:br>
              <a:rPr lang="en-GB" dirty="0"/>
            </a:br>
            <a:endParaRPr lang="en-GB" dirty="0"/>
          </a:p>
          <a:p>
            <a:r>
              <a:rPr lang="en-GB" dirty="0"/>
              <a:t>This proportion </a:t>
            </a:r>
            <a:r>
              <a:rPr lang="en-GB" b="1" dirty="0"/>
              <a:t>does not change </a:t>
            </a:r>
            <a:r>
              <a:rPr lang="en-GB" dirty="0"/>
              <a:t>significantly when only the respondents whom reported no problems with completing the coding frame were investigated.</a:t>
            </a:r>
          </a:p>
          <a:p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832E46-D1E3-408A-B5F0-E7B46B285036}"/>
              </a:ext>
            </a:extLst>
          </p:cNvPr>
          <p:cNvSpPr/>
          <p:nvPr/>
        </p:nvSpPr>
        <p:spPr>
          <a:xfrm>
            <a:off x="628650" y="5247263"/>
            <a:ext cx="851535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b="1" dirty="0">
                <a:solidFill>
                  <a:srgbClr val="003B57"/>
                </a:solidFill>
              </a:rPr>
              <a:t>!</a:t>
            </a:r>
            <a:r>
              <a:rPr lang="en-GB" dirty="0">
                <a:solidFill>
                  <a:srgbClr val="003B57"/>
                </a:solidFill>
              </a:rPr>
              <a:t> This finding highlights a potential implication for data quality should self-coded and interviewer-coded response be </a:t>
            </a:r>
            <a:r>
              <a:rPr lang="en-GB" b="1" dirty="0">
                <a:solidFill>
                  <a:srgbClr val="003B57"/>
                </a:solidFill>
              </a:rPr>
              <a:t>combined for analysis </a:t>
            </a:r>
            <a:r>
              <a:rPr lang="en-GB" b="1">
                <a:solidFill>
                  <a:srgbClr val="003B57"/>
                </a:solidFill>
              </a:rPr>
              <a:t>in mixed mode</a:t>
            </a:r>
            <a:r>
              <a:rPr lang="en-GB" b="1" dirty="0">
                <a:solidFill>
                  <a:srgbClr val="003B57"/>
                </a:solidFill>
              </a:rPr>
              <a:t>.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A489E87-3365-406F-8F4D-6EF5F02AA082}"/>
              </a:ext>
            </a:extLst>
          </p:cNvPr>
          <p:cNvSpPr/>
          <p:nvPr/>
        </p:nvSpPr>
        <p:spPr>
          <a:xfrm rot="10800000">
            <a:off x="6999054" y="4357743"/>
            <a:ext cx="1120588" cy="4640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9D62163C-C565-4C74-8918-D04694C4638F}"/>
              </a:ext>
            </a:extLst>
          </p:cNvPr>
          <p:cNvSpPr/>
          <p:nvPr/>
        </p:nvSpPr>
        <p:spPr>
          <a:xfrm rot="10800000">
            <a:off x="6999054" y="3466950"/>
            <a:ext cx="1120588" cy="4640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D0C6CCAB-5EC6-4DCC-9BA4-8635D3DF804C}"/>
              </a:ext>
            </a:extLst>
          </p:cNvPr>
          <p:cNvSpPr/>
          <p:nvPr/>
        </p:nvSpPr>
        <p:spPr>
          <a:xfrm>
            <a:off x="6475668" y="3342364"/>
            <a:ext cx="374416" cy="69175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D81DF6B7-0278-4598-84CC-3124A8FBF1C6}"/>
              </a:ext>
            </a:extLst>
          </p:cNvPr>
          <p:cNvSpPr/>
          <p:nvPr/>
        </p:nvSpPr>
        <p:spPr>
          <a:xfrm>
            <a:off x="6475668" y="4066523"/>
            <a:ext cx="374416" cy="102624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51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71B003-D01A-4273-A7DD-A221708B4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3B3671E5-F280-473E-B06D-EDA6F88A9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70188"/>
            <a:ext cx="7886700" cy="788987"/>
          </a:xfrm>
        </p:spPr>
        <p:txBody>
          <a:bodyPr/>
          <a:lstStyle/>
          <a:p>
            <a:r>
              <a:rPr lang="en-GB" dirty="0"/>
              <a:t>2. Free-text experiment</a:t>
            </a: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A4B13E3E-45B5-4DC6-B533-6821632CDF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3916363"/>
            <a:ext cx="7886700" cy="1655762"/>
          </a:xfrm>
        </p:spPr>
        <p:txBody>
          <a:bodyPr/>
          <a:lstStyle/>
          <a:p>
            <a:r>
              <a:rPr lang="en-GB" dirty="0"/>
              <a:t>Online on the Opinions and Lifestyle Survey, 2010</a:t>
            </a:r>
            <a:br>
              <a:rPr lang="en-GB" dirty="0"/>
            </a:br>
            <a:r>
              <a:rPr lang="en-GB" dirty="0"/>
              <a:t>Online on the Labour Force Survey, 2011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6371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69C490-A742-4204-A2A5-E7C25BE2C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99D023-A043-41D8-9C6E-BE9420E2312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1417172"/>
            <a:ext cx="7900988" cy="6303906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Post-data collection coding was attempted for online responses to the Industry and Occupation questions as a coding frame could not be programmed for these questions into the online questionnaire software.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1" dirty="0"/>
              <a:t>How?</a:t>
            </a:r>
          </a:p>
          <a:p>
            <a:pPr marL="0" indent="0">
              <a:buNone/>
            </a:pPr>
            <a:r>
              <a:rPr lang="en-GB" sz="2400" dirty="0"/>
              <a:t>Therefore, respondents were requested to provide details about their Industry and Occupation where they were working as free text responses to two open-ended questions.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88A10C45-ED83-450C-9ABA-8B70A8FDB0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51714" y="6251575"/>
            <a:ext cx="2977924" cy="365125"/>
          </a:xfrm>
        </p:spPr>
        <p:txBody>
          <a:bodyPr/>
          <a:lstStyle/>
          <a:p>
            <a:r>
              <a:rPr lang="en-US" dirty="0"/>
              <a:t>GenPopWeb2 network talk</a:t>
            </a:r>
          </a:p>
        </p:txBody>
      </p:sp>
    </p:spTree>
    <p:extLst>
      <p:ext uri="{BB962C8B-B14F-4D97-AF65-F5344CB8AC3E}">
        <p14:creationId xmlns:p14="http://schemas.microsoft.com/office/powerpoint/2010/main" val="2258005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69C490-A742-4204-A2A5-E7C25BE2C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happened next?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99D023-A043-41D8-9C6E-BE9420E2312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1417172"/>
            <a:ext cx="7900988" cy="4329711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The information entered was then used to code the responses to the SIC and SOC coding frames once the data were received in the office.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Coding was initially attempted through Automatic Coding Text Recognition (ACTR), a tool which automatically assigns classification codes based on an input of text.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Cases that failed to be coded automatically were then coded out manually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88A10C45-ED83-450C-9ABA-8B70A8FDB0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42384" y="6251575"/>
            <a:ext cx="2987254" cy="365125"/>
          </a:xfrm>
        </p:spPr>
        <p:txBody>
          <a:bodyPr/>
          <a:lstStyle/>
          <a:p>
            <a:r>
              <a:rPr lang="en-US" dirty="0"/>
              <a:t>GenPopWeb2 network talk</a:t>
            </a:r>
          </a:p>
        </p:txBody>
      </p:sp>
    </p:spTree>
    <p:extLst>
      <p:ext uri="{BB962C8B-B14F-4D97-AF65-F5344CB8AC3E}">
        <p14:creationId xmlns:p14="http://schemas.microsoft.com/office/powerpoint/2010/main" val="726897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742EF0-FF77-4DEC-8FB2-50004DEE0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did we find?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34B96E5-5D2C-4449-81E4-6AF8AE3FF4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5006752C-16EC-4B3C-8DF7-BA2992E3B5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51714" y="6251575"/>
            <a:ext cx="2977924" cy="365125"/>
          </a:xfrm>
        </p:spPr>
        <p:txBody>
          <a:bodyPr/>
          <a:lstStyle/>
          <a:p>
            <a:r>
              <a:rPr lang="en-US" dirty="0"/>
              <a:t>GenPopWeb2 network talk</a:t>
            </a:r>
          </a:p>
        </p:txBody>
      </p:sp>
    </p:spTree>
    <p:extLst>
      <p:ext uri="{BB962C8B-B14F-4D97-AF65-F5344CB8AC3E}">
        <p14:creationId xmlns:p14="http://schemas.microsoft.com/office/powerpoint/2010/main" val="339996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69C490-A742-4204-A2A5-E7C25BE2C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Viability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99D023-A043-41D8-9C6E-BE9420E2312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1417172"/>
            <a:ext cx="7900988" cy="874407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ACTR was much more successful at coding the SIC as opposed to SOC.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88A10C45-ED83-450C-9ABA-8B70A8FDB0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21086" y="6251575"/>
            <a:ext cx="3108552" cy="365125"/>
          </a:xfrm>
        </p:spPr>
        <p:txBody>
          <a:bodyPr/>
          <a:lstStyle/>
          <a:p>
            <a:r>
              <a:rPr lang="en-US" dirty="0"/>
              <a:t>GenPopWeb2 network talk</a:t>
            </a:r>
          </a:p>
        </p:txBody>
      </p:sp>
      <p:pic>
        <p:nvPicPr>
          <p:cNvPr id="6" name="Content Placeholder 1">
            <a:extLst>
              <a:ext uri="{FF2B5EF4-FFF2-40B4-BE49-F238E27FC236}">
                <a16:creationId xmlns:a16="http://schemas.microsoft.com/office/drawing/2014/main" id="{5FC74EF8-3672-41A7-8187-2746EE808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786" y="2291579"/>
            <a:ext cx="4382428" cy="32900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AD9FFE-719C-4524-9478-A8B6870926BD}"/>
              </a:ext>
            </a:extLst>
          </p:cNvPr>
          <p:cNvSpPr txBox="1"/>
          <p:nvPr/>
        </p:nvSpPr>
        <p:spPr>
          <a:xfrm>
            <a:off x="628650" y="3914872"/>
            <a:ext cx="1773891" cy="1384995"/>
          </a:xfrm>
          <a:prstGeom prst="rect">
            <a:avLst/>
          </a:prstGeom>
        </p:spPr>
        <p:txBody>
          <a:bodyPr vert="horz" wrap="square" lIns="0" tIns="45720" rIns="91440" bIns="45720" rtlCol="0" anchor="b" anchorCtr="0">
            <a:spAutoFit/>
          </a:bodyPr>
          <a:lstStyle/>
          <a:p>
            <a:pPr algn="l"/>
            <a:r>
              <a:rPr lang="en-GB" sz="1400" b="1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</a:t>
            </a:r>
            <a:br>
              <a:rPr lang="en-GB" sz="1400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same test was also carried out on an online Labour Force Survey pilot, called “LFSO”.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D3589F0-3280-4EF4-9D71-511B585A5BEB}"/>
              </a:ext>
            </a:extLst>
          </p:cNvPr>
          <p:cNvSpPr/>
          <p:nvPr/>
        </p:nvSpPr>
        <p:spPr>
          <a:xfrm rot="10800000">
            <a:off x="6927336" y="3323515"/>
            <a:ext cx="1120588" cy="4640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A98A2FDE-FD75-42B7-8331-2409422D030F}"/>
              </a:ext>
            </a:extLst>
          </p:cNvPr>
          <p:cNvSpPr/>
          <p:nvPr/>
        </p:nvSpPr>
        <p:spPr>
          <a:xfrm rot="10800000">
            <a:off x="6927336" y="4987862"/>
            <a:ext cx="1120588" cy="4640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790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69C490-A742-4204-A2A5-E7C25BE2C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Solution?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88A10C45-ED83-450C-9ABA-8B70A8FDB0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95731" y="6251575"/>
            <a:ext cx="3033907" cy="365125"/>
          </a:xfrm>
        </p:spPr>
        <p:txBody>
          <a:bodyPr/>
          <a:lstStyle/>
          <a:p>
            <a:r>
              <a:rPr lang="en-US" dirty="0"/>
              <a:t>GenPopWeb2 network talk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02E81F-F628-4B33-89D8-DF38EBC776B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1417172"/>
            <a:ext cx="7900988" cy="5184625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Expert coders in the ONS Coding Unit successfully coded all the cases to the occupational coding.</a:t>
            </a:r>
          </a:p>
          <a:p>
            <a:pPr marL="0" indent="0">
              <a:buNone/>
            </a:pPr>
            <a:br>
              <a:rPr lang="en-GB" sz="2400" dirty="0"/>
            </a:br>
            <a:r>
              <a:rPr lang="en-GB" sz="2400" b="1" dirty="0"/>
              <a:t>Coders’ feedback…</a:t>
            </a:r>
            <a:br>
              <a:rPr lang="en-GB" sz="2400" dirty="0"/>
            </a:br>
            <a:r>
              <a:rPr lang="en-GB" sz="2400" dirty="0"/>
              <a:t>Respondents often did not provide sufficient details or provided irrelevant information (often in large quantities), which made it difficult for them to accurately code the occupation. </a:t>
            </a:r>
            <a:br>
              <a:rPr lang="en-GB" sz="2400" dirty="0"/>
            </a:br>
            <a:endParaRPr lang="en-GB" sz="2400" dirty="0"/>
          </a:p>
          <a:p>
            <a:pPr marL="0" indent="0">
              <a:buNone/>
            </a:pPr>
            <a:r>
              <a:rPr lang="en-GB" sz="2400" b="1" dirty="0">
                <a:solidFill>
                  <a:srgbClr val="003B57"/>
                </a:solidFill>
              </a:rPr>
              <a:t>!</a:t>
            </a:r>
            <a:r>
              <a:rPr lang="en-GB" sz="2400" b="1" dirty="0"/>
              <a:t> </a:t>
            </a:r>
            <a:r>
              <a:rPr lang="en-GB" sz="2400" dirty="0"/>
              <a:t>This has implications for on-screen advice and the size of text box provided for future online questionnaires.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0627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6B6977C-12B5-4EBE-92B9-708F72AD9D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Example of SOC free text collection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A31134B-0C9E-475B-929B-62021754A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Census 2021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BE8F7F09-477D-4805-90B3-F94DD597ED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95731" y="6251575"/>
            <a:ext cx="3033907" cy="365125"/>
          </a:xfrm>
        </p:spPr>
        <p:txBody>
          <a:bodyPr/>
          <a:lstStyle/>
          <a:p>
            <a:r>
              <a:rPr lang="en-US" dirty="0"/>
              <a:t>GenPopWeb2 network talk</a:t>
            </a:r>
          </a:p>
        </p:txBody>
      </p:sp>
    </p:spTree>
    <p:extLst>
      <p:ext uri="{BB962C8B-B14F-4D97-AF65-F5344CB8AC3E}">
        <p14:creationId xmlns:p14="http://schemas.microsoft.com/office/powerpoint/2010/main" val="1858737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05CD25-1A31-4AA6-B198-8F1242AEF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support the coder comments…</a:t>
            </a:r>
          </a:p>
        </p:txBody>
      </p:sp>
      <p:pic>
        <p:nvPicPr>
          <p:cNvPr id="1026" name="Picture 3">
            <a:extLst>
              <a:ext uri="{FF2B5EF4-FFF2-40B4-BE49-F238E27FC236}">
                <a16:creationId xmlns:a16="http://schemas.microsoft.com/office/drawing/2014/main" id="{4FC1E0A7-E15E-41D5-B2E0-9C6368BEC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9" t="25052" r="78929" b="26729"/>
          <a:stretch>
            <a:fillRect/>
          </a:stretch>
        </p:blipFill>
        <p:spPr bwMode="auto">
          <a:xfrm>
            <a:off x="613385" y="1222307"/>
            <a:ext cx="2657656" cy="307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6623E480-A59A-4A33-8078-E78B2E4459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95731" y="6251575"/>
            <a:ext cx="3033907" cy="365125"/>
          </a:xfrm>
        </p:spPr>
        <p:txBody>
          <a:bodyPr/>
          <a:lstStyle/>
          <a:p>
            <a:r>
              <a:rPr lang="en-US" dirty="0"/>
              <a:t>GenPopWeb2 network talk</a:t>
            </a:r>
          </a:p>
        </p:txBody>
      </p:sp>
      <p:pic>
        <p:nvPicPr>
          <p:cNvPr id="1027" name="Picture 2">
            <a:extLst>
              <a:ext uri="{FF2B5EF4-FFF2-40B4-BE49-F238E27FC236}">
                <a16:creationId xmlns:a16="http://schemas.microsoft.com/office/drawing/2014/main" id="{B5C4488B-9B53-4669-9928-0FF4BDCB8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1" t="36478" r="77646" b="41949"/>
          <a:stretch>
            <a:fillRect/>
          </a:stretch>
        </p:blipFill>
        <p:spPr bwMode="auto">
          <a:xfrm>
            <a:off x="3499396" y="1433516"/>
            <a:ext cx="2145208" cy="177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1">
            <a:extLst>
              <a:ext uri="{FF2B5EF4-FFF2-40B4-BE49-F238E27FC236}">
                <a16:creationId xmlns:a16="http://schemas.microsoft.com/office/drawing/2014/main" id="{B0334056-352D-49FF-993F-AE3103B43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9" t="35692" r="67706" b="30367"/>
          <a:stretch>
            <a:fillRect/>
          </a:stretch>
        </p:blipFill>
        <p:spPr bwMode="auto">
          <a:xfrm>
            <a:off x="3471235" y="3429000"/>
            <a:ext cx="4972091" cy="237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AC7B4D-6B75-453D-AACC-A1E67580160C}"/>
              </a:ext>
            </a:extLst>
          </p:cNvPr>
          <p:cNvSpPr txBox="1"/>
          <p:nvPr/>
        </p:nvSpPr>
        <p:spPr>
          <a:xfrm>
            <a:off x="613385" y="5345078"/>
            <a:ext cx="2187389" cy="461665"/>
          </a:xfrm>
          <a:prstGeom prst="rect">
            <a:avLst/>
          </a:prstGeom>
        </p:spPr>
        <p:txBody>
          <a:bodyPr vert="horz" wrap="square" lIns="0" tIns="45720" rIns="91440" bIns="45720" rtlCol="0" anchor="b" anchorCtr="0">
            <a:spAutoFit/>
          </a:bodyPr>
          <a:lstStyle/>
          <a:p>
            <a:pPr algn="l"/>
            <a:r>
              <a:rPr lang="en-GB" sz="1200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NB: these are publicly shared images by the originator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22BBE3-E0EB-4883-B3E6-029F69102A57}"/>
              </a:ext>
            </a:extLst>
          </p:cNvPr>
          <p:cNvSpPr/>
          <p:nvPr/>
        </p:nvSpPr>
        <p:spPr>
          <a:xfrm>
            <a:off x="2438401" y="4132729"/>
            <a:ext cx="717550" cy="1249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07644C-9792-4C3E-9289-113850BF9581}"/>
              </a:ext>
            </a:extLst>
          </p:cNvPr>
          <p:cNvSpPr/>
          <p:nvPr/>
        </p:nvSpPr>
        <p:spPr>
          <a:xfrm>
            <a:off x="6899276" y="3734827"/>
            <a:ext cx="765174" cy="1249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9" name="Graphic 8" descr="Smiling face with no fill">
            <a:extLst>
              <a:ext uri="{FF2B5EF4-FFF2-40B4-BE49-F238E27FC236}">
                <a16:creationId xmlns:a16="http://schemas.microsoft.com/office/drawing/2014/main" id="{B1AB6C45-49B8-459C-AD04-18FAF16AE62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96938" y="3731652"/>
            <a:ext cx="222962" cy="22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822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69C490-A742-4204-A2A5-E7C25BE2C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 to 201/11 work…Quality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99D023-A043-41D8-9C6E-BE9420E2312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1417172"/>
            <a:ext cx="7900988" cy="4488473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LFSO sample was drawn from a previous final wave of the live LFS. We then compared the SIC and SOC codes for both surveys as the respondent was the same. </a:t>
            </a:r>
            <a:br>
              <a:rPr lang="en-GB" sz="2400" dirty="0"/>
            </a:br>
            <a:br>
              <a:rPr lang="en-GB" sz="2400" dirty="0"/>
            </a:br>
            <a:r>
              <a:rPr lang="en-GB" sz="1800" dirty="0"/>
              <a:t>For the ACTR-based SIC-coding, </a:t>
            </a:r>
            <a:r>
              <a:rPr lang="en-GB" sz="1800" b="1" dirty="0"/>
              <a:t>49%</a:t>
            </a:r>
            <a:r>
              <a:rPr lang="en-GB" sz="1800" dirty="0"/>
              <a:t> of cases were assigned a SIC code, which was </a:t>
            </a:r>
            <a:r>
              <a:rPr lang="en-GB" sz="1800" b="1" dirty="0"/>
              <a:t>completely</a:t>
            </a:r>
            <a:r>
              <a:rPr lang="en-GB" sz="1800" dirty="0"/>
              <a:t> </a:t>
            </a:r>
            <a:r>
              <a:rPr lang="en-GB" sz="1800" b="1" dirty="0"/>
              <a:t>identical</a:t>
            </a:r>
            <a:r>
              <a:rPr lang="en-GB" sz="1800" dirty="0"/>
              <a:t> to that of the LFS wave 5 interview. </a:t>
            </a:r>
            <a:br>
              <a:rPr lang="en-GB" sz="1800" dirty="0"/>
            </a:br>
            <a:r>
              <a:rPr lang="en-GB" sz="1800" dirty="0"/>
              <a:t>Around </a:t>
            </a:r>
            <a:r>
              <a:rPr lang="en-GB" sz="1800" b="1" dirty="0"/>
              <a:t>23.4%</a:t>
            </a:r>
            <a:r>
              <a:rPr lang="en-GB" sz="1800" dirty="0"/>
              <a:t> of respondents were assigned a SIC code </a:t>
            </a:r>
            <a:r>
              <a:rPr lang="en-GB" sz="1800" b="1" dirty="0"/>
              <a:t>completely different</a:t>
            </a:r>
            <a:r>
              <a:rPr lang="en-GB" sz="1800" dirty="0"/>
              <a:t> from that of wave 5. </a:t>
            </a:r>
            <a:br>
              <a:rPr lang="en-GB" sz="1800" dirty="0"/>
            </a:br>
            <a:endParaRPr lang="en-GB" sz="1800" dirty="0"/>
          </a:p>
          <a:p>
            <a:pPr marL="0" indent="0">
              <a:buNone/>
            </a:pPr>
            <a:r>
              <a:rPr lang="en-GB" sz="1800" dirty="0"/>
              <a:t>For the ACTR-based SOC-coding, </a:t>
            </a:r>
            <a:r>
              <a:rPr lang="en-GB" sz="1800" b="1" dirty="0"/>
              <a:t>57.4%</a:t>
            </a:r>
            <a:r>
              <a:rPr lang="en-GB" sz="1800" dirty="0"/>
              <a:t> of cases were assigned a SOC code, which was </a:t>
            </a:r>
            <a:r>
              <a:rPr lang="en-GB" sz="1800" b="1" dirty="0"/>
              <a:t>completely</a:t>
            </a:r>
            <a:r>
              <a:rPr lang="en-GB" sz="1800" dirty="0"/>
              <a:t> </a:t>
            </a:r>
            <a:r>
              <a:rPr lang="en-GB" sz="1800" b="1" dirty="0"/>
              <a:t>identical</a:t>
            </a:r>
            <a:r>
              <a:rPr lang="en-GB" sz="1800" dirty="0"/>
              <a:t> to that of the LFS wave 5 interview. </a:t>
            </a:r>
            <a:br>
              <a:rPr lang="en-GB" sz="1800" dirty="0"/>
            </a:br>
            <a:r>
              <a:rPr lang="en-GB" sz="1800" dirty="0"/>
              <a:t>Around </a:t>
            </a:r>
            <a:r>
              <a:rPr lang="en-GB" sz="1800" b="1" dirty="0"/>
              <a:t>27.3%</a:t>
            </a:r>
            <a:r>
              <a:rPr lang="en-GB" sz="1800" dirty="0"/>
              <a:t> of respondents were assigned a SOC code </a:t>
            </a:r>
            <a:r>
              <a:rPr lang="en-GB" sz="1800" b="1" dirty="0"/>
              <a:t>completely different</a:t>
            </a:r>
            <a:r>
              <a:rPr lang="en-GB" sz="1800" dirty="0"/>
              <a:t> from that of wave 5. 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88A10C45-ED83-450C-9ABA-8B70A8FDB0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14392" y="6251575"/>
            <a:ext cx="3015246" cy="365125"/>
          </a:xfrm>
        </p:spPr>
        <p:txBody>
          <a:bodyPr/>
          <a:lstStyle/>
          <a:p>
            <a:r>
              <a:rPr lang="en-US" dirty="0"/>
              <a:t>GenPopWeb2 network talk</a:t>
            </a:r>
          </a:p>
        </p:txBody>
      </p:sp>
    </p:spTree>
    <p:extLst>
      <p:ext uri="{BB962C8B-B14F-4D97-AF65-F5344CB8AC3E}">
        <p14:creationId xmlns:p14="http://schemas.microsoft.com/office/powerpoint/2010/main" val="452714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12DA60-53E2-4969-B066-C4F444269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32677"/>
            <a:ext cx="7886700" cy="789447"/>
          </a:xfrm>
        </p:spPr>
        <p:txBody>
          <a:bodyPr/>
          <a:lstStyle/>
          <a:p>
            <a:r>
              <a:rPr lang="en-GB" dirty="0"/>
              <a:t>Where are we now?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3B39D2A-9629-4184-B21F-9ED1A09428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Quick update on ONS’ work to develop Industry (SIC) and Occupation (SOC) coding for self-completion questionnaires.</a:t>
            </a: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13B043CC-BC81-4030-8280-1D17FD002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42384" y="6251575"/>
            <a:ext cx="2987254" cy="365125"/>
          </a:xfrm>
        </p:spPr>
        <p:txBody>
          <a:bodyPr/>
          <a:lstStyle/>
          <a:p>
            <a:r>
              <a:rPr lang="en-US" dirty="0"/>
              <a:t>GenPopWeb2 network talk</a:t>
            </a:r>
          </a:p>
        </p:txBody>
      </p:sp>
    </p:spTree>
    <p:extLst>
      <p:ext uri="{BB962C8B-B14F-4D97-AF65-F5344CB8AC3E}">
        <p14:creationId xmlns:p14="http://schemas.microsoft.com/office/powerpoint/2010/main" val="28538728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5E915F-4E04-4EE1-A7C4-E80701DE7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F67BEFD-AF2E-486A-BED1-9768117F43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3916871"/>
            <a:ext cx="7886700" cy="2089481"/>
          </a:xfrm>
        </p:spPr>
        <p:txBody>
          <a:bodyPr>
            <a:normAutofit/>
          </a:bodyPr>
          <a:lstStyle/>
          <a:p>
            <a:endParaRPr lang="en-GB" b="1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64258C30-7E1E-4FC5-9F45-B909841CA5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11755" y="6251575"/>
            <a:ext cx="3117883" cy="365125"/>
          </a:xfrm>
        </p:spPr>
        <p:txBody>
          <a:bodyPr/>
          <a:lstStyle/>
          <a:p>
            <a:r>
              <a:rPr lang="en-US" dirty="0"/>
              <a:t>GenPopWeb2 network talk</a:t>
            </a:r>
          </a:p>
        </p:txBody>
      </p:sp>
    </p:spTree>
    <p:extLst>
      <p:ext uri="{BB962C8B-B14F-4D97-AF65-F5344CB8AC3E}">
        <p14:creationId xmlns:p14="http://schemas.microsoft.com/office/powerpoint/2010/main" val="11416084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90D5ECC-0C44-4F60-B04A-D8BDC7DD3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we explored…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576D2E-7BA1-40D6-97E1-143F11EF63C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1417172"/>
            <a:ext cx="7900988" cy="482965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400" dirty="0"/>
              <a:t>Use of the frame as is by respondents and compared to interviewer codes </a:t>
            </a:r>
            <a:br>
              <a:rPr lang="en-GB" sz="2400" dirty="0"/>
            </a:br>
            <a:endParaRPr lang="en-GB" sz="2400" dirty="0"/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Respondent free text collection only, followed by in-house auto/manual-coding</a:t>
            </a:r>
            <a:br>
              <a:rPr lang="en-GB" sz="2400" dirty="0"/>
            </a:br>
            <a:endParaRPr lang="en-GB" sz="2400" dirty="0"/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Compared interviewer coded with respondent free text auto/manual-coded</a:t>
            </a:r>
            <a:br>
              <a:rPr lang="en-GB" sz="2400" dirty="0"/>
            </a:br>
            <a:endParaRPr lang="en-GB" sz="2400" dirty="0"/>
          </a:p>
          <a:p>
            <a:pPr marL="0" indent="0">
              <a:buNone/>
            </a:pPr>
            <a:r>
              <a:rPr lang="en-GB" sz="2400" b="1" dirty="0"/>
              <a:t>…more work needed!</a:t>
            </a:r>
          </a:p>
          <a:p>
            <a:endParaRPr lang="en-GB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93A1D39C-DA92-4C7F-8931-7B39AC5BB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05061" y="6251575"/>
            <a:ext cx="3024577" cy="365125"/>
          </a:xfrm>
        </p:spPr>
        <p:txBody>
          <a:bodyPr/>
          <a:lstStyle/>
          <a:p>
            <a:r>
              <a:rPr lang="en-US" dirty="0"/>
              <a:t>GenPopWeb2 network talk</a:t>
            </a:r>
          </a:p>
        </p:txBody>
      </p:sp>
    </p:spTree>
    <p:extLst>
      <p:ext uri="{BB962C8B-B14F-4D97-AF65-F5344CB8AC3E}">
        <p14:creationId xmlns:p14="http://schemas.microsoft.com/office/powerpoint/2010/main" val="21886377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F576AA-8519-4053-ADCF-2B6682FE6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 points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9A4410-8C41-409F-8AC7-2F7279F43CC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1417172"/>
            <a:ext cx="7900988" cy="4838569"/>
          </a:xfrm>
        </p:spPr>
        <p:txBody>
          <a:bodyPr/>
          <a:lstStyle/>
          <a:p>
            <a:r>
              <a:rPr lang="en-GB" sz="2400" dirty="0"/>
              <a:t>Mixed mode concerns around combining data from different collection approaches</a:t>
            </a:r>
          </a:p>
          <a:p>
            <a:pPr lvl="2"/>
            <a:r>
              <a:rPr lang="en-GB" sz="1800" dirty="0"/>
              <a:t>Expert vs. amateur</a:t>
            </a:r>
            <a:br>
              <a:rPr lang="en-GB" sz="1800" dirty="0"/>
            </a:br>
            <a:endParaRPr lang="en-GB" sz="1800" dirty="0"/>
          </a:p>
          <a:p>
            <a:r>
              <a:rPr lang="en-GB" sz="2400" dirty="0"/>
              <a:t>Radical redesign approach to help respondents to provide us with the right information</a:t>
            </a:r>
          </a:p>
          <a:p>
            <a:pPr lvl="2"/>
            <a:r>
              <a:rPr lang="en-GB" sz="1800" dirty="0"/>
              <a:t>More of a story approach?</a:t>
            </a:r>
            <a:br>
              <a:rPr lang="en-GB" sz="1800" dirty="0"/>
            </a:br>
            <a:endParaRPr lang="en-GB" sz="1800" dirty="0"/>
          </a:p>
          <a:p>
            <a:r>
              <a:rPr lang="en-GB" sz="2400" dirty="0"/>
              <a:t>Optimised for the mode – does this provide the same results?</a:t>
            </a:r>
          </a:p>
          <a:p>
            <a:pPr lvl="2"/>
            <a:r>
              <a:rPr lang="en-GB" sz="1800"/>
              <a:t>Experiment needed here</a:t>
            </a:r>
            <a:endParaRPr lang="en-GB" sz="1800" dirty="0"/>
          </a:p>
          <a:p>
            <a:endParaRPr lang="en-GB" sz="2400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A2169648-AA9B-426A-B9BA-8BBB7AB010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6441" y="6251575"/>
            <a:ext cx="3183197" cy="365125"/>
          </a:xfrm>
        </p:spPr>
        <p:txBody>
          <a:bodyPr/>
          <a:lstStyle/>
          <a:p>
            <a:r>
              <a:rPr lang="en-US" dirty="0"/>
              <a:t>GenPopWeb2 network talk</a:t>
            </a:r>
          </a:p>
        </p:txBody>
      </p:sp>
    </p:spTree>
    <p:extLst>
      <p:ext uri="{BB962C8B-B14F-4D97-AF65-F5344CB8AC3E}">
        <p14:creationId xmlns:p14="http://schemas.microsoft.com/office/powerpoint/2010/main" val="7414845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392AF6-D73F-4426-A316-1503ECCC6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 – questions?</a:t>
            </a:r>
          </a:p>
        </p:txBody>
      </p:sp>
      <p:sp>
        <p:nvSpPr>
          <p:cNvPr id="5" name="Subtitle 3">
            <a:extLst>
              <a:ext uri="{FF2B5EF4-FFF2-40B4-BE49-F238E27FC236}">
                <a16:creationId xmlns:a16="http://schemas.microsoft.com/office/drawing/2014/main" id="{02298F32-4134-41B8-A734-EAD6D7E14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3916363"/>
            <a:ext cx="7886700" cy="1655762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GB" dirty="0">
                <a:solidFill>
                  <a:schemeClr val="tx1">
                    <a:lumMod val="90000"/>
                    <a:lumOff val="1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Survey Methodology Bulletin No. 70 - March 2012 report</a:t>
            </a:r>
            <a:endParaRPr lang="en-GB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lvl="0"/>
            <a:r>
              <a:rPr lang="en-GB" dirty="0"/>
              <a:t>Design, implementation and testing of Labour Force Survey (LFS) questionnaire features in an online mode – results from the 2010/11 internet pilots</a:t>
            </a:r>
            <a:br>
              <a:rPr lang="en-GB" dirty="0"/>
            </a:br>
            <a:r>
              <a:rPr lang="en-GB" dirty="0"/>
              <a:t>Martina Portanti and Laura Wilson</a:t>
            </a: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2FC55A8F-7B43-41F9-8CCE-0AF7B79F15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86400" y="6251575"/>
            <a:ext cx="3043238" cy="365125"/>
          </a:xfrm>
        </p:spPr>
        <p:txBody>
          <a:bodyPr/>
          <a:lstStyle/>
          <a:p>
            <a:r>
              <a:rPr lang="en-US" dirty="0"/>
              <a:t>GenPopWeb2 network talk</a:t>
            </a:r>
          </a:p>
        </p:txBody>
      </p:sp>
    </p:spTree>
    <p:extLst>
      <p:ext uri="{BB962C8B-B14F-4D97-AF65-F5344CB8AC3E}">
        <p14:creationId xmlns:p14="http://schemas.microsoft.com/office/powerpoint/2010/main" val="2611787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13BE70-47AB-412F-888E-880E13894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Today, share past work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A30916D-2420-4D2B-B44D-EA712BDC81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GB" dirty="0"/>
              <a:t>Dual coding experiment</a:t>
            </a:r>
          </a:p>
          <a:p>
            <a:pPr marL="457200" indent="-457200">
              <a:buAutoNum type="arabicPeriod"/>
            </a:pPr>
            <a:r>
              <a:rPr lang="en-GB" dirty="0"/>
              <a:t>Free-text experiment</a:t>
            </a:r>
          </a:p>
          <a:p>
            <a:pPr marL="457200" indent="-457200">
              <a:buAutoNum type="arabicPeriod"/>
            </a:pPr>
            <a:endParaRPr lang="en-GB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C0255A27-3C40-418C-A466-3337E61D6B36}"/>
              </a:ext>
            </a:extLst>
          </p:cNvPr>
          <p:cNvSpPr txBox="1">
            <a:spLocks/>
          </p:cNvSpPr>
          <p:nvPr/>
        </p:nvSpPr>
        <p:spPr>
          <a:xfrm>
            <a:off x="5551714" y="6251575"/>
            <a:ext cx="296363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GenPopWeb2 network talk</a:t>
            </a:r>
          </a:p>
        </p:txBody>
      </p:sp>
    </p:spTree>
    <p:extLst>
      <p:ext uri="{BB962C8B-B14F-4D97-AF65-F5344CB8AC3E}">
        <p14:creationId xmlns:p14="http://schemas.microsoft.com/office/powerpoint/2010/main" val="726387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839F98-60D0-4A8D-A7F4-DF5CF925B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(non)Spoiler alert…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3E5F8D9-6BA6-4B78-AD5A-425DC0E11D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/>
              <a:t>Previous work found…</a:t>
            </a:r>
            <a:br>
              <a:rPr lang="en-GB" b="1" dirty="0"/>
            </a:br>
            <a:r>
              <a:rPr lang="en-GB" dirty="0"/>
              <a:t>“The questionnaire aspect that appeared to be the most problematic was the coding of Industry and Occupation information.”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DBE371A8-07E6-4461-A631-344F63A3EB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21086" y="6251575"/>
            <a:ext cx="3108552" cy="365125"/>
          </a:xfrm>
        </p:spPr>
        <p:txBody>
          <a:bodyPr/>
          <a:lstStyle/>
          <a:p>
            <a:r>
              <a:rPr lang="en-US" dirty="0"/>
              <a:t>GenPopWeb2 network talk</a:t>
            </a:r>
          </a:p>
        </p:txBody>
      </p:sp>
    </p:spTree>
    <p:extLst>
      <p:ext uri="{BB962C8B-B14F-4D97-AF65-F5344CB8AC3E}">
        <p14:creationId xmlns:p14="http://schemas.microsoft.com/office/powerpoint/2010/main" val="2997208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ABD351-0697-4DBF-9B72-996257778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9528"/>
            <a:ext cx="8515350" cy="760208"/>
          </a:xfrm>
        </p:spPr>
        <p:txBody>
          <a:bodyPr/>
          <a:lstStyle/>
          <a:p>
            <a:r>
              <a:rPr lang="en-GB" sz="5200" dirty="0"/>
              <a:t>1. Dual coding experiment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9CB3665-C9BA-4F69-A7B7-1E472CE6D2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Face-to-face on the Opinions and Lifestyle Survey, 2010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D0F771A1-E435-46F1-8FF6-7757A7BA46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33053" y="6251575"/>
            <a:ext cx="2996585" cy="365125"/>
          </a:xfrm>
        </p:spPr>
        <p:txBody>
          <a:bodyPr/>
          <a:lstStyle/>
          <a:p>
            <a:r>
              <a:rPr lang="en-US" dirty="0"/>
              <a:t>GenPopWeb2 network talk</a:t>
            </a:r>
          </a:p>
        </p:txBody>
      </p:sp>
    </p:spTree>
    <p:extLst>
      <p:ext uri="{BB962C8B-B14F-4D97-AF65-F5344CB8AC3E}">
        <p14:creationId xmlns:p14="http://schemas.microsoft.com/office/powerpoint/2010/main" val="992879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22866D-6E49-4843-9D21-81038EC6E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2F67F2-9C76-43C8-AA42-8790492C022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1417172"/>
            <a:ext cx="7900988" cy="3465885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Respondents were asked to self-code their answers to the Industry and Occupation coding questions that they had replied to in the course of the face-to-face interview.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1" dirty="0"/>
              <a:t>How?</a:t>
            </a:r>
          </a:p>
          <a:p>
            <a:pPr marL="0" indent="0">
              <a:buNone/>
            </a:pPr>
            <a:r>
              <a:rPr lang="en-GB" sz="2400" dirty="0"/>
              <a:t>Respondents were handed the interviewer’s laptop and asked to read, record their response and follow the </a:t>
            </a:r>
            <a:br>
              <a:rPr lang="en-GB" sz="2400" dirty="0"/>
            </a:br>
            <a:r>
              <a:rPr lang="en-GB" sz="2400" dirty="0"/>
              <a:t>on-screen instructions to coding their response. 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096D4F40-8E9E-44CF-BFEA-90FE2B684E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14392" y="6251575"/>
            <a:ext cx="3015246" cy="365125"/>
          </a:xfrm>
        </p:spPr>
        <p:txBody>
          <a:bodyPr/>
          <a:lstStyle/>
          <a:p>
            <a:r>
              <a:rPr lang="en-US" dirty="0"/>
              <a:t>GenPopWeb2 network talk</a:t>
            </a:r>
          </a:p>
        </p:txBody>
      </p:sp>
    </p:spTree>
    <p:extLst>
      <p:ext uri="{BB962C8B-B14F-4D97-AF65-F5344CB8AC3E}">
        <p14:creationId xmlns:p14="http://schemas.microsoft.com/office/powerpoint/2010/main" val="357780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D789E14-238E-42A3-AD91-C2D85E856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happened next?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7767BD-BF53-4368-A813-4E960288D46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1417172"/>
            <a:ext cx="7900988" cy="387215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Interviewers did the same - they also separately coded the answers, either during the interview itself or at home, after the interview had been completed.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1" dirty="0"/>
              <a:t>Why?</a:t>
            </a:r>
          </a:p>
          <a:p>
            <a:pPr marL="0" indent="0">
              <a:buNone/>
            </a:pPr>
            <a:r>
              <a:rPr lang="en-GB" sz="2400" dirty="0"/>
              <a:t>This dual coding was designed to assess the quality of the information coded by respondents, by allowing comparison of their coded responses against those coded by the interviewer.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CD391265-A57B-4E1D-8091-AB9C8FEC5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58408" y="6251575"/>
            <a:ext cx="3071230" cy="365125"/>
          </a:xfrm>
        </p:spPr>
        <p:txBody>
          <a:bodyPr/>
          <a:lstStyle/>
          <a:p>
            <a:r>
              <a:rPr lang="en-US" dirty="0"/>
              <a:t>GenPopWeb2 network talk</a:t>
            </a:r>
          </a:p>
        </p:txBody>
      </p:sp>
    </p:spTree>
    <p:extLst>
      <p:ext uri="{BB962C8B-B14F-4D97-AF65-F5344CB8AC3E}">
        <p14:creationId xmlns:p14="http://schemas.microsoft.com/office/powerpoint/2010/main" val="3217189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281AB09-C1A5-4F4C-B6B3-81D64AF3E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Further insights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088258-710B-4BC7-8CCA-5445C5ADBD3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1417172"/>
            <a:ext cx="7900988" cy="3008324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After the interview had been completed, interviewers were also asked to respond to a set of questions to measure how difficult respondents had found each coding frame task.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Interviewers were also required to make detailed notes of the type of issues encountered by respondents.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FFB418EF-297A-4D1A-AC2F-737A3C8956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14392" y="6251575"/>
            <a:ext cx="3015246" cy="365125"/>
          </a:xfrm>
        </p:spPr>
        <p:txBody>
          <a:bodyPr/>
          <a:lstStyle/>
          <a:p>
            <a:r>
              <a:rPr lang="en-US" dirty="0"/>
              <a:t>GenPopWeb2 network talk</a:t>
            </a:r>
          </a:p>
        </p:txBody>
      </p:sp>
    </p:spTree>
    <p:extLst>
      <p:ext uri="{BB962C8B-B14F-4D97-AF65-F5344CB8AC3E}">
        <p14:creationId xmlns:p14="http://schemas.microsoft.com/office/powerpoint/2010/main" val="345763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ADC35F35-5B50-41EA-8B25-07E14C59BC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2E36E2AE-C3E7-4BFF-8284-7609598D9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70188"/>
            <a:ext cx="7886700" cy="788987"/>
          </a:xfrm>
        </p:spPr>
        <p:txBody>
          <a:bodyPr/>
          <a:lstStyle/>
          <a:p>
            <a:r>
              <a:rPr lang="en-GB" dirty="0"/>
              <a:t>What did we find?</a:t>
            </a: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35293267-9986-44DC-8FA7-E065398B33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21086" y="6251575"/>
            <a:ext cx="3108552" cy="365125"/>
          </a:xfrm>
        </p:spPr>
        <p:txBody>
          <a:bodyPr/>
          <a:lstStyle/>
          <a:p>
            <a:r>
              <a:rPr lang="en-US" dirty="0"/>
              <a:t>GenPopWeb2 network talk</a:t>
            </a:r>
          </a:p>
        </p:txBody>
      </p:sp>
    </p:spTree>
    <p:extLst>
      <p:ext uri="{BB962C8B-B14F-4D97-AF65-F5344CB8AC3E}">
        <p14:creationId xmlns:p14="http://schemas.microsoft.com/office/powerpoint/2010/main" val="4187217589"/>
      </p:ext>
    </p:extLst>
  </p:cSld>
  <p:clrMapOvr>
    <a:masterClrMapping/>
  </p:clrMapOvr>
</p:sld>
</file>

<file path=ppt/theme/theme1.xml><?xml version="1.0" encoding="utf-8"?>
<a:theme xmlns:a="http://schemas.openxmlformats.org/drawingml/2006/main" name="ONS">
  <a:themeElements>
    <a:clrScheme name="ONS Colour Theme">
      <a:dk1>
        <a:srgbClr val="003B57"/>
      </a:dk1>
      <a:lt1>
        <a:srgbClr val="FFFFFF"/>
      </a:lt1>
      <a:dk2>
        <a:srgbClr val="414041"/>
      </a:dk2>
      <a:lt2>
        <a:srgbClr val="CFD2D3"/>
      </a:lt2>
      <a:accent1>
        <a:srgbClr val="053D57"/>
      </a:accent1>
      <a:accent2>
        <a:srgbClr val="24A79B"/>
      </a:accent2>
      <a:accent3>
        <a:srgbClr val="3A7899"/>
      </a:accent3>
      <a:accent4>
        <a:srgbClr val="ABC148"/>
      </a:accent4>
      <a:accent5>
        <a:srgbClr val="005D5F"/>
      </a:accent5>
      <a:accent6>
        <a:srgbClr val="483B7F"/>
      </a:accent6>
      <a:hlink>
        <a:srgbClr val="3383EF"/>
      </a:hlink>
      <a:folHlink>
        <a:srgbClr val="2A5EB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45720" rIns="91440" bIns="45720" rtlCol="0" anchor="b" anchorCtr="0">
        <a:spAutoFit/>
      </a:bodyPr>
      <a:lstStyle>
        <a:defPPr algn="l">
          <a:defRPr dirty="0" smtClean="0">
            <a:solidFill>
              <a:srgbClr val="183E56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4-3 Powerpoint Template - Office for National Statistics" id="{CD696BFA-7BA3-1149-805D-85D448BC925A}" vid="{B284AF89-8293-2741-9107-014EE2A0E6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AD02663D90024FBA84B1380B77B3E1" ma:contentTypeVersion="7" ma:contentTypeDescription="Create a new document." ma:contentTypeScope="" ma:versionID="b82d37c5706f1a71eb287665358a9f9c">
  <xsd:schema xmlns:xsd="http://www.w3.org/2001/XMLSchema" xmlns:xs="http://www.w3.org/2001/XMLSchema" xmlns:p="http://schemas.microsoft.com/office/2006/metadata/properties" xmlns:ns3="1aae1530-d06c-45d5-979a-33528360c99d" xmlns:ns4="db25d2c8-19a5-46ea-9825-c79745248fc7" targetNamespace="http://schemas.microsoft.com/office/2006/metadata/properties" ma:root="true" ma:fieldsID="ac6eb94d0999713ee6acfc88be143c8d" ns3:_="" ns4:_="">
    <xsd:import namespace="1aae1530-d06c-45d5-979a-33528360c99d"/>
    <xsd:import namespace="db25d2c8-19a5-46ea-9825-c79745248fc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1530-d06c-45d5-979a-33528360c9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25d2c8-19a5-46ea-9825-c79745248fc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5D0D95A-AE7E-4E4C-9610-AEB5C8BD19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ae1530-d06c-45d5-979a-33528360c99d"/>
    <ds:schemaRef ds:uri="db25d2c8-19a5-46ea-9825-c79745248f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33F8EC3-0C3F-4E40-BDC7-EEB4CFB614F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604059B-D4F3-4948-B207-1C3200431AF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22881</TotalTime>
  <Words>1010</Words>
  <Application>Microsoft Office PowerPoint</Application>
  <PresentationFormat>On-screen Show (4:3)</PresentationFormat>
  <Paragraphs>105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ONS</vt:lpstr>
      <vt:lpstr>Past ONS research exploring occupational coding</vt:lpstr>
      <vt:lpstr>Where are we now?</vt:lpstr>
      <vt:lpstr>Today, share past work</vt:lpstr>
      <vt:lpstr>(non)Spoiler alert…</vt:lpstr>
      <vt:lpstr>1. Dual coding experiment</vt:lpstr>
      <vt:lpstr>Overview</vt:lpstr>
      <vt:lpstr>What happened next?</vt:lpstr>
      <vt:lpstr>Further insights</vt:lpstr>
      <vt:lpstr>What did we find?</vt:lpstr>
      <vt:lpstr>Data quality</vt:lpstr>
      <vt:lpstr>2. Free-text experiment</vt:lpstr>
      <vt:lpstr>Overview</vt:lpstr>
      <vt:lpstr>What happened next?</vt:lpstr>
      <vt:lpstr>What did we find?</vt:lpstr>
      <vt:lpstr>Viability</vt:lpstr>
      <vt:lpstr>Solution?</vt:lpstr>
      <vt:lpstr>Census 2021</vt:lpstr>
      <vt:lpstr>To support the coder comments…</vt:lpstr>
      <vt:lpstr>Back to 201/11 work…Quality</vt:lpstr>
      <vt:lpstr>Summary</vt:lpstr>
      <vt:lpstr>What we explored…</vt:lpstr>
      <vt:lpstr>Discussion points</vt:lpstr>
      <vt:lpstr>Thank you –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overview of digital services and technology</dc:title>
  <dc:creator>Andy Budd</dc:creator>
  <cp:lastModifiedBy>Wilson, Laura</cp:lastModifiedBy>
  <cp:revision>399</cp:revision>
  <cp:lastPrinted>2018-12-19T10:37:59Z</cp:lastPrinted>
  <dcterms:created xsi:type="dcterms:W3CDTF">2018-07-16T11:41:44Z</dcterms:created>
  <dcterms:modified xsi:type="dcterms:W3CDTF">2021-03-12T11:20:58Z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0x010100A6AD02663D90024FBA84B1380B77B3E1</vt:lpwstr>
  </property>
</Properties>
</file>