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37" r:id="rId1"/>
  </p:sldMasterIdLst>
  <p:notesMasterIdLst>
    <p:notesMasterId r:id="rId33"/>
  </p:notesMasterIdLst>
  <p:handoutMasterIdLst>
    <p:handoutMasterId r:id="rId34"/>
  </p:handoutMasterIdLst>
  <p:sldIdLst>
    <p:sldId id="343" r:id="rId2"/>
    <p:sldId id="384" r:id="rId3"/>
    <p:sldId id="389" r:id="rId4"/>
    <p:sldId id="405" r:id="rId5"/>
    <p:sldId id="390" r:id="rId6"/>
    <p:sldId id="395" r:id="rId7"/>
    <p:sldId id="396" r:id="rId8"/>
    <p:sldId id="415" r:id="rId9"/>
    <p:sldId id="391" r:id="rId10"/>
    <p:sldId id="442" r:id="rId11"/>
    <p:sldId id="424" r:id="rId12"/>
    <p:sldId id="393" r:id="rId13"/>
    <p:sldId id="436" r:id="rId14"/>
    <p:sldId id="437" r:id="rId15"/>
    <p:sldId id="438" r:id="rId16"/>
    <p:sldId id="406" r:id="rId17"/>
    <p:sldId id="439" r:id="rId18"/>
    <p:sldId id="427" r:id="rId19"/>
    <p:sldId id="430" r:id="rId20"/>
    <p:sldId id="431" r:id="rId21"/>
    <p:sldId id="432" r:id="rId22"/>
    <p:sldId id="433" r:id="rId23"/>
    <p:sldId id="443" r:id="rId24"/>
    <p:sldId id="400" r:id="rId25"/>
    <p:sldId id="441" r:id="rId26"/>
    <p:sldId id="401" r:id="rId27"/>
    <p:sldId id="440" r:id="rId28"/>
    <p:sldId id="444" r:id="rId29"/>
    <p:sldId id="445" r:id="rId30"/>
    <p:sldId id="386" r:id="rId31"/>
    <p:sldId id="404" r:id="rId32"/>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veetha Patalay" initials="PP" lastIdx="19" clrIdx="0"/>
  <p:cmAuthor id="2" name="Ryan Bradshaw" initials="RB"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776A"/>
    <a:srgbClr val="144A96"/>
    <a:srgbClr val="6F566C"/>
    <a:srgbClr val="CFCBC7"/>
    <a:srgbClr val="D6D3CE"/>
    <a:srgbClr val="C4CC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1" autoAdjust="0"/>
    <p:restoredTop sz="84977" autoAdjust="0"/>
  </p:normalViewPr>
  <p:slideViewPr>
    <p:cSldViewPr snapToGrid="0">
      <p:cViewPr varScale="1">
        <p:scale>
          <a:sx n="93" d="100"/>
          <a:sy n="93" d="100"/>
        </p:scale>
        <p:origin x="1208" y="192"/>
      </p:cViewPr>
      <p:guideLst>
        <p:guide orient="horz" pos="2160"/>
        <p:guide pos="3840"/>
      </p:guideLst>
    </p:cSldViewPr>
  </p:slideViewPr>
  <p:outlineViewPr>
    <p:cViewPr>
      <p:scale>
        <a:sx n="33" d="100"/>
        <a:sy n="33" d="100"/>
      </p:scale>
      <p:origin x="0" y="3928"/>
    </p:cViewPr>
  </p:outlineViewPr>
  <p:notesTextViewPr>
    <p:cViewPr>
      <p:scale>
        <a:sx n="1" d="1"/>
        <a:sy n="1" d="1"/>
      </p:scale>
      <p:origin x="0" y="0"/>
    </p:cViewPr>
  </p:notesTextViewPr>
  <p:sorterViewPr>
    <p:cViewPr>
      <p:scale>
        <a:sx n="72" d="100"/>
        <a:sy n="7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7D79D49A-E67D-4371-B3E7-0E24EAAF6943}" type="datetimeFigureOut">
              <a:rPr lang="en-GB" smtClean="0"/>
              <a:t>05/03/2021</a:t>
            </a:fld>
            <a:endParaRPr lang="en-GB" dirty="0"/>
          </a:p>
        </p:txBody>
      </p:sp>
      <p:sp>
        <p:nvSpPr>
          <p:cNvPr id="4" name="Footer Placeholder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402E0BDF-C4D4-4987-B4AA-A5290C5EB6BC}" type="slidenum">
              <a:rPr lang="en-GB" smtClean="0"/>
              <a:t>‹#›</a:t>
            </a:fld>
            <a:endParaRPr lang="en-GB" dirty="0"/>
          </a:p>
        </p:txBody>
      </p:sp>
    </p:spTree>
    <p:extLst>
      <p:ext uri="{BB962C8B-B14F-4D97-AF65-F5344CB8AC3E}">
        <p14:creationId xmlns:p14="http://schemas.microsoft.com/office/powerpoint/2010/main" val="679007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2281" tIns="46141" rIns="92281" bIns="46141" rtlCol="0"/>
          <a:lstStyle>
            <a:lvl1pPr algn="l">
              <a:defRPr sz="1200"/>
            </a:lvl1pPr>
          </a:lstStyle>
          <a:p>
            <a:endParaRPr lang="en-GB" dirty="0"/>
          </a:p>
        </p:txBody>
      </p:sp>
      <p:sp>
        <p:nvSpPr>
          <p:cNvPr id="3" name="Date Placeholder 2"/>
          <p:cNvSpPr>
            <a:spLocks noGrp="1"/>
          </p:cNvSpPr>
          <p:nvPr>
            <p:ph type="dt" idx="1"/>
          </p:nvPr>
        </p:nvSpPr>
        <p:spPr>
          <a:xfrm>
            <a:off x="3854940" y="0"/>
            <a:ext cx="2949099" cy="498932"/>
          </a:xfrm>
          <a:prstGeom prst="rect">
            <a:avLst/>
          </a:prstGeom>
        </p:spPr>
        <p:txBody>
          <a:bodyPr vert="horz" lIns="92281" tIns="46141" rIns="92281" bIns="46141" rtlCol="0"/>
          <a:lstStyle>
            <a:lvl1pPr algn="r">
              <a:defRPr sz="1200"/>
            </a:lvl1pPr>
          </a:lstStyle>
          <a:p>
            <a:fld id="{DE96A184-625D-4448-BFEB-AA743C52F55D}" type="datetimeFigureOut">
              <a:rPr lang="en-GB" smtClean="0"/>
              <a:t>05/03/2021</a:t>
            </a:fld>
            <a:endParaRPr lang="en-GB" dirty="0"/>
          </a:p>
        </p:txBody>
      </p:sp>
      <p:sp>
        <p:nvSpPr>
          <p:cNvPr id="4" name="Slide Image Placeholder 3"/>
          <p:cNvSpPr>
            <a:spLocks noGrp="1" noRot="1" noChangeAspect="1"/>
          </p:cNvSpPr>
          <p:nvPr>
            <p:ph type="sldImg" idx="2"/>
          </p:nvPr>
        </p:nvSpPr>
        <p:spPr>
          <a:xfrm>
            <a:off x="422275" y="1244600"/>
            <a:ext cx="5961063" cy="3354388"/>
          </a:xfrm>
          <a:prstGeom prst="rect">
            <a:avLst/>
          </a:prstGeom>
          <a:noFill/>
          <a:ln w="12700">
            <a:solidFill>
              <a:prstClr val="black"/>
            </a:solidFill>
          </a:ln>
        </p:spPr>
        <p:txBody>
          <a:bodyPr vert="horz" lIns="92281" tIns="46141" rIns="92281" bIns="46141" rtlCol="0" anchor="ctr"/>
          <a:lstStyle/>
          <a:p>
            <a:endParaRPr lang="en-GB" dirty="0"/>
          </a:p>
        </p:txBody>
      </p:sp>
      <p:sp>
        <p:nvSpPr>
          <p:cNvPr id="5" name="Notes Placeholder 4"/>
          <p:cNvSpPr>
            <a:spLocks noGrp="1"/>
          </p:cNvSpPr>
          <p:nvPr>
            <p:ph type="body" sz="quarter" idx="3"/>
          </p:nvPr>
        </p:nvSpPr>
        <p:spPr>
          <a:xfrm>
            <a:off x="680562" y="4785600"/>
            <a:ext cx="5444490" cy="3915490"/>
          </a:xfrm>
          <a:prstGeom prst="rect">
            <a:avLst/>
          </a:prstGeom>
        </p:spPr>
        <p:txBody>
          <a:bodyPr vert="horz" lIns="92281" tIns="46141" rIns="92281" bIns="461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2281" tIns="46141" rIns="92281" bIns="46141"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40" y="9445170"/>
            <a:ext cx="2949099" cy="498931"/>
          </a:xfrm>
          <a:prstGeom prst="rect">
            <a:avLst/>
          </a:prstGeom>
        </p:spPr>
        <p:txBody>
          <a:bodyPr vert="horz" lIns="92281" tIns="46141" rIns="92281" bIns="46141" rtlCol="0" anchor="b"/>
          <a:lstStyle>
            <a:lvl1pPr algn="r">
              <a:defRPr sz="1200"/>
            </a:lvl1pPr>
          </a:lstStyle>
          <a:p>
            <a:fld id="{9475822A-B8E1-427A-B59E-B148CA1D73B3}" type="slidenum">
              <a:rPr lang="en-GB" smtClean="0"/>
              <a:t>‹#›</a:t>
            </a:fld>
            <a:endParaRPr lang="en-GB" dirty="0"/>
          </a:p>
        </p:txBody>
      </p:sp>
    </p:spTree>
    <p:extLst>
      <p:ext uri="{BB962C8B-B14F-4D97-AF65-F5344CB8AC3E}">
        <p14:creationId xmlns:p14="http://schemas.microsoft.com/office/powerpoint/2010/main" val="4246737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1</a:t>
            </a:fld>
            <a:endParaRPr lang="en-GB"/>
          </a:p>
        </p:txBody>
      </p:sp>
    </p:spTree>
    <p:extLst>
      <p:ext uri="{BB962C8B-B14F-4D97-AF65-F5344CB8AC3E}">
        <p14:creationId xmlns:p14="http://schemas.microsoft.com/office/powerpoint/2010/main" val="2742148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600"/>
              </a:spcBef>
            </a:pPr>
            <a:r>
              <a:rPr lang="en-US" altLang="en-US" sz="1200" dirty="0"/>
              <a:t>Overall development work showed design was appealing and content was mostly clear - highlighted aspects for improvement and need to ensure leaflet was suitable for different reading styles </a:t>
            </a:r>
          </a:p>
          <a:p>
            <a:pPr marL="342900" indent="-342900">
              <a:spcBef>
                <a:spcPts val="600"/>
              </a:spcBef>
            </a:pPr>
            <a:endParaRPr lang="en-US" altLang="en-US" sz="1200" dirty="0"/>
          </a:p>
          <a:p>
            <a:endParaRPr lang="en-US" b="0" dirty="0"/>
          </a:p>
        </p:txBody>
      </p:sp>
      <p:sp>
        <p:nvSpPr>
          <p:cNvPr id="4" name="Slide Number Placeholder 3"/>
          <p:cNvSpPr>
            <a:spLocks noGrp="1"/>
          </p:cNvSpPr>
          <p:nvPr>
            <p:ph type="sldNum" sz="quarter" idx="10"/>
          </p:nvPr>
        </p:nvSpPr>
        <p:spPr/>
        <p:txBody>
          <a:bodyPr/>
          <a:lstStyle/>
          <a:p>
            <a:fld id="{9475822A-B8E1-427A-B59E-B148CA1D73B3}" type="slidenum">
              <a:rPr lang="en-GB" smtClean="0"/>
              <a:t>11</a:t>
            </a:fld>
            <a:endParaRPr lang="en-GB"/>
          </a:p>
        </p:txBody>
      </p:sp>
    </p:spTree>
    <p:extLst>
      <p:ext uri="{BB962C8B-B14F-4D97-AF65-F5344CB8AC3E}">
        <p14:creationId xmlns:p14="http://schemas.microsoft.com/office/powerpoint/2010/main" val="3920704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16 pages, A5? </a:t>
            </a:r>
          </a:p>
        </p:txBody>
      </p:sp>
      <p:sp>
        <p:nvSpPr>
          <p:cNvPr id="4" name="Slide Number Placeholder 3"/>
          <p:cNvSpPr>
            <a:spLocks noGrp="1"/>
          </p:cNvSpPr>
          <p:nvPr>
            <p:ph type="sldNum" sz="quarter" idx="10"/>
          </p:nvPr>
        </p:nvSpPr>
        <p:spPr/>
        <p:txBody>
          <a:bodyPr/>
          <a:lstStyle/>
          <a:p>
            <a:fld id="{9475822A-B8E1-427A-B59E-B148CA1D73B3}" type="slidenum">
              <a:rPr lang="en-GB" smtClean="0"/>
              <a:t>12</a:t>
            </a:fld>
            <a:endParaRPr lang="en-GB"/>
          </a:p>
        </p:txBody>
      </p:sp>
    </p:spTree>
    <p:extLst>
      <p:ext uri="{BB962C8B-B14F-4D97-AF65-F5344CB8AC3E}">
        <p14:creationId xmlns:p14="http://schemas.microsoft.com/office/powerpoint/2010/main" val="1831150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75822A-B8E1-427A-B59E-B148CA1D73B3}" type="slidenum">
              <a:rPr lang="en-GB" smtClean="0"/>
              <a:t>13</a:t>
            </a:fld>
            <a:endParaRPr lang="en-GB"/>
          </a:p>
        </p:txBody>
      </p:sp>
    </p:spTree>
    <p:extLst>
      <p:ext uri="{BB962C8B-B14F-4D97-AF65-F5344CB8AC3E}">
        <p14:creationId xmlns:p14="http://schemas.microsoft.com/office/powerpoint/2010/main" val="3969989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75822A-B8E1-427A-B59E-B148CA1D73B3}" type="slidenum">
              <a:rPr lang="en-GB" smtClean="0"/>
              <a:t>14</a:t>
            </a:fld>
            <a:endParaRPr lang="en-GB"/>
          </a:p>
        </p:txBody>
      </p:sp>
    </p:spTree>
    <p:extLst>
      <p:ext uri="{BB962C8B-B14F-4D97-AF65-F5344CB8AC3E}">
        <p14:creationId xmlns:p14="http://schemas.microsoft.com/office/powerpoint/2010/main" val="1821166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75822A-B8E1-427A-B59E-B148CA1D73B3}" type="slidenum">
              <a:rPr lang="en-GB" smtClean="0"/>
              <a:t>15</a:t>
            </a:fld>
            <a:endParaRPr lang="en-GB"/>
          </a:p>
        </p:txBody>
      </p:sp>
    </p:spTree>
    <p:extLst>
      <p:ext uri="{BB962C8B-B14F-4D97-AF65-F5344CB8AC3E}">
        <p14:creationId xmlns:p14="http://schemas.microsoft.com/office/powerpoint/2010/main" val="1815551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16</a:t>
            </a:fld>
            <a:endParaRPr lang="en-GB"/>
          </a:p>
        </p:txBody>
      </p:sp>
    </p:spTree>
    <p:extLst>
      <p:ext uri="{BB962C8B-B14F-4D97-AF65-F5344CB8AC3E}">
        <p14:creationId xmlns:p14="http://schemas.microsoft.com/office/powerpoint/2010/main" val="1367409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17</a:t>
            </a:fld>
            <a:endParaRPr lang="en-GB"/>
          </a:p>
        </p:txBody>
      </p:sp>
    </p:spTree>
    <p:extLst>
      <p:ext uri="{BB962C8B-B14F-4D97-AF65-F5344CB8AC3E}">
        <p14:creationId xmlns:p14="http://schemas.microsoft.com/office/powerpoint/2010/main" val="3891874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dirty="0"/>
          </a:p>
        </p:txBody>
      </p:sp>
      <p:sp>
        <p:nvSpPr>
          <p:cNvPr id="4" name="Slide Number Placeholder 3"/>
          <p:cNvSpPr>
            <a:spLocks noGrp="1"/>
          </p:cNvSpPr>
          <p:nvPr>
            <p:ph type="sldNum" sz="quarter" idx="10"/>
          </p:nvPr>
        </p:nvSpPr>
        <p:spPr/>
        <p:txBody>
          <a:bodyPr/>
          <a:lstStyle/>
          <a:p>
            <a:fld id="{9475822A-B8E1-427A-B59E-B148CA1D73B3}" type="slidenum">
              <a:rPr lang="en-GB" smtClean="0"/>
              <a:t>18</a:t>
            </a:fld>
            <a:endParaRPr lang="en-GB"/>
          </a:p>
        </p:txBody>
      </p:sp>
    </p:spTree>
    <p:extLst>
      <p:ext uri="{BB962C8B-B14F-4D97-AF65-F5344CB8AC3E}">
        <p14:creationId xmlns:p14="http://schemas.microsoft.com/office/powerpoint/2010/main" val="3778970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23</a:t>
            </a:fld>
            <a:endParaRPr lang="en-GB"/>
          </a:p>
        </p:txBody>
      </p:sp>
    </p:spTree>
    <p:extLst>
      <p:ext uri="{BB962C8B-B14F-4D97-AF65-F5344CB8AC3E}">
        <p14:creationId xmlns:p14="http://schemas.microsoft.com/office/powerpoint/2010/main" val="4165052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24</a:t>
            </a:fld>
            <a:endParaRPr lang="en-GB"/>
          </a:p>
        </p:txBody>
      </p:sp>
    </p:spTree>
    <p:extLst>
      <p:ext uri="{BB962C8B-B14F-4D97-AF65-F5344CB8AC3E}">
        <p14:creationId xmlns:p14="http://schemas.microsoft.com/office/powerpoint/2010/main" val="77363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Reduce</a:t>
            </a:r>
            <a:r>
              <a:rPr lang="en-GB" baseline="0" dirty="0"/>
              <a:t> items/combine</a:t>
            </a:r>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2</a:t>
            </a:fld>
            <a:endParaRPr lang="en-GB"/>
          </a:p>
        </p:txBody>
      </p:sp>
    </p:spTree>
    <p:extLst>
      <p:ext uri="{BB962C8B-B14F-4D97-AF65-F5344CB8AC3E}">
        <p14:creationId xmlns:p14="http://schemas.microsoft.com/office/powerpoint/2010/main" val="2313150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Mode of participation was strongly associated with consent; due to the large mode differences we retain mode in the analysis as a control variable.</a:t>
            </a:r>
            <a:endParaRPr lang="en-US" altLang="en-US" sz="1200" dirty="0"/>
          </a:p>
          <a:p>
            <a:endParaRPr lang="en-GB" dirty="0"/>
          </a:p>
          <a:p>
            <a:r>
              <a:rPr lang="en-GB" dirty="0"/>
              <a:t>For most of the record linkages males were more likely to provide consent than females, though males were no more likely than females to consent to criminal records linkage or to provide their NINO (among HMRC, DWP or SLC consenters). For all record types, white cohort members were more likely than all other ethnic groups to provide consent.</a:t>
            </a:r>
          </a:p>
          <a:p>
            <a:r>
              <a:rPr lang="en-GB" dirty="0"/>
              <a:t>There was no evidence that participants’ economic activity was related to health records consent nor NINO provision (among consenters to HMRC, DWP, or SLC records), but it yielded a statistically significant relationship with all other records consents, where anyone unemployed, sick, or disabled was significantly less likely to consent to records linkage. Separated or divorced cohort members, noting the small subgroup size, gave permission for all records linkages at a higher rate, except for NINO (among HMRC, DWP, or SLC consenters).</a:t>
            </a:r>
          </a:p>
        </p:txBody>
      </p:sp>
      <p:sp>
        <p:nvSpPr>
          <p:cNvPr id="4" name="Slide Number Placeholder 3"/>
          <p:cNvSpPr>
            <a:spLocks noGrp="1"/>
          </p:cNvSpPr>
          <p:nvPr>
            <p:ph type="sldNum" sz="quarter" idx="10"/>
          </p:nvPr>
        </p:nvSpPr>
        <p:spPr/>
        <p:txBody>
          <a:bodyPr/>
          <a:lstStyle/>
          <a:p>
            <a:fld id="{9475822A-B8E1-427A-B59E-B148CA1D73B3}" type="slidenum">
              <a:rPr lang="en-GB" smtClean="0"/>
              <a:t>25</a:t>
            </a:fld>
            <a:endParaRPr lang="en-GB"/>
          </a:p>
        </p:txBody>
      </p:sp>
    </p:spTree>
    <p:extLst>
      <p:ext uri="{BB962C8B-B14F-4D97-AF65-F5344CB8AC3E}">
        <p14:creationId xmlns:p14="http://schemas.microsoft.com/office/powerpoint/2010/main" val="507892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26</a:t>
            </a:fld>
            <a:endParaRPr lang="en-GB" dirty="0"/>
          </a:p>
        </p:txBody>
      </p:sp>
    </p:spTree>
    <p:extLst>
      <p:ext uri="{BB962C8B-B14F-4D97-AF65-F5344CB8AC3E}">
        <p14:creationId xmlns:p14="http://schemas.microsoft.com/office/powerpoint/2010/main" val="3024950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75822A-B8E1-427A-B59E-B148CA1D73B3}" type="slidenum">
              <a:rPr lang="en-GB" smtClean="0"/>
              <a:t>27</a:t>
            </a:fld>
            <a:endParaRPr lang="en-GB"/>
          </a:p>
        </p:txBody>
      </p:sp>
    </p:spTree>
    <p:extLst>
      <p:ext uri="{BB962C8B-B14F-4D97-AF65-F5344CB8AC3E}">
        <p14:creationId xmlns:p14="http://schemas.microsoft.com/office/powerpoint/2010/main" val="1565847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75822A-B8E1-427A-B59E-B148CA1D73B3}" type="slidenum">
              <a:rPr lang="en-GB" smtClean="0"/>
              <a:t>28</a:t>
            </a:fld>
            <a:endParaRPr lang="en-GB"/>
          </a:p>
        </p:txBody>
      </p:sp>
    </p:spTree>
    <p:extLst>
      <p:ext uri="{BB962C8B-B14F-4D97-AF65-F5344CB8AC3E}">
        <p14:creationId xmlns:p14="http://schemas.microsoft.com/office/powerpoint/2010/main" val="3049981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75822A-B8E1-427A-B59E-B148CA1D73B3}" type="slidenum">
              <a:rPr lang="en-GB" smtClean="0"/>
              <a:t>29</a:t>
            </a:fld>
            <a:endParaRPr lang="en-GB"/>
          </a:p>
        </p:txBody>
      </p:sp>
    </p:spTree>
    <p:extLst>
      <p:ext uri="{BB962C8B-B14F-4D97-AF65-F5344CB8AC3E}">
        <p14:creationId xmlns:p14="http://schemas.microsoft.com/office/powerpoint/2010/main" val="508450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30</a:t>
            </a:fld>
            <a:endParaRPr lang="en-GB" dirty="0"/>
          </a:p>
        </p:txBody>
      </p:sp>
    </p:spTree>
    <p:extLst>
      <p:ext uri="{BB962C8B-B14F-4D97-AF65-F5344CB8AC3E}">
        <p14:creationId xmlns:p14="http://schemas.microsoft.com/office/powerpoint/2010/main" val="3985609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31</a:t>
            </a:fld>
            <a:endParaRPr lang="en-GB"/>
          </a:p>
        </p:txBody>
      </p:sp>
    </p:spTree>
    <p:extLst>
      <p:ext uri="{BB962C8B-B14F-4D97-AF65-F5344CB8AC3E}">
        <p14:creationId xmlns:p14="http://schemas.microsoft.com/office/powerpoint/2010/main" val="400189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75822A-B8E1-427A-B59E-B148CA1D73B3}" type="slidenum">
              <a:rPr lang="en-GB" smtClean="0"/>
              <a:t>3</a:t>
            </a:fld>
            <a:endParaRPr lang="en-GB"/>
          </a:p>
        </p:txBody>
      </p:sp>
    </p:spTree>
    <p:extLst>
      <p:ext uri="{BB962C8B-B14F-4D97-AF65-F5344CB8AC3E}">
        <p14:creationId xmlns:p14="http://schemas.microsoft.com/office/powerpoint/2010/main" val="2157434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475822A-B8E1-427A-B59E-B148CA1D73B3}" type="slidenum">
              <a:rPr lang="en-GB" smtClean="0"/>
              <a:t>4</a:t>
            </a:fld>
            <a:endParaRPr lang="en-GB"/>
          </a:p>
        </p:txBody>
      </p:sp>
    </p:spTree>
    <p:extLst>
      <p:ext uri="{BB962C8B-B14F-4D97-AF65-F5344CB8AC3E}">
        <p14:creationId xmlns:p14="http://schemas.microsoft.com/office/powerpoint/2010/main" val="2157434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5</a:t>
            </a:fld>
            <a:endParaRPr lang="en-GB"/>
          </a:p>
        </p:txBody>
      </p:sp>
    </p:spTree>
    <p:extLst>
      <p:ext uri="{BB962C8B-B14F-4D97-AF65-F5344CB8AC3E}">
        <p14:creationId xmlns:p14="http://schemas.microsoft.com/office/powerpoint/2010/main" val="2427935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7</a:t>
            </a:fld>
            <a:endParaRPr lang="en-GB"/>
          </a:p>
        </p:txBody>
      </p:sp>
    </p:spTree>
    <p:extLst>
      <p:ext uri="{BB962C8B-B14F-4D97-AF65-F5344CB8AC3E}">
        <p14:creationId xmlns:p14="http://schemas.microsoft.com/office/powerpoint/2010/main" val="144111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8</a:t>
            </a:fld>
            <a:endParaRPr lang="en-GB"/>
          </a:p>
        </p:txBody>
      </p:sp>
    </p:spTree>
    <p:extLst>
      <p:ext uri="{BB962C8B-B14F-4D97-AF65-F5344CB8AC3E}">
        <p14:creationId xmlns:p14="http://schemas.microsoft.com/office/powerpoint/2010/main" val="2735506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9475822A-B8E1-427A-B59E-B148CA1D73B3}" type="slidenum">
              <a:rPr lang="en-GB" smtClean="0"/>
              <a:t>9</a:t>
            </a:fld>
            <a:endParaRPr lang="en-GB"/>
          </a:p>
        </p:txBody>
      </p:sp>
    </p:spTree>
    <p:extLst>
      <p:ext uri="{BB962C8B-B14F-4D97-AF65-F5344CB8AC3E}">
        <p14:creationId xmlns:p14="http://schemas.microsoft.com/office/powerpoint/2010/main" val="4152952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9475822A-B8E1-427A-B59E-B148CA1D73B3}" type="slidenum">
              <a:rPr lang="en-GB" smtClean="0"/>
              <a:t>10</a:t>
            </a:fld>
            <a:endParaRPr lang="en-GB"/>
          </a:p>
        </p:txBody>
      </p:sp>
    </p:spTree>
    <p:extLst>
      <p:ext uri="{BB962C8B-B14F-4D97-AF65-F5344CB8AC3E}">
        <p14:creationId xmlns:p14="http://schemas.microsoft.com/office/powerpoint/2010/main" val="2770231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blue, white text">
    <p:bg>
      <p:bgPr>
        <a:solidFill>
          <a:schemeClr val="accent2">
            <a:lumMod val="75000"/>
          </a:schemeClr>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2233846" y="2497366"/>
            <a:ext cx="8887394" cy="1325563"/>
          </a:xfrm>
          <a:prstGeom prst="rect">
            <a:avLst/>
          </a:prstGeom>
        </p:spPr>
        <p:txBody>
          <a:bodyPr lIns="0" tIns="0" rIns="0" anchor="b" anchorCtr="0"/>
          <a:lstStyle>
            <a:lvl1pPr>
              <a:defRPr sz="3800">
                <a:solidFill>
                  <a:schemeClr val="bg1"/>
                </a:solidFill>
              </a:defRPr>
            </a:lvl1pPr>
          </a:lstStyle>
          <a:p>
            <a:r>
              <a:rPr lang="en-US"/>
              <a:t>Click to edit Master title style</a:t>
            </a:r>
            <a:endParaRPr lang="en-US" dirty="0"/>
          </a:p>
        </p:txBody>
      </p:sp>
      <p:sp>
        <p:nvSpPr>
          <p:cNvPr id="16" name="Text Placeholder 15"/>
          <p:cNvSpPr>
            <a:spLocks noGrp="1"/>
          </p:cNvSpPr>
          <p:nvPr>
            <p:ph type="body" sz="quarter" idx="10" hasCustomPrompt="1"/>
          </p:nvPr>
        </p:nvSpPr>
        <p:spPr>
          <a:xfrm>
            <a:off x="2233613" y="3937900"/>
            <a:ext cx="8888412" cy="684213"/>
          </a:xfrm>
          <a:prstGeom prst="rect">
            <a:avLst/>
          </a:prstGeom>
        </p:spPr>
        <p:txBody>
          <a:bodyPr lIns="0" tIns="0" rIns="0" bIns="0"/>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en-GB" dirty="0"/>
              <a:t>Click to add a 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19" y="579645"/>
            <a:ext cx="12212051" cy="111997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9892" y="312900"/>
            <a:ext cx="2971800" cy="4572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19" y="4854691"/>
            <a:ext cx="2769676" cy="2003309"/>
          </a:xfrm>
          <a:prstGeom prst="rect">
            <a:avLst/>
          </a:prstGeom>
        </p:spPr>
      </p:pic>
    </p:spTree>
    <p:extLst>
      <p:ext uri="{BB962C8B-B14F-4D97-AF65-F5344CB8AC3E}">
        <p14:creationId xmlns:p14="http://schemas.microsoft.com/office/powerpoint/2010/main" val="85636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section title, white, high">
    <p:bg>
      <p:bgPr>
        <a:solidFill>
          <a:schemeClr val="bg1">
            <a:lumMod val="8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833881" y="747653"/>
            <a:ext cx="10434575" cy="1325563"/>
          </a:xfrm>
          <a:prstGeom prst="rect">
            <a:avLst/>
          </a:prstGeom>
        </p:spPr>
        <p:txBody>
          <a:bodyPr lIns="0" tIns="0" rIns="0" bIns="0" anchor="b" anchorCtr="0"/>
          <a:lstStyle>
            <a:lvl1pPr>
              <a:defRPr b="1">
                <a:solidFill>
                  <a:schemeClr val="bg1"/>
                </a:solidFill>
                <a:effectLst>
                  <a:outerShdw blurRad="25400" dist="50800" dir="3300000" algn="ctr" rotWithShape="0">
                    <a:srgbClr val="000000">
                      <a:alpha val="60000"/>
                    </a:srgbClr>
                  </a:outerShdw>
                </a:effectLst>
              </a:defRPr>
            </a:lvl1pPr>
          </a:lstStyle>
          <a:p>
            <a:r>
              <a:rPr lang="en-GB" dirty="0"/>
              <a:t>Click to edit image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111" y="4848538"/>
            <a:ext cx="2682165" cy="1940012"/>
          </a:xfrm>
          <a:prstGeom prst="rect">
            <a:avLst/>
          </a:prstGeom>
        </p:spPr>
      </p:pic>
    </p:spTree>
    <p:extLst>
      <p:ext uri="{BB962C8B-B14F-4D97-AF65-F5344CB8AC3E}">
        <p14:creationId xmlns:p14="http://schemas.microsoft.com/office/powerpoint/2010/main" val="95778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section title, white, low">
    <p:bg>
      <p:bgPr>
        <a:solidFill>
          <a:schemeClr val="bg1">
            <a:lumMod val="8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833880" y="3102015"/>
            <a:ext cx="10434575" cy="1815973"/>
          </a:xfrm>
          <a:prstGeom prst="rect">
            <a:avLst/>
          </a:prstGeom>
        </p:spPr>
        <p:txBody>
          <a:bodyPr lIns="0" tIns="0" rIns="0" bIns="0" anchor="b" anchorCtr="0"/>
          <a:lstStyle>
            <a:lvl1pPr>
              <a:defRPr b="1">
                <a:solidFill>
                  <a:schemeClr val="bg1"/>
                </a:solidFill>
                <a:effectLst>
                  <a:outerShdw blurRad="25400" dist="50800" dir="3300000" algn="ctr" rotWithShape="0">
                    <a:srgbClr val="000000">
                      <a:alpha val="60000"/>
                    </a:srgbClr>
                  </a:outerShdw>
                </a:effectLst>
              </a:defRPr>
            </a:lvl1pPr>
          </a:lstStyle>
          <a:p>
            <a:r>
              <a:rPr lang="en-GB" dirty="0"/>
              <a:t>Click to edit image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834" y="4917988"/>
            <a:ext cx="2682165" cy="1940012"/>
          </a:xfrm>
          <a:prstGeom prst="rect">
            <a:avLst/>
          </a:prstGeom>
        </p:spPr>
      </p:pic>
    </p:spTree>
    <p:extLst>
      <p:ext uri="{BB962C8B-B14F-4D97-AF65-F5344CB8AC3E}">
        <p14:creationId xmlns:p14="http://schemas.microsoft.com/office/powerpoint/2010/main" val="84471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ection title, black, high">
    <p:bg>
      <p:bgRef idx="1001">
        <a:schemeClr val="bg1"/>
      </p:bgRef>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833881" y="747653"/>
            <a:ext cx="10434574" cy="1325563"/>
          </a:xfrm>
          <a:prstGeom prst="rect">
            <a:avLst/>
          </a:prstGeom>
        </p:spPr>
        <p:txBody>
          <a:bodyPr lIns="0" tIns="0" rIns="0" bIns="0" anchor="b" anchorCtr="0"/>
          <a:lstStyle>
            <a:lvl1pPr>
              <a:defRPr b="1">
                <a:solidFill>
                  <a:schemeClr val="tx1"/>
                </a:solidFill>
                <a:effectLst/>
              </a:defRPr>
            </a:lvl1pPr>
          </a:lstStyle>
          <a:p>
            <a:r>
              <a:rPr lang="en-GB" dirty="0"/>
              <a:t>Click to edit image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664" y="4848538"/>
            <a:ext cx="2682165" cy="1940012"/>
          </a:xfrm>
          <a:prstGeom prst="rect">
            <a:avLst/>
          </a:prstGeom>
        </p:spPr>
      </p:pic>
    </p:spTree>
    <p:extLst>
      <p:ext uri="{BB962C8B-B14F-4D97-AF65-F5344CB8AC3E}">
        <p14:creationId xmlns:p14="http://schemas.microsoft.com/office/powerpoint/2010/main" val="144032663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ection title, black, low">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261" y="4917988"/>
            <a:ext cx="2682165" cy="1940012"/>
          </a:xfrm>
          <a:prstGeom prst="rect">
            <a:avLst/>
          </a:prstGeom>
        </p:spPr>
      </p:pic>
      <p:sp>
        <p:nvSpPr>
          <p:cNvPr id="11" name="Title 10"/>
          <p:cNvSpPr>
            <a:spLocks noGrp="1"/>
          </p:cNvSpPr>
          <p:nvPr>
            <p:ph type="title" hasCustomPrompt="1"/>
          </p:nvPr>
        </p:nvSpPr>
        <p:spPr>
          <a:xfrm>
            <a:off x="833880" y="3240911"/>
            <a:ext cx="10434575" cy="1677077"/>
          </a:xfrm>
          <a:prstGeom prst="rect">
            <a:avLst/>
          </a:prstGeom>
          <a:effectLst/>
        </p:spPr>
        <p:txBody>
          <a:bodyPr lIns="0" tIns="0" rIns="0" bIns="0" anchor="b" anchorCtr="0"/>
          <a:lstStyle>
            <a:lvl1pPr>
              <a:defRPr b="1">
                <a:solidFill>
                  <a:schemeClr val="tx1"/>
                </a:solidFill>
                <a:effectLst/>
              </a:defRPr>
            </a:lvl1pPr>
          </a:lstStyle>
          <a:p>
            <a:r>
              <a:rPr lang="en-GB" dirty="0"/>
              <a:t>Click to edit image title style</a:t>
            </a:r>
            <a:endParaRPr lang="en-US" dirty="0"/>
          </a:p>
        </p:txBody>
      </p:sp>
    </p:spTree>
    <p:extLst>
      <p:ext uri="{BB962C8B-B14F-4D97-AF65-F5344CB8AC3E}">
        <p14:creationId xmlns:p14="http://schemas.microsoft.com/office/powerpoint/2010/main" val="137813529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in section titl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473350"/>
            <a:ext cx="9144000" cy="4107559"/>
          </a:xfrm>
          <a:prstGeom prst="rect">
            <a:avLst/>
          </a:prstGeom>
        </p:spPr>
        <p:txBody>
          <a:bodyPr lIns="0" tIns="0" rIns="0" bIns="0" anchor="ctr" anchorCtr="0"/>
          <a:lstStyle>
            <a:lvl1pPr algn="l">
              <a:defRPr sz="4000"/>
            </a:lvl1pPr>
          </a:lstStyle>
          <a:p>
            <a:r>
              <a:rPr lang="en-GB" dirty="0"/>
              <a:t>Click to edit text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Tree>
    <p:extLst>
      <p:ext uri="{BB962C8B-B14F-4D97-AF65-F5344CB8AC3E}">
        <p14:creationId xmlns:p14="http://schemas.microsoft.com/office/powerpoint/2010/main" val="4209134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lain section title (grey)">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473350"/>
            <a:ext cx="9144000" cy="4107559"/>
          </a:xfrm>
          <a:prstGeom prst="rect">
            <a:avLst/>
          </a:prstGeom>
        </p:spPr>
        <p:txBody>
          <a:bodyPr lIns="0" tIns="0" rIns="0" bIns="0" anchor="ctr" anchorCtr="0"/>
          <a:lstStyle>
            <a:lvl1pPr algn="l">
              <a:defRPr sz="4000"/>
            </a:lvl1pPr>
          </a:lstStyle>
          <a:p>
            <a:r>
              <a:rPr lang="en-GB" dirty="0"/>
              <a:t>Click to edit text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2282"/>
            <a:ext cx="1800385" cy="1302219"/>
          </a:xfrm>
          <a:prstGeom prst="rect">
            <a:avLst/>
          </a:prstGeom>
        </p:spPr>
      </p:pic>
    </p:spTree>
    <p:extLst>
      <p:ext uri="{BB962C8B-B14F-4D97-AF65-F5344CB8AC3E}">
        <p14:creationId xmlns:p14="http://schemas.microsoft.com/office/powerpoint/2010/main" val="3015109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fographic, 4 number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881" y="472012"/>
            <a:ext cx="9537934"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a:t>Infographic slide title</a:t>
            </a:r>
            <a:endParaRPr lang="en-US" dirty="0"/>
          </a:p>
        </p:txBody>
      </p:sp>
      <p:sp>
        <p:nvSpPr>
          <p:cNvPr id="10" name="Picture Placeholder 9"/>
          <p:cNvSpPr>
            <a:spLocks noGrp="1"/>
          </p:cNvSpPr>
          <p:nvPr>
            <p:ph type="pic" sz="quarter" idx="10" hasCustomPrompt="1"/>
          </p:nvPr>
        </p:nvSpPr>
        <p:spPr>
          <a:xfrm>
            <a:off x="1321398" y="1986218"/>
            <a:ext cx="976313" cy="979487"/>
          </a:xfrm>
          <a:prstGeom prst="rect">
            <a:avLst/>
          </a:prstGeom>
        </p:spPr>
        <p:txBody>
          <a:bodyPr/>
          <a:lstStyle>
            <a:lvl1pPr marL="0" indent="0">
              <a:buFontTx/>
              <a:buNone/>
              <a:defRPr sz="1800"/>
            </a:lvl1pPr>
          </a:lstStyle>
          <a:p>
            <a:r>
              <a:rPr lang="en-US" sz="1800" dirty="0"/>
              <a:t>icon</a:t>
            </a:r>
            <a:endParaRPr lang="en-US" dirty="0"/>
          </a:p>
        </p:txBody>
      </p:sp>
      <p:sp>
        <p:nvSpPr>
          <p:cNvPr id="12" name="Text Placeholder 11"/>
          <p:cNvSpPr>
            <a:spLocks noGrp="1"/>
          </p:cNvSpPr>
          <p:nvPr>
            <p:ph type="body" sz="quarter" idx="11" hasCustomPrompt="1"/>
          </p:nvPr>
        </p:nvSpPr>
        <p:spPr>
          <a:xfrm>
            <a:off x="2397722" y="1986218"/>
            <a:ext cx="3218307" cy="979487"/>
          </a:xfrm>
          <a:prstGeom prst="rect">
            <a:avLst/>
          </a:prstGeom>
        </p:spPr>
        <p:txBody>
          <a:bodyPr lIns="0" tIns="0" rIns="0" bIns="0"/>
          <a:lstStyle>
            <a:lvl1pPr marL="0" indent="0">
              <a:buFontTx/>
              <a:buNone/>
              <a:defRPr sz="8000" b="1"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10,001</a:t>
            </a:r>
          </a:p>
        </p:txBody>
      </p:sp>
      <p:sp>
        <p:nvSpPr>
          <p:cNvPr id="14" name="Text Placeholder 13"/>
          <p:cNvSpPr>
            <a:spLocks noGrp="1"/>
          </p:cNvSpPr>
          <p:nvPr>
            <p:ph type="body" sz="quarter" idx="12"/>
          </p:nvPr>
        </p:nvSpPr>
        <p:spPr>
          <a:xfrm>
            <a:off x="2385023" y="3076830"/>
            <a:ext cx="3051175" cy="422275"/>
          </a:xfrm>
          <a:prstGeom prst="rect">
            <a:avLst/>
          </a:prstGeom>
        </p:spPr>
        <p:txBody>
          <a:bodyPr lIns="0" tIns="0" rIns="0" bIns="0"/>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9" name="Picture Placeholder 18"/>
          <p:cNvSpPr>
            <a:spLocks noGrp="1"/>
          </p:cNvSpPr>
          <p:nvPr>
            <p:ph type="pic" sz="quarter" idx="13" hasCustomPrompt="1"/>
          </p:nvPr>
        </p:nvSpPr>
        <p:spPr>
          <a:xfrm>
            <a:off x="1321397" y="4064871"/>
            <a:ext cx="976313" cy="828675"/>
          </a:xfrm>
          <a:prstGeom prst="rect">
            <a:avLst/>
          </a:prstGeom>
        </p:spPr>
        <p:txBody>
          <a:bodyPr/>
          <a:lstStyle>
            <a:lvl1pPr marL="0" indent="0">
              <a:buFontTx/>
              <a:buNone/>
              <a:defRPr sz="1800"/>
            </a:lvl1pPr>
          </a:lstStyle>
          <a:p>
            <a:r>
              <a:rPr lang="en-US" dirty="0"/>
              <a:t>icon</a:t>
            </a:r>
          </a:p>
        </p:txBody>
      </p:sp>
      <p:sp>
        <p:nvSpPr>
          <p:cNvPr id="22" name="Text Placeholder 21"/>
          <p:cNvSpPr>
            <a:spLocks noGrp="1"/>
          </p:cNvSpPr>
          <p:nvPr>
            <p:ph type="body" sz="quarter" idx="14" hasCustomPrompt="1"/>
          </p:nvPr>
        </p:nvSpPr>
        <p:spPr>
          <a:xfrm>
            <a:off x="2397125" y="4065589"/>
            <a:ext cx="3038475" cy="1071166"/>
          </a:xfrm>
          <a:prstGeom prst="rect">
            <a:avLst/>
          </a:prstGeom>
        </p:spPr>
        <p:txBody>
          <a:bodyPr lIns="0" tIns="0" rIns="0" bIns="0"/>
          <a:lstStyle>
            <a:lvl1pPr marL="0" indent="0">
              <a:buFontTx/>
              <a:buNone/>
              <a:defRPr sz="8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2345</a:t>
            </a:r>
          </a:p>
        </p:txBody>
      </p:sp>
      <p:sp>
        <p:nvSpPr>
          <p:cNvPr id="24" name="Text Placeholder 23"/>
          <p:cNvSpPr>
            <a:spLocks noGrp="1"/>
          </p:cNvSpPr>
          <p:nvPr>
            <p:ph type="body" sz="quarter" idx="15"/>
          </p:nvPr>
        </p:nvSpPr>
        <p:spPr>
          <a:xfrm>
            <a:off x="2397125" y="5245719"/>
            <a:ext cx="3038475" cy="666750"/>
          </a:xfrm>
          <a:prstGeom prst="rect">
            <a:avLst/>
          </a:prstGeom>
        </p:spPr>
        <p:txBody>
          <a:bodyPr lIns="0" tIns="0" rIns="0" bIns="0"/>
          <a:lstStyle>
            <a:lvl1pPr marL="0" indent="0">
              <a:buFontTx/>
              <a:buNone/>
              <a:defRPr sz="2000"/>
            </a:lvl1pPr>
            <a:lvl2pPr marL="457200" indent="0">
              <a:buFontTx/>
              <a:buNone/>
              <a:defRPr sz="2200"/>
            </a:lvl2pPr>
            <a:lvl3pPr marL="914400" indent="0">
              <a:buFontTx/>
              <a:buNone/>
              <a:defRPr sz="2200"/>
            </a:lvl3pPr>
            <a:lvl4pPr marL="1371600" indent="0">
              <a:buFontTx/>
              <a:buNone/>
              <a:defRPr sz="2200"/>
            </a:lvl4pPr>
            <a:lvl5pPr marL="1828800" indent="0">
              <a:buFontTx/>
              <a:buNone/>
              <a:defRPr sz="2200"/>
            </a:lvl5pPr>
          </a:lstStyle>
          <a:p>
            <a:pPr lvl="0"/>
            <a:r>
              <a:rPr lang="en-US"/>
              <a:t>Click to edit Master text styles</a:t>
            </a:r>
          </a:p>
        </p:txBody>
      </p:sp>
      <p:sp>
        <p:nvSpPr>
          <p:cNvPr id="28" name="Text Placeholder 27"/>
          <p:cNvSpPr>
            <a:spLocks noGrp="1"/>
          </p:cNvSpPr>
          <p:nvPr>
            <p:ph type="body" sz="quarter" idx="16" hasCustomPrompt="1"/>
          </p:nvPr>
        </p:nvSpPr>
        <p:spPr>
          <a:xfrm>
            <a:off x="6548438" y="2000781"/>
            <a:ext cx="1545238" cy="1498324"/>
          </a:xfrm>
          <a:prstGeom prst="rect">
            <a:avLst/>
          </a:prstGeom>
        </p:spPr>
        <p:txBody>
          <a:bodyPr lIns="0" tIns="0" rIns="0" bIns="0"/>
          <a:lstStyle>
            <a:lvl1pPr marL="0" indent="0">
              <a:buFontTx/>
              <a:buNone/>
              <a:defRPr sz="9600" b="1">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75</a:t>
            </a:r>
            <a:endParaRPr lang="en-US" dirty="0"/>
          </a:p>
        </p:txBody>
      </p:sp>
      <p:sp>
        <p:nvSpPr>
          <p:cNvPr id="30" name="Text Placeholder 29"/>
          <p:cNvSpPr>
            <a:spLocks noGrp="1"/>
          </p:cNvSpPr>
          <p:nvPr>
            <p:ph type="body" sz="quarter" idx="17"/>
          </p:nvPr>
        </p:nvSpPr>
        <p:spPr>
          <a:xfrm>
            <a:off x="8327309" y="2109745"/>
            <a:ext cx="2325688" cy="974725"/>
          </a:xfrm>
          <a:prstGeom prst="rect">
            <a:avLst/>
          </a:prstGeom>
        </p:spPr>
        <p:txBody>
          <a:bodyPr lIns="0" tIns="0" rIns="0" bIns="0"/>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
        <p:nvSpPr>
          <p:cNvPr id="32" name="Picture Placeholder 31"/>
          <p:cNvSpPr>
            <a:spLocks noGrp="1"/>
          </p:cNvSpPr>
          <p:nvPr>
            <p:ph type="pic" sz="quarter" idx="18" hasCustomPrompt="1"/>
          </p:nvPr>
        </p:nvSpPr>
        <p:spPr>
          <a:xfrm>
            <a:off x="9638271" y="2766573"/>
            <a:ext cx="790832" cy="606822"/>
          </a:xfrm>
          <a:prstGeom prst="rect">
            <a:avLst/>
          </a:prstGeom>
        </p:spPr>
        <p:txBody>
          <a:bodyPr/>
          <a:lstStyle>
            <a:lvl1pPr marL="0" indent="0">
              <a:buFontTx/>
              <a:buNone/>
              <a:defRPr sz="1800"/>
            </a:lvl1pPr>
          </a:lstStyle>
          <a:p>
            <a:r>
              <a:rPr lang="en-US" dirty="0"/>
              <a:t>icon</a:t>
            </a:r>
          </a:p>
        </p:txBody>
      </p:sp>
      <p:sp>
        <p:nvSpPr>
          <p:cNvPr id="34" name="Text Placeholder 33"/>
          <p:cNvSpPr>
            <a:spLocks noGrp="1"/>
          </p:cNvSpPr>
          <p:nvPr>
            <p:ph type="body" sz="quarter" idx="19" hasCustomPrompt="1"/>
          </p:nvPr>
        </p:nvSpPr>
        <p:spPr>
          <a:xfrm>
            <a:off x="6548438" y="4065588"/>
            <a:ext cx="2347912" cy="1071562"/>
          </a:xfrm>
          <a:prstGeom prst="rect">
            <a:avLst/>
          </a:prstGeom>
        </p:spPr>
        <p:txBody>
          <a:bodyPr lIns="0" tIns="0" rIns="0" bIns="0"/>
          <a:lstStyle>
            <a:lvl1pPr marL="0" indent="0">
              <a:buFontTx/>
              <a:buNone/>
              <a:defRPr sz="9600" b="1">
                <a:solidFill>
                  <a:schemeClr val="bg1"/>
                </a:solidFill>
              </a:defRPr>
            </a:lvl1pPr>
          </a:lstStyle>
          <a:p>
            <a:pPr lvl="0"/>
            <a:r>
              <a:rPr lang="en-US" sz="8000" dirty="0"/>
              <a:t>123</a:t>
            </a:r>
            <a:endParaRPr lang="en-US" dirty="0"/>
          </a:p>
        </p:txBody>
      </p:sp>
      <p:sp>
        <p:nvSpPr>
          <p:cNvPr id="36" name="Picture Placeholder 35"/>
          <p:cNvSpPr>
            <a:spLocks noGrp="1"/>
          </p:cNvSpPr>
          <p:nvPr>
            <p:ph type="pic" sz="quarter" idx="20" hasCustomPrompt="1"/>
          </p:nvPr>
        </p:nvSpPr>
        <p:spPr>
          <a:xfrm>
            <a:off x="9280525" y="4479925"/>
            <a:ext cx="1025525" cy="993775"/>
          </a:xfrm>
          <a:prstGeom prst="rect">
            <a:avLst/>
          </a:prstGeom>
        </p:spPr>
        <p:txBody>
          <a:bodyPr/>
          <a:lstStyle>
            <a:lvl1pPr marL="0" indent="0">
              <a:buFontTx/>
              <a:buNone/>
              <a:defRPr sz="1800"/>
            </a:lvl1pPr>
          </a:lstStyle>
          <a:p>
            <a:r>
              <a:rPr lang="en-US" sz="1800" dirty="0"/>
              <a:t>icon</a:t>
            </a:r>
            <a:endParaRPr lang="en-US" dirty="0"/>
          </a:p>
        </p:txBody>
      </p:sp>
      <p:sp>
        <p:nvSpPr>
          <p:cNvPr id="38" name="Text Placeholder 37"/>
          <p:cNvSpPr>
            <a:spLocks noGrp="1"/>
          </p:cNvSpPr>
          <p:nvPr>
            <p:ph type="body" sz="quarter" idx="21"/>
          </p:nvPr>
        </p:nvSpPr>
        <p:spPr>
          <a:xfrm>
            <a:off x="6548438" y="5273675"/>
            <a:ext cx="2644775" cy="638175"/>
          </a:xfrm>
          <a:prstGeom prst="rect">
            <a:avLst/>
          </a:prstGeom>
        </p:spPr>
        <p:txBody>
          <a:bodyPr lIns="0" tIns="0" rIns="0" bIns="0"/>
          <a:lstStyle>
            <a:lvl1pPr marL="0" indent="0">
              <a:buFontTx/>
              <a:buNone/>
              <a:defRPr sz="2000"/>
            </a:lvl1pPr>
          </a:lstStyle>
          <a:p>
            <a:pPr lvl="0"/>
            <a:r>
              <a:rPr lang="en-US"/>
              <a:t>Click to edit Master text styles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1815" y="172185"/>
            <a:ext cx="1795471" cy="1298666"/>
          </a:xfrm>
          <a:prstGeom prst="rect">
            <a:avLst/>
          </a:prstGeom>
        </p:spPr>
      </p:pic>
      <p:cxnSp>
        <p:nvCxnSpPr>
          <p:cNvPr id="20" name="Straight Connector 19"/>
          <p:cNvCxnSpPr/>
          <p:nvPr userDrawn="1"/>
        </p:nvCxnSpPr>
        <p:spPr>
          <a:xfrm>
            <a:off x="1046329" y="3623249"/>
            <a:ext cx="960666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849663" y="2109745"/>
            <a:ext cx="0" cy="3578352"/>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937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graphic, 3 numbers">
    <p:bg>
      <p:bgPr>
        <a:solidFill>
          <a:srgbClr val="82776A">
            <a:alpha val="6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881" y="472012"/>
            <a:ext cx="9537934"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a:t>Infographic slide title</a:t>
            </a:r>
            <a:endParaRPr lang="en-US" dirty="0"/>
          </a:p>
        </p:txBody>
      </p:sp>
      <p:sp>
        <p:nvSpPr>
          <p:cNvPr id="10" name="Picture Placeholder 9"/>
          <p:cNvSpPr>
            <a:spLocks noGrp="1"/>
          </p:cNvSpPr>
          <p:nvPr>
            <p:ph type="pic" sz="quarter" idx="10" hasCustomPrompt="1"/>
          </p:nvPr>
        </p:nvSpPr>
        <p:spPr>
          <a:xfrm>
            <a:off x="1321398" y="1986218"/>
            <a:ext cx="976313" cy="979487"/>
          </a:xfrm>
          <a:prstGeom prst="rect">
            <a:avLst/>
          </a:prstGeom>
        </p:spPr>
        <p:txBody>
          <a:bodyPr/>
          <a:lstStyle>
            <a:lvl1pPr marL="0" indent="0">
              <a:buFontTx/>
              <a:buNone/>
              <a:defRPr sz="1800"/>
            </a:lvl1pPr>
          </a:lstStyle>
          <a:p>
            <a:r>
              <a:rPr lang="en-US" sz="1800" dirty="0"/>
              <a:t>icon</a:t>
            </a:r>
            <a:endParaRPr lang="en-US" dirty="0"/>
          </a:p>
        </p:txBody>
      </p:sp>
      <p:sp>
        <p:nvSpPr>
          <p:cNvPr id="12" name="Text Placeholder 11"/>
          <p:cNvSpPr>
            <a:spLocks noGrp="1"/>
          </p:cNvSpPr>
          <p:nvPr>
            <p:ph type="body" sz="quarter" idx="11" hasCustomPrompt="1"/>
          </p:nvPr>
        </p:nvSpPr>
        <p:spPr>
          <a:xfrm>
            <a:off x="2397722" y="1986218"/>
            <a:ext cx="3218307" cy="979487"/>
          </a:xfrm>
          <a:prstGeom prst="rect">
            <a:avLst/>
          </a:prstGeom>
        </p:spPr>
        <p:txBody>
          <a:bodyPr lIns="0" tIns="0" rIns="0" bIns="0"/>
          <a:lstStyle>
            <a:lvl1pPr marL="0" indent="0">
              <a:buFontTx/>
              <a:buNone/>
              <a:defRPr sz="8000" b="1"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10,001</a:t>
            </a:r>
          </a:p>
        </p:txBody>
      </p:sp>
      <p:sp>
        <p:nvSpPr>
          <p:cNvPr id="14" name="Text Placeholder 13"/>
          <p:cNvSpPr>
            <a:spLocks noGrp="1"/>
          </p:cNvSpPr>
          <p:nvPr>
            <p:ph type="body" sz="quarter" idx="12"/>
          </p:nvPr>
        </p:nvSpPr>
        <p:spPr>
          <a:xfrm>
            <a:off x="2385023" y="3076830"/>
            <a:ext cx="3051175" cy="422275"/>
          </a:xfrm>
          <a:prstGeom prst="rect">
            <a:avLst/>
          </a:prstGeom>
        </p:spPr>
        <p:txBody>
          <a:bodyPr lIns="0" tIns="0" rIns="0" bIns="0"/>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9" name="Picture Placeholder 18"/>
          <p:cNvSpPr>
            <a:spLocks noGrp="1"/>
          </p:cNvSpPr>
          <p:nvPr>
            <p:ph type="pic" sz="quarter" idx="13" hasCustomPrompt="1"/>
          </p:nvPr>
        </p:nvSpPr>
        <p:spPr>
          <a:xfrm>
            <a:off x="5935892" y="4065589"/>
            <a:ext cx="2157784" cy="1831484"/>
          </a:xfrm>
          <a:prstGeom prst="rect">
            <a:avLst/>
          </a:prstGeom>
        </p:spPr>
        <p:txBody>
          <a:bodyPr/>
          <a:lstStyle>
            <a:lvl1pPr marL="0" indent="0">
              <a:buFontTx/>
              <a:buNone/>
              <a:defRPr sz="1800"/>
            </a:lvl1pPr>
          </a:lstStyle>
          <a:p>
            <a:r>
              <a:rPr lang="en-US" dirty="0"/>
              <a:t>icon</a:t>
            </a:r>
          </a:p>
        </p:txBody>
      </p:sp>
      <p:sp>
        <p:nvSpPr>
          <p:cNvPr id="22" name="Text Placeholder 21"/>
          <p:cNvSpPr>
            <a:spLocks noGrp="1"/>
          </p:cNvSpPr>
          <p:nvPr>
            <p:ph type="body" sz="quarter" idx="14" hasCustomPrompt="1"/>
          </p:nvPr>
        </p:nvSpPr>
        <p:spPr>
          <a:xfrm>
            <a:off x="2734758" y="4065589"/>
            <a:ext cx="3038475" cy="1071166"/>
          </a:xfrm>
          <a:prstGeom prst="rect">
            <a:avLst/>
          </a:prstGeom>
        </p:spPr>
        <p:txBody>
          <a:bodyPr lIns="0" tIns="0" rIns="0" bIns="0"/>
          <a:lstStyle>
            <a:lvl1pPr marL="0" indent="0">
              <a:buFontTx/>
              <a:buNone/>
              <a:defRPr sz="8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2345</a:t>
            </a:r>
          </a:p>
        </p:txBody>
      </p:sp>
      <p:sp>
        <p:nvSpPr>
          <p:cNvPr id="24" name="Text Placeholder 23"/>
          <p:cNvSpPr>
            <a:spLocks noGrp="1"/>
          </p:cNvSpPr>
          <p:nvPr>
            <p:ph type="body" sz="quarter" idx="15"/>
          </p:nvPr>
        </p:nvSpPr>
        <p:spPr>
          <a:xfrm>
            <a:off x="2734758" y="5245719"/>
            <a:ext cx="3038475" cy="666750"/>
          </a:xfrm>
          <a:prstGeom prst="rect">
            <a:avLst/>
          </a:prstGeom>
        </p:spPr>
        <p:txBody>
          <a:bodyPr lIns="0" tIns="0" rIns="0" bIns="0"/>
          <a:lstStyle>
            <a:lvl1pPr marL="0" indent="0">
              <a:buFontTx/>
              <a:buNone/>
              <a:defRPr sz="2000"/>
            </a:lvl1pPr>
            <a:lvl2pPr marL="457200" indent="0">
              <a:buFontTx/>
              <a:buNone/>
              <a:defRPr sz="2200"/>
            </a:lvl2pPr>
            <a:lvl3pPr marL="914400" indent="0">
              <a:buFontTx/>
              <a:buNone/>
              <a:defRPr sz="2200"/>
            </a:lvl3pPr>
            <a:lvl4pPr marL="1371600" indent="0">
              <a:buFontTx/>
              <a:buNone/>
              <a:defRPr sz="2200"/>
            </a:lvl4pPr>
            <a:lvl5pPr marL="1828800" indent="0">
              <a:buFontTx/>
              <a:buNone/>
              <a:defRPr sz="2200"/>
            </a:lvl5pPr>
          </a:lstStyle>
          <a:p>
            <a:pPr lvl="0"/>
            <a:r>
              <a:rPr lang="en-US"/>
              <a:t>Click to edit Master text styles</a:t>
            </a:r>
          </a:p>
        </p:txBody>
      </p:sp>
      <p:sp>
        <p:nvSpPr>
          <p:cNvPr id="28" name="Text Placeholder 27"/>
          <p:cNvSpPr>
            <a:spLocks noGrp="1"/>
          </p:cNvSpPr>
          <p:nvPr>
            <p:ph type="body" sz="quarter" idx="16" hasCustomPrompt="1"/>
          </p:nvPr>
        </p:nvSpPr>
        <p:spPr>
          <a:xfrm>
            <a:off x="6548438" y="2000781"/>
            <a:ext cx="1545238" cy="1498324"/>
          </a:xfrm>
          <a:prstGeom prst="rect">
            <a:avLst/>
          </a:prstGeom>
        </p:spPr>
        <p:txBody>
          <a:bodyPr lIns="0" tIns="0" rIns="0" bIns="0"/>
          <a:lstStyle>
            <a:lvl1pPr marL="0" indent="0">
              <a:buFontTx/>
              <a:buNone/>
              <a:defRPr sz="9600" b="1">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75</a:t>
            </a:r>
            <a:endParaRPr lang="en-US" dirty="0"/>
          </a:p>
        </p:txBody>
      </p:sp>
      <p:sp>
        <p:nvSpPr>
          <p:cNvPr id="30" name="Text Placeholder 29"/>
          <p:cNvSpPr>
            <a:spLocks noGrp="1"/>
          </p:cNvSpPr>
          <p:nvPr>
            <p:ph type="body" sz="quarter" idx="17"/>
          </p:nvPr>
        </p:nvSpPr>
        <p:spPr>
          <a:xfrm>
            <a:off x="8327309" y="2109745"/>
            <a:ext cx="2325688" cy="974725"/>
          </a:xfrm>
          <a:prstGeom prst="rect">
            <a:avLst/>
          </a:prstGeom>
        </p:spPr>
        <p:txBody>
          <a:bodyPr lIns="0" tIns="0" rIns="0" bIns="0"/>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
        <p:nvSpPr>
          <p:cNvPr id="32" name="Picture Placeholder 31"/>
          <p:cNvSpPr>
            <a:spLocks noGrp="1"/>
          </p:cNvSpPr>
          <p:nvPr>
            <p:ph type="pic" sz="quarter" idx="18" hasCustomPrompt="1"/>
          </p:nvPr>
        </p:nvSpPr>
        <p:spPr>
          <a:xfrm>
            <a:off x="9638271" y="2766573"/>
            <a:ext cx="790832" cy="606822"/>
          </a:xfrm>
          <a:prstGeom prst="rect">
            <a:avLst/>
          </a:prstGeom>
        </p:spPr>
        <p:txBody>
          <a:bodyPr/>
          <a:lstStyle>
            <a:lvl1pPr marL="0" indent="0">
              <a:buFontTx/>
              <a:buNone/>
              <a:defRPr sz="1800"/>
            </a:lvl1pPr>
          </a:lstStyle>
          <a:p>
            <a:r>
              <a:rPr lang="en-US" dirty="0"/>
              <a:t>icon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1815" y="172185"/>
            <a:ext cx="1795471" cy="1298666"/>
          </a:xfrm>
          <a:prstGeom prst="rect">
            <a:avLst/>
          </a:prstGeom>
        </p:spPr>
      </p:pic>
      <p:cxnSp>
        <p:nvCxnSpPr>
          <p:cNvPr id="20" name="Straight Connector 19"/>
          <p:cNvCxnSpPr/>
          <p:nvPr userDrawn="1"/>
        </p:nvCxnSpPr>
        <p:spPr>
          <a:xfrm>
            <a:off x="1046329" y="3623249"/>
            <a:ext cx="960666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975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graphic, 2 numbers">
    <p:bg>
      <p:bgPr>
        <a:solidFill>
          <a:schemeClr val="accent1">
            <a:alpha val="5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881" y="472012"/>
            <a:ext cx="9537934"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a:t>Infographic slide title</a:t>
            </a:r>
            <a:endParaRPr lang="en-US" dirty="0"/>
          </a:p>
        </p:txBody>
      </p:sp>
      <p:sp>
        <p:nvSpPr>
          <p:cNvPr id="10" name="Picture Placeholder 9"/>
          <p:cNvSpPr>
            <a:spLocks noGrp="1"/>
          </p:cNvSpPr>
          <p:nvPr>
            <p:ph type="pic" sz="quarter" idx="10" hasCustomPrompt="1"/>
          </p:nvPr>
        </p:nvSpPr>
        <p:spPr>
          <a:xfrm>
            <a:off x="1321398" y="3068901"/>
            <a:ext cx="976313" cy="979487"/>
          </a:xfrm>
          <a:prstGeom prst="rect">
            <a:avLst/>
          </a:prstGeom>
        </p:spPr>
        <p:txBody>
          <a:bodyPr/>
          <a:lstStyle>
            <a:lvl1pPr marL="0" indent="0">
              <a:buFontTx/>
              <a:buNone/>
              <a:defRPr sz="1800"/>
            </a:lvl1pPr>
          </a:lstStyle>
          <a:p>
            <a:r>
              <a:rPr lang="en-US" sz="1800" dirty="0"/>
              <a:t>icon</a:t>
            </a:r>
            <a:endParaRPr lang="en-US" dirty="0"/>
          </a:p>
        </p:txBody>
      </p:sp>
      <p:sp>
        <p:nvSpPr>
          <p:cNvPr id="12" name="Text Placeholder 11"/>
          <p:cNvSpPr>
            <a:spLocks noGrp="1"/>
          </p:cNvSpPr>
          <p:nvPr>
            <p:ph type="body" sz="quarter" idx="11" hasCustomPrompt="1"/>
          </p:nvPr>
        </p:nvSpPr>
        <p:spPr>
          <a:xfrm>
            <a:off x="2397722" y="3068901"/>
            <a:ext cx="3218307" cy="979487"/>
          </a:xfrm>
          <a:prstGeom prst="rect">
            <a:avLst/>
          </a:prstGeom>
        </p:spPr>
        <p:txBody>
          <a:bodyPr lIns="0" tIns="0" rIns="0" bIns="0"/>
          <a:lstStyle>
            <a:lvl1pPr marL="0" indent="0">
              <a:buFontTx/>
              <a:buNone/>
              <a:defRPr sz="8000" b="1"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10,001</a:t>
            </a:r>
          </a:p>
        </p:txBody>
      </p:sp>
      <p:sp>
        <p:nvSpPr>
          <p:cNvPr id="14" name="Text Placeholder 13"/>
          <p:cNvSpPr>
            <a:spLocks noGrp="1"/>
          </p:cNvSpPr>
          <p:nvPr>
            <p:ph type="body" sz="quarter" idx="12"/>
          </p:nvPr>
        </p:nvSpPr>
        <p:spPr>
          <a:xfrm>
            <a:off x="2385023" y="4159513"/>
            <a:ext cx="3051175" cy="422275"/>
          </a:xfrm>
          <a:prstGeom prst="rect">
            <a:avLst/>
          </a:prstGeom>
        </p:spPr>
        <p:txBody>
          <a:bodyPr lIns="0" tIns="0" rIns="0" bIns="0"/>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28" name="Text Placeholder 27"/>
          <p:cNvSpPr>
            <a:spLocks noGrp="1"/>
          </p:cNvSpPr>
          <p:nvPr>
            <p:ph type="body" sz="quarter" idx="16" hasCustomPrompt="1"/>
          </p:nvPr>
        </p:nvSpPr>
        <p:spPr>
          <a:xfrm>
            <a:off x="6425777" y="3075824"/>
            <a:ext cx="1545238" cy="1498324"/>
          </a:xfrm>
          <a:prstGeom prst="rect">
            <a:avLst/>
          </a:prstGeom>
        </p:spPr>
        <p:txBody>
          <a:bodyPr lIns="0" tIns="0" rIns="0" bIns="0"/>
          <a:lstStyle>
            <a:lvl1pPr marL="0" indent="0">
              <a:buFontTx/>
              <a:buNone/>
              <a:defRPr sz="9600" b="1">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75</a:t>
            </a:r>
            <a:endParaRPr lang="en-US" dirty="0"/>
          </a:p>
        </p:txBody>
      </p:sp>
      <p:sp>
        <p:nvSpPr>
          <p:cNvPr id="30" name="Text Placeholder 29"/>
          <p:cNvSpPr>
            <a:spLocks noGrp="1"/>
          </p:cNvSpPr>
          <p:nvPr>
            <p:ph type="body" sz="quarter" idx="17"/>
          </p:nvPr>
        </p:nvSpPr>
        <p:spPr>
          <a:xfrm>
            <a:off x="8204648" y="3184788"/>
            <a:ext cx="2325688" cy="974725"/>
          </a:xfrm>
          <a:prstGeom prst="rect">
            <a:avLst/>
          </a:prstGeom>
        </p:spPr>
        <p:txBody>
          <a:bodyPr lIns="0" tIns="0" rIns="0" bIns="0"/>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
        <p:nvSpPr>
          <p:cNvPr id="32" name="Picture Placeholder 31"/>
          <p:cNvSpPr>
            <a:spLocks noGrp="1"/>
          </p:cNvSpPr>
          <p:nvPr>
            <p:ph type="pic" sz="quarter" idx="18" hasCustomPrompt="1"/>
          </p:nvPr>
        </p:nvSpPr>
        <p:spPr>
          <a:xfrm>
            <a:off x="9515610" y="3841616"/>
            <a:ext cx="790832" cy="606822"/>
          </a:xfrm>
          <a:prstGeom prst="rect">
            <a:avLst/>
          </a:prstGeom>
        </p:spPr>
        <p:txBody>
          <a:bodyPr/>
          <a:lstStyle>
            <a:lvl1pPr marL="0" indent="0">
              <a:buFontTx/>
              <a:buNone/>
              <a:defRPr sz="1800"/>
            </a:lvl1pPr>
          </a:lstStyle>
          <a:p>
            <a:r>
              <a:rPr lang="en-US" dirty="0"/>
              <a:t>icon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1815" y="172185"/>
            <a:ext cx="1795471" cy="1298666"/>
          </a:xfrm>
          <a:prstGeom prst="rect">
            <a:avLst/>
          </a:prstGeom>
        </p:spPr>
      </p:pic>
      <p:cxnSp>
        <p:nvCxnSpPr>
          <p:cNvPr id="15" name="Straight Connector 14"/>
          <p:cNvCxnSpPr/>
          <p:nvPr userDrawn="1"/>
        </p:nvCxnSpPr>
        <p:spPr>
          <a:xfrm>
            <a:off x="5849663" y="2109745"/>
            <a:ext cx="0" cy="3578352"/>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88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map and key">
    <p:bg>
      <p:bgPr>
        <a:solidFill>
          <a:schemeClr val="bg1">
            <a:alpha val="61000"/>
          </a:schemeClr>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7264" y="-3564101"/>
            <a:ext cx="7770708" cy="10996532"/>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
        <p:nvSpPr>
          <p:cNvPr id="21" name="Title 20"/>
          <p:cNvSpPr>
            <a:spLocks noGrp="1"/>
          </p:cNvSpPr>
          <p:nvPr>
            <p:ph type="title" hasCustomPrompt="1"/>
          </p:nvPr>
        </p:nvSpPr>
        <p:spPr>
          <a:xfrm>
            <a:off x="838200" y="482757"/>
            <a:ext cx="6131011" cy="598702"/>
          </a:xfrm>
          <a:prstGeom prst="rect">
            <a:avLst/>
          </a:prstGeom>
        </p:spPr>
        <p:txBody>
          <a:bodyPr lIns="0" tIns="0" rIns="0" bIns="0"/>
          <a:lstStyle>
            <a:lvl1pPr>
              <a:defRPr sz="3000">
                <a:solidFill>
                  <a:schemeClr val="tx1">
                    <a:lumMod val="75000"/>
                    <a:lumOff val="25000"/>
                  </a:schemeClr>
                </a:solidFill>
              </a:defRPr>
            </a:lvl1pPr>
          </a:lstStyle>
          <a:p>
            <a:r>
              <a:rPr lang="en-GB" dirty="0"/>
              <a:t>Click to add map title</a:t>
            </a:r>
            <a:endParaRPr lang="en-US" dirty="0"/>
          </a:p>
        </p:txBody>
      </p:sp>
      <p:sp>
        <p:nvSpPr>
          <p:cNvPr id="23" name="Text Placeholder 22"/>
          <p:cNvSpPr>
            <a:spLocks noGrp="1"/>
          </p:cNvSpPr>
          <p:nvPr>
            <p:ph type="body" sz="quarter" idx="10" hasCustomPrompt="1"/>
          </p:nvPr>
        </p:nvSpPr>
        <p:spPr>
          <a:xfrm>
            <a:off x="1288850" y="1473950"/>
            <a:ext cx="3941763" cy="4967288"/>
          </a:xfrm>
          <a:prstGeom prst="rect">
            <a:avLst/>
          </a:prstGeom>
        </p:spPr>
        <p:txBody>
          <a:bodyPr lIns="0" tIns="0" rIns="0" bIns="0"/>
          <a:lstStyle>
            <a:lvl1pPr marL="342900" indent="-342900" hangingPunct="0">
              <a:lnSpc>
                <a:spcPct val="100000"/>
              </a:lnSpc>
              <a:spcBef>
                <a:spcPts val="1000"/>
              </a:spcBef>
              <a:spcAft>
                <a:spcPts val="1000"/>
              </a:spcAft>
              <a:buClr>
                <a:schemeClr val="accent2">
                  <a:lumMod val="50000"/>
                </a:schemeClr>
              </a:buClr>
              <a:buFont typeface="Wingdings" panose="05000000000000000000" pitchFamily="2" charset="2"/>
              <a:buChar char="§"/>
              <a:defRPr sz="2200" baseline="0">
                <a:solidFill>
                  <a:schemeClr val="tx2">
                    <a:lumMod val="50000"/>
                    <a:alpha val="90000"/>
                  </a:schemeClr>
                </a:solidFill>
              </a:defRPr>
            </a:lvl1pPr>
            <a:lvl2pPr marL="685800" indent="-228600">
              <a:spcBef>
                <a:spcPts val="1000"/>
              </a:spcBef>
              <a:spcAft>
                <a:spcPts val="1000"/>
              </a:spcAft>
              <a:buClr>
                <a:schemeClr val="accent2">
                  <a:lumMod val="50000"/>
                </a:schemeClr>
              </a:buClr>
              <a:buFont typeface="Arial" panose="020B0604020202020204" pitchFamily="34" charset="0"/>
              <a:buChar char="̶"/>
              <a:defRPr sz="2000">
                <a:solidFill>
                  <a:schemeClr val="tx2">
                    <a:lumMod val="50000"/>
                  </a:schemeClr>
                </a:solidFill>
              </a:defRPr>
            </a:lvl2pPr>
          </a:lstStyle>
          <a:p>
            <a:pPr lvl="0"/>
            <a:r>
              <a:rPr lang="en-GB" dirty="0"/>
              <a:t>Click to add to the list</a:t>
            </a:r>
          </a:p>
          <a:p>
            <a:pPr lvl="1"/>
            <a:r>
              <a:rPr lang="en-GB" dirty="0"/>
              <a:t>This is a bullet</a:t>
            </a:r>
          </a:p>
          <a:p>
            <a:pPr lvl="0"/>
            <a:r>
              <a:rPr lang="en-GB" dirty="0"/>
              <a:t>This is a sub-bullet</a:t>
            </a:r>
          </a:p>
          <a:p>
            <a:pPr lvl="0"/>
            <a:endParaRPr lang="en-GB" dirty="0"/>
          </a:p>
        </p:txBody>
      </p:sp>
    </p:spTree>
    <p:extLst>
      <p:ext uri="{BB962C8B-B14F-4D97-AF65-F5344CB8AC3E}">
        <p14:creationId xmlns:p14="http://schemas.microsoft.com/office/powerpoint/2010/main" val="833215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black text">
    <p:bg>
      <p:bgPr>
        <a:solidFill>
          <a:schemeClr val="accent2">
            <a:lumMod val="75000"/>
          </a:schemeClr>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892" y="287032"/>
            <a:ext cx="2940812" cy="45243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720"/>
            <a:ext cx="12192000" cy="111813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071" y="4995547"/>
            <a:ext cx="2557849" cy="1850095"/>
          </a:xfrm>
          <a:prstGeom prst="rect">
            <a:avLst/>
          </a:prstGeom>
        </p:spPr>
      </p:pic>
      <p:sp>
        <p:nvSpPr>
          <p:cNvPr id="13" name="Title 12"/>
          <p:cNvSpPr>
            <a:spLocks noGrp="1"/>
          </p:cNvSpPr>
          <p:nvPr>
            <p:ph type="title"/>
          </p:nvPr>
        </p:nvSpPr>
        <p:spPr>
          <a:xfrm>
            <a:off x="2233846" y="2425620"/>
            <a:ext cx="8887394" cy="1325563"/>
          </a:xfrm>
          <a:prstGeom prst="rect">
            <a:avLst/>
          </a:prstGeom>
        </p:spPr>
        <p:txBody>
          <a:bodyPr lIns="0" tIns="0" rIns="0" anchor="b" anchorCtr="0"/>
          <a:lstStyle>
            <a:lvl1pPr>
              <a:defRPr sz="3800">
                <a:solidFill>
                  <a:schemeClr val="tx1">
                    <a:alpha val="80000"/>
                  </a:schemeClr>
                </a:solidFill>
              </a:defRPr>
            </a:lvl1pPr>
          </a:lstStyle>
          <a:p>
            <a:r>
              <a:rPr lang="en-US"/>
              <a:t>Click to edit Master title style</a:t>
            </a:r>
            <a:endParaRPr lang="en-US" dirty="0"/>
          </a:p>
        </p:txBody>
      </p:sp>
      <p:sp>
        <p:nvSpPr>
          <p:cNvPr id="16" name="Text Placeholder 15"/>
          <p:cNvSpPr>
            <a:spLocks noGrp="1"/>
          </p:cNvSpPr>
          <p:nvPr>
            <p:ph type="body" sz="quarter" idx="10" hasCustomPrompt="1"/>
          </p:nvPr>
        </p:nvSpPr>
        <p:spPr>
          <a:xfrm>
            <a:off x="2233613" y="3937900"/>
            <a:ext cx="8888412" cy="684213"/>
          </a:xfrm>
          <a:prstGeom prst="rect">
            <a:avLst/>
          </a:prstGeom>
        </p:spPr>
        <p:txBody>
          <a:bodyPr lIns="0" tIns="0" rIns="0" bIns="0"/>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en-GB" dirty="0"/>
              <a:t>Click to add a subtitle</a:t>
            </a:r>
          </a:p>
        </p:txBody>
      </p:sp>
    </p:spTree>
    <p:extLst>
      <p:ext uri="{BB962C8B-B14F-4D97-AF65-F5344CB8AC3E}">
        <p14:creationId xmlns:p14="http://schemas.microsoft.com/office/powerpoint/2010/main" val="1103916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2">
            <a:lumMod val="40000"/>
            <a:lumOff val="60000"/>
            <a:alpha val="80000"/>
          </a:schemeClr>
        </a:solidFill>
        <a:effectLst/>
      </p:bgPr>
    </p:bg>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205" y="-10447580"/>
            <a:ext cx="11360543" cy="17305580"/>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
        <p:nvSpPr>
          <p:cNvPr id="23" name="Title 22"/>
          <p:cNvSpPr>
            <a:spLocks noGrp="1"/>
          </p:cNvSpPr>
          <p:nvPr>
            <p:ph type="title"/>
          </p:nvPr>
        </p:nvSpPr>
        <p:spPr>
          <a:xfrm>
            <a:off x="838200" y="480876"/>
            <a:ext cx="9347600" cy="502972"/>
          </a:xfrm>
          <a:prstGeom prst="rect">
            <a:avLst/>
          </a:prstGeom>
        </p:spPr>
        <p:txBody>
          <a:bodyPr lIns="0" tIns="0" rIns="0" bIns="0"/>
          <a:lstStyle>
            <a:lvl1pPr>
              <a:defRPr sz="3000">
                <a:solidFill>
                  <a:schemeClr val="tx1">
                    <a:lumMod val="75000"/>
                    <a:lumOff val="25000"/>
                  </a:schemeClr>
                </a:solidFill>
              </a:defRPr>
            </a:lvl1pPr>
          </a:lstStyle>
          <a:p>
            <a:r>
              <a:rPr lang="en-US"/>
              <a:t>Click to edit Master title style</a:t>
            </a:r>
            <a:endParaRPr lang="en-US" dirty="0"/>
          </a:p>
        </p:txBody>
      </p:sp>
      <p:sp>
        <p:nvSpPr>
          <p:cNvPr id="25" name="Text Placeholder 24"/>
          <p:cNvSpPr>
            <a:spLocks noGrp="1"/>
          </p:cNvSpPr>
          <p:nvPr>
            <p:ph type="body" sz="quarter" idx="10" hasCustomPrompt="1"/>
          </p:nvPr>
        </p:nvSpPr>
        <p:spPr>
          <a:xfrm>
            <a:off x="1312201" y="1473350"/>
            <a:ext cx="4683726" cy="4436075"/>
          </a:xfrm>
          <a:prstGeom prst="rect">
            <a:avLst/>
          </a:prstGeom>
        </p:spPr>
        <p:txBody>
          <a:bodyPr lIns="0" tIns="0" rIns="0"/>
          <a:lstStyle>
            <a:lvl1pPr marL="0" indent="0" defTabSz="0">
              <a:spcBef>
                <a:spcPts val="0"/>
              </a:spcBef>
              <a:spcAft>
                <a:spcPts val="2200"/>
              </a:spcAft>
              <a:buFontTx/>
              <a:buNone/>
              <a:tabLst>
                <a:tab pos="0" algn="l"/>
                <a:tab pos="72000" algn="l"/>
              </a:tabLst>
              <a:defRPr sz="2200" b="0" baseline="0">
                <a:solidFill>
                  <a:schemeClr val="tx1">
                    <a:lumMod val="75000"/>
                    <a:lumOff val="25000"/>
                  </a:schemeClr>
                </a:solidFill>
              </a:defRPr>
            </a:lvl1pPr>
            <a:lvl2pPr marL="457200" indent="0">
              <a:buFontTx/>
              <a:buNone/>
              <a:defRPr sz="2200" b="0"/>
            </a:lvl2pPr>
            <a:lvl3pPr marL="914400" indent="0">
              <a:buFontTx/>
              <a:buNone/>
              <a:defRPr sz="2200"/>
            </a:lvl3pPr>
            <a:lvl4pPr marL="1371600" indent="0">
              <a:buFontTx/>
              <a:buNone/>
              <a:defRPr sz="2200"/>
            </a:lvl4pPr>
            <a:lvl5pPr marL="1828800" indent="0">
              <a:buFontTx/>
              <a:buNone/>
              <a:defRPr sz="2200"/>
            </a:lvl5pPr>
          </a:lstStyle>
          <a:p>
            <a:pPr lvl="0"/>
            <a:r>
              <a:rPr lang="en-GB" dirty="0"/>
              <a:t>Click to add a key point on map</a:t>
            </a:r>
          </a:p>
          <a:p>
            <a:pPr lvl="0"/>
            <a:r>
              <a:rPr lang="en-GB" dirty="0"/>
              <a:t>Click to add a second key point on the map</a:t>
            </a:r>
          </a:p>
        </p:txBody>
      </p:sp>
    </p:spTree>
    <p:extLst>
      <p:ext uri="{BB962C8B-B14F-4D97-AF65-F5344CB8AC3E}">
        <p14:creationId xmlns:p14="http://schemas.microsoft.com/office/powerpoint/2010/main" val="149941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ink, white text">
    <p:bg>
      <p:bgPr>
        <a:solidFill>
          <a:schemeClr val="accent1">
            <a:alpha val="61000"/>
          </a:schemeClr>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2233846" y="2462642"/>
            <a:ext cx="8887394" cy="1325563"/>
          </a:xfrm>
          <a:prstGeom prst="rect">
            <a:avLst/>
          </a:prstGeom>
        </p:spPr>
        <p:txBody>
          <a:bodyPr lIns="0" tIns="0" rIns="0" bIns="0" anchor="b" anchorCtr="0"/>
          <a:lstStyle>
            <a:lvl1pPr>
              <a:defRPr sz="3800">
                <a:solidFill>
                  <a:schemeClr val="bg1"/>
                </a:solidFill>
              </a:defRPr>
            </a:lvl1pPr>
          </a:lstStyle>
          <a:p>
            <a:r>
              <a:rPr lang="en-US"/>
              <a:t>Click to edit Master title style</a:t>
            </a:r>
            <a:endParaRPr lang="en-US" dirty="0"/>
          </a:p>
        </p:txBody>
      </p:sp>
      <p:sp>
        <p:nvSpPr>
          <p:cNvPr id="16" name="Text Placeholder 15"/>
          <p:cNvSpPr>
            <a:spLocks noGrp="1"/>
          </p:cNvSpPr>
          <p:nvPr>
            <p:ph type="body" sz="quarter" idx="10" hasCustomPrompt="1"/>
          </p:nvPr>
        </p:nvSpPr>
        <p:spPr>
          <a:xfrm>
            <a:off x="2233613" y="3937900"/>
            <a:ext cx="8888412" cy="684213"/>
          </a:xfrm>
          <a:prstGeom prst="rect">
            <a:avLst/>
          </a:prstGeom>
        </p:spPr>
        <p:txBody>
          <a:bodyPr lIns="0" tIns="0" rIns="0" bIns="0"/>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en-GB" dirty="0"/>
              <a:t>Click to add a 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19" y="579645"/>
            <a:ext cx="12212051" cy="111997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9892" y="312900"/>
            <a:ext cx="2971800" cy="4572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19" y="4854691"/>
            <a:ext cx="2769676" cy="2003309"/>
          </a:xfrm>
          <a:prstGeom prst="rect">
            <a:avLst/>
          </a:prstGeom>
        </p:spPr>
      </p:pic>
    </p:spTree>
    <p:extLst>
      <p:ext uri="{BB962C8B-B14F-4D97-AF65-F5344CB8AC3E}">
        <p14:creationId xmlns:p14="http://schemas.microsoft.com/office/powerpoint/2010/main" val="382459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ink, black text">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892" y="287032"/>
            <a:ext cx="2940812" cy="45243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720"/>
            <a:ext cx="12192000" cy="111813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071" y="4995547"/>
            <a:ext cx="2557849" cy="1850095"/>
          </a:xfrm>
          <a:prstGeom prst="rect">
            <a:avLst/>
          </a:prstGeom>
        </p:spPr>
      </p:pic>
      <p:sp>
        <p:nvSpPr>
          <p:cNvPr id="13" name="Title 12"/>
          <p:cNvSpPr>
            <a:spLocks noGrp="1"/>
          </p:cNvSpPr>
          <p:nvPr>
            <p:ph type="title"/>
          </p:nvPr>
        </p:nvSpPr>
        <p:spPr>
          <a:xfrm>
            <a:off x="2233846" y="2425620"/>
            <a:ext cx="8887394" cy="1325563"/>
          </a:xfrm>
          <a:prstGeom prst="rect">
            <a:avLst/>
          </a:prstGeom>
        </p:spPr>
        <p:txBody>
          <a:bodyPr lIns="0" tIns="0" rIns="0" anchor="b" anchorCtr="0"/>
          <a:lstStyle>
            <a:lvl1pPr>
              <a:defRPr sz="3800">
                <a:solidFill>
                  <a:schemeClr val="tx1">
                    <a:alpha val="80000"/>
                  </a:schemeClr>
                </a:solidFill>
              </a:defRPr>
            </a:lvl1pPr>
          </a:lstStyle>
          <a:p>
            <a:r>
              <a:rPr lang="en-US"/>
              <a:t>Click to edit Master title style</a:t>
            </a:r>
            <a:endParaRPr lang="en-US" dirty="0"/>
          </a:p>
        </p:txBody>
      </p:sp>
      <p:sp>
        <p:nvSpPr>
          <p:cNvPr id="16" name="Text Placeholder 15"/>
          <p:cNvSpPr>
            <a:spLocks noGrp="1"/>
          </p:cNvSpPr>
          <p:nvPr>
            <p:ph type="body" sz="quarter" idx="10" hasCustomPrompt="1"/>
          </p:nvPr>
        </p:nvSpPr>
        <p:spPr>
          <a:xfrm>
            <a:off x="2233613" y="3937900"/>
            <a:ext cx="8888412" cy="684213"/>
          </a:xfrm>
          <a:prstGeom prst="rect">
            <a:avLst/>
          </a:prstGeom>
        </p:spPr>
        <p:txBody>
          <a:bodyPr lIns="0" tIns="0" rIns="0" bIns="0"/>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en-GB" dirty="0"/>
              <a:t>Click to add a subtitle</a:t>
            </a:r>
          </a:p>
        </p:txBody>
      </p:sp>
    </p:spTree>
    <p:extLst>
      <p:ext uri="{BB962C8B-B14F-4D97-AF65-F5344CB8AC3E}">
        <p14:creationId xmlns:p14="http://schemas.microsoft.com/office/powerpoint/2010/main" val="72134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green, white text">
    <p:bg>
      <p:bgPr>
        <a:solidFill>
          <a:schemeClr val="bg2"/>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2233846" y="2508941"/>
            <a:ext cx="8887394" cy="1325563"/>
          </a:xfrm>
          <a:prstGeom prst="rect">
            <a:avLst/>
          </a:prstGeom>
        </p:spPr>
        <p:txBody>
          <a:bodyPr lIns="0" tIns="0" rIns="0" anchor="b" anchorCtr="0"/>
          <a:lstStyle>
            <a:lvl1pPr>
              <a:defRPr sz="3800">
                <a:solidFill>
                  <a:schemeClr val="bg1"/>
                </a:solidFill>
              </a:defRPr>
            </a:lvl1pPr>
          </a:lstStyle>
          <a:p>
            <a:r>
              <a:rPr lang="en-US"/>
              <a:t>Click to edit Master title style</a:t>
            </a:r>
            <a:endParaRPr lang="en-US" dirty="0"/>
          </a:p>
        </p:txBody>
      </p:sp>
      <p:sp>
        <p:nvSpPr>
          <p:cNvPr id="16" name="Text Placeholder 15"/>
          <p:cNvSpPr>
            <a:spLocks noGrp="1"/>
          </p:cNvSpPr>
          <p:nvPr>
            <p:ph type="body" sz="quarter" idx="10" hasCustomPrompt="1"/>
          </p:nvPr>
        </p:nvSpPr>
        <p:spPr>
          <a:xfrm>
            <a:off x="2233613" y="3937900"/>
            <a:ext cx="8888412" cy="684213"/>
          </a:xfrm>
          <a:prstGeom prst="rect">
            <a:avLst/>
          </a:prstGeom>
        </p:spPr>
        <p:txBody>
          <a:bodyPr lIns="0" tIns="0" rIns="0" bIns="0"/>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en-GB" dirty="0"/>
              <a:t>Click to add a 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19" y="579645"/>
            <a:ext cx="12212051" cy="111997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9892" y="312900"/>
            <a:ext cx="2971800" cy="4572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19" y="4854691"/>
            <a:ext cx="2769676" cy="2003309"/>
          </a:xfrm>
          <a:prstGeom prst="rect">
            <a:avLst/>
          </a:prstGeom>
        </p:spPr>
      </p:pic>
    </p:spTree>
    <p:extLst>
      <p:ext uri="{BB962C8B-B14F-4D97-AF65-F5344CB8AC3E}">
        <p14:creationId xmlns:p14="http://schemas.microsoft.com/office/powerpoint/2010/main" val="45848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green black text">
    <p:bg>
      <p:bgRef idx="1001">
        <a:schemeClr val="bg2"/>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892" y="287032"/>
            <a:ext cx="2940812" cy="45243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720"/>
            <a:ext cx="12192000" cy="111813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071" y="4995547"/>
            <a:ext cx="2557849" cy="1850095"/>
          </a:xfrm>
          <a:prstGeom prst="rect">
            <a:avLst/>
          </a:prstGeom>
        </p:spPr>
      </p:pic>
      <p:sp>
        <p:nvSpPr>
          <p:cNvPr id="13" name="Title 12"/>
          <p:cNvSpPr>
            <a:spLocks noGrp="1"/>
          </p:cNvSpPr>
          <p:nvPr>
            <p:ph type="title"/>
          </p:nvPr>
        </p:nvSpPr>
        <p:spPr>
          <a:xfrm>
            <a:off x="2233846" y="2485791"/>
            <a:ext cx="8887394" cy="1325563"/>
          </a:xfrm>
          <a:prstGeom prst="rect">
            <a:avLst/>
          </a:prstGeom>
        </p:spPr>
        <p:txBody>
          <a:bodyPr lIns="0" tIns="0" rIns="0" anchor="b" anchorCtr="0"/>
          <a:lstStyle>
            <a:lvl1pPr>
              <a:defRPr sz="3800">
                <a:solidFill>
                  <a:schemeClr val="tx1">
                    <a:alpha val="80000"/>
                  </a:schemeClr>
                </a:solidFill>
              </a:defRPr>
            </a:lvl1pPr>
          </a:lstStyle>
          <a:p>
            <a:r>
              <a:rPr lang="en-US"/>
              <a:t>Click to edit Master title style</a:t>
            </a:r>
            <a:endParaRPr lang="en-US" dirty="0"/>
          </a:p>
        </p:txBody>
      </p:sp>
      <p:sp>
        <p:nvSpPr>
          <p:cNvPr id="16" name="Text Placeholder 15"/>
          <p:cNvSpPr>
            <a:spLocks noGrp="1"/>
          </p:cNvSpPr>
          <p:nvPr>
            <p:ph type="body" sz="quarter" idx="10" hasCustomPrompt="1"/>
          </p:nvPr>
        </p:nvSpPr>
        <p:spPr>
          <a:xfrm>
            <a:off x="2233613" y="3937900"/>
            <a:ext cx="8888412" cy="684213"/>
          </a:xfrm>
          <a:prstGeom prst="rect">
            <a:avLst/>
          </a:prstGeom>
        </p:spPr>
        <p:txBody>
          <a:bodyPr lIns="0" tIns="0" rIns="0" bIns="0"/>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en-GB" dirty="0"/>
              <a:t>Click to add a subtitle</a:t>
            </a:r>
          </a:p>
        </p:txBody>
      </p:sp>
    </p:spTree>
    <p:extLst>
      <p:ext uri="{BB962C8B-B14F-4D97-AF65-F5344CB8AC3E}">
        <p14:creationId xmlns:p14="http://schemas.microsoft.com/office/powerpoint/2010/main" val="14871100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blank (grey)">
    <p:bg>
      <p:bgPr>
        <a:solidFill>
          <a:srgbClr val="82776A">
            <a:alpha val="50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2282"/>
            <a:ext cx="1800385" cy="1302219"/>
          </a:xfrm>
          <a:prstGeom prst="rect">
            <a:avLst/>
          </a:prstGeom>
        </p:spPr>
      </p:pic>
      <p:sp>
        <p:nvSpPr>
          <p:cNvPr id="2" name="Title 1"/>
          <p:cNvSpPr>
            <a:spLocks noGrp="1"/>
          </p:cNvSpPr>
          <p:nvPr>
            <p:ph type="title" hasCustomPrompt="1"/>
          </p:nvPr>
        </p:nvSpPr>
        <p:spPr>
          <a:xfrm>
            <a:off x="833881" y="483587"/>
            <a:ext cx="9111092"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a:t>Heading</a:t>
            </a:r>
            <a:endParaRPr lang="en-US" dirty="0"/>
          </a:p>
        </p:txBody>
      </p:sp>
    </p:spTree>
    <p:extLst>
      <p:ext uri="{BB962C8B-B14F-4D97-AF65-F5344CB8AC3E}">
        <p14:creationId xmlns:p14="http://schemas.microsoft.com/office/powerpoint/2010/main" val="47830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Heading, bulleted list">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2069749" y="1502649"/>
            <a:ext cx="9276077" cy="3966391"/>
          </a:xfrm>
          <a:prstGeom prst="rect">
            <a:avLst/>
          </a:prstGeom>
        </p:spPr>
        <p:txBody>
          <a:bodyPr lIns="0" tIns="0" rIns="0" bIns="0"/>
          <a:lstStyle>
            <a:lvl1pPr marL="457200" indent="-457200">
              <a:lnSpc>
                <a:spcPct val="100000"/>
              </a:lnSpc>
              <a:spcBef>
                <a:spcPts val="1800"/>
              </a:spcBef>
              <a:buClr>
                <a:schemeClr val="accent3"/>
              </a:buClr>
              <a:buFont typeface="Wingdings" charset="2"/>
              <a:buChar char="§"/>
              <a:defRPr sz="2800" baseline="0">
                <a:solidFill>
                  <a:schemeClr val="tx2">
                    <a:lumMod val="50000"/>
                  </a:schemeClr>
                </a:solidFill>
              </a:defRPr>
            </a:lvl1pPr>
            <a:lvl2pPr marL="989013" indent="-266700">
              <a:spcBef>
                <a:spcPts val="1000"/>
              </a:spcBef>
              <a:buClr>
                <a:srgbClr val="0097A9"/>
              </a:buClr>
              <a:buFont typeface="Arial" panose="020B0604020202020204" pitchFamily="34" charset="0"/>
              <a:buChar char="̶"/>
              <a:defRPr sz="2400">
                <a:solidFill>
                  <a:schemeClr val="tx2">
                    <a:lumMod val="50000"/>
                  </a:schemeClr>
                </a:solidFill>
              </a:defRPr>
            </a:lvl2pPr>
            <a:lvl3pPr marL="914400" indent="0">
              <a:buFontTx/>
              <a:buNone/>
              <a:defRPr/>
            </a:lvl3pPr>
            <a:lvl4pPr marL="1371600" indent="0">
              <a:buFontTx/>
              <a:buNone/>
              <a:defRPr/>
            </a:lvl4pPr>
            <a:lvl5pPr marL="1828800" indent="0">
              <a:buFontTx/>
              <a:buNone/>
              <a:defRPr/>
            </a:lvl5pPr>
          </a:lstStyle>
          <a:p>
            <a:pPr lvl="0"/>
            <a:r>
              <a:rPr lang="en-GB" dirty="0"/>
              <a:t>Click to add a list of bullet points here</a:t>
            </a:r>
          </a:p>
          <a:p>
            <a:pPr lvl="1"/>
            <a:r>
              <a:rPr lang="en-GB" dirty="0"/>
              <a:t>A sub-point</a:t>
            </a:r>
          </a:p>
          <a:p>
            <a:pPr lvl="0"/>
            <a:r>
              <a:rPr lang="en-GB" dirty="0"/>
              <a:t>Another point </a:t>
            </a:r>
          </a:p>
          <a:p>
            <a:pPr lvl="0"/>
            <a:r>
              <a:rPr lang="en-GB" dirty="0"/>
              <a:t>One more point</a:t>
            </a:r>
          </a:p>
        </p:txBody>
      </p:sp>
      <p:sp>
        <p:nvSpPr>
          <p:cNvPr id="22" name="Title 21"/>
          <p:cNvSpPr>
            <a:spLocks noGrp="1"/>
          </p:cNvSpPr>
          <p:nvPr>
            <p:ph type="title"/>
          </p:nvPr>
        </p:nvSpPr>
        <p:spPr>
          <a:xfrm>
            <a:off x="838200" y="492450"/>
            <a:ext cx="10515600" cy="796410"/>
          </a:xfrm>
          <a:prstGeom prst="rect">
            <a:avLst/>
          </a:prstGeom>
        </p:spPr>
        <p:txBody>
          <a:bodyPr lIns="0" tIns="0" rIns="0" bIns="0"/>
          <a:lstStyle>
            <a:lvl1pPr>
              <a:defRPr sz="3000">
                <a:solidFill>
                  <a:schemeClr val="accent3"/>
                </a:solidFill>
              </a:defRPr>
            </a:lvl1pPr>
          </a:lstStyle>
          <a:p>
            <a:r>
              <a:rPr lang="en-US"/>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93" y="5480911"/>
            <a:ext cx="1780224" cy="1287638"/>
          </a:xfrm>
          <a:prstGeom prst="rect">
            <a:avLst/>
          </a:prstGeom>
        </p:spPr>
      </p:pic>
    </p:spTree>
    <p:extLst>
      <p:ext uri="{BB962C8B-B14F-4D97-AF65-F5344CB8AC3E}">
        <p14:creationId xmlns:p14="http://schemas.microsoft.com/office/powerpoint/2010/main" val="98924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wid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881" y="483587"/>
            <a:ext cx="9111092"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a:t>Title of chart or table</a:t>
            </a:r>
            <a:endParaRPr lang="en-US" dirty="0"/>
          </a:p>
        </p:txBody>
      </p:sp>
      <p:sp>
        <p:nvSpPr>
          <p:cNvPr id="7" name="Chart Placeholder 6"/>
          <p:cNvSpPr>
            <a:spLocks noGrp="1"/>
          </p:cNvSpPr>
          <p:nvPr>
            <p:ph type="chart" sz="quarter" idx="10" hasCustomPrompt="1"/>
          </p:nvPr>
        </p:nvSpPr>
        <p:spPr>
          <a:xfrm>
            <a:off x="833881" y="1433513"/>
            <a:ext cx="10867582" cy="4892675"/>
          </a:xfrm>
          <a:prstGeom prst="rect">
            <a:avLst/>
          </a:prstGeom>
        </p:spPr>
        <p:txBody>
          <a:bodyPr/>
          <a:lstStyle>
            <a:lvl1pPr marL="0" indent="0">
              <a:buFontTx/>
              <a:buNone/>
              <a:defRPr/>
            </a:lvl1pPr>
          </a:lstStyle>
          <a:p>
            <a:r>
              <a:rPr lang="en-US" dirty="0"/>
              <a:t>Chart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Tree>
    <p:extLst>
      <p:ext uri="{BB962C8B-B14F-4D97-AF65-F5344CB8AC3E}">
        <p14:creationId xmlns:p14="http://schemas.microsoft.com/office/powerpoint/2010/main" val="274208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17955"/>
      </p:ext>
    </p:extLst>
  </p:cSld>
  <p:clrMap bg1="lt1" tx1="dk1" bg2="lt2" tx2="dk2" accent1="accent1" accent2="accent2" accent3="accent3" accent4="accent4" accent5="accent5" accent6="accent6" hlink="hlink" folHlink="folHlink"/>
  <p:sldLayoutIdLst>
    <p:sldLayoutId id="2147483950" r:id="rId1"/>
    <p:sldLayoutId id="2147483802" r:id="rId2"/>
    <p:sldLayoutId id="2147483974" r:id="rId3"/>
    <p:sldLayoutId id="2147483977" r:id="rId4"/>
    <p:sldLayoutId id="2147483976" r:id="rId5"/>
    <p:sldLayoutId id="2147483766" r:id="rId6"/>
    <p:sldLayoutId id="2147483972" r:id="rId7"/>
    <p:sldLayoutId id="2147483960" r:id="rId8"/>
    <p:sldLayoutId id="2147483973" r:id="rId9"/>
    <p:sldLayoutId id="2147483979" r:id="rId10"/>
    <p:sldLayoutId id="2147483980" r:id="rId11"/>
    <p:sldLayoutId id="2147483981" r:id="rId12"/>
    <p:sldLayoutId id="2147483982" r:id="rId13"/>
    <p:sldLayoutId id="2147483983" r:id="rId14"/>
    <p:sldLayoutId id="2147483978" r:id="rId15"/>
    <p:sldLayoutId id="2147483975" r:id="rId16"/>
    <p:sldLayoutId id="2147483969" r:id="rId17"/>
    <p:sldLayoutId id="2147483970" r:id="rId18"/>
    <p:sldLayoutId id="2147483874" r:id="rId19"/>
    <p:sldLayoutId id="214748376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8.xml"/><Relationship Id="rId1" Type="http://schemas.openxmlformats.org/officeDocument/2006/relationships/video" Target="https://www.youtube.com/embed/W6ZuK3lYW6Y"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surveyinsights.org/?p=9734"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73" y="1468583"/>
            <a:ext cx="10442367" cy="3976253"/>
          </a:xfrm>
        </p:spPr>
        <p:txBody>
          <a:bodyPr/>
          <a:lstStyle/>
          <a:p>
            <a:r>
              <a:rPr lang="en-GB" dirty="0"/>
              <a:t>Collecting Multiple Data Linkage Consents in a Mixed Mode Survey: Evidence from Next Steps</a:t>
            </a:r>
            <a:br>
              <a:rPr lang="en-GB" dirty="0"/>
            </a:br>
            <a:br>
              <a:rPr lang="en-GB" dirty="0"/>
            </a:br>
            <a:r>
              <a:rPr lang="en-GB" dirty="0"/>
              <a:t>Lisa Calderwood </a:t>
            </a:r>
            <a:br>
              <a:rPr lang="en-GB" dirty="0"/>
            </a:br>
            <a:r>
              <a:rPr lang="en-GB" sz="2200" dirty="0"/>
              <a:t>Marie </a:t>
            </a:r>
            <a:r>
              <a:rPr lang="en-GB" sz="2200" dirty="0" err="1"/>
              <a:t>Thornby</a:t>
            </a:r>
            <a:r>
              <a:rPr lang="en-GB" sz="2200" dirty="0"/>
              <a:t> (formerly University College London), Mehul Kotecha (</a:t>
            </a:r>
            <a:r>
              <a:rPr lang="en-GB" sz="2200" dirty="0" err="1"/>
              <a:t>NatCen</a:t>
            </a:r>
            <a:r>
              <a:rPr lang="en-GB" sz="2200" dirty="0"/>
              <a:t>), Kelsey </a:t>
            </a:r>
            <a:r>
              <a:rPr lang="en-GB" sz="2200" dirty="0" err="1"/>
              <a:t>Beninger</a:t>
            </a:r>
            <a:r>
              <a:rPr lang="en-GB" sz="2200" dirty="0"/>
              <a:t> (Kantar Public) and Alessandra Gaia (University of Milan)</a:t>
            </a:r>
            <a:br>
              <a:rPr lang="en-GB" sz="2200" dirty="0"/>
            </a:br>
            <a:br>
              <a:rPr lang="en-GB" sz="2200" dirty="0"/>
            </a:br>
            <a:r>
              <a:rPr lang="en-GB" sz="2200" dirty="0"/>
              <a:t>Darina </a:t>
            </a:r>
            <a:r>
              <a:rPr lang="en-GB" sz="2200" dirty="0" err="1"/>
              <a:t>Peycheva</a:t>
            </a:r>
            <a:r>
              <a:rPr lang="en-GB" sz="2200" dirty="0"/>
              <a:t> and George </a:t>
            </a:r>
            <a:r>
              <a:rPr lang="en-GB" sz="2200" dirty="0" err="1"/>
              <a:t>Ploubidis</a:t>
            </a:r>
            <a:r>
              <a:rPr lang="en-GB" sz="2200" dirty="0"/>
              <a:t> (University College London) </a:t>
            </a:r>
            <a:br>
              <a:rPr lang="en-GB" dirty="0"/>
            </a:br>
            <a:endParaRPr lang="en-US" dirty="0"/>
          </a:p>
        </p:txBody>
      </p:sp>
    </p:spTree>
    <p:extLst>
      <p:ext uri="{BB962C8B-B14F-4D97-AF65-F5344CB8AC3E}">
        <p14:creationId xmlns:p14="http://schemas.microsoft.com/office/powerpoint/2010/main" val="2006349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7797" y="492450"/>
            <a:ext cx="10726003" cy="796410"/>
          </a:xfrm>
        </p:spPr>
        <p:txBody>
          <a:bodyPr/>
          <a:lstStyle/>
          <a:p>
            <a:r>
              <a:rPr lang="en-US" dirty="0"/>
              <a:t>Development and testing of the linkage consent protocol</a:t>
            </a:r>
            <a:endParaRPr lang="en-GB" dirty="0"/>
          </a:p>
        </p:txBody>
      </p:sp>
      <p:sp>
        <p:nvSpPr>
          <p:cNvPr id="6" name="Text Placeholder 4"/>
          <p:cNvSpPr>
            <a:spLocks noGrp="1"/>
          </p:cNvSpPr>
          <p:nvPr>
            <p:ph type="body" sz="quarter" idx="10"/>
          </p:nvPr>
        </p:nvSpPr>
        <p:spPr>
          <a:xfrm>
            <a:off x="1872678" y="1465006"/>
            <a:ext cx="9276077" cy="5682543"/>
          </a:xfrm>
        </p:spPr>
        <p:txBody>
          <a:bodyPr/>
          <a:lstStyle/>
          <a:p>
            <a:pPr marL="0" indent="0">
              <a:spcBef>
                <a:spcPts val="600"/>
              </a:spcBef>
              <a:spcAft>
                <a:spcPts val="600"/>
              </a:spcAft>
              <a:buNone/>
            </a:pPr>
            <a:r>
              <a:rPr lang="en-US" altLang="en-US" sz="2100" dirty="0"/>
              <a:t>Qualitative study</a:t>
            </a:r>
          </a:p>
          <a:p>
            <a:pPr>
              <a:spcBef>
                <a:spcPts val="600"/>
              </a:spcBef>
              <a:spcAft>
                <a:spcPts val="600"/>
              </a:spcAft>
              <a:buFont typeface="Wingdings" panose="05000000000000000000" pitchFamily="2" charset="2"/>
              <a:buChar char="§"/>
            </a:pPr>
            <a:r>
              <a:rPr lang="en-US" altLang="en-US" sz="2100" dirty="0"/>
              <a:t>20 interviews with young adults aged 23-27 years</a:t>
            </a:r>
          </a:p>
          <a:p>
            <a:pPr>
              <a:spcBef>
                <a:spcPts val="600"/>
              </a:spcBef>
              <a:spcAft>
                <a:spcPts val="600"/>
              </a:spcAft>
              <a:buFont typeface="Wingdings" panose="05000000000000000000" pitchFamily="2" charset="2"/>
              <a:buChar char="§"/>
            </a:pPr>
            <a:r>
              <a:rPr lang="en-US" altLang="en-US" sz="2100" dirty="0"/>
              <a:t>Testing the consent materials and protocol, acceptability and feasibility of consent process</a:t>
            </a:r>
          </a:p>
          <a:p>
            <a:pPr>
              <a:spcBef>
                <a:spcPts val="600"/>
              </a:spcBef>
              <a:spcAft>
                <a:spcPts val="600"/>
              </a:spcAft>
              <a:buFont typeface="Wingdings" panose="05000000000000000000" pitchFamily="2" charset="2"/>
              <a:buChar char="§"/>
            </a:pPr>
            <a:r>
              <a:rPr lang="en-US" altLang="en-US" sz="2100" dirty="0"/>
              <a:t>Interviews took place over a two week period in September 2014</a:t>
            </a:r>
          </a:p>
          <a:p>
            <a:pPr marL="0" indent="0">
              <a:spcBef>
                <a:spcPts val="600"/>
              </a:spcBef>
              <a:spcAft>
                <a:spcPts val="600"/>
              </a:spcAft>
              <a:buNone/>
            </a:pPr>
            <a:r>
              <a:rPr lang="en-US" altLang="en-US" sz="2100" dirty="0"/>
              <a:t>Pilot study</a:t>
            </a:r>
          </a:p>
          <a:p>
            <a:pPr>
              <a:spcBef>
                <a:spcPts val="600"/>
              </a:spcBef>
              <a:spcAft>
                <a:spcPts val="600"/>
              </a:spcAft>
              <a:buFont typeface="Wingdings" panose="05000000000000000000" pitchFamily="2" charset="2"/>
              <a:buChar char="§"/>
            </a:pPr>
            <a:r>
              <a:rPr lang="en-US" altLang="en-US" sz="2100" dirty="0"/>
              <a:t>Over 100 interviews with young adults aged 23-27 years, across three modes</a:t>
            </a:r>
          </a:p>
          <a:p>
            <a:pPr>
              <a:spcBef>
                <a:spcPts val="600"/>
              </a:spcBef>
              <a:spcAft>
                <a:spcPts val="600"/>
              </a:spcAft>
              <a:buFont typeface="Wingdings" panose="05000000000000000000" pitchFamily="2" charset="2"/>
              <a:buChar char="§"/>
            </a:pPr>
            <a:r>
              <a:rPr lang="en-US" altLang="en-US" sz="2100" dirty="0"/>
              <a:t>Testing the consent protocol and the operational procedures as part of the live survey ‘journey’</a:t>
            </a:r>
          </a:p>
          <a:p>
            <a:pPr>
              <a:spcBef>
                <a:spcPts val="600"/>
              </a:spcBef>
              <a:spcAft>
                <a:spcPts val="600"/>
              </a:spcAft>
              <a:buFont typeface="Wingdings" panose="05000000000000000000" pitchFamily="2" charset="2"/>
              <a:buChar char="§"/>
            </a:pPr>
            <a:r>
              <a:rPr lang="en-US" altLang="en-US" sz="2100" dirty="0"/>
              <a:t>Interviews took place in November 2014</a:t>
            </a:r>
          </a:p>
        </p:txBody>
      </p:sp>
    </p:spTree>
    <p:extLst>
      <p:ext uri="{BB962C8B-B14F-4D97-AF65-F5344CB8AC3E}">
        <p14:creationId xmlns:p14="http://schemas.microsoft.com/office/powerpoint/2010/main" val="1228050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Consent materials – key improvements </a:t>
            </a:r>
            <a:br>
              <a:rPr lang="en-US" dirty="0"/>
            </a:br>
            <a:endParaRPr lang="en-GB" dirty="0"/>
          </a:p>
        </p:txBody>
      </p:sp>
      <p:sp>
        <p:nvSpPr>
          <p:cNvPr id="6" name="Text Placeholder 4"/>
          <p:cNvSpPr>
            <a:spLocks noGrp="1"/>
          </p:cNvSpPr>
          <p:nvPr>
            <p:ph type="body" sz="quarter" idx="10"/>
          </p:nvPr>
        </p:nvSpPr>
        <p:spPr>
          <a:xfrm>
            <a:off x="1796370" y="1197908"/>
            <a:ext cx="9276077" cy="3966391"/>
          </a:xfrm>
        </p:spPr>
        <p:txBody>
          <a:bodyPr/>
          <a:lstStyle/>
          <a:p>
            <a:pPr marL="342900" indent="-342900">
              <a:spcBef>
                <a:spcPts val="600"/>
              </a:spcBef>
            </a:pPr>
            <a:r>
              <a:rPr lang="en-US" altLang="en-US" sz="2100" dirty="0"/>
              <a:t>Overall findings – design appealing and content mostly clear and easy to understandable  </a:t>
            </a:r>
          </a:p>
          <a:p>
            <a:pPr marL="342900" indent="-342900">
              <a:spcBef>
                <a:spcPts val="600"/>
              </a:spcBef>
            </a:pPr>
            <a:endParaRPr lang="en-US" altLang="en-US" sz="2100" dirty="0"/>
          </a:p>
          <a:p>
            <a:pPr marL="342900" indent="-342900">
              <a:spcBef>
                <a:spcPts val="600"/>
              </a:spcBef>
            </a:pPr>
            <a:r>
              <a:rPr lang="en-US" altLang="en-US" sz="2100" dirty="0"/>
              <a:t>Adapted consent materials to enhance participants understanding:</a:t>
            </a:r>
          </a:p>
          <a:p>
            <a:pPr marL="0" indent="0">
              <a:spcBef>
                <a:spcPts val="600"/>
              </a:spcBef>
              <a:buNone/>
            </a:pPr>
            <a:r>
              <a:rPr lang="en-US" altLang="en-US" sz="2100" dirty="0"/>
              <a:t> 	- Providing more information about the data holders, records held and 	specific information which will be linked</a:t>
            </a:r>
          </a:p>
          <a:p>
            <a:pPr marL="0" indent="0">
              <a:spcBef>
                <a:spcPts val="600"/>
              </a:spcBef>
              <a:buNone/>
            </a:pPr>
            <a:r>
              <a:rPr lang="en-US" altLang="en-US" sz="2100" dirty="0"/>
              <a:t> 	- Adding content to address participants concerns about use of the 	data and provide assurances  </a:t>
            </a:r>
          </a:p>
          <a:p>
            <a:pPr marL="342900" indent="-342900">
              <a:spcBef>
                <a:spcPts val="600"/>
              </a:spcBef>
            </a:pPr>
            <a:r>
              <a:rPr lang="en-US" altLang="en-US" sz="2100" dirty="0"/>
              <a:t>More visual content to help participants absorb key messages quickly </a:t>
            </a:r>
          </a:p>
          <a:p>
            <a:pPr marL="342900" indent="-342900">
              <a:spcBef>
                <a:spcPts val="600"/>
              </a:spcBef>
            </a:pPr>
            <a:r>
              <a:rPr lang="en-US" altLang="en-US" sz="2100" dirty="0"/>
              <a:t>New content to describe benefits of data linkage to participants and wider society</a:t>
            </a:r>
          </a:p>
          <a:p>
            <a:pPr marL="342900" indent="-342900">
              <a:spcBef>
                <a:spcPts val="600"/>
              </a:spcBef>
            </a:pPr>
            <a:r>
              <a:rPr lang="en-US" altLang="en-US" sz="2100" dirty="0"/>
              <a:t>Revised order of consents – from least to most sensitive - to facilitate understanding and mitigate against sensitivities</a:t>
            </a:r>
          </a:p>
          <a:p>
            <a:pPr marL="342900" indent="-342900">
              <a:spcBef>
                <a:spcPts val="600"/>
              </a:spcBef>
            </a:pPr>
            <a:endParaRPr lang="en-US" altLang="en-US" sz="2100" dirty="0"/>
          </a:p>
          <a:p>
            <a:pPr marL="342900" indent="-342900">
              <a:spcBef>
                <a:spcPts val="600"/>
              </a:spcBef>
            </a:pPr>
            <a:endParaRPr lang="en-US" altLang="en-US" sz="1800" dirty="0">
              <a:solidFill>
                <a:schemeClr val="tx2">
                  <a:lumMod val="75000"/>
                </a:schemeClr>
              </a:solidFill>
            </a:endParaRPr>
          </a:p>
          <a:p>
            <a:pPr marL="0" indent="0">
              <a:spcBef>
                <a:spcPts val="600"/>
              </a:spcBef>
              <a:buNone/>
            </a:pPr>
            <a:endParaRPr lang="en-US" altLang="en-US" sz="1800" dirty="0">
              <a:solidFill>
                <a:schemeClr val="tx2">
                  <a:lumMod val="75000"/>
                </a:schemeClr>
              </a:solidFill>
            </a:endParaRPr>
          </a:p>
          <a:p>
            <a:pPr marL="342900" indent="-342900">
              <a:spcBef>
                <a:spcPts val="600"/>
              </a:spcBef>
            </a:pPr>
            <a:endParaRPr lang="en-US" altLang="en-US" sz="1800" dirty="0">
              <a:solidFill>
                <a:schemeClr val="tx2">
                  <a:lumMod val="75000"/>
                </a:schemeClr>
              </a:solidFill>
            </a:endParaRPr>
          </a:p>
          <a:p>
            <a:pPr marL="342900" indent="-342900">
              <a:spcBef>
                <a:spcPts val="600"/>
              </a:spcBef>
              <a:spcAft>
                <a:spcPts val="600"/>
              </a:spcAft>
            </a:pPr>
            <a:endParaRPr lang="en-US" altLang="en-US" sz="2100" dirty="0">
              <a:solidFill>
                <a:schemeClr val="tx2">
                  <a:lumMod val="75000"/>
                </a:schemeClr>
              </a:solidFill>
            </a:endParaRPr>
          </a:p>
        </p:txBody>
      </p:sp>
    </p:spTree>
    <p:extLst>
      <p:ext uri="{BB962C8B-B14F-4D97-AF65-F5344CB8AC3E}">
        <p14:creationId xmlns:p14="http://schemas.microsoft.com/office/powerpoint/2010/main" val="1240156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3286" y="396317"/>
            <a:ext cx="10515600" cy="796410"/>
          </a:xfrm>
        </p:spPr>
        <p:txBody>
          <a:bodyPr/>
          <a:lstStyle/>
          <a:p>
            <a:r>
              <a:rPr lang="en-US" dirty="0"/>
              <a:t>Data linkage leaflet:</a:t>
            </a:r>
            <a:br>
              <a:rPr lang="en-US" dirty="0"/>
            </a:br>
            <a:endParaRPr lang="en-GB" dirty="0"/>
          </a:p>
        </p:txBody>
      </p:sp>
      <p:pic>
        <p:nvPicPr>
          <p:cNvPr id="14" name="Picture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4695" y="1130583"/>
            <a:ext cx="7605794" cy="447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11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3286" y="396317"/>
            <a:ext cx="10515600" cy="796410"/>
          </a:xfrm>
        </p:spPr>
        <p:txBody>
          <a:bodyPr/>
          <a:lstStyle/>
          <a:p>
            <a:r>
              <a:rPr lang="en-US" dirty="0"/>
              <a:t>Data linkage leaflet:</a:t>
            </a:r>
            <a:br>
              <a:rPr lang="en-US" dirty="0"/>
            </a:br>
            <a:br>
              <a:rPr lang="en-US" dirty="0"/>
            </a:br>
            <a:endParaRPr lang="en-GB"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4482" t="6080" r="5479" b="6224"/>
          <a:stretch/>
        </p:blipFill>
        <p:spPr bwMode="auto">
          <a:xfrm>
            <a:off x="543286" y="989829"/>
            <a:ext cx="5516320" cy="4405275"/>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cstate="print">
            <a:extLst>
              <a:ext uri="{28A0092B-C50C-407E-A947-70E740481C1C}">
                <a14:useLocalDpi xmlns:a14="http://schemas.microsoft.com/office/drawing/2010/main" val="0"/>
              </a:ext>
            </a:extLst>
          </a:blip>
          <a:srcRect l="5315" t="6080" r="4541" b="6224"/>
          <a:stretch/>
        </p:blipFill>
        <p:spPr bwMode="auto">
          <a:xfrm>
            <a:off x="6059606" y="989833"/>
            <a:ext cx="6132394" cy="4405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0537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3286" y="396317"/>
            <a:ext cx="10515600" cy="796410"/>
          </a:xfrm>
        </p:spPr>
        <p:txBody>
          <a:bodyPr/>
          <a:lstStyle/>
          <a:p>
            <a:r>
              <a:rPr lang="en-US" dirty="0"/>
              <a:t>Data linkage leaflet:</a:t>
            </a:r>
            <a:br>
              <a:rPr lang="en-US" dirty="0"/>
            </a:br>
            <a:br>
              <a:rPr lang="en-US" dirty="0"/>
            </a:br>
            <a:endParaRPr lang="en-GB"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4482" t="6080" r="5479" b="6224"/>
          <a:stretch/>
        </p:blipFill>
        <p:spPr bwMode="auto">
          <a:xfrm>
            <a:off x="384411" y="980960"/>
            <a:ext cx="5675195" cy="4405275"/>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4" cstate="print">
            <a:extLst>
              <a:ext uri="{28A0092B-C50C-407E-A947-70E740481C1C}">
                <a14:useLocalDpi xmlns:a14="http://schemas.microsoft.com/office/drawing/2010/main" val="0"/>
              </a:ext>
            </a:extLst>
          </a:blip>
          <a:srcRect l="5419" t="6080" r="4542" b="6365"/>
          <a:stretch/>
        </p:blipFill>
        <p:spPr bwMode="auto">
          <a:xfrm>
            <a:off x="6068484" y="980960"/>
            <a:ext cx="5691116" cy="4405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9022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3286" y="396317"/>
            <a:ext cx="10515600" cy="796410"/>
          </a:xfrm>
        </p:spPr>
        <p:txBody>
          <a:bodyPr/>
          <a:lstStyle/>
          <a:p>
            <a:r>
              <a:rPr lang="en-US" dirty="0"/>
              <a:t>Data linkage leaflet:</a:t>
            </a:r>
            <a:br>
              <a:rPr lang="en-US" dirty="0"/>
            </a:br>
            <a:br>
              <a:rPr lang="en-US" dirty="0"/>
            </a:br>
            <a:endParaRPr lang="en-GB"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4481" t="6221" r="5375" b="6083"/>
          <a:stretch/>
        </p:blipFill>
        <p:spPr bwMode="auto">
          <a:xfrm>
            <a:off x="543287" y="1060856"/>
            <a:ext cx="5516319" cy="4405275"/>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cstate="print">
            <a:extLst>
              <a:ext uri="{28A0092B-C50C-407E-A947-70E740481C1C}">
                <a14:useLocalDpi xmlns:a14="http://schemas.microsoft.com/office/drawing/2010/main" val="0"/>
              </a:ext>
            </a:extLst>
          </a:blip>
          <a:srcRect l="5315" t="6080" r="4438" b="6224"/>
          <a:stretch/>
        </p:blipFill>
        <p:spPr bwMode="auto">
          <a:xfrm>
            <a:off x="6059606" y="1060858"/>
            <a:ext cx="5704763" cy="44052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6031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4283" y="407389"/>
            <a:ext cx="11488190" cy="796410"/>
          </a:xfrm>
        </p:spPr>
        <p:txBody>
          <a:bodyPr/>
          <a:lstStyle/>
          <a:p>
            <a:r>
              <a:rPr lang="en-US" dirty="0"/>
              <a:t>Data linkage leaflet (consent specific pages): </a:t>
            </a:r>
            <a:br>
              <a:rPr lang="en-US" dirty="0"/>
            </a:br>
            <a:r>
              <a:rPr lang="en-US" dirty="0"/>
              <a:t>Which records, what do they include, and why add this information?</a:t>
            </a:r>
            <a:endParaRPr lang="en-GB" dirty="0"/>
          </a:p>
        </p:txBody>
      </p:sp>
      <p:pic>
        <p:nvPicPr>
          <p:cNvPr id="13" name="Picture 12"/>
          <p:cNvPicPr/>
          <p:nvPr/>
        </p:nvPicPr>
        <p:blipFill rotWithShape="1">
          <a:blip r:embed="rId3" cstate="print">
            <a:extLst>
              <a:ext uri="{28A0092B-C50C-407E-A947-70E740481C1C}">
                <a14:useLocalDpi xmlns:a14="http://schemas.microsoft.com/office/drawing/2010/main" val="0"/>
              </a:ext>
            </a:extLst>
          </a:blip>
          <a:srcRect l="5314" t="6221" r="4647" b="6083"/>
          <a:stretch/>
        </p:blipFill>
        <p:spPr bwMode="auto">
          <a:xfrm>
            <a:off x="2295889" y="1440423"/>
            <a:ext cx="7228193" cy="4913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9294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4283" y="407389"/>
            <a:ext cx="11488190" cy="796410"/>
          </a:xfrm>
        </p:spPr>
        <p:txBody>
          <a:bodyPr/>
          <a:lstStyle/>
          <a:p>
            <a:r>
              <a:rPr lang="en-US" dirty="0"/>
              <a:t>Data linkage leaflet : </a:t>
            </a:r>
            <a:br>
              <a:rPr lang="en-US" dirty="0"/>
            </a:br>
            <a:endParaRPr lang="en-GB" dirty="0"/>
          </a:p>
        </p:txBody>
      </p:sp>
      <p:pic>
        <p:nvPicPr>
          <p:cNvPr id="5" name="Picture 4"/>
          <p:cNvPicPr/>
          <p:nvPr/>
        </p:nvPicPr>
        <p:blipFill rotWithShape="1">
          <a:blip r:embed="rId3">
            <a:extLst>
              <a:ext uri="{28A0092B-C50C-407E-A947-70E740481C1C}">
                <a14:useLocalDpi xmlns:a14="http://schemas.microsoft.com/office/drawing/2010/main" val="0"/>
              </a:ext>
            </a:extLst>
          </a:blip>
          <a:srcRect l="4481" t="6081" r="5375" b="6082"/>
          <a:stretch/>
        </p:blipFill>
        <p:spPr bwMode="auto">
          <a:xfrm>
            <a:off x="1569493" y="1009934"/>
            <a:ext cx="7069540" cy="45310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4163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983674"/>
            <a:ext cx="9596305" cy="5592996"/>
          </a:xfrm>
        </p:spPr>
        <p:txBody>
          <a:bodyPr/>
          <a:lstStyle/>
          <a:p>
            <a:pPr>
              <a:spcBef>
                <a:spcPts val="600"/>
              </a:spcBef>
            </a:pPr>
            <a:r>
              <a:rPr lang="en-US" sz="2100" dirty="0"/>
              <a:t>Mode of participation </a:t>
            </a:r>
          </a:p>
          <a:p>
            <a:pPr marL="0" indent="0">
              <a:spcBef>
                <a:spcPts val="600"/>
              </a:spcBef>
              <a:buNone/>
            </a:pPr>
            <a:r>
              <a:rPr lang="en-US" sz="2100" dirty="0"/>
              <a:t>	- provide more support to web participants </a:t>
            </a:r>
            <a:r>
              <a:rPr lang="en-US" altLang="en-US" sz="2100" dirty="0"/>
              <a:t>- additional </a:t>
            </a:r>
            <a:r>
              <a:rPr lang="en-US" altLang="en-US" sz="2100" dirty="0" err="1"/>
              <a:t>helpscreens</a:t>
            </a:r>
            <a:r>
              <a:rPr lang="en-US" altLang="en-US" sz="2100" dirty="0"/>
              <a:t>, 	embedded data linkage video, contact with study team, links to data 	holders websites </a:t>
            </a:r>
            <a:endParaRPr lang="en-US" sz="2100" dirty="0"/>
          </a:p>
          <a:p>
            <a:pPr>
              <a:spcBef>
                <a:spcPts val="600"/>
              </a:spcBef>
            </a:pPr>
            <a:r>
              <a:rPr lang="en-US" sz="2100" dirty="0"/>
              <a:t>Consent at the click of a button</a:t>
            </a:r>
          </a:p>
          <a:p>
            <a:pPr marL="0" indent="0">
              <a:spcBef>
                <a:spcPts val="600"/>
              </a:spcBef>
              <a:buNone/>
            </a:pPr>
            <a:r>
              <a:rPr lang="en-US" sz="2100" dirty="0"/>
              <a:t>	- added an additional page in CAI instrument to review and confirm 	consents </a:t>
            </a:r>
          </a:p>
          <a:p>
            <a:pPr>
              <a:spcBef>
                <a:spcPts val="600"/>
              </a:spcBef>
            </a:pPr>
            <a:r>
              <a:rPr lang="en-US" sz="2100" dirty="0"/>
              <a:t>Consent confirmation</a:t>
            </a:r>
          </a:p>
          <a:p>
            <a:pPr marL="0" indent="0">
              <a:spcBef>
                <a:spcPts val="600"/>
              </a:spcBef>
              <a:buNone/>
            </a:pPr>
            <a:r>
              <a:rPr lang="en-US" sz="2100" dirty="0"/>
              <a:t>	-  confirmation letter understood and contained a good summary of 	what has been consented, decided to provide by letter to all (rather than 	email)</a:t>
            </a:r>
          </a:p>
          <a:p>
            <a:pPr>
              <a:spcBef>
                <a:spcPts val="600"/>
              </a:spcBef>
            </a:pPr>
            <a:r>
              <a:rPr lang="en-US" sz="2100" dirty="0"/>
              <a:t>Acceptability and feasibility of consent process</a:t>
            </a:r>
          </a:p>
          <a:p>
            <a:pPr marL="0" indent="0">
              <a:spcBef>
                <a:spcPts val="600"/>
              </a:spcBef>
              <a:buNone/>
            </a:pPr>
            <a:r>
              <a:rPr lang="en-GB" sz="2100" dirty="0"/>
              <a:t>	- protocol not perceived burdensome and </a:t>
            </a:r>
          </a:p>
          <a:p>
            <a:pPr marL="0" indent="0">
              <a:spcBef>
                <a:spcPts val="600"/>
              </a:spcBef>
              <a:buNone/>
            </a:pPr>
            <a:r>
              <a:rPr lang="en-GB" sz="2100" dirty="0"/>
              <a:t>	- </a:t>
            </a:r>
            <a:r>
              <a:rPr lang="en-US" sz="2100" dirty="0"/>
              <a:t>actual procedure (i.e. receiving an advance mailing, ticking ‘consent’ 	and receiving the confirmation of consent) not deemed complex</a:t>
            </a:r>
            <a:endParaRPr lang="en-GB" sz="2100" dirty="0"/>
          </a:p>
        </p:txBody>
      </p:sp>
      <p:sp>
        <p:nvSpPr>
          <p:cNvPr id="3" name="Title 2"/>
          <p:cNvSpPr>
            <a:spLocks noGrp="1"/>
          </p:cNvSpPr>
          <p:nvPr>
            <p:ph type="title"/>
          </p:nvPr>
        </p:nvSpPr>
        <p:spPr/>
        <p:txBody>
          <a:bodyPr/>
          <a:lstStyle/>
          <a:p>
            <a:r>
              <a:rPr lang="en-GB" dirty="0"/>
              <a:t>Consent protocol – key findings and improvements </a:t>
            </a:r>
            <a:br>
              <a:rPr lang="en-GB" dirty="0"/>
            </a:br>
            <a:endParaRPr lang="en-GB" dirty="0"/>
          </a:p>
        </p:txBody>
      </p:sp>
    </p:spTree>
    <p:extLst>
      <p:ext uri="{BB962C8B-B14F-4D97-AF65-F5344CB8AC3E}">
        <p14:creationId xmlns:p14="http://schemas.microsoft.com/office/powerpoint/2010/main" val="4267312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Consent screens (introduction)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275" y="1288860"/>
            <a:ext cx="6908876" cy="5021175"/>
          </a:xfrm>
          <a:prstGeom prst="rect">
            <a:avLst/>
          </a:prstGeom>
        </p:spPr>
      </p:pic>
    </p:spTree>
    <p:extLst>
      <p:ext uri="{BB962C8B-B14F-4D97-AF65-F5344CB8AC3E}">
        <p14:creationId xmlns:p14="http://schemas.microsoft.com/office/powerpoint/2010/main" val="131034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91292" y="1288860"/>
            <a:ext cx="9276077" cy="4481056"/>
          </a:xfrm>
        </p:spPr>
        <p:txBody>
          <a:bodyPr/>
          <a:lstStyle/>
          <a:p>
            <a:pPr marL="514350" indent="-514350">
              <a:buAutoNum type="arabicParenR"/>
            </a:pPr>
            <a:r>
              <a:rPr lang="en-GB" sz="2100" dirty="0"/>
              <a:t>About Next Steps and the age 25 survey</a:t>
            </a:r>
          </a:p>
          <a:p>
            <a:pPr marL="514350" indent="-514350">
              <a:buAutoNum type="arabicParenR"/>
            </a:pPr>
            <a:r>
              <a:rPr lang="en-GB" sz="2100" dirty="0"/>
              <a:t>Administrative records linkage </a:t>
            </a:r>
          </a:p>
          <a:p>
            <a:pPr marL="514350" indent="-514350">
              <a:buAutoNum type="arabicParenR"/>
            </a:pPr>
            <a:r>
              <a:rPr lang="en-GB" sz="2100" dirty="0"/>
              <a:t>Key challenges for Next Steps</a:t>
            </a:r>
          </a:p>
          <a:p>
            <a:pPr marL="514350" indent="-514350">
              <a:buAutoNum type="arabicParenR"/>
            </a:pPr>
            <a:r>
              <a:rPr lang="en-GB" sz="2100" dirty="0"/>
              <a:t>Linkages sought and linkage protocol</a:t>
            </a:r>
          </a:p>
          <a:p>
            <a:pPr marL="514350" indent="-514350">
              <a:buAutoNum type="arabicParenR"/>
            </a:pPr>
            <a:r>
              <a:rPr lang="en-US" sz="2100" dirty="0" err="1"/>
              <a:t>Optimising</a:t>
            </a:r>
            <a:r>
              <a:rPr lang="en-US" sz="2100" dirty="0"/>
              <a:t> the linkage consent protocol for online collection of consents</a:t>
            </a:r>
            <a:endParaRPr lang="en-GB" sz="2100" dirty="0"/>
          </a:p>
          <a:p>
            <a:pPr marL="514350" indent="-514350">
              <a:buAutoNum type="arabicParenR"/>
            </a:pPr>
            <a:r>
              <a:rPr lang="en-GB" sz="2100" dirty="0"/>
              <a:t>Mainstage consent outcomes at age 25 </a:t>
            </a:r>
          </a:p>
          <a:p>
            <a:pPr marL="514350" indent="-514350">
              <a:buAutoNum type="arabicParenR"/>
            </a:pPr>
            <a:r>
              <a:rPr lang="en-GB" sz="2100" dirty="0"/>
              <a:t>Data linkage plans for age 32 survey </a:t>
            </a:r>
          </a:p>
          <a:p>
            <a:pPr marL="514350" indent="-514350">
              <a:buAutoNum type="arabicParenR"/>
            </a:pPr>
            <a:r>
              <a:rPr lang="en-GB" sz="2100" dirty="0"/>
              <a:t>Discussion points    </a:t>
            </a:r>
          </a:p>
        </p:txBody>
      </p:sp>
      <p:sp>
        <p:nvSpPr>
          <p:cNvPr id="4" name="Title 3"/>
          <p:cNvSpPr>
            <a:spLocks noGrp="1"/>
          </p:cNvSpPr>
          <p:nvPr>
            <p:ph type="title"/>
          </p:nvPr>
        </p:nvSpPr>
        <p:spPr/>
        <p:txBody>
          <a:bodyPr/>
          <a:lstStyle/>
          <a:p>
            <a:r>
              <a:rPr lang="en-GB" dirty="0"/>
              <a:t>Outline</a:t>
            </a:r>
          </a:p>
        </p:txBody>
      </p:sp>
    </p:spTree>
    <p:extLst>
      <p:ext uri="{BB962C8B-B14F-4D97-AF65-F5344CB8AC3E}">
        <p14:creationId xmlns:p14="http://schemas.microsoft.com/office/powerpoint/2010/main" val="872572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Data linkage video</a:t>
            </a:r>
          </a:p>
        </p:txBody>
      </p:sp>
      <p:pic>
        <p:nvPicPr>
          <p:cNvPr id="5" name="W6ZuK3lYW6Y"/>
          <p:cNvPicPr>
            <a:picLocks noRot="1" noChangeAspect="1"/>
          </p:cNvPicPr>
          <p:nvPr>
            <a:videoFile r:link="rId1"/>
          </p:nvPr>
        </p:nvPicPr>
        <p:blipFill>
          <a:blip r:embed="rId3"/>
          <a:stretch>
            <a:fillRect/>
          </a:stretch>
        </p:blipFill>
        <p:spPr>
          <a:xfrm>
            <a:off x="2562225" y="1404937"/>
            <a:ext cx="7289800" cy="4100513"/>
          </a:xfrm>
          <a:prstGeom prst="rect">
            <a:avLst/>
          </a:prstGeom>
        </p:spPr>
      </p:pic>
    </p:spTree>
    <p:extLst>
      <p:ext uri="{BB962C8B-B14F-4D97-AF65-F5344CB8AC3E}">
        <p14:creationId xmlns:p14="http://schemas.microsoft.com/office/powerpoint/2010/main" val="273816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Consent screens (main: education records)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420" y="1095375"/>
            <a:ext cx="6973780" cy="5142954"/>
          </a:xfrm>
          <a:prstGeom prst="rect">
            <a:avLst/>
          </a:prstGeom>
        </p:spPr>
      </p:pic>
    </p:spTree>
    <p:extLst>
      <p:ext uri="{BB962C8B-B14F-4D97-AF65-F5344CB8AC3E}">
        <p14:creationId xmlns:p14="http://schemas.microsoft.com/office/powerpoint/2010/main" val="612000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Consent screens (review and confirmation)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442" y="1288860"/>
            <a:ext cx="6895358" cy="4985376"/>
          </a:xfrm>
          <a:prstGeom prst="rect">
            <a:avLst/>
          </a:prstGeom>
        </p:spPr>
      </p:pic>
    </p:spTree>
    <p:extLst>
      <p:ext uri="{BB962C8B-B14F-4D97-AF65-F5344CB8AC3E}">
        <p14:creationId xmlns:p14="http://schemas.microsoft.com/office/powerpoint/2010/main" val="571072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Consent rates and factors associated with giving consent </a:t>
            </a:r>
            <a:endParaRPr lang="en-US" dirty="0"/>
          </a:p>
        </p:txBody>
      </p:sp>
    </p:spTree>
    <p:extLst>
      <p:ext uri="{BB962C8B-B14F-4D97-AF65-F5344CB8AC3E}">
        <p14:creationId xmlns:p14="http://schemas.microsoft.com/office/powerpoint/2010/main" val="837002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Mainstage consent outcomes by mode</a:t>
            </a:r>
          </a:p>
        </p:txBody>
      </p:sp>
      <p:graphicFrame>
        <p:nvGraphicFramePr>
          <p:cNvPr id="5" name="Content Placeholder 5"/>
          <p:cNvGraphicFramePr>
            <a:graphicFrameLocks/>
          </p:cNvGraphicFramePr>
          <p:nvPr>
            <p:extLst>
              <p:ext uri="{D42A27DB-BD31-4B8C-83A1-F6EECF244321}">
                <p14:modId xmlns:p14="http://schemas.microsoft.com/office/powerpoint/2010/main" val="3603768663"/>
              </p:ext>
            </p:extLst>
          </p:nvPr>
        </p:nvGraphicFramePr>
        <p:xfrm>
          <a:off x="2276474" y="1206183"/>
          <a:ext cx="9410703" cy="4600716"/>
        </p:xfrm>
        <a:graphic>
          <a:graphicData uri="http://schemas.openxmlformats.org/drawingml/2006/table">
            <a:tbl>
              <a:tblPr firstRow="1" bandRow="1">
                <a:tableStyleId>{17292A2E-F333-43FB-9621-5CBBE7FDCDCB}</a:tableStyleId>
              </a:tblPr>
              <a:tblGrid>
                <a:gridCol w="2294303">
                  <a:extLst>
                    <a:ext uri="{9D8B030D-6E8A-4147-A177-3AD203B41FA5}">
                      <a16:colId xmlns:a16="http://schemas.microsoft.com/office/drawing/2014/main" val="20000"/>
                    </a:ext>
                  </a:extLst>
                </a:gridCol>
                <a:gridCol w="1779100">
                  <a:extLst>
                    <a:ext uri="{9D8B030D-6E8A-4147-A177-3AD203B41FA5}">
                      <a16:colId xmlns:a16="http://schemas.microsoft.com/office/drawing/2014/main" val="20001"/>
                    </a:ext>
                  </a:extLst>
                </a:gridCol>
                <a:gridCol w="1779100">
                  <a:extLst>
                    <a:ext uri="{9D8B030D-6E8A-4147-A177-3AD203B41FA5}">
                      <a16:colId xmlns:a16="http://schemas.microsoft.com/office/drawing/2014/main" val="20002"/>
                    </a:ext>
                  </a:extLst>
                </a:gridCol>
                <a:gridCol w="1779100">
                  <a:extLst>
                    <a:ext uri="{9D8B030D-6E8A-4147-A177-3AD203B41FA5}">
                      <a16:colId xmlns:a16="http://schemas.microsoft.com/office/drawing/2014/main" val="20003"/>
                    </a:ext>
                  </a:extLst>
                </a:gridCol>
                <a:gridCol w="1779100">
                  <a:extLst>
                    <a:ext uri="{9D8B030D-6E8A-4147-A177-3AD203B41FA5}">
                      <a16:colId xmlns:a16="http://schemas.microsoft.com/office/drawing/2014/main" val="20004"/>
                    </a:ext>
                  </a:extLst>
                </a:gridCol>
              </a:tblGrid>
              <a:tr h="343196">
                <a:tc>
                  <a:txBody>
                    <a:bodyPr/>
                    <a:lstStyle/>
                    <a:p>
                      <a:r>
                        <a:rPr lang="en-GB" sz="1400" dirty="0"/>
                        <a:t>Domain</a:t>
                      </a:r>
                    </a:p>
                  </a:txBody>
                  <a:tcPr anchor="ctr"/>
                </a:tc>
                <a:tc>
                  <a:txBody>
                    <a:bodyPr/>
                    <a:lstStyle/>
                    <a:p>
                      <a:r>
                        <a:rPr lang="en-GB" sz="1400" dirty="0"/>
                        <a:t>Web (%)</a:t>
                      </a:r>
                    </a:p>
                  </a:txBody>
                  <a:tcPr anchor="ctr"/>
                </a:tc>
                <a:tc>
                  <a:txBody>
                    <a:bodyPr/>
                    <a:lstStyle/>
                    <a:p>
                      <a:r>
                        <a:rPr lang="en-GB" sz="1400" dirty="0"/>
                        <a:t>Telephone (%)</a:t>
                      </a:r>
                    </a:p>
                  </a:txBody>
                  <a:tcPr anchor="ctr"/>
                </a:tc>
                <a:tc>
                  <a:txBody>
                    <a:bodyPr/>
                    <a:lstStyle/>
                    <a:p>
                      <a:r>
                        <a:rPr lang="en-GB" sz="1400" dirty="0"/>
                        <a:t>F2F (%)</a:t>
                      </a:r>
                    </a:p>
                  </a:txBody>
                  <a:tcPr anchor="ctr"/>
                </a:tc>
                <a:tc>
                  <a:txBody>
                    <a:bodyPr/>
                    <a:lstStyle/>
                    <a:p>
                      <a:r>
                        <a:rPr lang="en-GB" sz="1400" dirty="0"/>
                        <a:t>Overall (%)</a:t>
                      </a:r>
                    </a:p>
                  </a:txBody>
                  <a:tcPr anchor="ctr"/>
                </a:tc>
                <a:extLst>
                  <a:ext uri="{0D108BD9-81ED-4DB2-BD59-A6C34878D82A}">
                    <a16:rowId xmlns:a16="http://schemas.microsoft.com/office/drawing/2014/main" val="10000"/>
                  </a:ext>
                </a:extLst>
              </a:tr>
              <a:tr h="595472">
                <a:tc>
                  <a:txBody>
                    <a:bodyPr/>
                    <a:lstStyle/>
                    <a:p>
                      <a:r>
                        <a:rPr lang="en-GB" sz="1800" dirty="0"/>
                        <a:t>Education (NPD,</a:t>
                      </a:r>
                      <a:r>
                        <a:rPr lang="en-GB" sz="1800" baseline="0" dirty="0"/>
                        <a:t> ILR, HESA)</a:t>
                      </a:r>
                      <a:endParaRPr lang="en-GB"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a:solidFill>
                            <a:schemeClr val="tx1">
                              <a:lumMod val="75000"/>
                              <a:lumOff val="25000"/>
                            </a:schemeClr>
                          </a:solidFill>
                        </a:rPr>
                        <a:t>61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a:solidFill>
                            <a:schemeClr val="tx1">
                              <a:lumMod val="75000"/>
                              <a:lumOff val="25000"/>
                            </a:schemeClr>
                          </a:solidFill>
                        </a:rPr>
                        <a:t>85</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a:solidFill>
                            <a:schemeClr val="tx1">
                              <a:lumMod val="75000"/>
                              <a:lumOff val="25000"/>
                            </a:schemeClr>
                          </a:solidFill>
                        </a:rPr>
                        <a:t>86</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a:solidFill>
                            <a:schemeClr val="tx1">
                              <a:lumMod val="75000"/>
                              <a:lumOff val="25000"/>
                            </a:schemeClr>
                          </a:solidFill>
                        </a:rPr>
                        <a:t>70</a:t>
                      </a:r>
                    </a:p>
                  </a:txBody>
                  <a:tcPr anchor="ctr"/>
                </a:tc>
                <a:extLst>
                  <a:ext uri="{0D108BD9-81ED-4DB2-BD59-A6C34878D82A}">
                    <a16:rowId xmlns:a16="http://schemas.microsoft.com/office/drawing/2014/main" val="10001"/>
                  </a:ext>
                </a:extLst>
              </a:tr>
              <a:tr h="595472">
                <a:tc>
                  <a:txBody>
                    <a:bodyPr/>
                    <a:lstStyle/>
                    <a:p>
                      <a:r>
                        <a:rPr lang="en-GB" sz="1800" dirty="0"/>
                        <a:t>Education (UCAS)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a:solidFill>
                            <a:schemeClr val="tx1">
                              <a:lumMod val="75000"/>
                              <a:lumOff val="25000"/>
                            </a:schemeClr>
                          </a:solidFill>
                        </a:rPr>
                        <a:t>58</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a:solidFill>
                            <a:schemeClr val="tx1">
                              <a:lumMod val="75000"/>
                              <a:lumOff val="25000"/>
                            </a:schemeClr>
                          </a:solidFill>
                        </a:rPr>
                        <a:t>84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a:solidFill>
                            <a:schemeClr val="tx1">
                              <a:lumMod val="75000"/>
                              <a:lumOff val="25000"/>
                            </a:schemeClr>
                          </a:solidFill>
                        </a:rPr>
                        <a:t>83</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a:solidFill>
                            <a:schemeClr val="tx1">
                              <a:lumMod val="75000"/>
                              <a:lumOff val="25000"/>
                            </a:schemeClr>
                          </a:solidFill>
                        </a:rPr>
                        <a:t>68</a:t>
                      </a:r>
                    </a:p>
                  </a:txBody>
                  <a:tcPr anchor="ctr"/>
                </a:tc>
                <a:extLst>
                  <a:ext uri="{0D108BD9-81ED-4DB2-BD59-A6C34878D82A}">
                    <a16:rowId xmlns:a16="http://schemas.microsoft.com/office/drawing/2014/main" val="10002"/>
                  </a:ext>
                </a:extLst>
              </a:tr>
              <a:tr h="595472">
                <a:tc>
                  <a:txBody>
                    <a:bodyPr/>
                    <a:lstStyle/>
                    <a:p>
                      <a:r>
                        <a:rPr lang="en-GB" sz="1800" dirty="0"/>
                        <a:t>Education</a:t>
                      </a:r>
                      <a:r>
                        <a:rPr lang="en-GB" sz="1800" baseline="0" dirty="0"/>
                        <a:t> (SLC)</a:t>
                      </a:r>
                      <a:endParaRPr lang="en-GB"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a:solidFill>
                            <a:schemeClr val="tx1">
                              <a:lumMod val="75000"/>
                              <a:lumOff val="25000"/>
                            </a:schemeClr>
                          </a:solidFill>
                        </a:rPr>
                        <a:t>50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a:solidFill>
                            <a:schemeClr val="tx1">
                              <a:lumMod val="75000"/>
                              <a:lumOff val="25000"/>
                            </a:schemeClr>
                          </a:solidFill>
                        </a:rPr>
                        <a:t>74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a:solidFill>
                            <a:schemeClr val="tx1">
                              <a:lumMod val="75000"/>
                              <a:lumOff val="25000"/>
                            </a:schemeClr>
                          </a:solidFill>
                        </a:rPr>
                        <a:t>77</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a:solidFill>
                            <a:schemeClr val="tx1">
                              <a:lumMod val="75000"/>
                              <a:lumOff val="25000"/>
                            </a:schemeClr>
                          </a:solidFill>
                        </a:rPr>
                        <a:t>60</a:t>
                      </a:r>
                    </a:p>
                  </a:txBody>
                  <a:tcPr anchor="ctr"/>
                </a:tc>
                <a:extLst>
                  <a:ext uri="{0D108BD9-81ED-4DB2-BD59-A6C34878D82A}">
                    <a16:rowId xmlns:a16="http://schemas.microsoft.com/office/drawing/2014/main" val="10003"/>
                  </a:ext>
                </a:extLst>
              </a:tr>
              <a:tr h="595472">
                <a:tc>
                  <a:txBody>
                    <a:bodyPr/>
                    <a:lstStyle/>
                    <a:p>
                      <a:r>
                        <a:rPr lang="en-GB" sz="1800" dirty="0"/>
                        <a:t>Health (NHS)</a:t>
                      </a:r>
                    </a:p>
                  </a:txBody>
                  <a:tcPr anchor="ctr"/>
                </a:tc>
                <a:tc>
                  <a:txBody>
                    <a:bodyPr/>
                    <a:lstStyle/>
                    <a:p>
                      <a:r>
                        <a:rPr lang="en-GB" sz="1800" dirty="0"/>
                        <a:t>55</a:t>
                      </a:r>
                    </a:p>
                  </a:txBody>
                  <a:tcPr anchor="ctr"/>
                </a:tc>
                <a:tc>
                  <a:txBody>
                    <a:bodyPr/>
                    <a:lstStyle/>
                    <a:p>
                      <a:r>
                        <a:rPr lang="en-GB" sz="1800" dirty="0"/>
                        <a:t>76</a:t>
                      </a:r>
                    </a:p>
                  </a:txBody>
                  <a:tcPr anchor="ctr"/>
                </a:tc>
                <a:tc>
                  <a:txBody>
                    <a:bodyPr/>
                    <a:lstStyle/>
                    <a:p>
                      <a:r>
                        <a:rPr lang="en-GB" sz="1800" dirty="0"/>
                        <a:t>83</a:t>
                      </a:r>
                    </a:p>
                  </a:txBody>
                  <a:tcPr anchor="ctr"/>
                </a:tc>
                <a:tc>
                  <a:txBody>
                    <a:bodyPr/>
                    <a:lstStyle/>
                    <a:p>
                      <a:r>
                        <a:rPr lang="en-GB" sz="1800" dirty="0"/>
                        <a:t>65</a:t>
                      </a:r>
                    </a:p>
                  </a:txBody>
                  <a:tcPr anchor="ctr"/>
                </a:tc>
                <a:extLst>
                  <a:ext uri="{0D108BD9-81ED-4DB2-BD59-A6C34878D82A}">
                    <a16:rowId xmlns:a16="http://schemas.microsoft.com/office/drawing/2014/main" val="10004"/>
                  </a:ext>
                </a:extLst>
              </a:tr>
              <a:tr h="595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Economic (DWP) </a:t>
                      </a:r>
                    </a:p>
                    <a:p>
                      <a:endParaRPr lang="en-GB" sz="1800" dirty="0"/>
                    </a:p>
                  </a:txBody>
                  <a:tcPr anchor="ctr"/>
                </a:tc>
                <a:tc>
                  <a:txBody>
                    <a:bodyPr/>
                    <a:lstStyle/>
                    <a:p>
                      <a:r>
                        <a:rPr lang="en-GB" sz="1800" dirty="0"/>
                        <a:t>48</a:t>
                      </a:r>
                    </a:p>
                  </a:txBody>
                  <a:tcPr anchor="ctr"/>
                </a:tc>
                <a:tc>
                  <a:txBody>
                    <a:bodyPr/>
                    <a:lstStyle/>
                    <a:p>
                      <a:r>
                        <a:rPr lang="en-GB" sz="1800" dirty="0"/>
                        <a:t>76</a:t>
                      </a:r>
                    </a:p>
                  </a:txBody>
                  <a:tcPr anchor="ctr"/>
                </a:tc>
                <a:tc>
                  <a:txBody>
                    <a:bodyPr/>
                    <a:lstStyle/>
                    <a:p>
                      <a:r>
                        <a:rPr lang="en-GB" sz="1800" dirty="0"/>
                        <a:t>78</a:t>
                      </a:r>
                    </a:p>
                  </a:txBody>
                  <a:tcPr anchor="ctr"/>
                </a:tc>
                <a:tc>
                  <a:txBody>
                    <a:bodyPr/>
                    <a:lstStyle/>
                    <a:p>
                      <a:r>
                        <a:rPr lang="en-GB" sz="1800" dirty="0"/>
                        <a:t>60</a:t>
                      </a:r>
                    </a:p>
                  </a:txBody>
                  <a:tcPr anchor="ctr"/>
                </a:tc>
                <a:extLst>
                  <a:ext uri="{0D108BD9-81ED-4DB2-BD59-A6C34878D82A}">
                    <a16:rowId xmlns:a16="http://schemas.microsoft.com/office/drawing/2014/main" val="10005"/>
                  </a:ext>
                </a:extLst>
              </a:tr>
              <a:tr h="595472">
                <a:tc>
                  <a:txBody>
                    <a:bodyPr/>
                    <a:lstStyle/>
                    <a:p>
                      <a:r>
                        <a:rPr lang="en-GB" sz="1800" dirty="0"/>
                        <a:t>Economic (HMRC) </a:t>
                      </a:r>
                    </a:p>
                  </a:txBody>
                  <a:tcPr anchor="ctr"/>
                </a:tc>
                <a:tc>
                  <a:txBody>
                    <a:bodyPr/>
                    <a:lstStyle/>
                    <a:p>
                      <a:r>
                        <a:rPr lang="en-GB" sz="1800" dirty="0"/>
                        <a:t>46</a:t>
                      </a:r>
                    </a:p>
                  </a:txBody>
                  <a:tcPr anchor="ctr"/>
                </a:tc>
                <a:tc>
                  <a:txBody>
                    <a:bodyPr/>
                    <a:lstStyle/>
                    <a:p>
                      <a:r>
                        <a:rPr lang="en-GB" sz="1800" dirty="0"/>
                        <a:t>71</a:t>
                      </a:r>
                    </a:p>
                  </a:txBody>
                  <a:tcPr anchor="ctr"/>
                </a:tc>
                <a:tc>
                  <a:txBody>
                    <a:bodyPr/>
                    <a:lstStyle/>
                    <a:p>
                      <a:r>
                        <a:rPr lang="en-GB" sz="1800" dirty="0"/>
                        <a:t>76</a:t>
                      </a:r>
                    </a:p>
                  </a:txBody>
                  <a:tcPr anchor="ctr"/>
                </a:tc>
                <a:tc>
                  <a:txBody>
                    <a:bodyPr/>
                    <a:lstStyle/>
                    <a:p>
                      <a:r>
                        <a:rPr lang="en-GB" sz="1800" dirty="0"/>
                        <a:t>57</a:t>
                      </a:r>
                    </a:p>
                  </a:txBody>
                  <a:tcPr anchor="ctr"/>
                </a:tc>
                <a:extLst>
                  <a:ext uri="{0D108BD9-81ED-4DB2-BD59-A6C34878D82A}">
                    <a16:rowId xmlns:a16="http://schemas.microsoft.com/office/drawing/2014/main" val="10006"/>
                  </a:ext>
                </a:extLst>
              </a:tr>
              <a:tr h="595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a:solidFill>
                            <a:schemeClr val="tx1">
                              <a:lumMod val="75000"/>
                              <a:lumOff val="25000"/>
                            </a:schemeClr>
                          </a:solidFill>
                        </a:rPr>
                        <a:t>Crime (MOJ)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a:solidFill>
                            <a:schemeClr val="tx1">
                              <a:lumMod val="75000"/>
                              <a:lumOff val="25000"/>
                            </a:schemeClr>
                          </a:solidFill>
                        </a:rPr>
                        <a:t>55</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a:solidFill>
                            <a:schemeClr val="tx1">
                              <a:lumMod val="75000"/>
                              <a:lumOff val="25000"/>
                            </a:schemeClr>
                          </a:solidFill>
                        </a:rPr>
                        <a:t>78</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a:solidFill>
                            <a:schemeClr val="tx1">
                              <a:lumMod val="75000"/>
                              <a:lumOff val="25000"/>
                            </a:schemeClr>
                          </a:solidFill>
                        </a:rPr>
                        <a:t>79</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a:solidFill>
                            <a:schemeClr val="tx1">
                              <a:lumMod val="75000"/>
                              <a:lumOff val="25000"/>
                            </a:schemeClr>
                          </a:solidFill>
                        </a:rPr>
                        <a:t>64</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66846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99860"/>
            <a:ext cx="10515600" cy="796410"/>
          </a:xfrm>
        </p:spPr>
        <p:txBody>
          <a:bodyPr/>
          <a:lstStyle/>
          <a:p>
            <a:r>
              <a:rPr lang="en-GB" sz="3200" dirty="0"/>
              <a:t>P</a:t>
            </a:r>
            <a:r>
              <a:rPr lang="en-GB" dirty="0"/>
              <a:t>otential for bias resulting from differential patterns of consent</a:t>
            </a:r>
            <a:endParaRPr lang="en-US" dirty="0"/>
          </a:p>
        </p:txBody>
      </p:sp>
      <p:sp>
        <p:nvSpPr>
          <p:cNvPr id="6" name="Text Placeholder 4"/>
          <p:cNvSpPr>
            <a:spLocks noGrp="1"/>
          </p:cNvSpPr>
          <p:nvPr>
            <p:ph type="body" sz="quarter" idx="10"/>
          </p:nvPr>
        </p:nvSpPr>
        <p:spPr>
          <a:xfrm>
            <a:off x="1731032" y="1007427"/>
            <a:ext cx="9276077" cy="5450713"/>
          </a:xfrm>
        </p:spPr>
        <p:txBody>
          <a:bodyPr/>
          <a:lstStyle/>
          <a:p>
            <a:pPr marL="342900" indent="-342900">
              <a:spcBef>
                <a:spcPts val="600"/>
              </a:spcBef>
              <a:spcAft>
                <a:spcPts val="600"/>
              </a:spcAft>
            </a:pPr>
            <a:r>
              <a:rPr lang="en-GB" sz="2100" dirty="0"/>
              <a:t>CLS research on determinants of consent to linkage of health, crime, education and economic records among young adults (</a:t>
            </a:r>
            <a:r>
              <a:rPr lang="en-GB" sz="2100" dirty="0" err="1"/>
              <a:t>Peycheva</a:t>
            </a:r>
            <a:r>
              <a:rPr lang="en-GB" sz="2100" dirty="0"/>
              <a:t> et al., 2021)</a:t>
            </a:r>
          </a:p>
          <a:p>
            <a:pPr marL="874713" lvl="1" indent="-342900">
              <a:spcBef>
                <a:spcPts val="600"/>
              </a:spcBef>
              <a:spcAft>
                <a:spcPts val="600"/>
              </a:spcAft>
            </a:pPr>
            <a:r>
              <a:rPr lang="en-GB" sz="1700" dirty="0"/>
              <a:t>Data-driven approach, looking at the widest possible range of potential predictors of consent (all data collected throughout the study)</a:t>
            </a:r>
          </a:p>
          <a:p>
            <a:pPr marL="874713" lvl="1" indent="-342900">
              <a:spcBef>
                <a:spcPts val="600"/>
              </a:spcBef>
              <a:spcAft>
                <a:spcPts val="600"/>
              </a:spcAft>
            </a:pPr>
            <a:r>
              <a:rPr lang="en-GB" sz="1700" dirty="0"/>
              <a:t>Observed systematic differences between respondents who provide consent and those who do not:  potential for over- or underrepresentation of population subgroups in survey data linked to administrative data</a:t>
            </a:r>
          </a:p>
          <a:p>
            <a:pPr marL="874713" lvl="1" indent="-342900">
              <a:spcBef>
                <a:spcPts val="600"/>
              </a:spcBef>
              <a:spcAft>
                <a:spcPts val="600"/>
              </a:spcAft>
            </a:pPr>
            <a:r>
              <a:rPr lang="en-GB" sz="1700" dirty="0"/>
              <a:t>Consent across different record types could be determined by similar factors but also potential biases may differ according to the consent request</a:t>
            </a:r>
          </a:p>
          <a:p>
            <a:pPr marL="874713" lvl="1" indent="-342900">
              <a:spcBef>
                <a:spcPts val="600"/>
              </a:spcBef>
              <a:spcAft>
                <a:spcPts val="600"/>
              </a:spcAft>
            </a:pPr>
            <a:r>
              <a:rPr lang="en-GB" sz="1700" dirty="0"/>
              <a:t>The observed differences go beyond demographic and socioeconomic characteristics</a:t>
            </a:r>
          </a:p>
          <a:p>
            <a:pPr marL="874713" lvl="1" indent="-342900">
              <a:spcBef>
                <a:spcPts val="600"/>
              </a:spcBef>
              <a:spcAft>
                <a:spcPts val="600"/>
              </a:spcAft>
            </a:pPr>
            <a:r>
              <a:rPr lang="en-GB" sz="1700" dirty="0"/>
              <a:t>A range of attitudinal and behavioural characteristics, observed throughout the study, strongly related to consent</a:t>
            </a:r>
          </a:p>
          <a:p>
            <a:pPr marL="874713" lvl="1" indent="-342900">
              <a:spcBef>
                <a:spcPts val="600"/>
              </a:spcBef>
              <a:spcAft>
                <a:spcPts val="600"/>
              </a:spcAft>
            </a:pPr>
            <a:r>
              <a:rPr lang="en-GB" sz="1700" dirty="0"/>
              <a:t>Correcting solely for sociodemographic characteristics of study members may not entirely remove bias in sample composition.</a:t>
            </a:r>
            <a:endParaRPr lang="en-GB" sz="2100" dirty="0"/>
          </a:p>
          <a:p>
            <a:pPr marL="342900" indent="-342900">
              <a:spcBef>
                <a:spcPts val="600"/>
              </a:spcBef>
              <a:spcAft>
                <a:spcPts val="600"/>
              </a:spcAft>
            </a:pPr>
            <a:r>
              <a:rPr lang="en-GB" sz="2100" dirty="0"/>
              <a:t>Greater range of attributes should be considered when handling missing data due to selective consent</a:t>
            </a:r>
          </a:p>
          <a:p>
            <a:pPr marL="874713" lvl="1" indent="-342900">
              <a:spcBef>
                <a:spcPts val="600"/>
              </a:spcBef>
              <a:spcAft>
                <a:spcPts val="600"/>
              </a:spcAft>
            </a:pPr>
            <a:endParaRPr lang="en-GB" sz="1700" dirty="0"/>
          </a:p>
          <a:p>
            <a:pPr marL="874713" lvl="1" indent="-342900">
              <a:spcBef>
                <a:spcPts val="600"/>
              </a:spcBef>
              <a:spcAft>
                <a:spcPts val="600"/>
              </a:spcAft>
            </a:pPr>
            <a:endParaRPr lang="en-GB" sz="1400" dirty="0"/>
          </a:p>
          <a:p>
            <a:pPr marL="874713" lvl="1" indent="-342900">
              <a:spcBef>
                <a:spcPts val="600"/>
              </a:spcBef>
              <a:spcAft>
                <a:spcPts val="600"/>
              </a:spcAft>
            </a:pPr>
            <a:endParaRPr lang="en-GB" sz="1400" dirty="0"/>
          </a:p>
          <a:p>
            <a:pPr marL="874713" lvl="1" indent="-342900">
              <a:spcBef>
                <a:spcPts val="600"/>
              </a:spcBef>
              <a:spcAft>
                <a:spcPts val="600"/>
              </a:spcAft>
            </a:pPr>
            <a:endParaRPr lang="en-GB" sz="1400" dirty="0"/>
          </a:p>
          <a:p>
            <a:pPr marL="874713" lvl="1" indent="-342900">
              <a:spcBef>
                <a:spcPts val="600"/>
              </a:spcBef>
              <a:spcAft>
                <a:spcPts val="600"/>
              </a:spcAft>
            </a:pPr>
            <a:endParaRPr lang="en-GB" sz="1400" dirty="0"/>
          </a:p>
          <a:p>
            <a:pPr marL="874713" lvl="1" indent="-342900">
              <a:spcBef>
                <a:spcPts val="600"/>
              </a:spcBef>
              <a:spcAft>
                <a:spcPts val="600"/>
              </a:spcAft>
            </a:pPr>
            <a:endParaRPr lang="en-GB" sz="1400" dirty="0"/>
          </a:p>
          <a:p>
            <a:pPr marL="874713" lvl="1" indent="-342900">
              <a:spcBef>
                <a:spcPts val="600"/>
              </a:spcBef>
              <a:spcAft>
                <a:spcPts val="600"/>
              </a:spcAft>
            </a:pPr>
            <a:endParaRPr lang="en-US" altLang="en-US" sz="1700" dirty="0"/>
          </a:p>
        </p:txBody>
      </p:sp>
    </p:spTree>
    <p:extLst>
      <p:ext uri="{BB962C8B-B14F-4D97-AF65-F5344CB8AC3E}">
        <p14:creationId xmlns:p14="http://schemas.microsoft.com/office/powerpoint/2010/main" val="2641720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68114" y="1164573"/>
            <a:ext cx="9276077" cy="3966391"/>
          </a:xfrm>
        </p:spPr>
        <p:txBody>
          <a:bodyPr>
            <a:noAutofit/>
          </a:bodyPr>
          <a:lstStyle/>
          <a:p>
            <a:r>
              <a:rPr lang="en-GB" sz="2100" dirty="0"/>
              <a:t>Overall, asking for administrative records linkage consent considered successful </a:t>
            </a:r>
          </a:p>
          <a:p>
            <a:r>
              <a:rPr lang="en-GB" sz="2100" dirty="0"/>
              <a:t>Consent rates varied (notably) by domain and mode – much lower in web mode  </a:t>
            </a:r>
          </a:p>
          <a:p>
            <a:r>
              <a:rPr lang="en-GB" sz="2100" dirty="0"/>
              <a:t>Testing of consent protocol and materials – a major element in developing an effective consent request tools and procedures</a:t>
            </a:r>
          </a:p>
          <a:p>
            <a:r>
              <a:rPr lang="en-GB" sz="2100" dirty="0"/>
              <a:t>Clear explanation of process, highlighting benefits and reassurances in relation to concerns are key in information leaflets </a:t>
            </a:r>
          </a:p>
          <a:p>
            <a:r>
              <a:rPr lang="en-GB" sz="2100" dirty="0"/>
              <a:t>Visual design and layout also very important </a:t>
            </a:r>
          </a:p>
          <a:p>
            <a:r>
              <a:rPr lang="en-GB" sz="2100" dirty="0"/>
              <a:t>Implementing data linkage consent in WEB (still) a challenge </a:t>
            </a:r>
          </a:p>
          <a:p>
            <a:pPr marL="0" indent="0">
              <a:buNone/>
            </a:pPr>
            <a:r>
              <a:rPr lang="en-GB" sz="1800" dirty="0"/>
              <a:t>	</a:t>
            </a:r>
            <a:endParaRPr lang="en-US" altLang="en-US" sz="1800" dirty="0">
              <a:solidFill>
                <a:schemeClr val="tx1">
                  <a:lumMod val="65000"/>
                  <a:lumOff val="35000"/>
                </a:schemeClr>
              </a:solidFill>
            </a:endParaRPr>
          </a:p>
          <a:p>
            <a:endParaRPr lang="en-US" sz="2000" dirty="0"/>
          </a:p>
          <a:p>
            <a:endParaRPr lang="en-GB" dirty="0"/>
          </a:p>
          <a:p>
            <a:endParaRPr lang="en-GB" dirty="0"/>
          </a:p>
        </p:txBody>
      </p:sp>
      <p:sp>
        <p:nvSpPr>
          <p:cNvPr id="3" name="Title 2"/>
          <p:cNvSpPr>
            <a:spLocks noGrp="1"/>
          </p:cNvSpPr>
          <p:nvPr>
            <p:ph type="title"/>
          </p:nvPr>
        </p:nvSpPr>
        <p:spPr/>
        <p:txBody>
          <a:bodyPr/>
          <a:lstStyle/>
          <a:p>
            <a:r>
              <a:rPr lang="en-GB" dirty="0"/>
              <a:t>Summary of Age 25 Survey findings</a:t>
            </a:r>
          </a:p>
        </p:txBody>
      </p:sp>
    </p:spTree>
    <p:extLst>
      <p:ext uri="{BB962C8B-B14F-4D97-AF65-F5344CB8AC3E}">
        <p14:creationId xmlns:p14="http://schemas.microsoft.com/office/powerpoint/2010/main" val="1427753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Plans for Next Steps Age 32 survey (sweep 9)</a:t>
            </a:r>
          </a:p>
        </p:txBody>
      </p:sp>
      <p:sp>
        <p:nvSpPr>
          <p:cNvPr id="6" name="Text Placeholder 4"/>
          <p:cNvSpPr>
            <a:spLocks noGrp="1"/>
          </p:cNvSpPr>
          <p:nvPr>
            <p:ph type="body" sz="quarter" idx="10"/>
          </p:nvPr>
        </p:nvSpPr>
        <p:spPr>
          <a:xfrm>
            <a:off x="1840362" y="1196270"/>
            <a:ext cx="9276077" cy="5169280"/>
          </a:xfrm>
        </p:spPr>
        <p:txBody>
          <a:bodyPr/>
          <a:lstStyle/>
          <a:p>
            <a:pPr marL="342900" indent="-342900">
              <a:spcBef>
                <a:spcPts val="600"/>
              </a:spcBef>
              <a:spcAft>
                <a:spcPts val="600"/>
              </a:spcAft>
            </a:pPr>
            <a:r>
              <a:rPr lang="en-US" altLang="en-US" sz="2100" dirty="0"/>
              <a:t>Sequential mixed-mode design including web, face-to-face and telephone interviewing</a:t>
            </a:r>
          </a:p>
          <a:p>
            <a:pPr marL="342900" indent="-342900">
              <a:spcBef>
                <a:spcPts val="600"/>
              </a:spcBef>
              <a:spcAft>
                <a:spcPts val="600"/>
              </a:spcAft>
            </a:pPr>
            <a:r>
              <a:rPr lang="en-US" altLang="en-US" sz="2100" dirty="0"/>
              <a:t>Data linkage still a major element in the survey</a:t>
            </a:r>
          </a:p>
          <a:p>
            <a:pPr marL="342900" indent="-342900">
              <a:spcBef>
                <a:spcPts val="600"/>
              </a:spcBef>
              <a:spcAft>
                <a:spcPts val="600"/>
              </a:spcAft>
            </a:pPr>
            <a:r>
              <a:rPr lang="en-US" altLang="en-US" sz="2100" dirty="0"/>
              <a:t>Ask data linkage permissions not previously given</a:t>
            </a:r>
          </a:p>
          <a:p>
            <a:pPr marL="874713" lvl="1" indent="-342900">
              <a:spcBef>
                <a:spcPts val="600"/>
              </a:spcBef>
              <a:spcAft>
                <a:spcPts val="600"/>
              </a:spcAft>
            </a:pPr>
            <a:r>
              <a:rPr lang="en-US" altLang="en-US" sz="1700" dirty="0"/>
              <a:t>Health, education, economic, and criminal records</a:t>
            </a:r>
          </a:p>
          <a:p>
            <a:pPr marL="342900" indent="-342900">
              <a:spcBef>
                <a:spcPts val="600"/>
              </a:spcBef>
              <a:spcAft>
                <a:spcPts val="600"/>
              </a:spcAft>
            </a:pPr>
            <a:r>
              <a:rPr lang="en-US" altLang="en-US" sz="2100" dirty="0"/>
              <a:t>Ask data linkage permissions from cohabiting partner </a:t>
            </a:r>
          </a:p>
          <a:p>
            <a:pPr marL="874713" lvl="1" indent="-342900">
              <a:spcBef>
                <a:spcPts val="600"/>
              </a:spcBef>
              <a:spcAft>
                <a:spcPts val="600"/>
              </a:spcAft>
            </a:pPr>
            <a:r>
              <a:rPr lang="en-US" altLang="en-US" sz="1700" dirty="0"/>
              <a:t>Health and economic records</a:t>
            </a:r>
          </a:p>
          <a:p>
            <a:pPr marL="874713" lvl="1" indent="-342900">
              <a:spcBef>
                <a:spcPts val="600"/>
              </a:spcBef>
              <a:spcAft>
                <a:spcPts val="600"/>
              </a:spcAft>
            </a:pPr>
            <a:r>
              <a:rPr lang="en-US" altLang="en-US" sz="1700" dirty="0"/>
              <a:t>Online, following the cohort member interview, or in-person – if partner available during in-home visit </a:t>
            </a:r>
          </a:p>
          <a:p>
            <a:pPr marL="342900" indent="-342900">
              <a:spcBef>
                <a:spcPts val="600"/>
              </a:spcBef>
              <a:spcAft>
                <a:spcPts val="600"/>
              </a:spcAft>
            </a:pPr>
            <a:r>
              <a:rPr lang="en-US" altLang="en-US" sz="2100" dirty="0"/>
              <a:t>Data linkage protocol similar to Age 25 survey</a:t>
            </a:r>
          </a:p>
          <a:p>
            <a:pPr marL="817563" lvl="1" indent="-285750">
              <a:spcBef>
                <a:spcPts val="600"/>
              </a:spcBef>
              <a:spcAft>
                <a:spcPts val="600"/>
              </a:spcAft>
              <a:buFontTx/>
              <a:buChar char="-"/>
            </a:pPr>
            <a:r>
              <a:rPr lang="en-GB" altLang="en-US" sz="1700" dirty="0"/>
              <a:t>Provide materials aimed to ensure informed decisions </a:t>
            </a:r>
            <a:r>
              <a:rPr lang="en-US" altLang="en-US" sz="1700" dirty="0"/>
              <a:t>in advance (Data linkage leaflet) and throughout the consent process (Help screens, video, relevant web references)</a:t>
            </a:r>
          </a:p>
          <a:p>
            <a:pPr marL="817563" lvl="1" indent="-285750">
              <a:spcBef>
                <a:spcPts val="600"/>
              </a:spcBef>
              <a:spcAft>
                <a:spcPts val="600"/>
              </a:spcAft>
              <a:buFontTx/>
              <a:buChar char="-"/>
            </a:pPr>
            <a:r>
              <a:rPr lang="en-US" altLang="en-US" sz="1700" dirty="0"/>
              <a:t>Record permissions directly within the survey instrument (consent ‘at the click of a button’) </a:t>
            </a:r>
          </a:p>
          <a:p>
            <a:pPr marL="817563" lvl="1" indent="-285750">
              <a:spcBef>
                <a:spcPts val="600"/>
              </a:spcBef>
              <a:spcAft>
                <a:spcPts val="600"/>
              </a:spcAft>
              <a:buFontTx/>
              <a:buChar char="-"/>
            </a:pPr>
            <a:r>
              <a:rPr lang="en-US" altLang="en-US" sz="1700" dirty="0"/>
              <a:t>Provide a record of consent</a:t>
            </a:r>
          </a:p>
          <a:p>
            <a:pPr marL="817563" lvl="1" indent="-285750">
              <a:spcBef>
                <a:spcPts val="600"/>
              </a:spcBef>
              <a:spcAft>
                <a:spcPts val="600"/>
              </a:spcAft>
              <a:buFontTx/>
              <a:buChar char="-"/>
            </a:pPr>
            <a:endParaRPr lang="en-US" altLang="en-US" sz="1700" dirty="0"/>
          </a:p>
          <a:p>
            <a:pPr marL="874713" lvl="1" indent="-342900">
              <a:spcBef>
                <a:spcPts val="600"/>
              </a:spcBef>
              <a:spcAft>
                <a:spcPts val="600"/>
              </a:spcAft>
            </a:pPr>
            <a:endParaRPr lang="en-US" altLang="en-US" sz="1700" dirty="0"/>
          </a:p>
        </p:txBody>
      </p:sp>
    </p:spTree>
    <p:extLst>
      <p:ext uri="{BB962C8B-B14F-4D97-AF65-F5344CB8AC3E}">
        <p14:creationId xmlns:p14="http://schemas.microsoft.com/office/powerpoint/2010/main" val="3289185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further improve protocol for online consent collection to boost consent rates?</a:t>
            </a:r>
          </a:p>
        </p:txBody>
      </p:sp>
      <p:sp>
        <p:nvSpPr>
          <p:cNvPr id="6" name="Text Placeholder 4"/>
          <p:cNvSpPr>
            <a:spLocks noGrp="1"/>
          </p:cNvSpPr>
          <p:nvPr>
            <p:ph type="body" sz="quarter" idx="10"/>
          </p:nvPr>
        </p:nvSpPr>
        <p:spPr>
          <a:xfrm>
            <a:off x="1773382" y="1537854"/>
            <a:ext cx="9343057" cy="4827695"/>
          </a:xfrm>
        </p:spPr>
        <p:txBody>
          <a:bodyPr/>
          <a:lstStyle/>
          <a:p>
            <a:pPr marL="342900" indent="-342900">
              <a:spcBef>
                <a:spcPts val="600"/>
              </a:spcBef>
              <a:spcAft>
                <a:spcPts val="600"/>
              </a:spcAft>
            </a:pPr>
            <a:r>
              <a:rPr lang="en-US" altLang="en-US" sz="2100" dirty="0"/>
              <a:t>Telephone call-backs for non-consenters?</a:t>
            </a:r>
          </a:p>
          <a:p>
            <a:pPr marL="342900" indent="-342900">
              <a:spcBef>
                <a:spcPts val="600"/>
              </a:spcBef>
              <a:spcAft>
                <a:spcPts val="600"/>
              </a:spcAft>
            </a:pPr>
            <a:r>
              <a:rPr lang="en-US" altLang="en-US" sz="2100" dirty="0"/>
              <a:t>Remove consents from online instrument and complete via telephone follow-up? </a:t>
            </a:r>
          </a:p>
          <a:p>
            <a:pPr marL="342900" indent="-342900">
              <a:spcBef>
                <a:spcPts val="600"/>
              </a:spcBef>
              <a:spcAft>
                <a:spcPts val="600"/>
              </a:spcAft>
            </a:pPr>
            <a:r>
              <a:rPr lang="en-US" altLang="en-US" sz="2100" dirty="0"/>
              <a:t>Telephone protocol for those less likely to give consent? Can we identify and target effectively?  </a:t>
            </a:r>
          </a:p>
          <a:p>
            <a:pPr marL="342900" indent="-342900">
              <a:spcBef>
                <a:spcPts val="600"/>
              </a:spcBef>
              <a:spcAft>
                <a:spcPts val="600"/>
              </a:spcAft>
            </a:pPr>
            <a:endParaRPr lang="en-US" altLang="en-US" sz="2100" dirty="0"/>
          </a:p>
          <a:p>
            <a:pPr marL="342900" indent="-342900">
              <a:spcBef>
                <a:spcPts val="600"/>
              </a:spcBef>
              <a:spcAft>
                <a:spcPts val="600"/>
              </a:spcAft>
            </a:pPr>
            <a:r>
              <a:rPr lang="en-US" altLang="en-US" sz="2100" dirty="0"/>
              <a:t>Replicate interviewers’ function in online surveys </a:t>
            </a:r>
          </a:p>
          <a:p>
            <a:pPr marL="874713" lvl="1" indent="-342900">
              <a:spcBef>
                <a:spcPts val="600"/>
              </a:spcBef>
              <a:spcAft>
                <a:spcPts val="600"/>
              </a:spcAft>
            </a:pPr>
            <a:r>
              <a:rPr lang="en-US" altLang="en-US" sz="2100" dirty="0"/>
              <a:t>‘live chats’ over messaging service or asking respondents to phone in for interviewer to talk them through consent process?  </a:t>
            </a:r>
          </a:p>
          <a:p>
            <a:pPr marL="874713" lvl="1" indent="-342900">
              <a:spcBef>
                <a:spcPts val="600"/>
              </a:spcBef>
              <a:spcAft>
                <a:spcPts val="600"/>
              </a:spcAft>
            </a:pPr>
            <a:r>
              <a:rPr lang="en-US" altLang="en-US" sz="2100" dirty="0"/>
              <a:t>Automated functionality such as avatar or ‘chat bot’?    </a:t>
            </a:r>
          </a:p>
          <a:p>
            <a:pPr marL="817563" lvl="1" indent="-285750">
              <a:spcBef>
                <a:spcPts val="600"/>
              </a:spcBef>
              <a:spcAft>
                <a:spcPts val="600"/>
              </a:spcAft>
              <a:buFontTx/>
              <a:buChar char="-"/>
            </a:pPr>
            <a:endParaRPr lang="en-US" altLang="en-US" sz="1700" dirty="0"/>
          </a:p>
          <a:p>
            <a:pPr marL="874713" lvl="1" indent="-342900">
              <a:spcBef>
                <a:spcPts val="600"/>
              </a:spcBef>
              <a:spcAft>
                <a:spcPts val="600"/>
              </a:spcAft>
            </a:pPr>
            <a:endParaRPr lang="en-US" altLang="en-US" sz="1700" dirty="0"/>
          </a:p>
        </p:txBody>
      </p:sp>
    </p:spTree>
    <p:extLst>
      <p:ext uri="{BB962C8B-B14F-4D97-AF65-F5344CB8AC3E}">
        <p14:creationId xmlns:p14="http://schemas.microsoft.com/office/powerpoint/2010/main" val="531686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References</a:t>
            </a:r>
          </a:p>
        </p:txBody>
      </p:sp>
      <p:sp>
        <p:nvSpPr>
          <p:cNvPr id="6" name="Text Placeholder 4"/>
          <p:cNvSpPr>
            <a:spLocks noGrp="1"/>
          </p:cNvSpPr>
          <p:nvPr>
            <p:ph type="body" sz="quarter" idx="10"/>
          </p:nvPr>
        </p:nvSpPr>
        <p:spPr>
          <a:xfrm>
            <a:off x="1717964" y="1288860"/>
            <a:ext cx="9398475" cy="5076689"/>
          </a:xfrm>
        </p:spPr>
        <p:txBody>
          <a:bodyPr/>
          <a:lstStyle/>
          <a:p>
            <a:r>
              <a:rPr lang="en-GB" dirty="0" err="1"/>
              <a:t>Thornby</a:t>
            </a:r>
            <a:r>
              <a:rPr lang="en-GB" dirty="0"/>
              <a:t>, M., Calderwood L., Kotecha M., </a:t>
            </a:r>
            <a:r>
              <a:rPr lang="en-GB" dirty="0" err="1"/>
              <a:t>Beninger</a:t>
            </a:r>
            <a:r>
              <a:rPr lang="en-GB" dirty="0"/>
              <a:t> K. &amp; Gaia A. (2018). Collecting Multiple Data Linkage Consents in a Mixed-mode Survey: Evidence from a large-scale longitudinal study in the UK </a:t>
            </a:r>
            <a:r>
              <a:rPr lang="en-GB" i="1" dirty="0"/>
              <a:t>Survey Methods: Insights from the Field. Retrieved from </a:t>
            </a:r>
            <a:r>
              <a:rPr lang="en-GB" dirty="0">
                <a:hlinkClick r:id="rId3"/>
              </a:rPr>
              <a:t>https://surveyinsights.org/?p=9734</a:t>
            </a:r>
            <a:endParaRPr lang="en-GB" dirty="0"/>
          </a:p>
          <a:p>
            <a:r>
              <a:rPr lang="en-GB" dirty="0" err="1"/>
              <a:t>Peycheva</a:t>
            </a:r>
            <a:r>
              <a:rPr lang="en-GB" dirty="0"/>
              <a:t>, D., </a:t>
            </a:r>
            <a:r>
              <a:rPr lang="en-GB" dirty="0" err="1"/>
              <a:t>Ploubidis</a:t>
            </a:r>
            <a:r>
              <a:rPr lang="en-GB" dirty="0"/>
              <a:t>, G. and Calderwood, L. (2021, forthcoming). Determinants of Consent to Administrative Records Linkage in Longitudinal Surveys: Evidence from Next Steps in Lynn, P. (ed): Advances in Longitudinal Survey Methods, Wiley. </a:t>
            </a:r>
          </a:p>
          <a:p>
            <a:endParaRPr lang="en-GB" dirty="0"/>
          </a:p>
          <a:p>
            <a:pPr marL="817563" lvl="1" indent="-285750">
              <a:spcBef>
                <a:spcPts val="600"/>
              </a:spcBef>
              <a:spcAft>
                <a:spcPts val="600"/>
              </a:spcAft>
              <a:buFontTx/>
              <a:buChar char="-"/>
            </a:pPr>
            <a:endParaRPr lang="en-US" altLang="en-US" sz="1700" dirty="0"/>
          </a:p>
          <a:p>
            <a:pPr marL="874713" lvl="1" indent="-342900">
              <a:spcBef>
                <a:spcPts val="600"/>
              </a:spcBef>
              <a:spcAft>
                <a:spcPts val="600"/>
              </a:spcAft>
            </a:pPr>
            <a:endParaRPr lang="en-US" altLang="en-US" sz="1700" dirty="0"/>
          </a:p>
        </p:txBody>
      </p:sp>
    </p:spTree>
    <p:extLst>
      <p:ext uri="{BB962C8B-B14F-4D97-AF65-F5344CB8AC3E}">
        <p14:creationId xmlns:p14="http://schemas.microsoft.com/office/powerpoint/2010/main" val="211225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About Next Steps and the age 25 survey</a:t>
            </a:r>
          </a:p>
        </p:txBody>
      </p:sp>
      <p:sp>
        <p:nvSpPr>
          <p:cNvPr id="6" name="Text Placeholder 4"/>
          <p:cNvSpPr>
            <a:spLocks noGrp="1"/>
          </p:cNvSpPr>
          <p:nvPr>
            <p:ph type="body" sz="quarter" idx="10"/>
          </p:nvPr>
        </p:nvSpPr>
        <p:spPr>
          <a:xfrm>
            <a:off x="1840362" y="1290458"/>
            <a:ext cx="9276077" cy="5169280"/>
          </a:xfrm>
        </p:spPr>
        <p:txBody>
          <a:bodyPr/>
          <a:lstStyle/>
          <a:p>
            <a:pPr marL="342900" indent="-342900">
              <a:spcBef>
                <a:spcPts val="600"/>
              </a:spcBef>
              <a:spcAft>
                <a:spcPts val="600"/>
              </a:spcAft>
            </a:pPr>
            <a:r>
              <a:rPr lang="en-US" altLang="en-US" sz="2100" dirty="0"/>
              <a:t>Follows the lives of around 16,000 people in England born in 1989/1990 </a:t>
            </a:r>
          </a:p>
          <a:p>
            <a:pPr marL="342900" indent="-342900">
              <a:spcBef>
                <a:spcPts val="600"/>
              </a:spcBef>
              <a:spcAft>
                <a:spcPts val="600"/>
              </a:spcAft>
            </a:pPr>
            <a:r>
              <a:rPr lang="en-US" altLang="en-US" sz="2100" dirty="0"/>
              <a:t>Began in 2004 (age 13/14), annual sweeps until 2010 (age 19/20) (sweeps 1-7) </a:t>
            </a:r>
          </a:p>
          <a:p>
            <a:pPr marL="342900" indent="-342900">
              <a:spcBef>
                <a:spcPts val="600"/>
              </a:spcBef>
              <a:spcAft>
                <a:spcPts val="600"/>
              </a:spcAft>
            </a:pPr>
            <a:r>
              <a:rPr lang="en-GB" altLang="en-US" sz="2100" dirty="0"/>
              <a:t>Most recent sweep in </a:t>
            </a:r>
            <a:r>
              <a:rPr lang="en-US" altLang="en-US" sz="2100" dirty="0"/>
              <a:t>2015/2016 - age 25 survey (sweep 8) </a:t>
            </a:r>
          </a:p>
          <a:p>
            <a:pPr marL="342900" indent="-342900">
              <a:spcBef>
                <a:spcPts val="600"/>
              </a:spcBef>
              <a:spcAft>
                <a:spcPts val="600"/>
              </a:spcAft>
            </a:pPr>
            <a:r>
              <a:rPr lang="en-US" altLang="en-US" sz="2100" dirty="0"/>
              <a:t>Sequential mixed-mode design including web, telephone and face-to-face interviewing</a:t>
            </a:r>
          </a:p>
          <a:p>
            <a:pPr marL="342900" indent="-342900">
              <a:spcBef>
                <a:spcPts val="600"/>
              </a:spcBef>
              <a:spcAft>
                <a:spcPts val="600"/>
              </a:spcAft>
            </a:pPr>
            <a:r>
              <a:rPr lang="en-US" altLang="en-US" sz="2100" dirty="0"/>
              <a:t>Focus on transitions out of education and into early adulthood</a:t>
            </a:r>
          </a:p>
          <a:p>
            <a:pPr marL="342900" indent="-342900">
              <a:spcBef>
                <a:spcPts val="600"/>
              </a:spcBef>
              <a:spcAft>
                <a:spcPts val="600"/>
              </a:spcAft>
            </a:pPr>
            <a:r>
              <a:rPr lang="en-US" altLang="en-US" sz="2100" dirty="0"/>
              <a:t>Data linkage major element in the survey</a:t>
            </a:r>
          </a:p>
        </p:txBody>
      </p:sp>
    </p:spTree>
    <p:extLst>
      <p:ext uri="{BB962C8B-B14F-4D97-AF65-F5344CB8AC3E}">
        <p14:creationId xmlns:p14="http://schemas.microsoft.com/office/powerpoint/2010/main" val="1600861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0"/>
          </p:nvPr>
        </p:nvSpPr>
        <p:spPr/>
        <p:txBody>
          <a:bodyPr/>
          <a:lstStyle/>
          <a:p>
            <a:r>
              <a:rPr lang="en-US" dirty="0"/>
              <a:t>Any questions?</a:t>
            </a:r>
          </a:p>
          <a:p>
            <a:endParaRPr lang="en-US" dirty="0"/>
          </a:p>
        </p:txBody>
      </p:sp>
    </p:spTree>
    <p:extLst>
      <p:ext uri="{BB962C8B-B14F-4D97-AF65-F5344CB8AC3E}">
        <p14:creationId xmlns:p14="http://schemas.microsoft.com/office/powerpoint/2010/main" val="3013744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Additional help-screens: How helpful..?</a:t>
            </a:r>
            <a:br>
              <a:rPr lang="en-GB" dirty="0"/>
            </a:br>
            <a:endParaRPr lang="en-GB" dirty="0"/>
          </a:p>
        </p:txBody>
      </p:sp>
      <p:graphicFrame>
        <p:nvGraphicFramePr>
          <p:cNvPr id="4" name="Content Placeholder 5"/>
          <p:cNvGraphicFramePr>
            <a:graphicFrameLocks/>
          </p:cNvGraphicFramePr>
          <p:nvPr/>
        </p:nvGraphicFramePr>
        <p:xfrm>
          <a:off x="2166741" y="1460310"/>
          <a:ext cx="6520059" cy="4410025"/>
        </p:xfrm>
        <a:graphic>
          <a:graphicData uri="http://schemas.openxmlformats.org/drawingml/2006/table">
            <a:tbl>
              <a:tblPr firstRow="1" bandRow="1">
                <a:tableStyleId>{17292A2E-F333-43FB-9621-5CBBE7FDCDCB}</a:tableStyleId>
              </a:tblPr>
              <a:tblGrid>
                <a:gridCol w="5862834">
                  <a:extLst>
                    <a:ext uri="{9D8B030D-6E8A-4147-A177-3AD203B41FA5}">
                      <a16:colId xmlns:a16="http://schemas.microsoft.com/office/drawing/2014/main" val="20000"/>
                    </a:ext>
                  </a:extLst>
                </a:gridCol>
                <a:gridCol w="657225">
                  <a:extLst>
                    <a:ext uri="{9D8B030D-6E8A-4147-A177-3AD203B41FA5}">
                      <a16:colId xmlns:a16="http://schemas.microsoft.com/office/drawing/2014/main" val="20001"/>
                    </a:ext>
                  </a:extLst>
                </a:gridCol>
              </a:tblGrid>
              <a:tr h="561975">
                <a:tc>
                  <a:txBody>
                    <a:bodyPr/>
                    <a:lstStyle/>
                    <a:p>
                      <a:pPr algn="l" fontAlgn="b"/>
                      <a:r>
                        <a:rPr lang="en-GB" sz="1600" b="1" i="0" u="none" strike="noStrike" dirty="0">
                          <a:solidFill>
                            <a:schemeClr val="bg1"/>
                          </a:solidFill>
                          <a:effectLst/>
                          <a:latin typeface="Arial" panose="020B0604020202020204" pitchFamily="34" charset="0"/>
                        </a:rPr>
                        <a:t>Help screen</a:t>
                      </a:r>
                    </a:p>
                  </a:txBody>
                  <a:tcPr marL="9525" marR="9525" marT="9525" marB="0" anchor="b"/>
                </a:tc>
                <a:tc>
                  <a:txBody>
                    <a:bodyPr/>
                    <a:lstStyle/>
                    <a:p>
                      <a:pPr algn="ctr" fontAlgn="b"/>
                      <a:r>
                        <a:rPr lang="en-GB" sz="1600" b="1" i="0" u="none" strike="noStrike" dirty="0">
                          <a:solidFill>
                            <a:schemeClr val="bg1"/>
                          </a:solidFill>
                          <a:effectLst/>
                          <a:latin typeface="Arial" panose="020B0604020202020204" pitchFamily="34" charset="0"/>
                        </a:rPr>
                        <a:t>N</a:t>
                      </a:r>
                    </a:p>
                  </a:txBody>
                  <a:tcPr marL="9525" marR="9525" marT="9525" marB="0" anchor="b"/>
                </a:tc>
                <a:extLst>
                  <a:ext uri="{0D108BD9-81ED-4DB2-BD59-A6C34878D82A}">
                    <a16:rowId xmlns:a16="http://schemas.microsoft.com/office/drawing/2014/main" val="10000"/>
                  </a:ext>
                </a:extLst>
              </a:tr>
              <a:tr h="282765">
                <a:tc>
                  <a:txBody>
                    <a:bodyPr/>
                    <a:lstStyle/>
                    <a:p>
                      <a:pPr algn="l" fontAlgn="t"/>
                      <a:r>
                        <a:rPr lang="en-GB" sz="1600" b="0" i="0" u="none" strike="noStrike" dirty="0">
                          <a:solidFill>
                            <a:srgbClr val="000000"/>
                          </a:solidFill>
                          <a:effectLst/>
                          <a:latin typeface="Arial" panose="020B0604020202020204" pitchFamily="34" charset="0"/>
                        </a:rPr>
                        <a:t>Missing</a:t>
                      </a:r>
                    </a:p>
                  </a:txBody>
                  <a:tcPr marL="9525" marR="9525" marT="9525" marB="0"/>
                </a:tc>
                <a:tc>
                  <a:txBody>
                    <a:bodyPr/>
                    <a:lstStyle/>
                    <a:p>
                      <a:pPr algn="r" fontAlgn="ctr"/>
                      <a:r>
                        <a:rPr lang="en-GB" sz="1600" b="0" i="0" u="none" strike="noStrike">
                          <a:solidFill>
                            <a:srgbClr val="000000"/>
                          </a:solidFill>
                          <a:effectLst/>
                          <a:latin typeface="Arial" panose="020B0604020202020204" pitchFamily="34" charset="0"/>
                        </a:rPr>
                        <a:t>4765</a:t>
                      </a:r>
                    </a:p>
                  </a:txBody>
                  <a:tcPr marL="9525" marR="9525" marT="9525" marB="0" anchor="ctr"/>
                </a:tc>
                <a:extLst>
                  <a:ext uri="{0D108BD9-81ED-4DB2-BD59-A6C34878D82A}">
                    <a16:rowId xmlns:a16="http://schemas.microsoft.com/office/drawing/2014/main" val="10001"/>
                  </a:ext>
                </a:extLst>
              </a:tr>
              <a:tr h="276225">
                <a:tc>
                  <a:txBody>
                    <a:bodyPr/>
                    <a:lstStyle/>
                    <a:p>
                      <a:pPr algn="l" fontAlgn="t"/>
                      <a:r>
                        <a:rPr lang="en-US" sz="1600" b="0" i="0" u="none" strike="noStrike">
                          <a:solidFill>
                            <a:srgbClr val="000000"/>
                          </a:solidFill>
                          <a:effectLst/>
                          <a:latin typeface="Arial" panose="020B0604020202020204" pitchFamily="34" charset="0"/>
                        </a:rPr>
                        <a:t>EDUCATION: Which records would you like to add?</a:t>
                      </a:r>
                    </a:p>
                  </a:txBody>
                  <a:tcPr marL="9525" marR="9525" marT="9525" marB="0"/>
                </a:tc>
                <a:tc>
                  <a:txBody>
                    <a:bodyPr/>
                    <a:lstStyle/>
                    <a:p>
                      <a:pPr algn="r" fontAlgn="ctr"/>
                      <a:r>
                        <a:rPr lang="en-GB" sz="1600" b="0" i="0" u="none" strike="noStrike">
                          <a:solidFill>
                            <a:srgbClr val="000000"/>
                          </a:solidFill>
                          <a:effectLst/>
                          <a:latin typeface="Arial" panose="020B0604020202020204" pitchFamily="34" charset="0"/>
                        </a:rPr>
                        <a:t>1</a:t>
                      </a:r>
                    </a:p>
                  </a:txBody>
                  <a:tcPr marL="9525" marR="9525" marT="9525" marB="0" anchor="ctr"/>
                </a:tc>
                <a:extLst>
                  <a:ext uri="{0D108BD9-81ED-4DB2-BD59-A6C34878D82A}">
                    <a16:rowId xmlns:a16="http://schemas.microsoft.com/office/drawing/2014/main" val="10002"/>
                  </a:ext>
                </a:extLst>
              </a:tr>
              <a:tr h="341479">
                <a:tc>
                  <a:txBody>
                    <a:bodyPr/>
                    <a:lstStyle/>
                    <a:p>
                      <a:pPr algn="l" fontAlgn="t"/>
                      <a:r>
                        <a:rPr lang="en-US" sz="1600" b="0" i="0" u="none" strike="noStrike">
                          <a:solidFill>
                            <a:srgbClr val="000000"/>
                          </a:solidFill>
                          <a:effectLst/>
                          <a:latin typeface="Arial" panose="020B0604020202020204" pitchFamily="34" charset="0"/>
                        </a:rPr>
                        <a:t>EDUCATION: What do these records include?</a:t>
                      </a:r>
                    </a:p>
                  </a:txBody>
                  <a:tcPr marL="9525" marR="9525" marT="9525" marB="0"/>
                </a:tc>
                <a:tc>
                  <a:txBody>
                    <a:bodyPr/>
                    <a:lstStyle/>
                    <a:p>
                      <a:pPr algn="r" fontAlgn="ctr"/>
                      <a:r>
                        <a:rPr lang="en-GB" sz="1600" b="0" i="0" u="none" strike="noStrike">
                          <a:solidFill>
                            <a:srgbClr val="000000"/>
                          </a:solidFill>
                          <a:effectLst/>
                          <a:latin typeface="Arial" panose="020B0604020202020204" pitchFamily="34" charset="0"/>
                        </a:rPr>
                        <a:t>3</a:t>
                      </a:r>
                    </a:p>
                  </a:txBody>
                  <a:tcPr marL="9525" marR="9525" marT="9525" marB="0" anchor="ctr"/>
                </a:tc>
                <a:extLst>
                  <a:ext uri="{0D108BD9-81ED-4DB2-BD59-A6C34878D82A}">
                    <a16:rowId xmlns:a16="http://schemas.microsoft.com/office/drawing/2014/main" val="10003"/>
                  </a:ext>
                </a:extLst>
              </a:tr>
              <a:tr h="341479">
                <a:tc>
                  <a:txBody>
                    <a:bodyPr/>
                    <a:lstStyle/>
                    <a:p>
                      <a:pPr algn="l" fontAlgn="t"/>
                      <a:r>
                        <a:rPr lang="en-US" sz="1600" b="0" i="0" u="none" strike="noStrike">
                          <a:solidFill>
                            <a:srgbClr val="000000"/>
                          </a:solidFill>
                          <a:effectLst/>
                          <a:latin typeface="Arial" panose="020B0604020202020204" pitchFamily="34" charset="0"/>
                        </a:rPr>
                        <a:t>EDUCATION: Why is it helpful to add this information?</a:t>
                      </a:r>
                    </a:p>
                  </a:txBody>
                  <a:tcPr marL="9525" marR="9525" marT="9525" marB="0"/>
                </a:tc>
                <a:tc>
                  <a:txBody>
                    <a:bodyPr/>
                    <a:lstStyle/>
                    <a:p>
                      <a:pPr algn="r" fontAlgn="ctr"/>
                      <a:r>
                        <a:rPr lang="en-GB" sz="1600" b="0" i="0" u="none" strike="noStrike">
                          <a:solidFill>
                            <a:srgbClr val="000000"/>
                          </a:solidFill>
                          <a:effectLst/>
                          <a:latin typeface="Arial" panose="020B0604020202020204" pitchFamily="34" charset="0"/>
                        </a:rPr>
                        <a:t>3</a:t>
                      </a:r>
                    </a:p>
                  </a:txBody>
                  <a:tcPr marL="9525" marR="9525" marT="9525" marB="0" anchor="ctr"/>
                </a:tc>
                <a:extLst>
                  <a:ext uri="{0D108BD9-81ED-4DB2-BD59-A6C34878D82A}">
                    <a16:rowId xmlns:a16="http://schemas.microsoft.com/office/drawing/2014/main" val="10004"/>
                  </a:ext>
                </a:extLst>
              </a:tr>
              <a:tr h="341479">
                <a:tc>
                  <a:txBody>
                    <a:bodyPr/>
                    <a:lstStyle/>
                    <a:p>
                      <a:pPr algn="l" fontAlgn="t"/>
                      <a:r>
                        <a:rPr lang="en-US" sz="1600" b="0" i="0" u="none" strike="noStrike">
                          <a:solidFill>
                            <a:srgbClr val="000000"/>
                          </a:solidFill>
                          <a:effectLst/>
                          <a:latin typeface="Arial" panose="020B0604020202020204" pitchFamily="34" charset="0"/>
                        </a:rPr>
                        <a:t>ECONOMICS: What do these records include?</a:t>
                      </a:r>
                    </a:p>
                  </a:txBody>
                  <a:tcPr marL="9525" marR="9525" marT="9525" marB="0"/>
                </a:tc>
                <a:tc>
                  <a:txBody>
                    <a:bodyPr/>
                    <a:lstStyle/>
                    <a:p>
                      <a:pPr algn="r" fontAlgn="ctr"/>
                      <a:r>
                        <a:rPr lang="en-GB" sz="1600" b="0" i="0" u="none" strike="noStrike">
                          <a:solidFill>
                            <a:srgbClr val="000000"/>
                          </a:solidFill>
                          <a:effectLst/>
                          <a:latin typeface="Arial" panose="020B0604020202020204" pitchFamily="34" charset="0"/>
                        </a:rPr>
                        <a:t>2</a:t>
                      </a:r>
                    </a:p>
                  </a:txBody>
                  <a:tcPr marL="9525" marR="9525" marT="9525" marB="0" anchor="ctr"/>
                </a:tc>
                <a:extLst>
                  <a:ext uri="{0D108BD9-81ED-4DB2-BD59-A6C34878D82A}">
                    <a16:rowId xmlns:a16="http://schemas.microsoft.com/office/drawing/2014/main" val="10005"/>
                  </a:ext>
                </a:extLst>
              </a:tr>
              <a:tr h="341479">
                <a:tc>
                  <a:txBody>
                    <a:bodyPr/>
                    <a:lstStyle/>
                    <a:p>
                      <a:pPr algn="l" fontAlgn="t"/>
                      <a:r>
                        <a:rPr lang="en-US" sz="1600" b="0" i="0" u="none" strike="noStrike">
                          <a:solidFill>
                            <a:srgbClr val="000000"/>
                          </a:solidFill>
                          <a:effectLst/>
                          <a:latin typeface="Arial" panose="020B0604020202020204" pitchFamily="34" charset="0"/>
                        </a:rPr>
                        <a:t>ECONOMICS: Why is it helpful to add this information?</a:t>
                      </a:r>
                    </a:p>
                  </a:txBody>
                  <a:tcPr marL="9525" marR="9525" marT="9525" marB="0"/>
                </a:tc>
                <a:tc>
                  <a:txBody>
                    <a:bodyPr/>
                    <a:lstStyle/>
                    <a:p>
                      <a:pPr algn="r" fontAlgn="ctr"/>
                      <a:r>
                        <a:rPr lang="en-GB" sz="1600" b="0" i="0" u="none" strike="noStrike">
                          <a:solidFill>
                            <a:srgbClr val="000000"/>
                          </a:solidFill>
                          <a:effectLst/>
                          <a:latin typeface="Arial" panose="020B0604020202020204" pitchFamily="34" charset="0"/>
                        </a:rPr>
                        <a:t>2</a:t>
                      </a:r>
                    </a:p>
                  </a:txBody>
                  <a:tcPr marL="9525" marR="9525" marT="9525" marB="0" anchor="ctr"/>
                </a:tc>
                <a:extLst>
                  <a:ext uri="{0D108BD9-81ED-4DB2-BD59-A6C34878D82A}">
                    <a16:rowId xmlns:a16="http://schemas.microsoft.com/office/drawing/2014/main" val="10006"/>
                  </a:ext>
                </a:extLst>
              </a:tr>
              <a:tr h="341479">
                <a:tc>
                  <a:txBody>
                    <a:bodyPr/>
                    <a:lstStyle/>
                    <a:p>
                      <a:pPr algn="l" fontAlgn="t"/>
                      <a:r>
                        <a:rPr lang="en-US" sz="1600" b="0" i="0" u="none" strike="noStrike">
                          <a:solidFill>
                            <a:srgbClr val="000000"/>
                          </a:solidFill>
                          <a:effectLst/>
                          <a:latin typeface="Arial" panose="020B0604020202020204" pitchFamily="34" charset="0"/>
                        </a:rPr>
                        <a:t>CRIME: What do these records include?</a:t>
                      </a:r>
                    </a:p>
                  </a:txBody>
                  <a:tcPr marL="9525" marR="9525" marT="9525" marB="0"/>
                </a:tc>
                <a:tc>
                  <a:txBody>
                    <a:bodyPr/>
                    <a:lstStyle/>
                    <a:p>
                      <a:pPr algn="r" fontAlgn="ctr"/>
                      <a:r>
                        <a:rPr lang="en-GB" sz="1600" b="0" i="0" u="none" strike="noStrike">
                          <a:solidFill>
                            <a:srgbClr val="000000"/>
                          </a:solidFill>
                          <a:effectLst/>
                          <a:latin typeface="Arial" panose="020B0604020202020204" pitchFamily="34" charset="0"/>
                        </a:rPr>
                        <a:t>3</a:t>
                      </a:r>
                    </a:p>
                  </a:txBody>
                  <a:tcPr marL="9525" marR="9525" marT="9525" marB="0" anchor="ctr"/>
                </a:tc>
                <a:extLst>
                  <a:ext uri="{0D108BD9-81ED-4DB2-BD59-A6C34878D82A}">
                    <a16:rowId xmlns:a16="http://schemas.microsoft.com/office/drawing/2014/main" val="10007"/>
                  </a:ext>
                </a:extLst>
              </a:tr>
              <a:tr h="341479">
                <a:tc>
                  <a:txBody>
                    <a:bodyPr/>
                    <a:lstStyle/>
                    <a:p>
                      <a:pPr algn="l" fontAlgn="t"/>
                      <a:r>
                        <a:rPr lang="en-US" sz="1600" b="0" i="0" u="none" strike="noStrike">
                          <a:solidFill>
                            <a:srgbClr val="000000"/>
                          </a:solidFill>
                          <a:effectLst/>
                          <a:latin typeface="Arial" panose="020B0604020202020204" pitchFamily="34" charset="0"/>
                        </a:rPr>
                        <a:t>CRIME: Why is it helpful to add this information?</a:t>
                      </a:r>
                    </a:p>
                  </a:txBody>
                  <a:tcPr marL="9525" marR="9525" marT="9525" marB="0"/>
                </a:tc>
                <a:tc>
                  <a:txBody>
                    <a:bodyPr/>
                    <a:lstStyle/>
                    <a:p>
                      <a:pPr algn="r" fontAlgn="ctr"/>
                      <a:r>
                        <a:rPr lang="en-GB" sz="1600" b="0" i="0" u="none" strike="noStrike">
                          <a:solidFill>
                            <a:srgbClr val="000000"/>
                          </a:solidFill>
                          <a:effectLst/>
                          <a:latin typeface="Arial" panose="020B0604020202020204" pitchFamily="34" charset="0"/>
                        </a:rPr>
                        <a:t>1</a:t>
                      </a:r>
                    </a:p>
                  </a:txBody>
                  <a:tcPr marL="9525" marR="9525" marT="9525" marB="0" anchor="ctr"/>
                </a:tc>
                <a:extLst>
                  <a:ext uri="{0D108BD9-81ED-4DB2-BD59-A6C34878D82A}">
                    <a16:rowId xmlns:a16="http://schemas.microsoft.com/office/drawing/2014/main" val="10008"/>
                  </a:ext>
                </a:extLst>
              </a:tr>
              <a:tr h="341479">
                <a:tc>
                  <a:txBody>
                    <a:bodyPr/>
                    <a:lstStyle/>
                    <a:p>
                      <a:pPr algn="l" fontAlgn="t"/>
                      <a:r>
                        <a:rPr lang="en-US" sz="1600" b="0" i="0" u="none" strike="noStrike">
                          <a:solidFill>
                            <a:srgbClr val="000000"/>
                          </a:solidFill>
                          <a:effectLst/>
                          <a:latin typeface="Arial" panose="020B0604020202020204" pitchFamily="34" charset="0"/>
                        </a:rPr>
                        <a:t>HEALTH: Which records would you like to add?</a:t>
                      </a:r>
                    </a:p>
                  </a:txBody>
                  <a:tcPr marL="9525" marR="9525" marT="9525" marB="0"/>
                </a:tc>
                <a:tc>
                  <a:txBody>
                    <a:bodyPr/>
                    <a:lstStyle/>
                    <a:p>
                      <a:pPr algn="r" fontAlgn="ctr"/>
                      <a:r>
                        <a:rPr lang="en-GB" sz="1600" b="0" i="0" u="none" strike="noStrike">
                          <a:solidFill>
                            <a:srgbClr val="000000"/>
                          </a:solidFill>
                          <a:effectLst/>
                          <a:latin typeface="Arial" panose="020B0604020202020204" pitchFamily="34" charset="0"/>
                        </a:rPr>
                        <a:t>6</a:t>
                      </a:r>
                    </a:p>
                  </a:txBody>
                  <a:tcPr marL="9525" marR="9525" marT="9525" marB="0" anchor="ctr"/>
                </a:tc>
                <a:extLst>
                  <a:ext uri="{0D108BD9-81ED-4DB2-BD59-A6C34878D82A}">
                    <a16:rowId xmlns:a16="http://schemas.microsoft.com/office/drawing/2014/main" val="10009"/>
                  </a:ext>
                </a:extLst>
              </a:tr>
              <a:tr h="341479">
                <a:tc>
                  <a:txBody>
                    <a:bodyPr/>
                    <a:lstStyle/>
                    <a:p>
                      <a:pPr algn="l" fontAlgn="t"/>
                      <a:r>
                        <a:rPr lang="en-US" sz="1600" b="0" i="0" u="none" strike="noStrike">
                          <a:solidFill>
                            <a:srgbClr val="000000"/>
                          </a:solidFill>
                          <a:effectLst/>
                          <a:latin typeface="Arial" panose="020B0604020202020204" pitchFamily="34" charset="0"/>
                        </a:rPr>
                        <a:t>HEALTH: What do these records include?</a:t>
                      </a:r>
                    </a:p>
                  </a:txBody>
                  <a:tcPr marL="9525" marR="9525" marT="9525" marB="0"/>
                </a:tc>
                <a:tc>
                  <a:txBody>
                    <a:bodyPr/>
                    <a:lstStyle/>
                    <a:p>
                      <a:pPr algn="r" fontAlgn="ctr"/>
                      <a:r>
                        <a:rPr lang="en-GB" sz="1600" b="0" i="0" u="none" strike="noStrike">
                          <a:solidFill>
                            <a:srgbClr val="000000"/>
                          </a:solidFill>
                          <a:effectLst/>
                          <a:latin typeface="Arial" panose="020B0604020202020204" pitchFamily="34" charset="0"/>
                        </a:rPr>
                        <a:t>6</a:t>
                      </a:r>
                    </a:p>
                  </a:txBody>
                  <a:tcPr marL="9525" marR="9525" marT="9525" marB="0" anchor="ctr"/>
                </a:tc>
                <a:extLst>
                  <a:ext uri="{0D108BD9-81ED-4DB2-BD59-A6C34878D82A}">
                    <a16:rowId xmlns:a16="http://schemas.microsoft.com/office/drawing/2014/main" val="10010"/>
                  </a:ext>
                </a:extLst>
              </a:tr>
              <a:tr h="299569">
                <a:tc>
                  <a:txBody>
                    <a:bodyPr/>
                    <a:lstStyle/>
                    <a:p>
                      <a:pPr algn="l" fontAlgn="t"/>
                      <a:r>
                        <a:rPr lang="en-US" sz="1600" b="0" i="0" u="none" strike="noStrike">
                          <a:solidFill>
                            <a:srgbClr val="000000"/>
                          </a:solidFill>
                          <a:effectLst/>
                          <a:latin typeface="Arial" panose="020B0604020202020204" pitchFamily="34" charset="0"/>
                        </a:rPr>
                        <a:t>HEALTH: Why is it helpful to add this information?</a:t>
                      </a:r>
                    </a:p>
                  </a:txBody>
                  <a:tcPr marL="9525" marR="9525" marT="9525" marB="0"/>
                </a:tc>
                <a:tc>
                  <a:txBody>
                    <a:bodyPr/>
                    <a:lstStyle/>
                    <a:p>
                      <a:pPr algn="r" fontAlgn="ctr"/>
                      <a:r>
                        <a:rPr lang="en-GB" sz="1600" b="0" i="0" u="none" strike="noStrike">
                          <a:solidFill>
                            <a:srgbClr val="000000"/>
                          </a:solidFill>
                          <a:effectLst/>
                          <a:latin typeface="Arial" panose="020B0604020202020204" pitchFamily="34" charset="0"/>
                        </a:rPr>
                        <a:t>5</a:t>
                      </a:r>
                    </a:p>
                  </a:txBody>
                  <a:tcPr marL="9525" marR="9525" marT="9525" marB="0" anchor="ctr"/>
                </a:tc>
                <a:extLst>
                  <a:ext uri="{0D108BD9-81ED-4DB2-BD59-A6C34878D82A}">
                    <a16:rowId xmlns:a16="http://schemas.microsoft.com/office/drawing/2014/main" val="10011"/>
                  </a:ext>
                </a:extLst>
              </a:tr>
              <a:tr h="257659">
                <a:tc>
                  <a:txBody>
                    <a:bodyPr/>
                    <a:lstStyle/>
                    <a:p>
                      <a:pPr algn="l" fontAlgn="t"/>
                      <a:r>
                        <a:rPr lang="en-GB" sz="1600" b="0" i="0" u="none" strike="noStrike">
                          <a:solidFill>
                            <a:srgbClr val="000000"/>
                          </a:solidFill>
                          <a:effectLst/>
                          <a:latin typeface="Arial" panose="020B0604020202020204" pitchFamily="34" charset="0"/>
                        </a:rPr>
                        <a:t>Total</a:t>
                      </a:r>
                    </a:p>
                  </a:txBody>
                  <a:tcPr marL="9525" marR="9525" marT="9525" marB="0"/>
                </a:tc>
                <a:tc>
                  <a:txBody>
                    <a:bodyPr/>
                    <a:lstStyle/>
                    <a:p>
                      <a:pPr algn="r" fontAlgn="ctr"/>
                      <a:r>
                        <a:rPr lang="en-GB" sz="1600" b="0" i="0" u="none" strike="noStrike" dirty="0">
                          <a:solidFill>
                            <a:srgbClr val="000000"/>
                          </a:solidFill>
                          <a:effectLst/>
                          <a:latin typeface="Arial" panose="020B0604020202020204" pitchFamily="34" charset="0"/>
                        </a:rPr>
                        <a:t>4797</a:t>
                      </a:r>
                    </a:p>
                  </a:txBody>
                  <a:tcPr marL="9525" marR="9525" marT="9525"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115756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Administrative record linkage </a:t>
            </a:r>
            <a:br>
              <a:rPr lang="en-US" dirty="0"/>
            </a:br>
            <a:endParaRPr lang="en-GB" dirty="0"/>
          </a:p>
        </p:txBody>
      </p:sp>
      <p:sp>
        <p:nvSpPr>
          <p:cNvPr id="6" name="Text Placeholder 4"/>
          <p:cNvSpPr>
            <a:spLocks noGrp="1"/>
          </p:cNvSpPr>
          <p:nvPr>
            <p:ph type="body" sz="quarter" idx="10"/>
          </p:nvPr>
        </p:nvSpPr>
        <p:spPr>
          <a:xfrm>
            <a:off x="1799746" y="1169334"/>
            <a:ext cx="9554054" cy="5273734"/>
          </a:xfrm>
        </p:spPr>
        <p:txBody>
          <a:bodyPr/>
          <a:lstStyle/>
          <a:p>
            <a:pPr marL="0" indent="0">
              <a:spcBef>
                <a:spcPts val="600"/>
              </a:spcBef>
              <a:spcAft>
                <a:spcPts val="600"/>
              </a:spcAft>
              <a:buNone/>
            </a:pPr>
            <a:r>
              <a:rPr lang="en-US" altLang="en-US" sz="2100" dirty="0"/>
              <a:t>What is it? And why is it valuable?</a:t>
            </a:r>
          </a:p>
          <a:p>
            <a:pPr>
              <a:spcBef>
                <a:spcPts val="600"/>
              </a:spcBef>
              <a:spcAft>
                <a:spcPts val="600"/>
              </a:spcAft>
              <a:buFont typeface="Wingdings" panose="05000000000000000000" pitchFamily="2" charset="2"/>
              <a:buChar char="§"/>
            </a:pPr>
            <a:r>
              <a:rPr lang="en-US" altLang="en-US" sz="2100" dirty="0"/>
              <a:t>Study participants asked for consent to add information about them, held in administrative records, to their survey data</a:t>
            </a:r>
          </a:p>
          <a:p>
            <a:pPr>
              <a:spcBef>
                <a:spcPts val="600"/>
              </a:spcBef>
              <a:spcAft>
                <a:spcPts val="600"/>
              </a:spcAft>
              <a:buFont typeface="Wingdings" panose="05000000000000000000" pitchFamily="2" charset="2"/>
              <a:buChar char="§"/>
            </a:pPr>
            <a:r>
              <a:rPr lang="en-US" altLang="en-US" sz="2100" dirty="0"/>
              <a:t>Permission is either given or refused for participants’ administrative records to be linked to their survey data</a:t>
            </a:r>
          </a:p>
          <a:p>
            <a:pPr>
              <a:spcBef>
                <a:spcPts val="600"/>
              </a:spcBef>
              <a:spcAft>
                <a:spcPts val="600"/>
              </a:spcAft>
              <a:buFont typeface="Wingdings" panose="05000000000000000000" pitchFamily="2" charset="2"/>
              <a:buChar char="§"/>
            </a:pPr>
            <a:r>
              <a:rPr lang="en-US" altLang="en-US" sz="2100" dirty="0"/>
              <a:t>Multiple factors impact consent </a:t>
            </a:r>
          </a:p>
          <a:p>
            <a:pPr marL="0" indent="0">
              <a:spcBef>
                <a:spcPts val="600"/>
              </a:spcBef>
              <a:spcAft>
                <a:spcPts val="600"/>
              </a:spcAft>
              <a:buNone/>
            </a:pPr>
            <a:r>
              <a:rPr lang="en-US" altLang="en-US" sz="2100" dirty="0"/>
              <a:t>	- including the design of the consent request and the supporting 	materials aimed at providing the necessary information to enable 	informed consent</a:t>
            </a:r>
          </a:p>
          <a:p>
            <a:pPr>
              <a:spcBef>
                <a:spcPts val="600"/>
              </a:spcBef>
              <a:spcAft>
                <a:spcPts val="600"/>
              </a:spcAft>
            </a:pPr>
            <a:r>
              <a:rPr lang="en-US" altLang="en-US" sz="2100" dirty="0"/>
              <a:t>Careful planning and testing of the consent request is essential to ensure that respondents understand what is involved, and are able to take informed decisions</a:t>
            </a:r>
          </a:p>
        </p:txBody>
      </p:sp>
    </p:spTree>
    <p:extLst>
      <p:ext uri="{BB962C8B-B14F-4D97-AF65-F5344CB8AC3E}">
        <p14:creationId xmlns:p14="http://schemas.microsoft.com/office/powerpoint/2010/main" val="149880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challenges for Next Steps</a:t>
            </a:r>
          </a:p>
        </p:txBody>
      </p:sp>
      <p:sp>
        <p:nvSpPr>
          <p:cNvPr id="6" name="Text Placeholder 4"/>
          <p:cNvSpPr>
            <a:spLocks noGrp="1"/>
          </p:cNvSpPr>
          <p:nvPr>
            <p:ph type="body" sz="quarter" idx="10"/>
          </p:nvPr>
        </p:nvSpPr>
        <p:spPr>
          <a:xfrm>
            <a:off x="1988589" y="1173451"/>
            <a:ext cx="9276077" cy="5146439"/>
          </a:xfrm>
        </p:spPr>
        <p:txBody>
          <a:bodyPr/>
          <a:lstStyle/>
          <a:p>
            <a:pPr marL="342900" indent="-342900">
              <a:spcBef>
                <a:spcPts val="600"/>
              </a:spcBef>
              <a:spcAft>
                <a:spcPts val="600"/>
              </a:spcAft>
            </a:pPr>
            <a:r>
              <a:rPr lang="en-US" altLang="en-US" sz="2100" dirty="0"/>
              <a:t>Request for linking records from many different sources, on several different domains (health, education, economic, and criminal justice)</a:t>
            </a:r>
          </a:p>
          <a:p>
            <a:pPr marL="342900" indent="-342900">
              <a:spcBef>
                <a:spcPts val="600"/>
              </a:spcBef>
              <a:spcAft>
                <a:spcPts val="600"/>
              </a:spcAft>
            </a:pPr>
            <a:r>
              <a:rPr lang="en-US" altLang="en-US" sz="2100" dirty="0"/>
              <a:t>Retrospective and prospective nature of consent (request to add information from past, present and future records)</a:t>
            </a:r>
          </a:p>
          <a:p>
            <a:pPr marL="342900" indent="-342900">
              <a:spcBef>
                <a:spcPts val="600"/>
              </a:spcBef>
              <a:spcAft>
                <a:spcPts val="600"/>
              </a:spcAft>
            </a:pPr>
            <a:r>
              <a:rPr lang="en-US" altLang="en-US" sz="2100" dirty="0"/>
              <a:t>Data linkage protocol elicit informed decisions</a:t>
            </a:r>
          </a:p>
          <a:p>
            <a:pPr marL="342900" indent="-342900">
              <a:spcBef>
                <a:spcPts val="600"/>
              </a:spcBef>
              <a:spcAft>
                <a:spcPts val="600"/>
              </a:spcAft>
            </a:pPr>
            <a:r>
              <a:rPr lang="en-US" altLang="en-US" sz="2100" dirty="0"/>
              <a:t>Re-assure participant’s privacy and confidentiality concerns</a:t>
            </a:r>
          </a:p>
          <a:p>
            <a:pPr marL="342900" indent="-342900">
              <a:spcBef>
                <a:spcPts val="600"/>
              </a:spcBef>
              <a:spcAft>
                <a:spcPts val="600"/>
              </a:spcAft>
            </a:pPr>
            <a:r>
              <a:rPr lang="en-US" altLang="en-US" sz="2100" dirty="0"/>
              <a:t>Meet data holders and research ethics committee requirements</a:t>
            </a:r>
          </a:p>
          <a:p>
            <a:pPr marL="342900" indent="-342900">
              <a:spcBef>
                <a:spcPts val="600"/>
              </a:spcBef>
              <a:spcAft>
                <a:spcPts val="600"/>
              </a:spcAft>
            </a:pPr>
            <a:r>
              <a:rPr lang="en-US" altLang="en-US" sz="2100" dirty="0"/>
              <a:t>Implement data linkage consents in a mixed mode survey including web (i.e. no interviewer support provided)</a:t>
            </a:r>
          </a:p>
          <a:p>
            <a:pPr marL="342900" indent="-342900">
              <a:spcBef>
                <a:spcPts val="600"/>
              </a:spcBef>
              <a:spcAft>
                <a:spcPts val="600"/>
              </a:spcAft>
            </a:pPr>
            <a:r>
              <a:rPr lang="en-US" altLang="en-US" sz="2100" dirty="0"/>
              <a:t>Record consent directly within the survey instrument (consent ‘at the click of a button’) </a:t>
            </a:r>
          </a:p>
          <a:p>
            <a:pPr marL="342900" indent="-342900">
              <a:spcBef>
                <a:spcPts val="600"/>
              </a:spcBef>
              <a:spcAft>
                <a:spcPts val="600"/>
              </a:spcAft>
            </a:pPr>
            <a:r>
              <a:rPr lang="en-US" altLang="en-US" sz="2100" dirty="0"/>
              <a:t>Provide a record of consent for participants</a:t>
            </a:r>
          </a:p>
          <a:p>
            <a:pPr marL="342900" indent="-342900">
              <a:spcBef>
                <a:spcPts val="600"/>
              </a:spcBef>
              <a:spcAft>
                <a:spcPts val="600"/>
              </a:spcAft>
            </a:pPr>
            <a:endParaRPr lang="en-US" altLang="en-US" sz="1800" dirty="0">
              <a:solidFill>
                <a:schemeClr val="tx2">
                  <a:lumMod val="75000"/>
                </a:schemeClr>
              </a:solidFill>
            </a:endParaRPr>
          </a:p>
          <a:p>
            <a:pPr marL="342900" indent="-342900">
              <a:spcBef>
                <a:spcPts val="600"/>
              </a:spcBef>
              <a:spcAft>
                <a:spcPts val="600"/>
              </a:spcAft>
            </a:pPr>
            <a:endParaRPr lang="en-US" altLang="en-US" sz="2100" dirty="0">
              <a:solidFill>
                <a:schemeClr val="tx2">
                  <a:lumMod val="75000"/>
                </a:schemeClr>
              </a:solidFill>
            </a:endParaRPr>
          </a:p>
        </p:txBody>
      </p:sp>
    </p:spTree>
    <p:extLst>
      <p:ext uri="{BB962C8B-B14F-4D97-AF65-F5344CB8AC3E}">
        <p14:creationId xmlns:p14="http://schemas.microsoft.com/office/powerpoint/2010/main" val="123250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Linkages sought</a:t>
            </a:r>
          </a:p>
        </p:txBody>
      </p:sp>
      <p:graphicFrame>
        <p:nvGraphicFramePr>
          <p:cNvPr id="5" name="Content Placeholder 5"/>
          <p:cNvGraphicFramePr>
            <a:graphicFrameLocks/>
          </p:cNvGraphicFramePr>
          <p:nvPr>
            <p:extLst>
              <p:ext uri="{D42A27DB-BD31-4B8C-83A1-F6EECF244321}">
                <p14:modId xmlns:p14="http://schemas.microsoft.com/office/powerpoint/2010/main" val="296919791"/>
              </p:ext>
            </p:extLst>
          </p:nvPr>
        </p:nvGraphicFramePr>
        <p:xfrm>
          <a:off x="1689786" y="1050128"/>
          <a:ext cx="9474603" cy="4916074"/>
        </p:xfrm>
        <a:graphic>
          <a:graphicData uri="http://schemas.openxmlformats.org/drawingml/2006/table">
            <a:tbl>
              <a:tblPr firstRow="1" bandRow="1">
                <a:tableStyleId>{17292A2E-F333-43FB-9621-5CBBE7FDCDCB}</a:tableStyleId>
              </a:tblPr>
              <a:tblGrid>
                <a:gridCol w="1350829">
                  <a:extLst>
                    <a:ext uri="{9D8B030D-6E8A-4147-A177-3AD203B41FA5}">
                      <a16:colId xmlns:a16="http://schemas.microsoft.com/office/drawing/2014/main" val="20000"/>
                    </a:ext>
                  </a:extLst>
                </a:gridCol>
                <a:gridCol w="3415558">
                  <a:extLst>
                    <a:ext uri="{9D8B030D-6E8A-4147-A177-3AD203B41FA5}">
                      <a16:colId xmlns:a16="http://schemas.microsoft.com/office/drawing/2014/main" val="20001"/>
                    </a:ext>
                  </a:extLst>
                </a:gridCol>
                <a:gridCol w="4708216">
                  <a:extLst>
                    <a:ext uri="{9D8B030D-6E8A-4147-A177-3AD203B41FA5}">
                      <a16:colId xmlns:a16="http://schemas.microsoft.com/office/drawing/2014/main" val="20002"/>
                    </a:ext>
                  </a:extLst>
                </a:gridCol>
              </a:tblGrid>
              <a:tr h="286393">
                <a:tc>
                  <a:txBody>
                    <a:bodyPr/>
                    <a:lstStyle/>
                    <a:p>
                      <a:r>
                        <a:rPr lang="en-GB" sz="1400" dirty="0"/>
                        <a:t>Domain</a:t>
                      </a:r>
                    </a:p>
                  </a:txBody>
                  <a:tcPr anchor="ctr"/>
                </a:tc>
                <a:tc>
                  <a:txBody>
                    <a:bodyPr/>
                    <a:lstStyle/>
                    <a:p>
                      <a:r>
                        <a:rPr lang="en-GB" sz="1400" dirty="0"/>
                        <a:t>Data</a:t>
                      </a:r>
                      <a:r>
                        <a:rPr lang="en-GB" sz="1400" baseline="0" dirty="0"/>
                        <a:t> set / information </a:t>
                      </a:r>
                      <a:endParaRPr lang="en-GB" sz="1400" dirty="0"/>
                    </a:p>
                  </a:txBody>
                  <a:tcPr anchor="ctr"/>
                </a:tc>
                <a:tc>
                  <a:txBody>
                    <a:bodyPr/>
                    <a:lstStyle/>
                    <a:p>
                      <a:r>
                        <a:rPr lang="en-GB" sz="1400" dirty="0"/>
                        <a:t>Government</a:t>
                      </a:r>
                      <a:r>
                        <a:rPr lang="en-GB" sz="1400" baseline="0" dirty="0"/>
                        <a:t> Department / Organisation</a:t>
                      </a:r>
                      <a:endParaRPr lang="en-GB" sz="1400" dirty="0"/>
                    </a:p>
                  </a:txBody>
                  <a:tcPr anchor="ctr"/>
                </a:tc>
                <a:extLst>
                  <a:ext uri="{0D108BD9-81ED-4DB2-BD59-A6C34878D82A}">
                    <a16:rowId xmlns:a16="http://schemas.microsoft.com/office/drawing/2014/main" val="10000"/>
                  </a:ext>
                </a:extLst>
              </a:tr>
              <a:tr h="2090671">
                <a:tc>
                  <a:txBody>
                    <a:bodyPr/>
                    <a:lstStyle/>
                    <a:p>
                      <a:r>
                        <a:rPr lang="en-GB" sz="1400" dirty="0"/>
                        <a:t>Education</a:t>
                      </a:r>
                      <a:r>
                        <a:rPr lang="en-GB" sz="1400" baseline="0" dirty="0"/>
                        <a:t> </a:t>
                      </a:r>
                      <a:endParaRPr lang="en-GB"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1">
                          <a:solidFill>
                            <a:schemeClr val="tx1">
                              <a:lumMod val="75000"/>
                              <a:lumOff val="25000"/>
                            </a:schemeClr>
                          </a:solidFill>
                        </a:rPr>
                        <a:t>National</a:t>
                      </a:r>
                      <a:r>
                        <a:rPr lang="en-GB" sz="1400" baseline="0" noProof="1">
                          <a:solidFill>
                            <a:schemeClr val="tx1">
                              <a:lumMod val="75000"/>
                              <a:lumOff val="25000"/>
                            </a:schemeClr>
                          </a:solidFill>
                        </a:rPr>
                        <a:t> Pupil Database (NPD)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noProof="1">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noProof="1">
                          <a:solidFill>
                            <a:schemeClr val="tx1">
                              <a:lumMod val="75000"/>
                              <a:lumOff val="25000"/>
                            </a:schemeClr>
                          </a:solidFill>
                        </a:rPr>
                        <a:t>Individualised Learner Records (ILR)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noProof="1">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noProof="1">
                          <a:solidFill>
                            <a:schemeClr val="tx1">
                              <a:lumMod val="75000"/>
                              <a:lumOff val="25000"/>
                            </a:schemeClr>
                          </a:solidFill>
                        </a:rPr>
                        <a:t>University participation, attainment and destinations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noProof="1">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noProof="1">
                          <a:solidFill>
                            <a:schemeClr val="tx1">
                              <a:lumMod val="75000"/>
                              <a:lumOff val="25000"/>
                            </a:schemeClr>
                          </a:solidFill>
                        </a:rPr>
                        <a:t>Student Loans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noProof="1">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noProof="1">
                          <a:solidFill>
                            <a:schemeClr val="tx1">
                              <a:lumMod val="75000"/>
                              <a:lumOff val="25000"/>
                            </a:schemeClr>
                          </a:solidFill>
                        </a:rPr>
                        <a:t>Higher education applications and offers </a:t>
                      </a:r>
                      <a:endParaRPr lang="en-GB" sz="1400" noProof="1">
                        <a:solidFill>
                          <a:schemeClr val="tx1">
                            <a:lumMod val="75000"/>
                            <a:lumOff val="25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1">
                          <a:solidFill>
                            <a:schemeClr val="tx1">
                              <a:lumMod val="75000"/>
                              <a:lumOff val="25000"/>
                            </a:schemeClr>
                          </a:solidFill>
                        </a:rPr>
                        <a:t>Department</a:t>
                      </a:r>
                      <a:r>
                        <a:rPr lang="en-GB" sz="1400" baseline="0" noProof="1">
                          <a:solidFill>
                            <a:schemeClr val="tx1">
                              <a:lumMod val="75000"/>
                              <a:lumOff val="25000"/>
                            </a:schemeClr>
                          </a:solidFill>
                        </a:rPr>
                        <a:t> for Education (DfE)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noProof="1">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noProof="1">
                          <a:solidFill>
                            <a:schemeClr val="tx1">
                              <a:lumMod val="75000"/>
                              <a:lumOff val="25000"/>
                            </a:schemeClr>
                          </a:solidFill>
                        </a:rPr>
                        <a:t>Department for Business, Innovation and Skills (BIS)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noProof="1">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noProof="1">
                          <a:solidFill>
                            <a:schemeClr val="tx1">
                              <a:lumMod val="75000"/>
                              <a:lumOff val="25000"/>
                            </a:schemeClr>
                          </a:solidFill>
                        </a:rPr>
                        <a:t>Higher Education Statistics Agency (HESA)</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noProof="1">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noProof="1">
                          <a:solidFill>
                            <a:schemeClr val="tx1">
                              <a:lumMod val="75000"/>
                              <a:lumOff val="25000"/>
                            </a:schemeClr>
                          </a:solidFill>
                        </a:rPr>
                        <a:t>Student Loans Company (SLC)</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noProof="1">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1">
                          <a:solidFill>
                            <a:schemeClr val="tx1">
                              <a:lumMod val="75000"/>
                              <a:lumOff val="25000"/>
                            </a:schemeClr>
                          </a:solidFill>
                        </a:rPr>
                        <a:t>University and College</a:t>
                      </a:r>
                      <a:r>
                        <a:rPr lang="en-GB" sz="1400" baseline="0" noProof="1">
                          <a:solidFill>
                            <a:schemeClr val="tx1">
                              <a:lumMod val="75000"/>
                              <a:lumOff val="25000"/>
                            </a:schemeClr>
                          </a:solidFill>
                        </a:rPr>
                        <a:t> Admissions Service (UCAS)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noProof="1">
                        <a:solidFill>
                          <a:schemeClr val="tx1">
                            <a:lumMod val="75000"/>
                            <a:lumOff val="25000"/>
                          </a:schemeClr>
                        </a:solidFill>
                      </a:endParaRPr>
                    </a:p>
                  </a:txBody>
                  <a:tcPr anchor="ctr"/>
                </a:tc>
                <a:extLst>
                  <a:ext uri="{0D108BD9-81ED-4DB2-BD59-A6C34878D82A}">
                    <a16:rowId xmlns:a16="http://schemas.microsoft.com/office/drawing/2014/main" val="10001"/>
                  </a:ext>
                </a:extLst>
              </a:tr>
              <a:tr h="720677">
                <a:tc>
                  <a:txBody>
                    <a:bodyPr/>
                    <a:lstStyle/>
                    <a:p>
                      <a:r>
                        <a:rPr lang="en-GB" sz="1400" dirty="0"/>
                        <a:t>Health </a:t>
                      </a:r>
                    </a:p>
                  </a:txBody>
                  <a:tcPr anchor="ctr"/>
                </a:tc>
                <a:tc>
                  <a:txBody>
                    <a:bodyPr/>
                    <a:lstStyle/>
                    <a:p>
                      <a:r>
                        <a:rPr lang="en-GB" sz="1400" baseline="0" dirty="0"/>
                        <a:t>Hospital Episodes Statistics (HES) plus primary care data </a:t>
                      </a:r>
                      <a:endParaRPr lang="en-GB" sz="1400" dirty="0"/>
                    </a:p>
                  </a:txBody>
                  <a:tcPr anchor="ctr"/>
                </a:tc>
                <a:tc>
                  <a:txBody>
                    <a:bodyPr/>
                    <a:lstStyle/>
                    <a:p>
                      <a:r>
                        <a:rPr lang="en-GB" sz="1400" dirty="0"/>
                        <a:t>NHS Digital</a:t>
                      </a:r>
                      <a:r>
                        <a:rPr lang="en-GB" sz="1400" baseline="0" dirty="0"/>
                        <a:t> </a:t>
                      </a:r>
                      <a:endParaRPr lang="en-GB" sz="1400" dirty="0"/>
                    </a:p>
                  </a:txBody>
                  <a:tcPr anchor="ctr"/>
                </a:tc>
                <a:extLst>
                  <a:ext uri="{0D108BD9-81ED-4DB2-BD59-A6C34878D82A}">
                    <a16:rowId xmlns:a16="http://schemas.microsoft.com/office/drawing/2014/main" val="10002"/>
                  </a:ext>
                </a:extLst>
              </a:tr>
              <a:tr h="887819">
                <a:tc>
                  <a:txBody>
                    <a:bodyPr/>
                    <a:lstStyle/>
                    <a:p>
                      <a:r>
                        <a:rPr lang="en-GB" sz="1400" dirty="0"/>
                        <a:t>Economic </a:t>
                      </a:r>
                    </a:p>
                  </a:txBody>
                  <a:tcPr anchor="ctr"/>
                </a:tc>
                <a:tc>
                  <a:txBody>
                    <a:bodyPr/>
                    <a:lstStyle/>
                    <a:p>
                      <a:r>
                        <a:rPr lang="en-GB" sz="1400" dirty="0"/>
                        <a:t>Benefit claims and employment programme</a:t>
                      </a:r>
                    </a:p>
                    <a:p>
                      <a:endParaRPr lang="en-GB" sz="1400" dirty="0"/>
                    </a:p>
                    <a:p>
                      <a:r>
                        <a:rPr lang="en-GB" sz="1400" dirty="0"/>
                        <a:t>Tax credits,</a:t>
                      </a:r>
                      <a:r>
                        <a:rPr lang="en-GB" sz="1400" baseline="0" dirty="0"/>
                        <a:t> NI contributions, income </a:t>
                      </a:r>
                      <a:endParaRPr lang="en-GB" sz="1400" dirty="0"/>
                    </a:p>
                  </a:txBody>
                  <a:tcPr anchor="ctr"/>
                </a:tc>
                <a:tc>
                  <a:txBody>
                    <a:bodyPr/>
                    <a:lstStyle/>
                    <a:p>
                      <a:r>
                        <a:rPr lang="en-GB" sz="1400" dirty="0"/>
                        <a:t>Department</a:t>
                      </a:r>
                      <a:r>
                        <a:rPr lang="en-GB" sz="1400" baseline="0" dirty="0"/>
                        <a:t> for Work and Pensions (DWP)</a:t>
                      </a:r>
                    </a:p>
                    <a:p>
                      <a:endParaRPr lang="en-GB" sz="1400" dirty="0"/>
                    </a:p>
                    <a:p>
                      <a:endParaRPr lang="en-GB" sz="1400" dirty="0"/>
                    </a:p>
                    <a:p>
                      <a:r>
                        <a:rPr lang="en-GB" sz="1400" dirty="0"/>
                        <a:t>Her Majesty's Revenue and Customs (HMRC)</a:t>
                      </a:r>
                    </a:p>
                  </a:txBody>
                  <a:tcPr anchor="ctr"/>
                </a:tc>
                <a:extLst>
                  <a:ext uri="{0D108BD9-81ED-4DB2-BD59-A6C34878D82A}">
                    <a16:rowId xmlns:a16="http://schemas.microsoft.com/office/drawing/2014/main" val="10003"/>
                  </a:ext>
                </a:extLst>
              </a:tr>
              <a:tr h="7206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1">
                          <a:solidFill>
                            <a:schemeClr val="tx1">
                              <a:lumMod val="75000"/>
                              <a:lumOff val="25000"/>
                            </a:schemeClr>
                          </a:solidFill>
                        </a:rPr>
                        <a:t>Crime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1">
                          <a:solidFill>
                            <a:schemeClr val="tx1">
                              <a:lumMod val="75000"/>
                              <a:lumOff val="25000"/>
                            </a:schemeClr>
                          </a:solidFill>
                        </a:rPr>
                        <a:t>Police National Computer (PNC)</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1">
                          <a:solidFill>
                            <a:schemeClr val="tx1">
                              <a:lumMod val="75000"/>
                              <a:lumOff val="25000"/>
                            </a:schemeClr>
                          </a:solidFill>
                        </a:rPr>
                        <a:t>Ministry of Justice (MOJ)</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33279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70674" y="1288860"/>
            <a:ext cx="6184496" cy="4336877"/>
          </a:xfrm>
          <a:prstGeom prst="rect">
            <a:avLst/>
          </a:prstGeom>
        </p:spPr>
      </p:pic>
      <p:sp>
        <p:nvSpPr>
          <p:cNvPr id="3" name="Title 2"/>
          <p:cNvSpPr>
            <a:spLocks noGrp="1"/>
          </p:cNvSpPr>
          <p:nvPr>
            <p:ph type="title"/>
          </p:nvPr>
        </p:nvSpPr>
        <p:spPr/>
        <p:txBody>
          <a:bodyPr/>
          <a:lstStyle/>
          <a:p>
            <a:r>
              <a:rPr lang="en-GB" dirty="0"/>
              <a:t>Linkage consent protocol </a:t>
            </a:r>
          </a:p>
        </p:txBody>
      </p:sp>
    </p:spTree>
    <p:extLst>
      <p:ext uri="{BB962C8B-B14F-4D97-AF65-F5344CB8AC3E}">
        <p14:creationId xmlns:p14="http://schemas.microsoft.com/office/powerpoint/2010/main" val="382800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Optimising</a:t>
            </a:r>
            <a:r>
              <a:rPr lang="en-US" sz="3200" dirty="0"/>
              <a:t> the linkage consent protocol for online collection of consents</a:t>
            </a:r>
            <a:endParaRPr lang="en-US" dirty="0"/>
          </a:p>
        </p:txBody>
      </p:sp>
    </p:spTree>
    <p:extLst>
      <p:ext uri="{BB962C8B-B14F-4D97-AF65-F5344CB8AC3E}">
        <p14:creationId xmlns:p14="http://schemas.microsoft.com/office/powerpoint/2010/main" val="77111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7797" y="492450"/>
            <a:ext cx="10726003" cy="796410"/>
          </a:xfrm>
        </p:spPr>
        <p:txBody>
          <a:bodyPr/>
          <a:lstStyle/>
          <a:p>
            <a:r>
              <a:rPr lang="en-US" dirty="0"/>
              <a:t>How to </a:t>
            </a:r>
            <a:r>
              <a:rPr lang="en-US" dirty="0" err="1"/>
              <a:t>optimise</a:t>
            </a:r>
            <a:r>
              <a:rPr lang="en-US" dirty="0"/>
              <a:t> protocol for online consent collection?</a:t>
            </a:r>
            <a:endParaRPr lang="en-GB" dirty="0"/>
          </a:p>
        </p:txBody>
      </p:sp>
      <p:sp>
        <p:nvSpPr>
          <p:cNvPr id="6" name="Text Placeholder 4"/>
          <p:cNvSpPr>
            <a:spLocks noGrp="1"/>
          </p:cNvSpPr>
          <p:nvPr>
            <p:ph type="body" sz="quarter" idx="10"/>
          </p:nvPr>
        </p:nvSpPr>
        <p:spPr>
          <a:xfrm>
            <a:off x="1872678" y="1465006"/>
            <a:ext cx="9276077" cy="3882849"/>
          </a:xfrm>
        </p:spPr>
        <p:txBody>
          <a:bodyPr/>
          <a:lstStyle/>
          <a:p>
            <a:pPr>
              <a:spcBef>
                <a:spcPts val="600"/>
              </a:spcBef>
              <a:spcAft>
                <a:spcPts val="600"/>
              </a:spcAft>
              <a:buFont typeface="Wingdings" panose="05000000000000000000" pitchFamily="2" charset="2"/>
              <a:buChar char="§"/>
            </a:pPr>
            <a:r>
              <a:rPr lang="en-US" altLang="en-US" sz="2100" dirty="0"/>
              <a:t>Data linkage leaflet – need to be clear, comprehensive, engaging </a:t>
            </a:r>
          </a:p>
          <a:p>
            <a:pPr>
              <a:spcBef>
                <a:spcPts val="600"/>
              </a:spcBef>
              <a:spcAft>
                <a:spcPts val="600"/>
              </a:spcAft>
              <a:buFont typeface="Wingdings" panose="05000000000000000000" pitchFamily="2" charset="2"/>
              <a:buChar char="§"/>
            </a:pPr>
            <a:r>
              <a:rPr lang="en-US" altLang="en-US" sz="2100" dirty="0"/>
              <a:t>Supplement data linkage leaflet with short video with key information   </a:t>
            </a:r>
          </a:p>
          <a:p>
            <a:pPr>
              <a:spcBef>
                <a:spcPts val="600"/>
              </a:spcBef>
              <a:spcAft>
                <a:spcPts val="600"/>
              </a:spcAft>
              <a:buFont typeface="Wingdings" panose="05000000000000000000" pitchFamily="2" charset="2"/>
              <a:buChar char="§"/>
            </a:pPr>
            <a:r>
              <a:rPr lang="en-US" altLang="en-US" sz="2100" dirty="0"/>
              <a:t>Consent questions in web instrument – need to be clear, incorporate confirmation screen, written record provided by post, placed at end of questionnaire   </a:t>
            </a:r>
          </a:p>
          <a:p>
            <a:pPr>
              <a:spcBef>
                <a:spcPts val="600"/>
              </a:spcBef>
              <a:spcAft>
                <a:spcPts val="600"/>
              </a:spcAft>
              <a:buFont typeface="Wingdings" panose="05000000000000000000" pitchFamily="2" charset="2"/>
              <a:buChar char="§"/>
            </a:pPr>
            <a:r>
              <a:rPr lang="en-US" altLang="en-US" sz="2100" dirty="0"/>
              <a:t>Embed hyper-links in web instrument to leaflet, FAQs and data holder websites</a:t>
            </a:r>
          </a:p>
          <a:p>
            <a:pPr>
              <a:spcBef>
                <a:spcPts val="600"/>
              </a:spcBef>
              <a:spcAft>
                <a:spcPts val="600"/>
              </a:spcAft>
              <a:buFont typeface="Wingdings" panose="05000000000000000000" pitchFamily="2" charset="2"/>
              <a:buChar char="§"/>
            </a:pPr>
            <a:r>
              <a:rPr lang="en-US" altLang="en-US" sz="2100" dirty="0"/>
              <a:t>Acceptance from ethical committee and data holders for ‘consent at click of a button’ approach rather than ‘traditional’ paper forms </a:t>
            </a:r>
          </a:p>
        </p:txBody>
      </p:sp>
    </p:spTree>
    <p:extLst>
      <p:ext uri="{BB962C8B-B14F-4D97-AF65-F5344CB8AC3E}">
        <p14:creationId xmlns:p14="http://schemas.microsoft.com/office/powerpoint/2010/main" val="3255216992"/>
      </p:ext>
    </p:extLst>
  </p:cSld>
  <p:clrMapOvr>
    <a:masterClrMapping/>
  </p:clrMapOvr>
</p:sld>
</file>

<file path=ppt/theme/theme1.xml><?xml version="1.0" encoding="utf-8"?>
<a:theme xmlns:a="http://schemas.openxmlformats.org/drawingml/2006/main" name="CLS_2015 slides">
  <a:themeElements>
    <a:clrScheme name="IOE-UCL CLS">
      <a:dk1>
        <a:srgbClr val="000000"/>
      </a:dk1>
      <a:lt1>
        <a:srgbClr val="FFFFFF"/>
      </a:lt1>
      <a:dk2>
        <a:srgbClr val="A79E93"/>
      </a:dk2>
      <a:lt2>
        <a:srgbClr val="C7C926"/>
      </a:lt2>
      <a:accent1>
        <a:srgbClr val="E2212F"/>
      </a:accent1>
      <a:accent2>
        <a:srgbClr val="B7E0EB"/>
      </a:accent2>
      <a:accent3>
        <a:srgbClr val="00A1BA"/>
      </a:accent3>
      <a:accent4>
        <a:srgbClr val="B61D4E"/>
      </a:accent4>
      <a:accent5>
        <a:srgbClr val="EE573F"/>
      </a:accent5>
      <a:accent6>
        <a:srgbClr val="DBDC29"/>
      </a:accent6>
      <a:hlink>
        <a:srgbClr val="1C62C5"/>
      </a:hlink>
      <a:folHlink>
        <a:srgbClr val="E1387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xtSteps_Data_and_Documentation.potx" id="{22B8BD31-C82A-48A8-8E63-F864B11B6E73}" vid="{DC81216E-0EE5-4490-B363-EA882C3F57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NextSteps_Data_and_Documentation</Template>
  <TotalTime>4802</TotalTime>
  <Words>2078</Words>
  <Application>Microsoft Macintosh PowerPoint</Application>
  <PresentationFormat>Widescreen</PresentationFormat>
  <Paragraphs>270</Paragraphs>
  <Slides>31</Slides>
  <Notes>26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CLS_2015 slides</vt:lpstr>
      <vt:lpstr>Collecting Multiple Data Linkage Consents in a Mixed Mode Survey: Evidence from Next Steps  Lisa Calderwood  Marie Thornby (formerly University College London), Mehul Kotecha (NatCen), Kelsey Beninger (Kantar Public) and Alessandra Gaia (University of Milan)  Darina Peycheva and George Ploubidis (University College London)  </vt:lpstr>
      <vt:lpstr>Outline</vt:lpstr>
      <vt:lpstr>About Next Steps and the age 25 survey</vt:lpstr>
      <vt:lpstr>Administrative record linkage  </vt:lpstr>
      <vt:lpstr>Key challenges for Next Steps</vt:lpstr>
      <vt:lpstr>Linkages sought</vt:lpstr>
      <vt:lpstr>Linkage consent protocol </vt:lpstr>
      <vt:lpstr>Optimising the linkage consent protocol for online collection of consents</vt:lpstr>
      <vt:lpstr>How to optimise protocol for online consent collection?</vt:lpstr>
      <vt:lpstr>Development and testing of the linkage consent protocol</vt:lpstr>
      <vt:lpstr>Consent materials – key improvements  </vt:lpstr>
      <vt:lpstr>Data linkage leaflet: </vt:lpstr>
      <vt:lpstr>Data linkage leaflet:  </vt:lpstr>
      <vt:lpstr>Data linkage leaflet:  </vt:lpstr>
      <vt:lpstr>Data linkage leaflet:  </vt:lpstr>
      <vt:lpstr>Data linkage leaflet (consent specific pages):  Which records, what do they include, and why add this information?</vt:lpstr>
      <vt:lpstr>Data linkage leaflet :  </vt:lpstr>
      <vt:lpstr>Consent protocol – key findings and improvements  </vt:lpstr>
      <vt:lpstr>Consent screens (introduction)</vt:lpstr>
      <vt:lpstr>Data linkage video</vt:lpstr>
      <vt:lpstr>Consent screens (main: education records)</vt:lpstr>
      <vt:lpstr>Consent screens (review and confirmation)</vt:lpstr>
      <vt:lpstr>Consent rates and factors associated with giving consent </vt:lpstr>
      <vt:lpstr>Mainstage consent outcomes by mode</vt:lpstr>
      <vt:lpstr>Potential for bias resulting from differential patterns of consent</vt:lpstr>
      <vt:lpstr>Summary of Age 25 Survey findings</vt:lpstr>
      <vt:lpstr>Plans for Next Steps Age 32 survey (sweep 9)</vt:lpstr>
      <vt:lpstr>How to further improve protocol for online consent collection to boost consent rates?</vt:lpstr>
      <vt:lpstr>References</vt:lpstr>
      <vt:lpstr>Thank you</vt:lpstr>
      <vt:lpstr>Additional help-screens: How helpful..? </vt:lpstr>
    </vt:vector>
  </TitlesOfParts>
  <Company>Institute of Education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documentation and accessing the data with Q&amp;A</dc:title>
  <dc:creator>Sarab Rihal</dc:creator>
  <cp:lastModifiedBy>Calderwood, Lisa</cp:lastModifiedBy>
  <cp:revision>315</cp:revision>
  <cp:lastPrinted>2017-07-06T14:54:42Z</cp:lastPrinted>
  <dcterms:created xsi:type="dcterms:W3CDTF">2017-06-05T11:11:31Z</dcterms:created>
  <dcterms:modified xsi:type="dcterms:W3CDTF">2021-03-05T11:27:22Z</dcterms:modified>
</cp:coreProperties>
</file>